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4"/>
  </p:notesMasterIdLst>
  <p:handoutMasterIdLst>
    <p:handoutMasterId r:id="rId25"/>
  </p:handoutMasterIdLst>
  <p:sldIdLst>
    <p:sldId id="256" r:id="rId2"/>
    <p:sldId id="257" r:id="rId3"/>
    <p:sldId id="268" r:id="rId4"/>
    <p:sldId id="294" r:id="rId5"/>
    <p:sldId id="269" r:id="rId6"/>
    <p:sldId id="260" r:id="rId7"/>
    <p:sldId id="261" r:id="rId8"/>
    <p:sldId id="262" r:id="rId9"/>
    <p:sldId id="263" r:id="rId10"/>
    <p:sldId id="283" r:id="rId11"/>
    <p:sldId id="284" r:id="rId12"/>
    <p:sldId id="287" r:id="rId13"/>
    <p:sldId id="288" r:id="rId14"/>
    <p:sldId id="289" r:id="rId15"/>
    <p:sldId id="270" r:id="rId16"/>
    <p:sldId id="309" r:id="rId17"/>
    <p:sldId id="297" r:id="rId18"/>
    <p:sldId id="310" r:id="rId19"/>
    <p:sldId id="296" r:id="rId20"/>
    <p:sldId id="307" r:id="rId21"/>
    <p:sldId id="295" r:id="rId22"/>
    <p:sldId id="306" r:id="rId23"/>
  </p:sldIdLst>
  <p:sldSz cx="12192000" cy="6858000"/>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779" autoAdjust="0"/>
    <p:restoredTop sz="94660"/>
  </p:normalViewPr>
  <p:slideViewPr>
    <p:cSldViewPr>
      <p:cViewPr varScale="1">
        <p:scale>
          <a:sx n="96" d="100"/>
          <a:sy n="96" d="100"/>
        </p:scale>
        <p:origin x="84" y="294"/>
      </p:cViewPr>
      <p:guideLst>
        <p:guide orient="horz" pos="2160"/>
        <p:guide pos="3840"/>
      </p:guideLst>
    </p:cSldViewPr>
  </p:slideViewPr>
  <p:outlineViewPr>
    <p:cViewPr varScale="1">
      <p:scale>
        <a:sx n="170" d="200"/>
        <a:sy n="170" d="200"/>
      </p:scale>
      <p:origin x="-780" y="-84"/>
    </p:cViewPr>
  </p:outlineViewPr>
  <p:notesTextViewPr>
    <p:cViewPr>
      <p:scale>
        <a:sx n="100" d="100"/>
        <a:sy n="100" d="100"/>
      </p:scale>
      <p:origin x="0" y="0"/>
    </p:cViewPr>
  </p:notesTextViewPr>
  <p:notesViewPr>
    <p:cSldViewPr>
      <p:cViewPr varScale="1">
        <p:scale>
          <a:sx n="59" d="100"/>
          <a:sy n="59" d="100"/>
        </p:scale>
        <p:origin x="-1752" y="-72"/>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handoutMaster" Target="handoutMasters/handout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1/11/2022</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doc.: IEEE 802.11-yy/xxxxr0</a:t>
            </a:r>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a:t>Month Year</a:t>
            </a:r>
          </a:p>
        </p:txBody>
      </p:sp>
      <p:sp>
        <p:nvSpPr>
          <p:cNvPr id="2052" name="Rectangle 4"/>
          <p:cNvSpPr>
            <a:spLocks noGrp="1" noRot="1" noChangeAspect="1" noChangeArrowheads="1"/>
          </p:cNvSpPr>
          <p:nvPr>
            <p:ph type="sldImg"/>
          </p:nvPr>
        </p:nvSpPr>
        <p:spPr bwMode="auto">
          <a:xfrm>
            <a:off x="385763" y="701675"/>
            <a:ext cx="6161087"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a:t>John Doe, Some Company</a:t>
            </a:r>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Slide Image Placeholder 1"/>
          <p:cNvSpPr>
            <a:spLocks noGrp="1" noRot="1" noChangeAspect="1" noTextEdit="1"/>
          </p:cNvSpPr>
          <p:nvPr>
            <p:ph type="sldImg"/>
          </p:nvPr>
        </p:nvSpPr>
        <p:spPr>
          <a:xfrm>
            <a:off x="384175" y="701675"/>
            <a:ext cx="6165850" cy="3468688"/>
          </a:xfrm>
          <a:ln/>
        </p:spPr>
      </p:sp>
      <p:sp>
        <p:nvSpPr>
          <p:cNvPr id="21507" name="Notes Placeholder 2"/>
          <p:cNvSpPr>
            <a:spLocks noGrp="1"/>
          </p:cNvSpPr>
          <p:nvPr>
            <p:ph type="body" idx="1"/>
          </p:nvPr>
        </p:nvSpPr>
        <p:spPr>
          <a:noFill/>
          <a:ln/>
        </p:spPr>
        <p:txBody>
          <a:bodyPr/>
          <a:lstStyle/>
          <a:p>
            <a:endParaRPr lang="en-US"/>
          </a:p>
        </p:txBody>
      </p:sp>
      <p:sp>
        <p:nvSpPr>
          <p:cNvPr id="21508" name="Header Placeholder 3"/>
          <p:cNvSpPr>
            <a:spLocks noGrp="1"/>
          </p:cNvSpPr>
          <p:nvPr>
            <p:ph type="hdr" sz="quarter"/>
          </p:nvPr>
        </p:nvSpPr>
        <p:spPr>
          <a:noFill/>
        </p:spPr>
        <p:txBody>
          <a:bodyPr/>
          <a:lstStyle/>
          <a:p>
            <a:r>
              <a:rPr lang="en-US"/>
              <a:t>doc.: IEEE 802.11-16/0190r0</a:t>
            </a:r>
          </a:p>
        </p:txBody>
      </p:sp>
      <p:sp>
        <p:nvSpPr>
          <p:cNvPr id="21509" name="Date Placeholder 4"/>
          <p:cNvSpPr>
            <a:spLocks noGrp="1"/>
          </p:cNvSpPr>
          <p:nvPr>
            <p:ph type="dt" sz="quarter" idx="1"/>
          </p:nvPr>
        </p:nvSpPr>
        <p:spPr>
          <a:noFill/>
        </p:spPr>
        <p:txBody>
          <a:bodyPr/>
          <a:lstStyle/>
          <a:p>
            <a:r>
              <a:rPr lang="en-US"/>
              <a:t>January 2016</a:t>
            </a:r>
          </a:p>
        </p:txBody>
      </p:sp>
      <p:sp>
        <p:nvSpPr>
          <p:cNvPr id="21510" name="Footer Placeholder 5"/>
          <p:cNvSpPr>
            <a:spLocks noGrp="1"/>
          </p:cNvSpPr>
          <p:nvPr>
            <p:ph type="ftr" sz="quarter" idx="4"/>
          </p:nvPr>
        </p:nvSpPr>
        <p:spPr>
          <a:noFill/>
        </p:spPr>
        <p:txBody>
          <a:bodyPr/>
          <a:lstStyle/>
          <a:p>
            <a:pPr lvl="4"/>
            <a:r>
              <a:rPr lang="en-US"/>
              <a:t>Joseph Levy (InterDigital)</a:t>
            </a:r>
          </a:p>
        </p:txBody>
      </p:sp>
      <p:sp>
        <p:nvSpPr>
          <p:cNvPr id="21511" name="Slide Number Placeholder 6"/>
          <p:cNvSpPr>
            <a:spLocks noGrp="1"/>
          </p:cNvSpPr>
          <p:nvPr>
            <p:ph type="sldNum" sz="quarter" idx="5"/>
          </p:nvPr>
        </p:nvSpPr>
        <p:spPr>
          <a:noFill/>
        </p:spPr>
        <p:txBody>
          <a:bodyPr/>
          <a:lstStyle/>
          <a:p>
            <a:r>
              <a:rPr lang="en-US"/>
              <a:t>Page </a:t>
            </a:r>
            <a:fld id="{3D3FA66A-62ED-4644-A773-A96A93BA9B1D}" type="slidenum">
              <a:rPr lang="en-US" smtClean="0"/>
              <a:pPr/>
              <a:t>20</a:t>
            </a:fld>
            <a:endParaRPr lang="en-US"/>
          </a:p>
        </p:txBody>
      </p:sp>
    </p:spTree>
    <p:extLst>
      <p:ext uri="{BB962C8B-B14F-4D97-AF65-F5344CB8AC3E}">
        <p14:creationId xmlns:p14="http://schemas.microsoft.com/office/powerpoint/2010/main" val="193413113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21</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30524316"/>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6855073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4</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8035497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0406709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66788" eaLnBrk="0" hangingPunct="0">
              <a:spcBef>
                <a:spcPct val="30000"/>
              </a:spcBef>
              <a:defRPr sz="1200">
                <a:solidFill>
                  <a:schemeClr val="tx1"/>
                </a:solidFill>
                <a:latin typeface="Times New Roman" panose="02020603050405020304" pitchFamily="18" charset="0"/>
              </a:defRPr>
            </a:lvl1pPr>
            <a:lvl2pPr marL="742950" indent="-285750" defTabSz="966788" eaLnBrk="0" hangingPunct="0">
              <a:spcBef>
                <a:spcPct val="30000"/>
              </a:spcBef>
              <a:defRPr sz="1200">
                <a:solidFill>
                  <a:schemeClr val="tx1"/>
                </a:solidFill>
                <a:latin typeface="Times New Roman" panose="02020603050405020304" pitchFamily="18" charset="0"/>
              </a:defRPr>
            </a:lvl2pPr>
            <a:lvl3pPr marL="1143000" indent="-228600" defTabSz="966788" eaLnBrk="0" hangingPunct="0">
              <a:spcBef>
                <a:spcPct val="30000"/>
              </a:spcBef>
              <a:defRPr sz="1200">
                <a:solidFill>
                  <a:schemeClr val="tx1"/>
                </a:solidFill>
                <a:latin typeface="Times New Roman" panose="02020603050405020304" pitchFamily="18" charset="0"/>
              </a:defRPr>
            </a:lvl3pPr>
            <a:lvl4pPr marL="1600200" indent="-228600" defTabSz="966788" eaLnBrk="0" hangingPunct="0">
              <a:spcBef>
                <a:spcPct val="30000"/>
              </a:spcBef>
              <a:defRPr sz="1200">
                <a:solidFill>
                  <a:schemeClr val="tx1"/>
                </a:solidFill>
                <a:latin typeface="Times New Roman" panose="02020603050405020304" pitchFamily="18" charset="0"/>
              </a:defRPr>
            </a:lvl4pPr>
            <a:lvl5pPr marL="2057400" indent="-228600" defTabSz="966788" eaLnBrk="0" hangingPunct="0">
              <a:spcBef>
                <a:spcPct val="30000"/>
              </a:spcBef>
              <a:defRPr sz="1200">
                <a:solidFill>
                  <a:schemeClr val="tx1"/>
                </a:solidFill>
                <a:latin typeface="Times New Roman" panose="02020603050405020304" pitchFamily="18" charset="0"/>
              </a:defRPr>
            </a:lvl5pPr>
            <a:lvl6pPr marL="2514600" indent="-228600" defTabSz="966788" eaLnBrk="0" fontAlgn="base" hangingPunct="0">
              <a:spcBef>
                <a:spcPct val="30000"/>
              </a:spcBef>
              <a:spcAft>
                <a:spcPct val="0"/>
              </a:spcAft>
              <a:defRPr sz="1200">
                <a:solidFill>
                  <a:schemeClr val="tx1"/>
                </a:solidFill>
                <a:latin typeface="Times New Roman" panose="02020603050405020304" pitchFamily="18" charset="0"/>
              </a:defRPr>
            </a:lvl6pPr>
            <a:lvl7pPr marL="2971800" indent="-228600" defTabSz="966788" eaLnBrk="0" fontAlgn="base" hangingPunct="0">
              <a:spcBef>
                <a:spcPct val="30000"/>
              </a:spcBef>
              <a:spcAft>
                <a:spcPct val="0"/>
              </a:spcAft>
              <a:defRPr sz="1200">
                <a:solidFill>
                  <a:schemeClr val="tx1"/>
                </a:solidFill>
                <a:latin typeface="Times New Roman" panose="02020603050405020304" pitchFamily="18" charset="0"/>
              </a:defRPr>
            </a:lvl7pPr>
            <a:lvl8pPr marL="3429000" indent="-228600" defTabSz="966788" eaLnBrk="0" fontAlgn="base" hangingPunct="0">
              <a:spcBef>
                <a:spcPct val="30000"/>
              </a:spcBef>
              <a:spcAft>
                <a:spcPct val="0"/>
              </a:spcAft>
              <a:defRPr sz="1200">
                <a:solidFill>
                  <a:schemeClr val="tx1"/>
                </a:solidFill>
                <a:latin typeface="Times New Roman" panose="02020603050405020304" pitchFamily="18" charset="0"/>
              </a:defRPr>
            </a:lvl8pPr>
            <a:lvl9pPr marL="3886200" indent="-228600" defTabSz="966788" eaLnBrk="0" fontAlgn="base" hangingPunct="0">
              <a:spcBef>
                <a:spcPct val="30000"/>
              </a:spcBef>
              <a:spcAft>
                <a:spcPct val="0"/>
              </a:spcAft>
              <a:defRPr sz="1200">
                <a:solidFill>
                  <a:schemeClr val="tx1"/>
                </a:solidFill>
                <a:latin typeface="Times New Roman" panose="02020603050405020304" pitchFamily="18" charset="0"/>
              </a:defRPr>
            </a:lvl9pPr>
          </a:lstStyle>
          <a:p>
            <a:pPr>
              <a:spcBef>
                <a:spcPct val="0"/>
              </a:spcBef>
            </a:pPr>
            <a:fld id="{BA6ABF37-7216-45CB-BD9C-7F0A7BB04421}" type="slidenum">
              <a:rPr lang="en-US" altLang="en-US" sz="1300"/>
              <a:pPr>
                <a:spcBef>
                  <a:spcPct val="0"/>
                </a:spcBef>
              </a:pPr>
              <a:t>9</a:t>
            </a:fld>
            <a:endParaRPr lang="en-US" altLang="en-US" sz="13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a:p>
        </p:txBody>
      </p:sp>
    </p:spTree>
    <p:extLst>
      <p:ext uri="{BB962C8B-B14F-4D97-AF65-F5344CB8AC3E}">
        <p14:creationId xmlns:p14="http://schemas.microsoft.com/office/powerpoint/2010/main" val="4091030666"/>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15</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96804214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16</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0565274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18</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4669841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a:t>doc.: IEEE 802.11-yy/xxxxr0</a:t>
            </a:r>
          </a:p>
        </p:txBody>
      </p:sp>
      <p:sp>
        <p:nvSpPr>
          <p:cNvPr id="5" name="Rectangle 3"/>
          <p:cNvSpPr>
            <a:spLocks noGrp="1" noChangeArrowheads="1"/>
          </p:cNvSpPr>
          <p:nvPr>
            <p:ph type="dt"/>
          </p:nvPr>
        </p:nvSpPr>
        <p:spPr>
          <a:ln/>
        </p:spPr>
        <p:txBody>
          <a:bodyPr/>
          <a:lstStyle/>
          <a:p>
            <a:r>
              <a:rPr lang="en-US"/>
              <a:t>Month Year</a:t>
            </a:r>
          </a:p>
        </p:txBody>
      </p:sp>
      <p:sp>
        <p:nvSpPr>
          <p:cNvPr id="6" name="Rectangle 6"/>
          <p:cNvSpPr>
            <a:spLocks noGrp="1" noChangeArrowheads="1"/>
          </p:cNvSpPr>
          <p:nvPr>
            <p:ph type="ftr"/>
          </p:nvPr>
        </p:nvSpPr>
        <p:spPr>
          <a:ln/>
        </p:spPr>
        <p:txBody>
          <a:bodyPr/>
          <a:lstStyle/>
          <a:p>
            <a:r>
              <a:rPr lang="en-US"/>
              <a:t>John Doe, Some Company</a:t>
            </a:r>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19</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48013865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914400" y="2130426"/>
            <a:ext cx="103632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828800" y="3886200"/>
            <a:ext cx="85344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a:t>Click to edit Master subtitle style</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963084" y="4406901"/>
            <a:ext cx="103632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963084" y="2906713"/>
            <a:ext cx="10363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914401" y="1981201"/>
            <a:ext cx="5077884"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6195484" y="1981201"/>
            <a:ext cx="508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09600" y="274638"/>
            <a:ext cx="10972800" cy="1143000"/>
          </a:xfrm>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609600" y="1535113"/>
            <a:ext cx="5386917"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09600" y="2174875"/>
            <a:ext cx="5386917"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6193368" y="1535113"/>
            <a:ext cx="5389033"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93368" y="2174875"/>
            <a:ext cx="5389033"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86801" y="685801"/>
            <a:ext cx="2588684" cy="5408613"/>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914400" y="685801"/>
            <a:ext cx="7569200" cy="540861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914401" y="685801"/>
            <a:ext cx="10361084"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dirty="0"/>
              <a:t>Click to edit the title text format</a:t>
            </a:r>
          </a:p>
        </p:txBody>
      </p:sp>
      <p:sp>
        <p:nvSpPr>
          <p:cNvPr id="1026" name="Rectangle 2"/>
          <p:cNvSpPr>
            <a:spLocks noGrp="1" noChangeArrowheads="1"/>
          </p:cNvSpPr>
          <p:nvPr>
            <p:ph type="body" idx="1"/>
          </p:nvPr>
        </p:nvSpPr>
        <p:spPr bwMode="auto">
          <a:xfrm>
            <a:off x="914401" y="1981201"/>
            <a:ext cx="10361084"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dirty="0"/>
              <a:t>Click to edit the outline text format</a:t>
            </a:r>
          </a:p>
          <a:p>
            <a:pPr lvl="1"/>
            <a:r>
              <a:rPr lang="en-GB" dirty="0"/>
              <a:t>Second Outline Level</a:t>
            </a:r>
          </a:p>
          <a:p>
            <a:pPr lvl="2"/>
            <a:r>
              <a:rPr lang="en-GB" dirty="0"/>
              <a:t>Third Outline Level</a:t>
            </a:r>
          </a:p>
          <a:p>
            <a:pPr lvl="3"/>
            <a:r>
              <a:rPr lang="en-GB" dirty="0"/>
              <a:t>Fourth Outline Level</a:t>
            </a:r>
          </a:p>
          <a:p>
            <a:pPr lvl="4"/>
            <a:r>
              <a:rPr lang="en-GB" dirty="0"/>
              <a:t>Fifth Outline Level</a:t>
            </a:r>
          </a:p>
          <a:p>
            <a:pPr lvl="4"/>
            <a:r>
              <a:rPr lang="en-GB" dirty="0"/>
              <a:t>Sixth Outline Level</a:t>
            </a:r>
          </a:p>
          <a:p>
            <a:pPr lvl="4"/>
            <a:r>
              <a:rPr lang="en-GB" dirty="0"/>
              <a:t>Seventh Outline Level</a:t>
            </a:r>
          </a:p>
          <a:p>
            <a:pPr lvl="4"/>
            <a:r>
              <a:rPr lang="en-GB" dirty="0"/>
              <a:t>Eighth Outline Level</a:t>
            </a:r>
          </a:p>
          <a:p>
            <a:pPr lvl="4"/>
            <a:r>
              <a:rPr lang="en-GB" dirty="0"/>
              <a:t>Ninth Outline Level</a:t>
            </a:r>
          </a:p>
        </p:txBody>
      </p:sp>
      <p:sp>
        <p:nvSpPr>
          <p:cNvPr id="1029" name="Rectangle 5"/>
          <p:cNvSpPr>
            <a:spLocks noGrp="1" noChangeArrowheads="1"/>
          </p:cNvSpPr>
          <p:nvPr>
            <p:ph type="sldNum"/>
          </p:nvPr>
        </p:nvSpPr>
        <p:spPr bwMode="auto">
          <a:xfrm>
            <a:off x="5793318" y="6475414"/>
            <a:ext cx="704849"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914400" y="609600"/>
            <a:ext cx="10363200" cy="1588"/>
          </a:xfrm>
          <a:prstGeom prst="line">
            <a:avLst/>
          </a:prstGeom>
          <a:noFill/>
          <a:ln w="12600">
            <a:solidFill>
              <a:srgbClr val="000000"/>
            </a:solidFill>
            <a:miter lim="800000"/>
            <a:headEnd/>
            <a:tailEnd/>
          </a:ln>
          <a:effectLst/>
        </p:spPr>
        <p:txBody>
          <a:bodyPr/>
          <a:lstStyle/>
          <a:p>
            <a:endParaRPr lang="en-GB" sz="2400"/>
          </a:p>
        </p:txBody>
      </p:sp>
      <p:sp>
        <p:nvSpPr>
          <p:cNvPr id="1031" name="Rectangle 7"/>
          <p:cNvSpPr>
            <a:spLocks noChangeArrowheads="1"/>
          </p:cNvSpPr>
          <p:nvPr/>
        </p:nvSpPr>
        <p:spPr bwMode="auto">
          <a:xfrm>
            <a:off x="912285" y="6475413"/>
            <a:ext cx="479298" cy="184666"/>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Agenda</a:t>
            </a:r>
          </a:p>
        </p:txBody>
      </p:sp>
      <p:sp>
        <p:nvSpPr>
          <p:cNvPr id="1032" name="Line 8"/>
          <p:cNvSpPr>
            <a:spLocks noChangeShapeType="1"/>
          </p:cNvSpPr>
          <p:nvPr/>
        </p:nvSpPr>
        <p:spPr bwMode="auto">
          <a:xfrm>
            <a:off x="914400" y="6477000"/>
            <a:ext cx="10464800" cy="1588"/>
          </a:xfrm>
          <a:prstGeom prst="line">
            <a:avLst/>
          </a:prstGeom>
          <a:noFill/>
          <a:ln w="12600">
            <a:solidFill>
              <a:srgbClr val="000000"/>
            </a:solidFill>
            <a:miter lim="800000"/>
            <a:headEnd/>
            <a:tailEnd/>
          </a:ln>
          <a:effectLst/>
        </p:spPr>
        <p:txBody>
          <a:bodyPr/>
          <a:lstStyle/>
          <a:p>
            <a:endParaRPr lang="en-GB" sz="2400" dirty="0"/>
          </a:p>
        </p:txBody>
      </p:sp>
      <p:sp>
        <p:nvSpPr>
          <p:cNvPr id="10" name="Date Placeholder 3"/>
          <p:cNvSpPr txBox="1">
            <a:spLocks/>
          </p:cNvSpPr>
          <p:nvPr userDrawn="1"/>
        </p:nvSpPr>
        <p:spPr bwMode="auto">
          <a:xfrm>
            <a:off x="6667504" y="357166"/>
            <a:ext cx="466728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doc.: IEEE 802.11-22/0037r1</a:t>
            </a:r>
          </a:p>
        </p:txBody>
      </p:sp>
      <p:sp>
        <p:nvSpPr>
          <p:cNvPr id="11" name="Date Placeholder 3">
            <a:extLst>
              <a:ext uri="{FF2B5EF4-FFF2-40B4-BE49-F238E27FC236}">
                <a16:creationId xmlns:a16="http://schemas.microsoft.com/office/drawing/2014/main" id="{37CE6430-622B-4176-BF54-4362F0973D2C}"/>
              </a:ext>
            </a:extLst>
          </p:cNvPr>
          <p:cNvSpPr txBox="1">
            <a:spLocks/>
          </p:cNvSpPr>
          <p:nvPr userDrawn="1"/>
        </p:nvSpPr>
        <p:spPr bwMode="auto">
          <a:xfrm>
            <a:off x="912285" y="346365"/>
            <a:ext cx="1602315" cy="273050"/>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defRPr/>
            </a:lvl1pPr>
          </a:lstStyle>
          <a:p>
            <a:pPr marL="0" marR="0" lvl="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a:ln>
                  <a:noFill/>
                </a:ln>
                <a:solidFill>
                  <a:srgbClr val="000000"/>
                </a:solidFill>
                <a:effectLst/>
                <a:uLnTx/>
                <a:uFillTx/>
                <a:latin typeface="Times New Roman" pitchFamily="16" charset="0"/>
                <a:ea typeface="MS Gothic" charset="-128"/>
                <a:cs typeface="Arial Unicode MS" charset="0"/>
              </a:rPr>
              <a:t>January 2022</a:t>
            </a:r>
          </a:p>
        </p:txBody>
      </p:sp>
      <p:sp>
        <p:nvSpPr>
          <p:cNvPr id="12" name="Rectangle 7">
            <a:extLst>
              <a:ext uri="{FF2B5EF4-FFF2-40B4-BE49-F238E27FC236}">
                <a16:creationId xmlns:a16="http://schemas.microsoft.com/office/drawing/2014/main" id="{3D862394-D570-4AFC-90CD-C44A8258DE48}"/>
              </a:ext>
            </a:extLst>
          </p:cNvPr>
          <p:cNvSpPr>
            <a:spLocks noChangeArrowheads="1"/>
          </p:cNvSpPr>
          <p:nvPr userDrawn="1"/>
        </p:nvSpPr>
        <p:spPr bwMode="auto">
          <a:xfrm>
            <a:off x="9019828" y="6475413"/>
            <a:ext cx="2333972" cy="184666"/>
          </a:xfrm>
          <a:prstGeom prst="rect">
            <a:avLst/>
          </a:prstGeom>
          <a:noFill/>
          <a:ln w="9525">
            <a:noFill/>
            <a:round/>
            <a:headEnd/>
            <a:tailEnd/>
          </a:ln>
          <a:effectLst/>
        </p:spPr>
        <p:txBody>
          <a:bodyPr wrap="none" lIns="0" tIns="0" rIns="0" bIns="0">
            <a:spAutoFit/>
          </a:bodyPr>
          <a:lstStyle/>
          <a:p>
            <a: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Mark Hamilton, Ruckus/CommScope</a:t>
            </a: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1.emf"/></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standards.ieee.org/about/policies/opman/sect6.html" TargetMode="External"/><Relationship Id="rId2" Type="http://schemas.openxmlformats.org/officeDocument/2006/relationships/hyperlink" Target="https://standards.ieee.org/about/policies/bylaws/sect6-7.html#7" TargetMode="External"/><Relationship Id="rId1" Type="http://schemas.openxmlformats.org/officeDocument/2006/relationships/slideLayout" Target="../slideLayouts/slideLayout2.xml"/><Relationship Id="rId6" Type="http://schemas.openxmlformats.org/officeDocument/2006/relationships/hyperlink" Target="http://standards.ieee.org/develop/policies/best_practices_for_ieee_standards_development_051215.pdf" TargetMode="External"/><Relationship Id="rId5" Type="http://schemas.openxmlformats.org/officeDocument/2006/relationships/hyperlink" Target="http://standards.ieee.org/faqs/copyrights.html/" TargetMode="External"/><Relationship Id="rId4" Type="http://schemas.openxmlformats.org/officeDocument/2006/relationships/hyperlink" Target="https://standards.ieee.org/content/dam/ieee-standards/standards/web/documents/other/permissionltrs.zip" TargetMode="External"/></Relationships>
</file>

<file path=ppt/slides/_rels/slide12.xml.rels><?xml version="1.0" encoding="UTF-8" standalone="yes"?>
<Relationships xmlns="http://schemas.openxmlformats.org/package/2006/relationships"><Relationship Id="rId3" Type="http://schemas.openxmlformats.org/officeDocument/2006/relationships/hyperlink" Target="https://www.ieee.org/content/dam/ieee-org/ieee/web/org/about/ieee_code_of_conduct.pdf" TargetMode="External"/><Relationship Id="rId2" Type="http://schemas.openxmlformats.org/officeDocument/2006/relationships/hyperlink" Target="http://www.ieee.org/about/corporate/governance/p7-8.html" TargetMode="External"/><Relationship Id="rId1" Type="http://schemas.openxmlformats.org/officeDocument/2006/relationships/slideLayout" Target="../slideLayouts/slideLayout2.xml"/><Relationship Id="rId4" Type="http://schemas.openxmlformats.org/officeDocument/2006/relationships/hyperlink" Target="http://www.ieee.org/about/corporate/governance" TargetMode="External"/></Relationships>
</file>

<file path=ppt/slides/_rels/slide13.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standards.ieee.org/develop/policies/bylaws/sb_bylaws.pdf"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7" Type="http://schemas.openxmlformats.org/officeDocument/2006/relationships/hyperlink" Target="https://mentor.ieee.org/802.11/dcn/22/11-22-0054-00-00bh-signature-based-rcm-sta-identification-solution-analyses.docx" TargetMode="External"/><Relationship Id="rId2" Type="http://schemas.openxmlformats.org/officeDocument/2006/relationships/notesSlide" Target="../notesSlides/notesSlide6.xml"/><Relationship Id="rId1" Type="http://schemas.openxmlformats.org/officeDocument/2006/relationships/slideLayout" Target="../slideLayouts/slideLayout2.xml"/><Relationship Id="rId6" Type="http://schemas.openxmlformats.org/officeDocument/2006/relationships/hyperlink" Target="https://mentor.ieee.org/802.11/dcn/21/11-21-1853-01-00bh-id-query-analysis.docx" TargetMode="External"/><Relationship Id="rId5" Type="http://schemas.openxmlformats.org/officeDocument/2006/relationships/hyperlink" Target="https://mentor.ieee.org/802.11/dcn/22/11-22-0025-00-00bh-tsid-analysis.docx" TargetMode="External"/><Relationship Id="rId4" Type="http://schemas.openxmlformats.org/officeDocument/2006/relationships/hyperlink" Target="https://mentor.ieee.org/802.11/dcn/21/11-21-1634-00-00bh-private-identifier-requirements-for-tgbh.docx" TargetMode="External"/></Relationships>
</file>

<file path=ppt/slides/_rels/slide16.xml.rels><?xml version="1.0" encoding="UTF-8" standalone="yes"?>
<Relationships xmlns="http://schemas.openxmlformats.org/package/2006/relationships"><Relationship Id="rId8" Type="http://schemas.openxmlformats.org/officeDocument/2006/relationships/hyperlink" Target="https://mentor.ieee.org/802.11/dcn/21/11-21-2006-01-00bh-irm-analysis-uses-cases-criteria.docx" TargetMode="External"/><Relationship Id="rId13" Type="http://schemas.openxmlformats.org/officeDocument/2006/relationships/hyperlink" Target="https://mentor.ieee.org/802.11/dcn/22/11-22-0025-00-00bh-tsid-analysis.docx" TargetMode="External"/><Relationship Id="rId3" Type="http://schemas.openxmlformats.org/officeDocument/2006/relationships/hyperlink" Target="https://mentor.ieee.org/802.11/dcn/21/11-21-1083-00-00bh-a-signature-based-method-for-identifying-stas-with-randomized-mac-addresses.pptx" TargetMode="External"/><Relationship Id="rId7" Type="http://schemas.openxmlformats.org/officeDocument/2006/relationships/hyperlink" Target="https://mentor.ieee.org/802.11/dcn/21/11-21-1720-01-00bh-irm-advantages-and-use-cases.docx" TargetMode="External"/><Relationship Id="rId12" Type="http://schemas.openxmlformats.org/officeDocument/2006/relationships/hyperlink" Target="https://mentor.ieee.org/802.11/dcn/21/11-21-1839-01-00bh-transient-sta-id.ppt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 Id="rId6" Type="http://schemas.openxmlformats.org/officeDocument/2006/relationships/hyperlink" Target="https://mentor.ieee.org/802.11/dcn/21/11-21-1673-10-00bh-proposed-text-for-irma.docx" TargetMode="External"/><Relationship Id="rId11" Type="http://schemas.openxmlformats.org/officeDocument/2006/relationships/hyperlink" Target="https://mentor.ieee.org/802.11/dcn/21/11-21-1853-01-00bh-id-query-analysis.docx" TargetMode="External"/><Relationship Id="rId5" Type="http://schemas.openxmlformats.org/officeDocument/2006/relationships/hyperlink" Target="https://mentor.ieee.org/802.11/dcn/21/11-21-1585-11-00bh-identifiable-random-mac-address.pptx" TargetMode="External"/><Relationship Id="rId10" Type="http://schemas.openxmlformats.org/officeDocument/2006/relationships/hyperlink" Target="https://mentor.ieee.org/802.11/dcn/21/11-21-1379-03-00bh-proposed-text-for-id-query-action-frame.docx" TargetMode="External"/><Relationship Id="rId4" Type="http://schemas.openxmlformats.org/officeDocument/2006/relationships/hyperlink" Target="https://mentor.ieee.org/802.11/dcn/21/11-21-2039-00-00bh-random-index-assisted-scheme-for-reducing-rcm-sta-identification-complexity.pptx" TargetMode="External"/><Relationship Id="rId9" Type="http://schemas.openxmlformats.org/officeDocument/2006/relationships/hyperlink" Target="https://mentor.ieee.org/802.11/dcn/21/11-21-1378-00-00bh-client-id-query-concept.pptx" TargetMode="Externa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8.xml.rels><?xml version="1.0" encoding="UTF-8" standalone="yes"?>
<Relationships xmlns="http://schemas.openxmlformats.org/package/2006/relationships"><Relationship Id="rId3" Type="http://schemas.openxmlformats.org/officeDocument/2006/relationships/hyperlink" Target="https://development.standards.ieee.org/myproject-web/public/view.html#pardetail/8770"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4" Type="http://schemas.openxmlformats.org/officeDocument/2006/relationships/hyperlink" Target="https://mentor.ieee.org/802.11/dcn/20/11-20-1117-05-0rcm-rcm-sg-proposed-rcm-csd-draft.docx"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21/11-21-0332-29-00bh-issues-tracking.docx"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hyperlink" Target="https://mentor.ieee.org/802.11/dcn/20/11-20-1988-00-0rcm-client-id-query-concept.pptx" TargetMode="External"/><Relationship Id="rId2" Type="http://schemas.openxmlformats.org/officeDocument/2006/relationships/notesSlide" Target="../notesSlides/notesSlide12.xml"/><Relationship Id="rId1" Type="http://schemas.openxmlformats.org/officeDocument/2006/relationships/slideLayout" Target="../slideLayouts/slideLayout2.xml"/><Relationship Id="rId4" Type="http://schemas.openxmlformats.org/officeDocument/2006/relationships/hyperlink" Target="https://mentor.ieee.org/802.11/dcn/20/11-20-1989-00-0rcm-id-query-proposal.docx"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s://standards.ieee.org/about/policies/bylaws/sect6-7.html" TargetMode="External"/><Relationship Id="rId2" Type="http://schemas.openxmlformats.org/officeDocument/2006/relationships/notesSlide" Target="../notesSlides/notesSlide5.xml"/><Relationship Id="rId1" Type="http://schemas.openxmlformats.org/officeDocument/2006/relationships/slideLayout" Target="../slideLayouts/slideLayout2.xml"/><Relationship Id="rId5" Type="http://schemas.openxmlformats.org/officeDocument/2006/relationships/hyperlink" Target="http://standards.ieee.org/about/sasb/patcom/materials.html" TargetMode="External"/><Relationship Id="rId4" Type="http://schemas.openxmlformats.org/officeDocument/2006/relationships/hyperlink" Target="https://standards.ieee.org/about/policies/opman/sect6.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ctrTitle"/>
          </p:nvPr>
        </p:nvSpPr>
        <p:spPr>
          <a:xfrm>
            <a:off x="914400" y="927100"/>
            <a:ext cx="10363200" cy="536575"/>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a:t>TGbh-agenda-2022-January-11</a:t>
            </a:r>
            <a:endParaRPr lang="en-GB" dirty="0"/>
          </a:p>
        </p:txBody>
      </p:sp>
      <p:sp>
        <p:nvSpPr>
          <p:cNvPr id="3074" name="Rectangle 2"/>
          <p:cNvSpPr>
            <a:spLocks noGrp="1" noChangeArrowheads="1"/>
          </p:cNvSpPr>
          <p:nvPr>
            <p:ph type="subTitle" idx="1"/>
          </p:nvPr>
        </p:nvSpPr>
        <p:spPr>
          <a:xfrm>
            <a:off x="1828800" y="1463675"/>
            <a:ext cx="8534400" cy="476250"/>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2022-01-10</a:t>
            </a:r>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1456167156"/>
              </p:ext>
            </p:extLst>
          </p:nvPr>
        </p:nvGraphicFramePr>
        <p:xfrm>
          <a:off x="984250" y="2411413"/>
          <a:ext cx="10239375" cy="2482850"/>
        </p:xfrm>
        <a:graphic>
          <a:graphicData uri="http://schemas.openxmlformats.org/presentationml/2006/ole">
            <mc:AlternateContent xmlns:mc="http://schemas.openxmlformats.org/markup-compatibility/2006">
              <mc:Choice xmlns:v="urn:schemas-microsoft-com:vml" Requires="v">
                <p:oleObj name="Document" r:id="rId3" imgW="10466184" imgH="2537736" progId="Word.Document.8">
                  <p:embed/>
                </p:oleObj>
              </mc:Choice>
              <mc:Fallback>
                <p:oleObj name="Document" r:id="rId3" imgW="10466184" imgH="2537736" progId="Word.Document.8">
                  <p:embed/>
                  <p:pic>
                    <p:nvPicPr>
                      <p:cNvPr id="0" name="Picture 3"/>
                      <p:cNvPicPr>
                        <a:picLocks noChangeAspect="1" noChangeArrowheads="1"/>
                      </p:cNvPicPr>
                      <p:nvPr/>
                    </p:nvPicPr>
                    <p:blipFill>
                      <a:blip r:embed="rId4"/>
                      <a:srcRect/>
                      <a:stretch>
                        <a:fillRect/>
                      </a:stretch>
                    </p:blipFill>
                    <p:spPr bwMode="auto">
                      <a:xfrm>
                        <a:off x="984250" y="2411413"/>
                        <a:ext cx="10239375" cy="2482850"/>
                      </a:xfrm>
                      <a:prstGeom prst="rect">
                        <a:avLst/>
                      </a:prstGeom>
                      <a:noFill/>
                    </p:spPr>
                  </p:pic>
                </p:oleObj>
              </mc:Fallback>
            </mc:AlternateContent>
          </a:graphicData>
        </a:graphic>
      </p:graphicFrame>
      <p:sp>
        <p:nvSpPr>
          <p:cNvPr id="3076" name="Rectangle 4"/>
          <p:cNvSpPr>
            <a:spLocks noChangeArrowheads="1"/>
          </p:cNvSpPr>
          <p:nvPr/>
        </p:nvSpPr>
        <p:spPr bwMode="auto">
          <a:xfrm>
            <a:off x="993775" y="1972991"/>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dirty="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p:txBody>
          <a:bodyPr>
            <a:normAutofit lnSpcReduction="10000"/>
          </a:bodyPr>
          <a:lstStyle/>
          <a:p>
            <a:pPr>
              <a:buFont typeface="Arial" panose="020B0604020202020204" pitchFamily="34" charset="0"/>
              <a:buChar char="•"/>
            </a:pPr>
            <a:r>
              <a:rPr lang="en-US" altLang="en-US" sz="2133" dirty="0"/>
              <a:t>By participating in this activity, you agree to comply with the IEEE Code of Ethics, all applicable laws, and all IEEE policies and procedures including, but not limited to, the IEEE SA Copyright Policy. </a:t>
            </a:r>
          </a:p>
          <a:p>
            <a:pPr marL="457200" indent="-457200">
              <a:spcBef>
                <a:spcPts val="0"/>
              </a:spcBef>
              <a:spcAft>
                <a:spcPts val="0"/>
              </a:spcAft>
              <a:buClr>
                <a:srgbClr val="CC3300"/>
              </a:buClr>
              <a:buSzPct val="50000"/>
              <a:buFont typeface="Arial" panose="020B0604020202020204" pitchFamily="34" charset="0"/>
              <a:buChar char="•"/>
            </a:pPr>
            <a:endParaRPr lang="en-US" altLang="en-US" sz="2933" dirty="0">
              <a:latin typeface="Calibri" pitchFamily="34" charset="0"/>
              <a:cs typeface="Calibri" pitchFamily="34" charset="0"/>
            </a:endParaRPr>
          </a:p>
          <a:p>
            <a:pPr marL="857250" lvl="1" indent="-342900">
              <a:buSzPct val="150000"/>
              <a:buFont typeface="Arial" panose="020B0604020202020204" pitchFamily="34" charset="0"/>
              <a:buChar char="•"/>
            </a:pPr>
            <a:r>
              <a:rPr lang="en-US" altLang="en-US" sz="2067" dirty="0"/>
              <a:t>Previously Published material (copyright assertion indicated) shall not be presented/submitted to the Working Group nor incorporated into a Working Group draft unless permission is granted. </a:t>
            </a:r>
          </a:p>
          <a:p>
            <a:pPr marL="857250" lvl="1" indent="-342900">
              <a:buSzPct val="150000"/>
              <a:buFont typeface="Arial" panose="020B0604020202020204" pitchFamily="34" charset="0"/>
              <a:buChar char="•"/>
            </a:pPr>
            <a:r>
              <a:rPr lang="en-US" altLang="en-US" sz="2067" dirty="0"/>
              <a:t>Prior to presentation or submission, you shall notify the Working Group Chair of previously Published material and should assist the Chair in obtaining copyright permission acceptable to IEEE SA.</a:t>
            </a:r>
          </a:p>
          <a:p>
            <a:pPr marL="857250" lvl="1" indent="-342900">
              <a:buSzPct val="150000"/>
              <a:buFont typeface="Arial" panose="020B0604020202020204" pitchFamily="34" charset="0"/>
              <a:buChar char="•"/>
            </a:pPr>
            <a:r>
              <a:rPr lang="en-US" altLang="en-US" sz="2067" dirty="0"/>
              <a:t>For material that is not previously Published, IEEE is automatically granted a license to use any material that is presented or submitted.</a:t>
            </a:r>
          </a:p>
          <a:p>
            <a:pPr marL="1257300" lvl="2" indent="-342900">
              <a:buSzPct val="150000"/>
              <a:buFont typeface="Arial" panose="020B0604020202020204" pitchFamily="34" charset="0"/>
              <a:buChar char="•"/>
            </a:pPr>
            <a:endParaRPr lang="en-US" altLang="en-US" sz="1867" dirty="0"/>
          </a:p>
        </p:txBody>
      </p:sp>
      <p:sp>
        <p:nvSpPr>
          <p:cNvPr id="7" name="Slide Number Placeholder 3">
            <a:extLst>
              <a:ext uri="{FF2B5EF4-FFF2-40B4-BE49-F238E27FC236}">
                <a16:creationId xmlns:a16="http://schemas.microsoft.com/office/drawing/2014/main" id="{55A6AF36-539C-49F8-A5C5-50E3C41EB9FD}"/>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346465004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F35D6E-8E8E-F34A-B092-B630F318A70F}"/>
              </a:ext>
            </a:extLst>
          </p:cNvPr>
          <p:cNvSpPr>
            <a:spLocks noGrp="1"/>
          </p:cNvSpPr>
          <p:nvPr>
            <p:ph type="title"/>
          </p:nvPr>
        </p:nvSpPr>
        <p:spPr/>
        <p:txBody>
          <a:bodyPr>
            <a:normAutofit/>
          </a:bodyPr>
          <a:lstStyle/>
          <a:p>
            <a:r>
              <a:rPr lang="en-US" altLang="en-US" dirty="0"/>
              <a:t>IEEE SA Copyright Policy</a:t>
            </a:r>
            <a:endParaRPr lang="en-US" dirty="0"/>
          </a:p>
        </p:txBody>
      </p:sp>
      <p:sp>
        <p:nvSpPr>
          <p:cNvPr id="3" name="Content Placeholder 2">
            <a:extLst>
              <a:ext uri="{FF2B5EF4-FFF2-40B4-BE49-F238E27FC236}">
                <a16:creationId xmlns:a16="http://schemas.microsoft.com/office/drawing/2014/main" id="{478FB917-1F5A-1546-A0E1-08C0CB91A062}"/>
              </a:ext>
            </a:extLst>
          </p:cNvPr>
          <p:cNvSpPr>
            <a:spLocks noGrp="1"/>
          </p:cNvSpPr>
          <p:nvPr>
            <p:ph idx="1"/>
          </p:nvPr>
        </p:nvSpPr>
        <p:spPr>
          <a:xfrm>
            <a:off x="914401" y="1752600"/>
            <a:ext cx="10361084" cy="4724400"/>
          </a:xfrm>
        </p:spPr>
        <p:txBody>
          <a:bodyPr>
            <a:noAutofit/>
          </a:bodyPr>
          <a:lstStyle/>
          <a:p>
            <a:pPr marL="1200150" lvl="2" indent="-285750">
              <a:buSzPct val="150000"/>
              <a:buFont typeface="Arial" panose="020B0604020202020204" pitchFamily="34" charset="0"/>
              <a:buChar char="•"/>
            </a:pPr>
            <a:r>
              <a:rPr lang="en-US" dirty="0"/>
              <a:t>The IEEE SA Copyright Policy is described in the IEEE SA Standards Board Bylaws and IEEE SA Standards Board Operations Manual</a:t>
            </a:r>
          </a:p>
          <a:p>
            <a:pPr marL="1657350" lvl="3" indent="-285750">
              <a:buSzPct val="150000"/>
              <a:buFont typeface="Arial" panose="020B0604020202020204" pitchFamily="34" charset="0"/>
              <a:buChar char="•"/>
            </a:pPr>
            <a:r>
              <a:rPr lang="en-US" sz="1800" dirty="0"/>
              <a:t>IEEE SA Copyright Policy, see </a:t>
            </a:r>
            <a:br>
              <a:rPr lang="en-US" sz="1800" dirty="0"/>
            </a:br>
            <a:r>
              <a:rPr lang="en-US" sz="1800" dirty="0"/>
              <a:t>	Clause 7 of the IEEE SA Standards Board Bylaws</a:t>
            </a:r>
            <a:br>
              <a:rPr lang="en-US" sz="1800" dirty="0"/>
            </a:br>
            <a:r>
              <a:rPr lang="en-US" sz="1800" dirty="0"/>
              <a:t> 	</a:t>
            </a:r>
            <a:r>
              <a:rPr lang="en-US" dirty="0">
                <a:hlinkClick r:id="rId2"/>
              </a:rPr>
              <a:t>https://standards.ieee.org/about/policies/bylaws/sect6-7.html#7</a:t>
            </a:r>
            <a:br>
              <a:rPr lang="en-US" dirty="0"/>
            </a:br>
            <a:r>
              <a:rPr lang="en-US" sz="1800" dirty="0"/>
              <a:t>	Clause 6.1 of the IEEE SA Standards Board Operations Manual</a:t>
            </a:r>
            <a:br>
              <a:rPr lang="en-US" sz="1800" dirty="0"/>
            </a:br>
            <a:r>
              <a:rPr lang="en-US" sz="1800" dirty="0"/>
              <a:t>	</a:t>
            </a: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r>
              <a:rPr lang="en-US" dirty="0"/>
              <a:t>IEEE SA Copyright Permission</a:t>
            </a:r>
          </a:p>
          <a:p>
            <a:pPr marL="1657350" lvl="3" indent="-285750">
              <a:buSzPct val="150000"/>
              <a:buFont typeface="Arial" panose="020B0604020202020204" pitchFamily="34" charset="0"/>
              <a:buChar char="•"/>
            </a:pPr>
            <a:r>
              <a:rPr lang="en-US" dirty="0">
                <a:hlinkClick r:id="rId4"/>
              </a:rPr>
              <a:t>https://standards.ieee.org/content/dam/ieee-standards/standards/web/documents/other/permissionltrs.zip</a:t>
            </a:r>
            <a:endParaRPr lang="en-US" dirty="0"/>
          </a:p>
          <a:p>
            <a:pPr marL="1200150" lvl="2" indent="-285750">
              <a:buSzPct val="150000"/>
              <a:buFont typeface="Arial" panose="020B0604020202020204" pitchFamily="34" charset="0"/>
              <a:buChar char="•"/>
            </a:pPr>
            <a:r>
              <a:rPr lang="en-US" dirty="0"/>
              <a:t>IEEE SA Copyright FAQs</a:t>
            </a:r>
          </a:p>
          <a:p>
            <a:pPr marL="1657350" lvl="3" indent="-285750">
              <a:buSzPct val="150000"/>
              <a:buFont typeface="Arial" panose="020B0604020202020204" pitchFamily="34" charset="0"/>
              <a:buChar char="•"/>
            </a:pPr>
            <a:r>
              <a:rPr lang="en-US" dirty="0">
                <a:hlinkClick r:id="rId5"/>
              </a:rPr>
              <a:t>http://standards.ieee.org/faqs/copyrights.html/</a:t>
            </a:r>
            <a:endParaRPr lang="en-US" dirty="0"/>
          </a:p>
          <a:p>
            <a:pPr marL="1200150" lvl="2" indent="-285750">
              <a:buSzPct val="150000"/>
              <a:buFont typeface="Arial" panose="020B0604020202020204" pitchFamily="34" charset="0"/>
              <a:buChar char="•"/>
            </a:pPr>
            <a:r>
              <a:rPr lang="en-US" dirty="0"/>
              <a:t>IEEE SA Best Practices for IEEE Standards Development </a:t>
            </a:r>
          </a:p>
          <a:p>
            <a:pPr marL="1657350" lvl="3" indent="-285750">
              <a:buSzPct val="150000"/>
              <a:buFont typeface="Arial" panose="020B0604020202020204" pitchFamily="34" charset="0"/>
              <a:buChar char="•"/>
            </a:pPr>
            <a:r>
              <a:rPr lang="en-US" dirty="0">
                <a:hlinkClick r:id="rId6"/>
              </a:rPr>
              <a:t>http://standards.ieee.org/develop/policies/best_practices_for_ieee_standards_development_051215.pdf</a:t>
            </a:r>
            <a:endParaRPr lang="en-US" dirty="0"/>
          </a:p>
          <a:p>
            <a:pPr marL="1200150" lvl="2" indent="-285750">
              <a:buSzPct val="150000"/>
              <a:buFont typeface="Arial" panose="020B0604020202020204" pitchFamily="34" charset="0"/>
              <a:buChar char="•"/>
            </a:pPr>
            <a:r>
              <a:rPr lang="en-US" dirty="0"/>
              <a:t>Distribution of Draft Standards (see 6.1.3 of the SASB Operations Manual)</a:t>
            </a:r>
          </a:p>
          <a:p>
            <a:pPr marL="1657350" lvl="3" indent="-285750">
              <a:buSzPct val="150000"/>
              <a:buFont typeface="Arial" panose="020B0604020202020204" pitchFamily="34" charset="0"/>
              <a:buChar char="•"/>
            </a:pPr>
            <a:r>
              <a:rPr lang="en-US" dirty="0">
                <a:hlinkClick r:id="rId3"/>
              </a:rPr>
              <a:t>https://standards.ieee.org/about/policies/opman/sect6.html</a:t>
            </a:r>
            <a:endParaRPr lang="en-US" dirty="0"/>
          </a:p>
          <a:p>
            <a:pPr marL="1200150" lvl="2" indent="-285750">
              <a:buSzPct val="150000"/>
              <a:buFont typeface="Arial" panose="020B0604020202020204" pitchFamily="34" charset="0"/>
              <a:buChar char="•"/>
            </a:pPr>
            <a:endParaRPr lang="en-US" altLang="en-US" sz="1600" dirty="0"/>
          </a:p>
        </p:txBody>
      </p:sp>
      <p:sp>
        <p:nvSpPr>
          <p:cNvPr id="7" name="TextBox 6">
            <a:extLst>
              <a:ext uri="{FF2B5EF4-FFF2-40B4-BE49-F238E27FC236}">
                <a16:creationId xmlns:a16="http://schemas.microsoft.com/office/drawing/2014/main" id="{3EA79191-D014-4D0A-BC8C-7C9A7B36A6EB}"/>
              </a:ext>
            </a:extLst>
          </p:cNvPr>
          <p:cNvSpPr txBox="1"/>
          <p:nvPr/>
        </p:nvSpPr>
        <p:spPr>
          <a:xfrm>
            <a:off x="9525000" y="640242"/>
            <a:ext cx="2590800" cy="1015663"/>
          </a:xfrm>
          <a:prstGeom prst="rect">
            <a:avLst/>
          </a:prstGeom>
          <a:noFill/>
        </p:spPr>
        <p:txBody>
          <a:bodyPr wrap="square" rtlCol="0">
            <a:spAutoFit/>
          </a:bodyPr>
          <a:lstStyle/>
          <a:p>
            <a:r>
              <a:rPr lang="en-US" sz="2000" dirty="0">
                <a:solidFill>
                  <a:srgbClr val="FF0000"/>
                </a:solidFill>
              </a:rPr>
              <a:t>Secretary to record that copyright policy slides were presented</a:t>
            </a:r>
          </a:p>
        </p:txBody>
      </p:sp>
      <p:sp>
        <p:nvSpPr>
          <p:cNvPr id="8" name="Slide Number Placeholder 3">
            <a:extLst>
              <a:ext uri="{FF2B5EF4-FFF2-40B4-BE49-F238E27FC236}">
                <a16:creationId xmlns:a16="http://schemas.microsoft.com/office/drawing/2014/main" id="{01378ADC-FC6C-429A-A8D0-659AC50CE410}"/>
              </a:ext>
            </a:extLst>
          </p:cNvPr>
          <p:cNvSpPr>
            <a:spLocks noGrp="1"/>
          </p:cNvSpPr>
          <p:nvPr>
            <p:ph type="sldNum" idx="12"/>
          </p:nvPr>
        </p:nvSpPr>
        <p:spPr>
          <a:xfrm>
            <a:off x="5793318" y="6475414"/>
            <a:ext cx="704849" cy="363537"/>
          </a:xfrm>
        </p:spPr>
        <p:txBody>
          <a:bodyPr/>
          <a:lstStyle/>
          <a:p>
            <a:r>
              <a:rPr lang="en-GB" dirty="0"/>
              <a:t>Slide </a:t>
            </a:r>
            <a:fld id="{440F5867-744E-4AA6-B0ED-4C44D2DFBB7B}" type="slidenum">
              <a:rPr lang="en-GB" smtClean="0"/>
              <a:pPr/>
              <a:t>11</a:t>
            </a:fld>
            <a:endParaRPr lang="en-GB" dirty="0"/>
          </a:p>
        </p:txBody>
      </p:sp>
    </p:spTree>
    <p:extLst>
      <p:ext uri="{BB962C8B-B14F-4D97-AF65-F5344CB8AC3E}">
        <p14:creationId xmlns:p14="http://schemas.microsoft.com/office/powerpoint/2010/main" val="1311718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 behavior in IEEE-SA activities is guided</a:t>
            </a:r>
            <a:br>
              <a:rPr lang="en-US" dirty="0"/>
            </a:br>
            <a:r>
              <a:rPr lang="en-US" dirty="0"/>
              <a:t>by the IEEE Codes of Ethics &amp; Conduct</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All participants in IEEE-SA activities are expected to adhere to the core principles underlying the:</a:t>
            </a:r>
          </a:p>
          <a:p>
            <a:pPr lvl="1">
              <a:buFont typeface="Arial" panose="020B0604020202020204" pitchFamily="34" charset="0"/>
              <a:buChar char="•"/>
            </a:pPr>
            <a:r>
              <a:rPr lang="en-US" sz="1800" dirty="0">
                <a:hlinkClick r:id="rId2"/>
              </a:rPr>
              <a:t>IEEE Code of Ethics</a:t>
            </a:r>
            <a:endParaRPr lang="en-US" sz="1800" dirty="0"/>
          </a:p>
          <a:p>
            <a:pPr lvl="1">
              <a:buFont typeface="Arial" panose="020B0604020202020204" pitchFamily="34" charset="0"/>
              <a:buChar char="•"/>
            </a:pPr>
            <a:r>
              <a:rPr lang="en-US" sz="1800" dirty="0">
                <a:hlinkClick r:id="rId3"/>
              </a:rPr>
              <a:t>IEEE Code of Conduct</a:t>
            </a:r>
            <a:endParaRPr lang="en-US" sz="1800" dirty="0"/>
          </a:p>
          <a:p>
            <a:pPr>
              <a:buFont typeface="Arial" panose="020B0604020202020204" pitchFamily="34" charset="0"/>
              <a:buChar char="•"/>
            </a:pPr>
            <a:r>
              <a:rPr lang="en-US" dirty="0"/>
              <a:t>The core principles of the IEEE Codes of Ethics &amp; Conduct are to:</a:t>
            </a:r>
          </a:p>
          <a:p>
            <a:pPr lvl="1">
              <a:buFont typeface="Arial" panose="020B0604020202020204" pitchFamily="34" charset="0"/>
              <a:buChar char="•"/>
            </a:pPr>
            <a:r>
              <a:rPr lang="en-US" sz="1800" i="1" dirty="0"/>
              <a:t>Uphold the highest standards of integrity, responsible behavior, and ethical and professional conduct</a:t>
            </a:r>
          </a:p>
          <a:p>
            <a:pPr lvl="1">
              <a:buFont typeface="Arial" panose="020B0604020202020204" pitchFamily="34" charset="0"/>
              <a:buChar char="•"/>
            </a:pPr>
            <a:r>
              <a:rPr lang="en-US" sz="1800" i="1" dirty="0"/>
              <a:t>Treat people fairly and with respect, to not engage in harassment, discrimination, or retaliation, and to protect people's privacy.</a:t>
            </a:r>
          </a:p>
          <a:p>
            <a:pPr lvl="1">
              <a:buFont typeface="Arial" panose="020B0604020202020204" pitchFamily="34" charset="0"/>
              <a:buChar char="•"/>
            </a:pPr>
            <a:r>
              <a:rPr lang="en-US" sz="1800" i="1" dirty="0"/>
              <a:t>Avoid injuring others, their property, reputation, or employment by false or malicious action</a:t>
            </a:r>
          </a:p>
          <a:p>
            <a:pPr>
              <a:buFont typeface="Arial" panose="020B0604020202020204" pitchFamily="34" charset="0"/>
              <a:buChar char="•"/>
            </a:pPr>
            <a:r>
              <a:rPr lang="en-US" dirty="0"/>
              <a:t>The most recent versions of these Codes are available at</a:t>
            </a:r>
          </a:p>
          <a:p>
            <a:pPr lvl="1">
              <a:buFont typeface="Arial" panose="020B0604020202020204" pitchFamily="34" charset="0"/>
              <a:buChar char="•"/>
            </a:pPr>
            <a:r>
              <a:rPr lang="en-US" sz="1800" dirty="0">
                <a:hlinkClick r:id="rId4"/>
              </a:rPr>
              <a:t>http://www.ieee.org/about/corporate/governance</a:t>
            </a:r>
            <a:endParaRPr lang="en-US" sz="1800" dirty="0"/>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12</a:t>
            </a:fld>
            <a:endParaRPr lang="en-GB" dirty="0"/>
          </a:p>
        </p:txBody>
      </p:sp>
    </p:spTree>
    <p:extLst>
      <p:ext uri="{BB962C8B-B14F-4D97-AF65-F5344CB8AC3E}">
        <p14:creationId xmlns:p14="http://schemas.microsoft.com/office/powerpoint/2010/main" val="19330839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in the IEEE-SA “individual process” shall</a:t>
            </a:r>
            <a:br>
              <a:rPr lang="en-US" dirty="0"/>
            </a:br>
            <a:r>
              <a:rPr lang="en-US" dirty="0"/>
              <a:t>act independently of others, including employers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sz="2000" dirty="0"/>
              <a:t>The </a:t>
            </a:r>
            <a:r>
              <a:rPr lang="en-US" sz="2000" dirty="0">
                <a:hlinkClick r:id="rId2"/>
              </a:rPr>
              <a:t>IEEE-SA Standards Board Bylaws </a:t>
            </a:r>
            <a:r>
              <a:rPr lang="en-US" sz="2000" dirty="0"/>
              <a:t>require that “participants in the IEEE standards development individual process shall act based on their qualifications and experience”</a:t>
            </a:r>
          </a:p>
          <a:p>
            <a:pPr>
              <a:buFont typeface="Arial" panose="020B0604020202020204" pitchFamily="34" charset="0"/>
              <a:buChar char="•"/>
            </a:pPr>
            <a:r>
              <a:rPr lang="en-US" sz="2000" dirty="0"/>
              <a:t>This means participants:</a:t>
            </a:r>
          </a:p>
          <a:p>
            <a:pPr lvl="1">
              <a:buFont typeface="Arial" panose="020B0604020202020204" pitchFamily="34" charset="0"/>
              <a:buChar char="•"/>
            </a:pPr>
            <a:r>
              <a:rPr lang="en-US" sz="1800" b="1" dirty="0">
                <a:solidFill>
                  <a:srgbClr val="00B050"/>
                </a:solidFill>
              </a:rPr>
              <a:t>Shall act &amp; vote </a:t>
            </a:r>
            <a:r>
              <a:rPr lang="en-US" sz="1800" dirty="0"/>
              <a:t>based on their personal &amp; independent opinions derived from their expertise, knowledge, and qualifications</a:t>
            </a:r>
          </a:p>
          <a:p>
            <a:pPr lvl="1">
              <a:buFont typeface="Arial" panose="020B0604020202020204" pitchFamily="34" charset="0"/>
              <a:buChar char="•"/>
            </a:pPr>
            <a:r>
              <a:rPr lang="en-US" sz="1800" b="1" dirty="0">
                <a:solidFill>
                  <a:srgbClr val="FF0000"/>
                </a:solidFill>
              </a:rPr>
              <a:t>Shall not act or vote </a:t>
            </a:r>
            <a:r>
              <a:rPr lang="en-US" sz="1800" dirty="0"/>
              <a:t>based on any obligation to or any direction from any other person or organization, including an employer or client, regardless of any external commitments, agreements, contracts, or orders</a:t>
            </a:r>
          </a:p>
          <a:p>
            <a:pPr lvl="1">
              <a:buFont typeface="Arial" panose="020B0604020202020204" pitchFamily="34" charset="0"/>
              <a:buChar char="•"/>
            </a:pPr>
            <a:r>
              <a:rPr lang="en-US" sz="1800" b="1" dirty="0">
                <a:solidFill>
                  <a:srgbClr val="FF0000"/>
                </a:solidFill>
              </a:rPr>
              <a:t>Shall not direct </a:t>
            </a:r>
            <a:r>
              <a:rPr lang="en-US" sz="1800" dirty="0"/>
              <a:t>the actions or votes of other participants or retaliate against other participants for fulfilling their responsibility to act &amp; vote based on their personal &amp; independently developed opinions</a:t>
            </a:r>
          </a:p>
          <a:p>
            <a:pPr>
              <a:buFont typeface="Arial" panose="020B0604020202020204" pitchFamily="34" charset="0"/>
              <a:buChar char="•"/>
            </a:pPr>
            <a:r>
              <a:rPr lang="en-US" sz="2000" dirty="0"/>
              <a:t>By participating in standards activities using the “</a:t>
            </a:r>
            <a:r>
              <a:rPr lang="en-US" sz="2000" i="1" dirty="0"/>
              <a:t>individual process</a:t>
            </a:r>
            <a:r>
              <a:rPr lang="en-US" sz="2000" dirty="0"/>
              <a:t>”, you are deemed to accept these requirements; if you are unable to satisfy these requirements then you shall immediately cease any participation</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13</a:t>
            </a:fld>
            <a:endParaRPr lang="en-GB" dirty="0"/>
          </a:p>
        </p:txBody>
      </p:sp>
    </p:spTree>
    <p:extLst>
      <p:ext uri="{BB962C8B-B14F-4D97-AF65-F5344CB8AC3E}">
        <p14:creationId xmlns:p14="http://schemas.microsoft.com/office/powerpoint/2010/main" val="13437058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IEEE-SA standards activities shall allow the fair &amp;</a:t>
            </a:r>
            <a:br>
              <a:rPr lang="en-US" dirty="0"/>
            </a:br>
            <a:r>
              <a:rPr lang="en-US" dirty="0"/>
              <a:t>equitable consideration of all viewpoints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The </a:t>
            </a:r>
            <a:r>
              <a:rPr lang="en-US" dirty="0">
                <a:hlinkClick r:id="rId2"/>
              </a:rPr>
              <a:t>IEEE-SA Standards Board Bylaws </a:t>
            </a:r>
            <a:r>
              <a:rPr lang="en-US" dirty="0"/>
              <a:t>(clause 5.2.1.3) specifies that “</a:t>
            </a:r>
            <a:r>
              <a:rPr lang="en-US" i="1" dirty="0"/>
              <a:t>the standards development process shall not be dominated by any single interest category, individual, or organization</a:t>
            </a:r>
            <a:r>
              <a:rPr lang="en-US" dirty="0"/>
              <a:t>”</a:t>
            </a:r>
          </a:p>
          <a:p>
            <a:pPr lvl="1">
              <a:buFont typeface="Arial" panose="020B0604020202020204" pitchFamily="34" charset="0"/>
              <a:buChar char="•"/>
            </a:pPr>
            <a:r>
              <a:rPr lang="en-US" sz="1800" dirty="0"/>
              <a:t>This means no participant may exercise “</a:t>
            </a:r>
            <a:r>
              <a:rPr lang="en-US" sz="1800" i="1" dirty="0"/>
              <a:t>authority, leadership, or influence by reason of superior leverage, strength, or representation to the exclusion of fair and equitable consideration of other viewpoints</a:t>
            </a:r>
            <a:r>
              <a:rPr lang="en-US" sz="1800" dirty="0"/>
              <a:t>” or “</a:t>
            </a:r>
            <a:r>
              <a:rPr lang="en-US" sz="1800" i="1" dirty="0"/>
              <a:t>to hinder the progress of the standards development activity</a:t>
            </a:r>
            <a:r>
              <a:rPr lang="en-US" sz="1800" dirty="0"/>
              <a:t>”</a:t>
            </a:r>
          </a:p>
          <a:p>
            <a:pPr>
              <a:buFont typeface="Arial" panose="020B0604020202020204" pitchFamily="34" charset="0"/>
              <a:buChar char="•"/>
            </a:pPr>
            <a:r>
              <a:rPr lang="en-US" dirty="0"/>
              <a:t>This rule applies equally to those participating in a standards development project and to that project’s leadership group</a:t>
            </a:r>
          </a:p>
          <a:p>
            <a:pPr>
              <a:buFont typeface="Arial" panose="020B0604020202020204" pitchFamily="34" charset="0"/>
              <a:buChar char="•"/>
            </a:pPr>
            <a:r>
              <a:rPr lang="en-US" dirty="0"/>
              <a:t>Any person who reasonably suspects that dominance is occurring in a standards development project is encouraged to bring the issue to the attention of the Standards Committee or the project’s IEEE-SA Program Manager</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14</a:t>
            </a:fld>
            <a:endParaRPr lang="en-GB" dirty="0"/>
          </a:p>
        </p:txBody>
      </p:sp>
    </p:spTree>
    <p:extLst>
      <p:ext uri="{BB962C8B-B14F-4D97-AF65-F5344CB8AC3E}">
        <p14:creationId xmlns:p14="http://schemas.microsoft.com/office/powerpoint/2010/main" val="969542746"/>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5333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Agenda – 11 January 2022</a:t>
            </a:r>
            <a:endParaRPr lang="en-GB" sz="3600" dirty="0"/>
          </a:p>
        </p:txBody>
      </p:sp>
      <p:sp>
        <p:nvSpPr>
          <p:cNvPr id="4098" name="Rectangle 2"/>
          <p:cNvSpPr>
            <a:spLocks noGrp="1" noChangeArrowheads="1"/>
          </p:cNvSpPr>
          <p:nvPr>
            <p:ph idx="1"/>
          </p:nvPr>
        </p:nvSpPr>
        <p:spPr>
          <a:xfrm>
            <a:off x="533400" y="1447800"/>
            <a:ext cx="11201400" cy="5027614"/>
          </a:xfrm>
          <a:ln/>
        </p:spPr>
        <p:txBody>
          <a:bodyPr/>
          <a:lstStyle/>
          <a:p>
            <a:pPr marL="457200" indent="-457200">
              <a:lnSpc>
                <a:spcPct val="90000"/>
              </a:lnSpc>
              <a:spcBef>
                <a:spcPts val="0"/>
              </a:spcBef>
              <a:spcAft>
                <a:spcPts val="600"/>
              </a:spcAft>
              <a:buFont typeface="Arial" panose="020B0604020202020204" pitchFamily="34" charset="0"/>
              <a:buChar char="•"/>
              <a:defRPr/>
            </a:pPr>
            <a:r>
              <a:rPr lang="en-US" dirty="0"/>
              <a:t>Attendance, noises/recording, meeting protocol reminders</a:t>
            </a:r>
          </a:p>
          <a:p>
            <a:pPr marL="457200" indent="-457200">
              <a:lnSpc>
                <a:spcPct val="90000"/>
              </a:lnSpc>
              <a:spcBef>
                <a:spcPts val="0"/>
              </a:spcBef>
              <a:spcAft>
                <a:spcPts val="600"/>
              </a:spcAft>
              <a:buFont typeface="Arial" panose="020B0604020202020204" pitchFamily="34" charset="0"/>
              <a:buChar char="•"/>
              <a:defRPr/>
            </a:pPr>
            <a:r>
              <a:rPr lang="en-US" dirty="0"/>
              <a:t>Policies, duty to inform, participation rules</a:t>
            </a:r>
          </a:p>
          <a:p>
            <a:pPr marL="457200" indent="-457200">
              <a:lnSpc>
                <a:spcPct val="90000"/>
              </a:lnSpc>
              <a:spcBef>
                <a:spcPts val="0"/>
              </a:spcBef>
              <a:spcAft>
                <a:spcPts val="600"/>
              </a:spcAft>
              <a:buFont typeface="Arial" panose="020B0604020202020204" pitchFamily="34" charset="0"/>
              <a:buChar char="•"/>
              <a:defRPr/>
            </a:pPr>
            <a:r>
              <a:rPr lang="en-US" dirty="0"/>
              <a:t>Organization topics (see Backup slides)</a:t>
            </a:r>
          </a:p>
          <a:p>
            <a:pPr marL="457200" indent="-457200">
              <a:lnSpc>
                <a:spcPct val="90000"/>
              </a:lnSpc>
              <a:spcBef>
                <a:spcPts val="0"/>
              </a:spcBef>
              <a:spcAft>
                <a:spcPts val="600"/>
              </a:spcAft>
              <a:buFont typeface="Arial" panose="020B0604020202020204" pitchFamily="34" charset="0"/>
              <a:buChar char="•"/>
              <a:defRPr/>
            </a:pPr>
            <a:r>
              <a:rPr lang="en-US" dirty="0"/>
              <a:t>Issues Tracking updates/status: </a:t>
            </a:r>
            <a:r>
              <a:rPr lang="en-US" b="0" dirty="0">
                <a:hlinkClick r:id="rId3"/>
              </a:rPr>
              <a:t>11-21/0332r29</a:t>
            </a:r>
            <a:r>
              <a:rPr lang="en-US" b="0" dirty="0"/>
              <a:t> </a:t>
            </a:r>
          </a:p>
          <a:p>
            <a:pPr marL="457200" indent="-457200">
              <a:lnSpc>
                <a:spcPct val="90000"/>
              </a:lnSpc>
              <a:spcBef>
                <a:spcPts val="0"/>
              </a:spcBef>
              <a:spcAft>
                <a:spcPts val="600"/>
              </a:spcAft>
              <a:buFont typeface="Arial" panose="020B0604020202020204" pitchFamily="34" charset="0"/>
              <a:buChar char="•"/>
              <a:defRPr/>
            </a:pPr>
            <a:r>
              <a:rPr lang="en-US" dirty="0"/>
              <a:t>Contributions:</a:t>
            </a:r>
          </a:p>
          <a:p>
            <a:pPr marL="857250" lvl="1" indent="-457200">
              <a:lnSpc>
                <a:spcPct val="90000"/>
              </a:lnSpc>
              <a:spcBef>
                <a:spcPts val="0"/>
              </a:spcBef>
              <a:spcAft>
                <a:spcPts val="600"/>
              </a:spcAft>
              <a:buFont typeface="Arial" panose="020B0604020202020204" pitchFamily="34" charset="0"/>
              <a:buChar char="•"/>
              <a:defRPr/>
            </a:pPr>
            <a:r>
              <a:rPr lang="en-US" altLang="en-US" sz="2400" strike="sngStrike" dirty="0">
                <a:solidFill>
                  <a:schemeClr val="tx1"/>
                </a:solidFill>
                <a:hlinkClick r:id="rId4"/>
              </a:rPr>
              <a:t>11-21/1634r0</a:t>
            </a:r>
            <a:r>
              <a:rPr lang="en-US" altLang="en-US" sz="2400" strike="sngStrike" dirty="0">
                <a:solidFill>
                  <a:schemeClr val="tx1"/>
                </a:solidFill>
              </a:rPr>
              <a:t> – Private Identifier Requirements (Kurt Lumbatis)</a:t>
            </a:r>
          </a:p>
          <a:p>
            <a:pPr marL="457200" indent="-457200">
              <a:lnSpc>
                <a:spcPct val="90000"/>
              </a:lnSpc>
              <a:spcBef>
                <a:spcPts val="0"/>
              </a:spcBef>
              <a:spcAft>
                <a:spcPts val="600"/>
              </a:spcAft>
              <a:buFont typeface="Arial" panose="020B0604020202020204" pitchFamily="34" charset="0"/>
              <a:buChar char="•"/>
              <a:defRPr/>
            </a:pPr>
            <a:r>
              <a:rPr lang="en-US" dirty="0"/>
              <a:t>Evaluation of proposed solutions</a:t>
            </a:r>
          </a:p>
          <a:p>
            <a:pPr marL="857250" lvl="1" indent="-457200">
              <a:lnSpc>
                <a:spcPct val="90000"/>
              </a:lnSpc>
              <a:spcBef>
                <a:spcPts val="0"/>
              </a:spcBef>
              <a:spcAft>
                <a:spcPts val="600"/>
              </a:spcAft>
              <a:buFont typeface="Arial" panose="020B0604020202020204" pitchFamily="34" charset="0"/>
              <a:buChar char="•"/>
              <a:defRPr/>
            </a:pPr>
            <a:r>
              <a:rPr lang="en-US" sz="2400" dirty="0">
                <a:hlinkClick r:id="rId5"/>
              </a:rPr>
              <a:t>11-22/0025r0</a:t>
            </a:r>
            <a:r>
              <a:rPr lang="en-US" sz="2400" dirty="0"/>
              <a:t> – Transient STA ID analysis (Nehru Bhandaru)</a:t>
            </a:r>
          </a:p>
          <a:p>
            <a:pPr marL="857250" lvl="1" indent="-457200">
              <a:lnSpc>
                <a:spcPct val="90000"/>
              </a:lnSpc>
              <a:spcBef>
                <a:spcPts val="0"/>
              </a:spcBef>
              <a:spcAft>
                <a:spcPts val="600"/>
              </a:spcAft>
              <a:buFont typeface="Arial" panose="020B0604020202020204" pitchFamily="34" charset="0"/>
              <a:buChar char="•"/>
              <a:defRPr/>
            </a:pPr>
            <a:r>
              <a:rPr lang="en-US" altLang="en-US" sz="2400" dirty="0">
                <a:solidFill>
                  <a:schemeClr val="tx1"/>
                </a:solidFill>
                <a:hlinkClick r:id="rId6"/>
              </a:rPr>
              <a:t>11-21/1853r1</a:t>
            </a:r>
            <a:r>
              <a:rPr lang="en-US" altLang="en-US" sz="2400" dirty="0">
                <a:solidFill>
                  <a:schemeClr val="tx1"/>
                </a:solidFill>
              </a:rPr>
              <a:t> </a:t>
            </a:r>
            <a:r>
              <a:rPr lang="en-US" sz="2400" dirty="0"/>
              <a:t>– </a:t>
            </a:r>
            <a:r>
              <a:rPr lang="en-US" altLang="en-US" sz="2400" dirty="0">
                <a:solidFill>
                  <a:schemeClr val="tx1"/>
                </a:solidFill>
              </a:rPr>
              <a:t>ID Query analysis (Mark Hamilton), revisit since criteria have been agreed</a:t>
            </a:r>
          </a:p>
          <a:p>
            <a:pPr marL="857250" lvl="1" indent="-457200">
              <a:lnSpc>
                <a:spcPct val="90000"/>
              </a:lnSpc>
              <a:spcBef>
                <a:spcPts val="0"/>
              </a:spcBef>
              <a:spcAft>
                <a:spcPts val="600"/>
              </a:spcAft>
              <a:buFont typeface="Arial" panose="020B0604020202020204" pitchFamily="34" charset="0"/>
              <a:buChar char="•"/>
              <a:defRPr/>
            </a:pPr>
            <a:r>
              <a:rPr lang="en-US" sz="2400" dirty="0">
                <a:hlinkClick r:id="rId7"/>
              </a:rPr>
              <a:t>11-22/0054r0</a:t>
            </a:r>
            <a:r>
              <a:rPr lang="en-US" sz="2400" dirty="0">
                <a:solidFill>
                  <a:schemeClr val="tx1"/>
                </a:solidFill>
              </a:rPr>
              <a:t> – Signature based RCM STA identification solution analysis</a:t>
            </a:r>
            <a:endParaRPr lang="en-US" sz="2400" dirty="0"/>
          </a:p>
          <a:p>
            <a:pPr marL="457200" indent="-457200">
              <a:lnSpc>
                <a:spcPct val="90000"/>
              </a:lnSpc>
              <a:spcBef>
                <a:spcPts val="0"/>
              </a:spcBef>
              <a:spcAft>
                <a:spcPts val="600"/>
              </a:spcAft>
              <a:buFont typeface="Arial" panose="020B0604020202020204" pitchFamily="34" charset="0"/>
              <a:buChar char="•"/>
              <a:defRPr/>
            </a:pPr>
            <a:r>
              <a:rPr lang="en-US" dirty="0"/>
              <a:t>Next meetings: Jan interim session (Tues, Wed, Thus, Fri)</a:t>
            </a:r>
            <a:endParaRPr lang="en-US" sz="28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15</a:t>
            </a:fld>
            <a:endParaRPr lang="en-GB"/>
          </a:p>
        </p:txBody>
      </p:sp>
    </p:spTree>
    <p:extLst>
      <p:ext uri="{BB962C8B-B14F-4D97-AF65-F5344CB8AC3E}">
        <p14:creationId xmlns:p14="http://schemas.microsoft.com/office/powerpoint/2010/main" val="144770436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3200" dirty="0"/>
              <a:t>Non-AP STA identification</a:t>
            </a:r>
            <a:endParaRPr lang="en-GB" dirty="0"/>
          </a:p>
        </p:txBody>
      </p:sp>
      <p:sp>
        <p:nvSpPr>
          <p:cNvPr id="4098" name="Rectangle 2"/>
          <p:cNvSpPr>
            <a:spLocks noGrp="1" noChangeArrowheads="1"/>
          </p:cNvSpPr>
          <p:nvPr>
            <p:ph idx="1"/>
          </p:nvPr>
        </p:nvSpPr>
        <p:spPr>
          <a:xfrm>
            <a:off x="685800" y="1371600"/>
            <a:ext cx="10744200" cy="5103814"/>
          </a:xfrm>
          <a:ln/>
        </p:spPr>
        <p:txBody>
          <a:bodyPr/>
          <a:lstStyle/>
          <a:p>
            <a:pPr marL="0" indent="0">
              <a:lnSpc>
                <a:spcPct val="90000"/>
              </a:lnSpc>
              <a:spcBef>
                <a:spcPts val="0"/>
              </a:spcBef>
              <a:spcAft>
                <a:spcPts val="600"/>
              </a:spcAft>
              <a:defRPr/>
            </a:pPr>
            <a:r>
              <a:rPr lang="en-US" altLang="en-US" dirty="0">
                <a:solidFill>
                  <a:schemeClr val="tx1"/>
                </a:solidFill>
              </a:rPr>
              <a:t>Proposals received:</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3"/>
              </a:rPr>
              <a:t>11-21/1083r0</a:t>
            </a:r>
            <a:r>
              <a:rPr lang="en-US" altLang="en-US" sz="2000" dirty="0">
                <a:solidFill>
                  <a:schemeClr val="tx1"/>
                </a:solidFill>
              </a:rPr>
              <a:t>: A Signature-based Method for Identifying STAs with Randomized MAC Addresses (reviewed July 15)</a:t>
            </a:r>
          </a:p>
          <a:p>
            <a:pPr marL="857250" lvl="1" indent="-457200">
              <a:lnSpc>
                <a:spcPct val="90000"/>
              </a:lnSpc>
              <a:spcBef>
                <a:spcPts val="0"/>
              </a:spcBef>
              <a:spcAft>
                <a:spcPts val="600"/>
              </a:spcAft>
              <a:buFont typeface="Arial" panose="020B0604020202020204" pitchFamily="34" charset="0"/>
              <a:buChar char="•"/>
              <a:defRPr/>
            </a:pPr>
            <a:r>
              <a:rPr lang="en-US" b="1" dirty="0">
                <a:hlinkClick r:id="rId4"/>
              </a:rPr>
              <a:t>11-21/2039r0</a:t>
            </a:r>
            <a:r>
              <a:rPr lang="en-US" b="1" dirty="0">
                <a:solidFill>
                  <a:schemeClr val="tx1"/>
                </a:solidFill>
              </a:rPr>
              <a:t>: Random index assisted scheme for reducing RCM STA identification complexity (reviewed Jan 6)</a:t>
            </a:r>
            <a:endParaRPr lang="en-US" altLang="en-US" b="1" dirty="0">
              <a:solidFill>
                <a:schemeClr val="tx1"/>
              </a:solidFill>
            </a:endParaRP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5"/>
              </a:rPr>
              <a:t>11-21/1585r11</a:t>
            </a:r>
            <a:r>
              <a:rPr lang="en-US" altLang="en-US" sz="2000" dirty="0">
                <a:solidFill>
                  <a:schemeClr val="tx1"/>
                </a:solidFill>
              </a:rPr>
              <a:t>: Identifiable Random MAC address (reviewed Nov 10, </a:t>
            </a:r>
            <a:r>
              <a:rPr lang="en-US" altLang="en-US" sz="2000" u="sng" dirty="0">
                <a:solidFill>
                  <a:schemeClr val="tx1"/>
                </a:solidFill>
              </a:rPr>
              <a:t>updated</a:t>
            </a:r>
            <a:r>
              <a:rPr lang="en-US" altLang="en-US" sz="2000"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6"/>
              </a:rPr>
              <a:t>11-21/1673r10</a:t>
            </a:r>
            <a:r>
              <a:rPr lang="en-US" altLang="en-US" b="1" dirty="0">
                <a:solidFill>
                  <a:schemeClr val="tx1"/>
                </a:solidFill>
              </a:rPr>
              <a:t>: Proposed Text for IRMA (briefly reviewed Oct 21, </a:t>
            </a:r>
            <a:r>
              <a:rPr lang="en-US" altLang="en-US" b="1" u="sng" dirty="0">
                <a:solidFill>
                  <a:schemeClr val="tx1"/>
                </a:solidFill>
              </a:rPr>
              <a:t>updated</a:t>
            </a:r>
            <a:r>
              <a:rPr lang="en-US" altLang="en-US" b="1" dirty="0">
                <a:solidFill>
                  <a:schemeClr val="tx1"/>
                </a:solidFill>
              </a:rPr>
              <a:t>)</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7"/>
              </a:rPr>
              <a:t>11-21/1720r1</a:t>
            </a:r>
            <a:r>
              <a:rPr lang="en-US" altLang="en-US" b="1" dirty="0">
                <a:solidFill>
                  <a:schemeClr val="tx1"/>
                </a:solidFill>
              </a:rPr>
              <a:t>: IRM advantages and use cases (reviewed Nov 4)</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8"/>
              </a:rPr>
              <a:t>11-21/2006r1</a:t>
            </a:r>
            <a:r>
              <a:rPr lang="en-US" altLang="en-US" b="1" dirty="0">
                <a:solidFill>
                  <a:schemeClr val="tx1"/>
                </a:solidFill>
              </a:rPr>
              <a:t>: IRM analysis, use cases, criteria (reviewed Jan 6)</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9"/>
              </a:rPr>
              <a:t>11-21/1378r0</a:t>
            </a:r>
            <a:r>
              <a:rPr lang="en-US" altLang="en-US" sz="2000" dirty="0">
                <a:solidFill>
                  <a:schemeClr val="tx1"/>
                </a:solidFill>
              </a:rPr>
              <a:t>: Client ID query concept (reviewed Aug 19)</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0"/>
              </a:rPr>
              <a:t>11-21/1379r3</a:t>
            </a:r>
            <a:r>
              <a:rPr lang="en-US" altLang="en-US" b="1" dirty="0">
                <a:solidFill>
                  <a:schemeClr val="tx1"/>
                </a:solidFill>
              </a:rPr>
              <a:t>: Proposed text for ID Query Action frame (reviewed Oct 21)</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1"/>
              </a:rPr>
              <a:t>11-21/1853r1</a:t>
            </a:r>
            <a:r>
              <a:rPr lang="en-US" altLang="en-US" b="1" dirty="0">
                <a:solidFill>
                  <a:schemeClr val="tx1"/>
                </a:solidFill>
              </a:rPr>
              <a:t>: ID Query analysis (</a:t>
            </a:r>
            <a:r>
              <a:rPr lang="en-US" altLang="en-US" b="1" u="sng" dirty="0">
                <a:solidFill>
                  <a:schemeClr val="tx1"/>
                </a:solidFill>
              </a:rPr>
              <a:t>not reviewed since criteria were agreed</a:t>
            </a:r>
            <a:r>
              <a:rPr lang="en-US" altLang="en-US" b="1" dirty="0">
                <a:solidFill>
                  <a:schemeClr val="tx1"/>
                </a:solidFill>
              </a:rPr>
              <a:t>)</a:t>
            </a:r>
          </a:p>
          <a:p>
            <a:pPr marL="457200" indent="-457200">
              <a:lnSpc>
                <a:spcPct val="90000"/>
              </a:lnSpc>
              <a:spcBef>
                <a:spcPts val="0"/>
              </a:spcBef>
              <a:spcAft>
                <a:spcPts val="600"/>
              </a:spcAft>
              <a:buFont typeface="Arial" panose="020B0604020202020204" pitchFamily="34" charset="0"/>
              <a:buChar char="•"/>
              <a:defRPr/>
            </a:pPr>
            <a:r>
              <a:rPr lang="en-US" altLang="en-US" sz="2000" dirty="0">
                <a:solidFill>
                  <a:schemeClr val="tx1"/>
                </a:solidFill>
                <a:hlinkClick r:id="rId12"/>
              </a:rPr>
              <a:t>11-21/1839r1</a:t>
            </a:r>
            <a:r>
              <a:rPr lang="en-US" altLang="en-US" sz="2000" dirty="0">
                <a:solidFill>
                  <a:schemeClr val="tx1"/>
                </a:solidFill>
              </a:rPr>
              <a:t>: Transient STA ID</a:t>
            </a:r>
          </a:p>
          <a:p>
            <a:pPr marL="857250" lvl="1" indent="-457200">
              <a:lnSpc>
                <a:spcPct val="90000"/>
              </a:lnSpc>
              <a:spcBef>
                <a:spcPts val="0"/>
              </a:spcBef>
              <a:spcAft>
                <a:spcPts val="600"/>
              </a:spcAft>
              <a:buFont typeface="Arial" panose="020B0604020202020204" pitchFamily="34" charset="0"/>
              <a:buChar char="•"/>
              <a:defRPr/>
            </a:pPr>
            <a:r>
              <a:rPr lang="en-US" altLang="en-US" b="1" dirty="0">
                <a:solidFill>
                  <a:schemeClr val="tx1"/>
                </a:solidFill>
                <a:hlinkClick r:id="rId13"/>
              </a:rPr>
              <a:t>11-22/0025r0</a:t>
            </a:r>
            <a:r>
              <a:rPr lang="en-US" altLang="en-US" b="1" dirty="0">
                <a:solidFill>
                  <a:schemeClr val="tx1"/>
                </a:solidFill>
              </a:rPr>
              <a:t>: Transient STA ID analysis (</a:t>
            </a:r>
            <a:r>
              <a:rPr lang="en-US" altLang="en-US" b="1" u="sng" dirty="0">
                <a:solidFill>
                  <a:schemeClr val="tx1"/>
                </a:solidFill>
              </a:rPr>
              <a:t>not reviewed yet)</a:t>
            </a:r>
            <a:endParaRPr lang="en-US" altLang="en-US" b="1" dirty="0">
              <a:solidFill>
                <a:schemeClr val="tx1"/>
              </a:solidFill>
            </a:endParaRPr>
          </a:p>
          <a:p>
            <a:pPr marL="0" indent="0">
              <a:lnSpc>
                <a:spcPct val="90000"/>
              </a:lnSpc>
              <a:spcBef>
                <a:spcPts val="0"/>
              </a:spcBef>
              <a:spcAft>
                <a:spcPts val="300"/>
              </a:spcAft>
              <a:defRPr/>
            </a:pPr>
            <a:endParaRPr lang="en-US" altLang="en-US" sz="2800" dirty="0">
              <a:solidFill>
                <a:schemeClr val="tx1"/>
              </a:solidFill>
            </a:endParaRP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16</a:t>
            </a:fld>
            <a:endParaRPr lang="en-GB"/>
          </a:p>
        </p:txBody>
      </p:sp>
    </p:spTree>
    <p:extLst>
      <p:ext uri="{BB962C8B-B14F-4D97-AF65-F5344CB8AC3E}">
        <p14:creationId xmlns:p14="http://schemas.microsoft.com/office/powerpoint/2010/main" val="2173378440"/>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D696F813-843C-45FE-A22C-877313AB917A}"/>
              </a:ext>
            </a:extLst>
          </p:cNvPr>
          <p:cNvSpPr>
            <a:spLocks noGrp="1"/>
          </p:cNvSpPr>
          <p:nvPr>
            <p:ph type="title"/>
          </p:nvPr>
        </p:nvSpPr>
        <p:spPr/>
        <p:txBody>
          <a:bodyPr/>
          <a:lstStyle/>
          <a:p>
            <a:r>
              <a:rPr lang="en-US" dirty="0"/>
              <a:t>Backup material</a:t>
            </a:r>
          </a:p>
        </p:txBody>
      </p:sp>
      <p:sp>
        <p:nvSpPr>
          <p:cNvPr id="4" name="Slide Number Placeholder 3">
            <a:extLst>
              <a:ext uri="{FF2B5EF4-FFF2-40B4-BE49-F238E27FC236}">
                <a16:creationId xmlns:a16="http://schemas.microsoft.com/office/drawing/2014/main" id="{FDC0CB6E-0936-4B6B-9B98-0845914459EA}"/>
              </a:ext>
            </a:extLst>
          </p:cNvPr>
          <p:cNvSpPr>
            <a:spLocks noGrp="1"/>
          </p:cNvSpPr>
          <p:nvPr>
            <p:ph type="sldNum" idx="12"/>
          </p:nvPr>
        </p:nvSpPr>
        <p:spPr/>
        <p:txBody>
          <a:bodyPr/>
          <a:lstStyle/>
          <a:p>
            <a:r>
              <a:rPr lang="en-GB"/>
              <a:t>Slide </a:t>
            </a:r>
            <a:fld id="{440F5867-744E-4AA6-B0ED-4C44D2DFBB7B}" type="slidenum">
              <a:rPr lang="en-GB" smtClean="0"/>
              <a:pPr/>
              <a:t>17</a:t>
            </a:fld>
            <a:endParaRPr lang="en-GB" dirty="0"/>
          </a:p>
        </p:txBody>
      </p:sp>
    </p:spTree>
    <p:extLst>
      <p:ext uri="{BB962C8B-B14F-4D97-AF65-F5344CB8AC3E}">
        <p14:creationId xmlns:p14="http://schemas.microsoft.com/office/powerpoint/2010/main" val="2316621094"/>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3600" dirty="0"/>
              <a:t>TGbh Organization material</a:t>
            </a:r>
            <a:endParaRPr lang="en-GB" sz="3600" dirty="0"/>
          </a:p>
        </p:txBody>
      </p:sp>
      <p:sp>
        <p:nvSpPr>
          <p:cNvPr id="4098" name="Rectangle 2"/>
          <p:cNvSpPr>
            <a:spLocks noGrp="1" noChangeArrowheads="1"/>
          </p:cNvSpPr>
          <p:nvPr>
            <p:ph idx="1"/>
          </p:nvPr>
        </p:nvSpPr>
        <p:spPr>
          <a:xfrm>
            <a:off x="533400" y="1524000"/>
            <a:ext cx="11048999" cy="4951414"/>
          </a:xfrm>
          <a:ln/>
        </p:spPr>
        <p:txBody>
          <a:bodyPr/>
          <a:lstStyle/>
          <a:p>
            <a:pPr marL="457200" indent="-457200">
              <a:lnSpc>
                <a:spcPct val="90000"/>
              </a:lnSpc>
              <a:spcBef>
                <a:spcPts val="300"/>
              </a:spcBef>
              <a:spcAft>
                <a:spcPts val="600"/>
              </a:spcAft>
              <a:buFont typeface="Arial" panose="020B0604020202020204" pitchFamily="34" charset="0"/>
              <a:buChar char="•"/>
              <a:defRPr/>
            </a:pPr>
            <a:r>
              <a:rPr lang="en-US" sz="2800" dirty="0"/>
              <a:t>PAR: </a:t>
            </a:r>
            <a:r>
              <a:rPr lang="en-US" sz="2800" dirty="0">
                <a:hlinkClick r:id="rId3"/>
              </a:rPr>
              <a:t>https://development.standards.ieee.org/myproject-web/public/view.html#pardetail/8770</a:t>
            </a:r>
            <a:r>
              <a:rPr lang="en-US" sz="2800" dirty="0"/>
              <a:t> (summary/excerpts on next slide)</a:t>
            </a:r>
          </a:p>
          <a:p>
            <a:pPr marL="457200" indent="-457200">
              <a:lnSpc>
                <a:spcPct val="90000"/>
              </a:lnSpc>
              <a:spcBef>
                <a:spcPts val="300"/>
              </a:spcBef>
              <a:spcAft>
                <a:spcPts val="600"/>
              </a:spcAft>
              <a:buFont typeface="Arial" panose="020B0604020202020204" pitchFamily="34" charset="0"/>
              <a:buChar char="•"/>
              <a:defRPr/>
            </a:pPr>
            <a:r>
              <a:rPr lang="en-US" sz="2800" dirty="0"/>
              <a:t>CSD: </a:t>
            </a:r>
            <a:r>
              <a:rPr lang="en-US" sz="2800" dirty="0">
                <a:hlinkClick r:id="rId4"/>
              </a:rPr>
              <a:t>11-20/1117r5</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Timeline estimate (following slide)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18</a:t>
            </a:fld>
            <a:endParaRPr lang="en-GB"/>
          </a:p>
        </p:txBody>
      </p:sp>
    </p:spTree>
    <p:extLst>
      <p:ext uri="{BB962C8B-B14F-4D97-AF65-F5344CB8AC3E}">
        <p14:creationId xmlns:p14="http://schemas.microsoft.com/office/powerpoint/2010/main" val="2855178433"/>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PAR Scope</a:t>
            </a:r>
            <a:br>
              <a:rPr lang="en-US" altLang="en-US" dirty="0"/>
            </a:br>
            <a:r>
              <a:rPr lang="en-US" altLang="en-US" b="0" dirty="0"/>
              <a:t>(emphasis added)</a:t>
            </a:r>
            <a:endParaRPr lang="en-GB" b="0" dirty="0"/>
          </a:p>
        </p:txBody>
      </p:sp>
      <p:sp>
        <p:nvSpPr>
          <p:cNvPr id="4098" name="Rectangle 2"/>
          <p:cNvSpPr>
            <a:spLocks noGrp="1" noChangeArrowheads="1"/>
          </p:cNvSpPr>
          <p:nvPr>
            <p:ph idx="1"/>
          </p:nvPr>
        </p:nvSpPr>
        <p:spPr>
          <a:xfrm>
            <a:off x="914401" y="1905000"/>
            <a:ext cx="10361084" cy="4113213"/>
          </a:xfrm>
          <a:ln/>
        </p:spPr>
        <p:txBody>
          <a:bodyPr/>
          <a:lstStyle/>
          <a:p>
            <a:r>
              <a:rPr lang="en-US" sz="2000" b="0" dirty="0"/>
              <a:t>This amendment specifies modifications to the medium access control (MAC) mechanisms to </a:t>
            </a:r>
            <a:r>
              <a:rPr lang="en-US" sz="2000" b="0" dirty="0">
                <a:highlight>
                  <a:srgbClr val="FFFF00"/>
                </a:highlight>
              </a:rPr>
              <a:t>preserve the existing services </a:t>
            </a:r>
            <a:r>
              <a:rPr lang="en-US" sz="2000" b="0" dirty="0"/>
              <a:t>that might otherwise be restricted in environments where STAs in an ESS use randomized or changing MAC addresses, </a:t>
            </a:r>
            <a:r>
              <a:rPr lang="en-US" sz="2000" b="0" dirty="0">
                <a:highlight>
                  <a:srgbClr val="FFFF00"/>
                </a:highlight>
              </a:rPr>
              <a:t>without affecting user privacy</a:t>
            </a:r>
            <a:r>
              <a:rPr lang="en-US" sz="2000" b="0" dirty="0"/>
              <a:t>. User privacy includes exposure of trackable information to third parties or exposure of an individual's presence or behavior.</a:t>
            </a:r>
          </a:p>
          <a:p>
            <a:r>
              <a:rPr lang="en-US" sz="2000" b="0" dirty="0"/>
              <a:t>This amendment introduces mechanisms to </a:t>
            </a:r>
            <a:r>
              <a:rPr lang="en-US" sz="2000" b="0" dirty="0">
                <a:highlight>
                  <a:srgbClr val="FFFF00"/>
                </a:highlight>
              </a:rPr>
              <a:t>enable session continuity </a:t>
            </a:r>
            <a:r>
              <a:rPr lang="en-US" sz="2000" b="0" dirty="0"/>
              <a:t>in the absence of unique MAC address-to-STA mapping. For STAs in an ESS that use randomized or changing MAC addresses, this amendment preserves the ability to provide </a:t>
            </a:r>
            <a:r>
              <a:rPr lang="en-US" sz="2000" b="0" dirty="0">
                <a:highlight>
                  <a:srgbClr val="FFFF00"/>
                </a:highlight>
              </a:rPr>
              <a:t>customer support</a:t>
            </a:r>
            <a:r>
              <a:rPr lang="en-US" sz="2000" b="0" dirty="0"/>
              <a:t>, </a:t>
            </a:r>
            <a:r>
              <a:rPr lang="en-US" sz="2000" b="0" dirty="0">
                <a:highlight>
                  <a:srgbClr val="FFFF00"/>
                </a:highlight>
              </a:rPr>
              <a:t>conduct network diagnostics and troubleshooting</a:t>
            </a:r>
            <a:r>
              <a:rPr lang="en-US" sz="2000" b="0" dirty="0"/>
              <a:t>, and </a:t>
            </a:r>
            <a:r>
              <a:rPr lang="en-US" sz="2000" b="0" dirty="0">
                <a:highlight>
                  <a:srgbClr val="FFFF00"/>
                </a:highlight>
              </a:rPr>
              <a:t>detect device arrival </a:t>
            </a:r>
            <a:r>
              <a:rPr lang="en-US" sz="2000" b="0" dirty="0"/>
              <a:t>in a trusted environment.</a:t>
            </a:r>
          </a:p>
          <a:p>
            <a:pPr>
              <a:spcBef>
                <a:spcPts val="0"/>
              </a:spcBef>
            </a:pPr>
            <a:r>
              <a:rPr lang="en-US" sz="2000" b="0" dirty="0"/>
              <a:t>There is a need to:</a:t>
            </a:r>
          </a:p>
          <a:p>
            <a:pPr>
              <a:spcBef>
                <a:spcPts val="0"/>
              </a:spcBef>
              <a:buFont typeface="Arial" panose="020B0604020202020204" pitchFamily="34" charset="0"/>
              <a:buChar char="•"/>
            </a:pPr>
            <a:r>
              <a:rPr lang="en-US" sz="2000" b="0" dirty="0"/>
              <a:t>Ensure that </a:t>
            </a:r>
            <a:r>
              <a:rPr lang="en-US" sz="2000" b="0" dirty="0">
                <a:highlight>
                  <a:srgbClr val="FFFF00"/>
                </a:highlight>
              </a:rPr>
              <a:t>IEEE Std 802.11 provisions </a:t>
            </a:r>
            <a:r>
              <a:rPr lang="en-US" sz="2000" b="0" dirty="0"/>
              <a:t>that refer to a STA MAC address </a:t>
            </a:r>
            <a:r>
              <a:rPr lang="en-US" sz="2000" b="0" dirty="0">
                <a:highlight>
                  <a:srgbClr val="FFFF00"/>
                </a:highlight>
              </a:rPr>
              <a:t>remain valid </a:t>
            </a:r>
            <a:r>
              <a:rPr lang="en-US" sz="2000" b="0" dirty="0"/>
              <a:t>when that MAC address is random or changes.</a:t>
            </a:r>
          </a:p>
          <a:p>
            <a:pPr>
              <a:spcBef>
                <a:spcPts val="0"/>
              </a:spcBef>
              <a:buFont typeface="Arial" panose="020B0604020202020204" pitchFamily="34" charset="0"/>
              <a:buChar char="•"/>
            </a:pPr>
            <a:r>
              <a:rPr lang="en-US" sz="2000" b="0" dirty="0"/>
              <a:t>Design mechanisms that </a:t>
            </a:r>
            <a:r>
              <a:rPr lang="en-US" sz="2000" b="0" dirty="0">
                <a:highlight>
                  <a:srgbClr val="FFFF00"/>
                </a:highlight>
              </a:rPr>
              <a:t>enable an optimal user experience </a:t>
            </a:r>
            <a:r>
              <a:rPr lang="en-US" sz="2000" b="0" dirty="0"/>
              <a:t>when the MAC address of a STA in an ESS is randomized or changes. These mechanisms </a:t>
            </a:r>
            <a:r>
              <a:rPr lang="en-US" sz="2000" b="0" dirty="0">
                <a:highlight>
                  <a:srgbClr val="FFFF00"/>
                </a:highlight>
              </a:rPr>
              <a:t>should not decrease user privacy</a:t>
            </a:r>
            <a:r>
              <a:rPr lang="en-US" sz="2000" b="0" dirty="0"/>
              <a:t>.</a:t>
            </a:r>
            <a:endParaRPr lang="en-US" altLang="en-US" sz="2000"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19</a:t>
            </a:fld>
            <a:endParaRPr lang="en-GB"/>
          </a:p>
        </p:txBody>
      </p:sp>
    </p:spTree>
    <p:extLst>
      <p:ext uri="{BB962C8B-B14F-4D97-AF65-F5344CB8AC3E}">
        <p14:creationId xmlns:p14="http://schemas.microsoft.com/office/powerpoint/2010/main" val="114990613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idx="1"/>
          </p:nvPr>
        </p:nvSpPr>
        <p:spPr>
          <a:ln/>
        </p:spPr>
        <p:txBody>
          <a:bodyPr/>
          <a:lstStyle/>
          <a:p>
            <a:pPr algn="ctr"/>
            <a:r>
              <a:rPr lang="en-US" altLang="en-US" dirty="0"/>
              <a:t>Agenda for:</a:t>
            </a:r>
          </a:p>
          <a:p>
            <a:pPr algn="ctr"/>
            <a:endParaRPr lang="en-US" altLang="en-US" dirty="0"/>
          </a:p>
          <a:p>
            <a:pPr algn="ctr"/>
            <a:r>
              <a:rPr lang="en-US" altLang="en-US" dirty="0"/>
              <a:t>802.11 TGbh, 11 January 2022, Teleconference</a:t>
            </a:r>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2"/>
          <p:cNvSpPr>
            <a:spLocks noGrp="1" noChangeArrowheads="1"/>
          </p:cNvSpPr>
          <p:nvPr>
            <p:ph type="title"/>
          </p:nvPr>
        </p:nvSpPr>
        <p:spPr>
          <a:xfrm>
            <a:off x="2209800" y="685800"/>
            <a:ext cx="7772400" cy="609600"/>
          </a:xfrm>
        </p:spPr>
        <p:txBody>
          <a:bodyPr/>
          <a:lstStyle/>
          <a:p>
            <a:r>
              <a:rPr lang="en-US" dirty="0"/>
              <a:t>Timeline</a:t>
            </a:r>
          </a:p>
        </p:txBody>
      </p:sp>
      <p:sp>
        <p:nvSpPr>
          <p:cNvPr id="15366" name="Rectangle 3"/>
          <p:cNvSpPr>
            <a:spLocks noGrp="1" noChangeArrowheads="1"/>
          </p:cNvSpPr>
          <p:nvPr>
            <p:ph type="body" idx="1"/>
          </p:nvPr>
        </p:nvSpPr>
        <p:spPr>
          <a:xfrm>
            <a:off x="1905000" y="1295400"/>
            <a:ext cx="8382000" cy="4876800"/>
          </a:xfrm>
        </p:spPr>
        <p:txBody>
          <a:bodyPr/>
          <a:lstStyle/>
          <a:p>
            <a:pPr lvl="1">
              <a:spcBef>
                <a:spcPts val="0"/>
              </a:spcBef>
            </a:pPr>
            <a:endParaRPr lang="en-US" sz="1800" b="1" dirty="0"/>
          </a:p>
          <a:p>
            <a:pPr lvl="1" algn="just">
              <a:spcBef>
                <a:spcPts val="0"/>
              </a:spcBef>
            </a:pPr>
            <a:r>
              <a:rPr lang="en-US" altLang="zh-CN" sz="2400" dirty="0"/>
              <a:t>PAR approved					</a:t>
            </a:r>
            <a:r>
              <a:rPr lang="en-US" altLang="zh-CN" sz="2400" dirty="0">
                <a:highlight>
                  <a:srgbClr val="00FF00"/>
                </a:highlight>
              </a:rPr>
              <a:t>Feb 2021</a:t>
            </a:r>
          </a:p>
          <a:p>
            <a:pPr lvl="1" algn="just">
              <a:spcBef>
                <a:spcPts val="0"/>
              </a:spcBef>
            </a:pPr>
            <a:r>
              <a:rPr lang="en-US" altLang="zh-CN" sz="2400" dirty="0"/>
              <a:t>First TG meeting					</a:t>
            </a:r>
            <a:r>
              <a:rPr lang="en-US" altLang="zh-CN" sz="2400" dirty="0">
                <a:highlight>
                  <a:srgbClr val="00FF00"/>
                </a:highlight>
              </a:rPr>
              <a:t>Mar 2021</a:t>
            </a:r>
          </a:p>
          <a:p>
            <a:pPr lvl="1" algn="just">
              <a:spcBef>
                <a:spcPts val="0"/>
              </a:spcBef>
            </a:pPr>
            <a:r>
              <a:rPr lang="en-US" altLang="zh-CN" sz="2400" dirty="0"/>
              <a:t>D0.1 								</a:t>
            </a:r>
            <a:r>
              <a:rPr lang="en-US" altLang="zh-CN" sz="2400" dirty="0">
                <a:highlight>
                  <a:srgbClr val="FF0000"/>
                </a:highlight>
              </a:rPr>
              <a:t>Nov 2021</a:t>
            </a:r>
          </a:p>
          <a:p>
            <a:pPr lvl="1" algn="just">
              <a:spcBef>
                <a:spcPts val="0"/>
              </a:spcBef>
            </a:pPr>
            <a:r>
              <a:rPr lang="en-US" altLang="zh-CN" sz="2400" dirty="0"/>
              <a:t>Initial Letter Ballot (D1.0)		Mar 2022 </a:t>
            </a:r>
          </a:p>
          <a:p>
            <a:pPr lvl="1" algn="just">
              <a:spcBef>
                <a:spcPts val="0"/>
              </a:spcBef>
            </a:pPr>
            <a:r>
              <a:rPr lang="en-US" altLang="zh-CN" sz="2400" dirty="0"/>
              <a:t>Recirculation LB (D2.0)			Jul 2022</a:t>
            </a:r>
          </a:p>
          <a:p>
            <a:pPr lvl="1" algn="just">
              <a:spcBef>
                <a:spcPts val="0"/>
              </a:spcBef>
            </a:pPr>
            <a:r>
              <a:rPr lang="en-US" altLang="zh-CN" sz="2400" dirty="0"/>
              <a:t>Initial SA Ballot (D3.0)			Nov 2022</a:t>
            </a:r>
          </a:p>
          <a:p>
            <a:pPr lvl="1" algn="just">
              <a:spcBef>
                <a:spcPts val="0"/>
              </a:spcBef>
            </a:pPr>
            <a:r>
              <a:rPr lang="en-US" altLang="zh-CN" sz="2400" dirty="0"/>
              <a:t>Final 802.11 WG approval		Mar 2023 </a:t>
            </a:r>
          </a:p>
          <a:p>
            <a:pPr lvl="1" algn="just">
              <a:spcBef>
                <a:spcPts val="0"/>
              </a:spcBef>
            </a:pPr>
            <a:r>
              <a:rPr lang="en-US" altLang="zh-CN" sz="2400" dirty="0"/>
              <a:t>802 EC approval					May 2023</a:t>
            </a:r>
          </a:p>
          <a:p>
            <a:pPr lvl="1" algn="just">
              <a:spcBef>
                <a:spcPts val="0"/>
              </a:spcBef>
            </a:pPr>
            <a:r>
              <a:rPr lang="en-US" altLang="zh-CN" sz="2400" dirty="0" err="1"/>
              <a:t>RevCom</a:t>
            </a:r>
            <a:r>
              <a:rPr lang="en-US" altLang="zh-CN" sz="2400" dirty="0"/>
              <a:t> and SASB approval		May 2023</a:t>
            </a:r>
            <a:endParaRPr lang="en-US" sz="2400" b="1" dirty="0"/>
          </a:p>
          <a:p>
            <a:pPr>
              <a:spcBef>
                <a:spcPts val="0"/>
              </a:spcBef>
            </a:pPr>
            <a:endParaRPr lang="en-US" dirty="0"/>
          </a:p>
          <a:p>
            <a:pPr marL="457200" lvl="1" indent="0">
              <a:spcBef>
                <a:spcPts val="0"/>
              </a:spcBef>
            </a:pPr>
            <a:endParaRPr lang="en-US" dirty="0"/>
          </a:p>
          <a:p>
            <a:pPr marL="457200" lvl="1" indent="0">
              <a:spcBef>
                <a:spcPts val="0"/>
              </a:spcBef>
            </a:pPr>
            <a:endParaRPr lang="en-US" dirty="0"/>
          </a:p>
          <a:p>
            <a:pPr>
              <a:spcBef>
                <a:spcPts val="0"/>
              </a:spcBef>
            </a:pPr>
            <a:endParaRPr lang="en-US" u="sng" dirty="0"/>
          </a:p>
        </p:txBody>
      </p:sp>
    </p:spTree>
    <p:extLst>
      <p:ext uri="{BB962C8B-B14F-4D97-AF65-F5344CB8AC3E}">
        <p14:creationId xmlns:p14="http://schemas.microsoft.com/office/powerpoint/2010/main" val="364429101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914401" y="685801"/>
            <a:ext cx="10361084" cy="761999"/>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Work organization</a:t>
            </a:r>
            <a:endParaRPr lang="en-GB" dirty="0"/>
          </a:p>
        </p:txBody>
      </p:sp>
      <p:sp>
        <p:nvSpPr>
          <p:cNvPr id="4098" name="Rectangle 2"/>
          <p:cNvSpPr>
            <a:spLocks noGrp="1" noChangeArrowheads="1"/>
          </p:cNvSpPr>
          <p:nvPr>
            <p:ph idx="1"/>
          </p:nvPr>
        </p:nvSpPr>
        <p:spPr>
          <a:xfrm>
            <a:off x="914401" y="1447800"/>
            <a:ext cx="10361084" cy="4113213"/>
          </a:xfrm>
          <a:ln/>
        </p:spPr>
        <p:txBody>
          <a:bodyPr/>
          <a:lstStyle/>
          <a:p>
            <a:pPr marL="0" indent="0">
              <a:lnSpc>
                <a:spcPct val="90000"/>
              </a:lnSpc>
              <a:spcBef>
                <a:spcPts val="300"/>
              </a:spcBef>
              <a:spcAft>
                <a:spcPts val="600"/>
              </a:spcAft>
              <a:defRPr/>
            </a:pPr>
            <a:r>
              <a:rPr lang="en-US" sz="3200" dirty="0"/>
              <a:t>Issues Tracking document: </a:t>
            </a:r>
            <a:r>
              <a:rPr lang="en-US" sz="2800" b="0" dirty="0">
                <a:hlinkClick r:id="rId3"/>
              </a:rPr>
              <a:t>11-21/0332r29</a:t>
            </a:r>
            <a:r>
              <a:rPr lang="en-US" sz="2800" b="0" dirty="0"/>
              <a:t> </a:t>
            </a:r>
            <a:endParaRPr lang="en-US" sz="2800" dirty="0"/>
          </a:p>
          <a:p>
            <a:pPr marL="457200" indent="-457200">
              <a:lnSpc>
                <a:spcPct val="90000"/>
              </a:lnSpc>
              <a:spcBef>
                <a:spcPts val="300"/>
              </a:spcBef>
              <a:spcAft>
                <a:spcPts val="600"/>
              </a:spcAft>
              <a:buFont typeface="Arial" panose="020B0604020202020204" pitchFamily="34" charset="0"/>
              <a:buChar char="•"/>
              <a:defRPr/>
            </a:pPr>
            <a:r>
              <a:rPr lang="en-US" sz="2800" dirty="0"/>
              <a:t>Gather requirements </a:t>
            </a:r>
            <a:r>
              <a:rPr lang="en-US" sz="2800" b="0" dirty="0"/>
              <a:t>(start with RCM/ARC materials, add to it)</a:t>
            </a:r>
            <a:endParaRPr lang="en-US" sz="2800" dirty="0"/>
          </a:p>
          <a:p>
            <a:pPr marL="857250" lvl="1" indent="-457200">
              <a:lnSpc>
                <a:spcPct val="90000"/>
              </a:lnSpc>
              <a:spcBef>
                <a:spcPts val="300"/>
              </a:spcBef>
              <a:spcAft>
                <a:spcPts val="600"/>
              </a:spcAft>
              <a:buFont typeface="Arial" panose="020B0604020202020204" pitchFamily="34" charset="0"/>
              <a:buChar char="•"/>
              <a:defRPr/>
            </a:pPr>
            <a:r>
              <a:rPr lang="en-US" altLang="en-US" dirty="0"/>
              <a:t>“Real world” use case(s) for features/operations/services of 802.11 that are impacted by randomized and/or changing MAC addresses, to understand the impact and what/who is impacted</a:t>
            </a:r>
          </a:p>
          <a:p>
            <a:pPr marL="857250" lvl="1" indent="-457200">
              <a:lnSpc>
                <a:spcPct val="90000"/>
              </a:lnSpc>
              <a:spcBef>
                <a:spcPts val="300"/>
              </a:spcBef>
              <a:spcAft>
                <a:spcPts val="600"/>
              </a:spcAft>
              <a:buFont typeface="Arial" panose="020B0604020202020204" pitchFamily="34" charset="0"/>
              <a:buChar char="•"/>
              <a:defRPr/>
            </a:pPr>
            <a:r>
              <a:rPr lang="en-US" altLang="en-US" dirty="0"/>
              <a:t>Identify the specific features of 802.11 that are impacted</a:t>
            </a:r>
          </a:p>
          <a:p>
            <a:pPr marL="457200" indent="-457200">
              <a:lnSpc>
                <a:spcPct val="90000"/>
              </a:lnSpc>
              <a:spcBef>
                <a:spcPts val="300"/>
              </a:spcBef>
              <a:spcAft>
                <a:spcPts val="600"/>
              </a:spcAft>
              <a:buFont typeface="Arial" panose="020B0604020202020204" pitchFamily="34" charset="0"/>
              <a:buChar char="•"/>
              <a:defRPr/>
            </a:pPr>
            <a:r>
              <a:rPr lang="en-US" altLang="en-US" sz="2800" dirty="0"/>
              <a:t>Proposals for specification amendments to address/mitigate the impact</a:t>
            </a:r>
          </a:p>
          <a:p>
            <a:pPr marL="857250" lvl="1" indent="-457200">
              <a:lnSpc>
                <a:spcPct val="90000"/>
              </a:lnSpc>
              <a:spcBef>
                <a:spcPts val="300"/>
              </a:spcBef>
              <a:spcAft>
                <a:spcPts val="600"/>
              </a:spcAft>
              <a:buFont typeface="Arial" panose="020B0604020202020204" pitchFamily="34" charset="0"/>
              <a:buChar char="•"/>
              <a:defRPr/>
            </a:pPr>
            <a:r>
              <a:rPr lang="en-US" altLang="en-US" dirty="0"/>
              <a:t>High-level/general overview of a solution is helpful, to start</a:t>
            </a:r>
          </a:p>
          <a:p>
            <a:pPr marL="857250" lvl="1" indent="-457200">
              <a:lnSpc>
                <a:spcPct val="90000"/>
              </a:lnSpc>
              <a:spcBef>
                <a:spcPts val="300"/>
              </a:spcBef>
              <a:spcAft>
                <a:spcPts val="600"/>
              </a:spcAft>
              <a:buFont typeface="Arial" panose="020B0604020202020204" pitchFamily="34" charset="0"/>
              <a:buChar char="•"/>
              <a:defRPr/>
            </a:pPr>
            <a:r>
              <a:rPr lang="en-US" altLang="en-US" dirty="0"/>
              <a:t>Specific text proposals needed</a:t>
            </a:r>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21</a:t>
            </a:fld>
            <a:endParaRPr lang="en-GB"/>
          </a:p>
        </p:txBody>
      </p:sp>
    </p:spTree>
    <p:extLst>
      <p:ext uri="{BB962C8B-B14F-4D97-AF65-F5344CB8AC3E}">
        <p14:creationId xmlns:p14="http://schemas.microsoft.com/office/powerpoint/2010/main" val="2197650718"/>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dirty="0" err="1"/>
              <a:t>TGbh</a:t>
            </a:r>
            <a:r>
              <a:rPr lang="en-US" altLang="en-US" dirty="0"/>
              <a:t> Background/input material</a:t>
            </a:r>
            <a:endParaRPr lang="en-GB" dirty="0"/>
          </a:p>
        </p:txBody>
      </p:sp>
      <p:sp>
        <p:nvSpPr>
          <p:cNvPr id="4098" name="Rectangle 2"/>
          <p:cNvSpPr>
            <a:spLocks noGrp="1" noChangeArrowheads="1"/>
          </p:cNvSpPr>
          <p:nvPr>
            <p:ph idx="1"/>
          </p:nvPr>
        </p:nvSpPr>
        <p:spPr>
          <a:xfrm>
            <a:off x="914401" y="1752600"/>
            <a:ext cx="10361084" cy="4113213"/>
          </a:xfrm>
          <a:ln/>
        </p:spPr>
        <p:txBody>
          <a:bodyPr/>
          <a:lstStyle/>
          <a:p>
            <a:pPr marL="0" indent="0">
              <a:lnSpc>
                <a:spcPct val="90000"/>
              </a:lnSpc>
              <a:spcBef>
                <a:spcPts val="300"/>
              </a:spcBef>
              <a:spcAft>
                <a:spcPts val="600"/>
              </a:spcAft>
              <a:defRPr/>
            </a:pPr>
            <a:r>
              <a:rPr lang="en-US" sz="3200" dirty="0"/>
              <a:t>The following may be of interest to </a:t>
            </a:r>
            <a:r>
              <a:rPr lang="en-US" sz="3200" dirty="0" err="1"/>
              <a:t>TGbh</a:t>
            </a:r>
            <a:r>
              <a:rPr lang="en-US" sz="3200" dirty="0"/>
              <a:t> activities, and/or provide input material to our Issues Tracking:</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https://mentor.ieee.org/802.11/dcn/18/11-18-1579-01-0000-2018-09-liaison-from-wba-re-mac-randomization-impacts.docx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https://mentor.ieee.org/802.11/dcn/18/11-18-1988-02-0arc-proposed-response-to-liaison-from-wba-on-mac-address-randomization-impcats.docx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https://mentor.ieee.org/802.11/dcn/19/11-19-1442-09-0rcm-rcm-tig-draft-report-outline.odt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 action="ppaction://noaction"/>
              </a:rPr>
              <a:t>https://mentor.ieee.org/802.11/dcn/21/11-21-0069-00-0rcm-privacy-for-password-identifiers.docx</a:t>
            </a:r>
            <a:r>
              <a:rPr lang="en-US" sz="2000" dirty="0"/>
              <a:t> </a:t>
            </a:r>
          </a:p>
          <a:p>
            <a:pPr marL="457200" indent="-457200">
              <a:lnSpc>
                <a:spcPct val="90000"/>
              </a:lnSpc>
              <a:spcBef>
                <a:spcPts val="300"/>
              </a:spcBef>
              <a:spcAft>
                <a:spcPts val="600"/>
              </a:spcAft>
              <a:buFont typeface="Arial" panose="020B0604020202020204" pitchFamily="34" charset="0"/>
              <a:buChar char="•"/>
              <a:defRPr/>
            </a:pPr>
            <a:r>
              <a:rPr lang="en-US" sz="2000" dirty="0">
                <a:hlinkClick r:id="rId3"/>
              </a:rPr>
              <a:t>https://mentor.ieee.org/802.11/dcn/20/11-20-1988-00-0rcm-client-id-query-concept.pptx</a:t>
            </a:r>
            <a:r>
              <a:rPr lang="en-US" sz="2000" dirty="0"/>
              <a:t>, </a:t>
            </a:r>
            <a:r>
              <a:rPr lang="en-US" sz="2000" dirty="0">
                <a:hlinkClick r:id="rId4"/>
              </a:rPr>
              <a:t>https://mentor.ieee.org/802.11/dcn/20/11-20-1989-00-0rcm-id-query-proposal.docx</a:t>
            </a:r>
            <a:endParaRPr lang="en-US" sz="2000" dirty="0"/>
          </a:p>
          <a:p>
            <a:pPr marL="457200" indent="-457200">
              <a:lnSpc>
                <a:spcPct val="90000"/>
              </a:lnSpc>
              <a:spcBef>
                <a:spcPts val="300"/>
              </a:spcBef>
              <a:spcAft>
                <a:spcPts val="600"/>
              </a:spcAft>
              <a:buFont typeface="Arial" panose="020B0604020202020204" pitchFamily="34" charset="0"/>
              <a:buChar char="•"/>
              <a:defRPr/>
            </a:pPr>
            <a:endParaRPr lang="en-US" sz="2800" dirty="0"/>
          </a:p>
          <a:p>
            <a:pPr marL="857250" lvl="1" indent="-457200">
              <a:lnSpc>
                <a:spcPct val="90000"/>
              </a:lnSpc>
              <a:spcBef>
                <a:spcPts val="300"/>
              </a:spcBef>
              <a:spcAft>
                <a:spcPts val="600"/>
              </a:spcAft>
              <a:buFont typeface="Arial" panose="020B0604020202020204" pitchFamily="34" charset="0"/>
              <a:buChar char="•"/>
              <a:defRP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22</a:t>
            </a:fld>
            <a:endParaRPr lang="en-GB"/>
          </a:p>
        </p:txBody>
      </p:sp>
    </p:spTree>
    <p:extLst>
      <p:ext uri="{BB962C8B-B14F-4D97-AF65-F5344CB8AC3E}">
        <p14:creationId xmlns:p14="http://schemas.microsoft.com/office/powerpoint/2010/main" val="3719144555"/>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263D3C-A603-4E2E-9D3D-4E075C13BBE4}"/>
              </a:ext>
            </a:extLst>
          </p:cNvPr>
          <p:cNvSpPr>
            <a:spLocks noGrp="1"/>
          </p:cNvSpPr>
          <p:nvPr>
            <p:ph type="ctrTitle"/>
          </p:nvPr>
        </p:nvSpPr>
        <p:spPr>
          <a:xfrm>
            <a:off x="685800" y="1143000"/>
            <a:ext cx="10744200" cy="1470025"/>
          </a:xfrm>
        </p:spPr>
        <p:txBody>
          <a:bodyPr/>
          <a:lstStyle/>
          <a:p>
            <a:r>
              <a:rPr lang="en-US" altLang="en-US" dirty="0"/>
              <a:t>IEEE 802.11 </a:t>
            </a:r>
            <a:r>
              <a:rPr lang="en-US" altLang="en-US" dirty="0" err="1"/>
              <a:t>TGbh</a:t>
            </a:r>
            <a:r>
              <a:rPr lang="en-US" altLang="en-US" dirty="0"/>
              <a:t>  </a:t>
            </a:r>
            <a:br>
              <a:rPr lang="en-US" altLang="en-US" dirty="0"/>
            </a:br>
            <a:r>
              <a:rPr lang="en-US" dirty="0"/>
              <a:t>Randomized and Changing MAC addresses (RCM)</a:t>
            </a:r>
          </a:p>
        </p:txBody>
      </p:sp>
      <p:sp>
        <p:nvSpPr>
          <p:cNvPr id="3" name="Subtitle 2">
            <a:extLst>
              <a:ext uri="{FF2B5EF4-FFF2-40B4-BE49-F238E27FC236}">
                <a16:creationId xmlns:a16="http://schemas.microsoft.com/office/drawing/2014/main" id="{8F83E18F-8E60-4534-BEFB-360368420143}"/>
              </a:ext>
            </a:extLst>
          </p:cNvPr>
          <p:cNvSpPr>
            <a:spLocks noGrp="1"/>
          </p:cNvSpPr>
          <p:nvPr>
            <p:ph type="subTitle" idx="1"/>
          </p:nvPr>
        </p:nvSpPr>
        <p:spPr>
          <a:xfrm>
            <a:off x="1828800" y="2895600"/>
            <a:ext cx="8534400" cy="1752600"/>
          </a:xfrm>
        </p:spPr>
        <p:txBody>
          <a:bodyPr/>
          <a:lstStyle/>
          <a:p>
            <a:r>
              <a:rPr lang="en-US" altLang="en-US" dirty="0"/>
              <a:t>Agenda</a:t>
            </a:r>
          </a:p>
          <a:p>
            <a:r>
              <a:rPr lang="en-US" altLang="en-US" dirty="0"/>
              <a:t>11 January 2022 Teleconference</a:t>
            </a:r>
          </a:p>
          <a:p>
            <a:endParaRPr lang="en-US" altLang="en-US" dirty="0"/>
          </a:p>
          <a:p>
            <a:r>
              <a:rPr lang="en-US" altLang="en-US" dirty="0"/>
              <a:t>Chair: Mark Hamilton (Ruckus/CommScope)</a:t>
            </a:r>
          </a:p>
          <a:p>
            <a:r>
              <a:rPr lang="en-US" altLang="en-US" dirty="0"/>
              <a:t>Vice Chair: Peter Yee (NSA-CSD/AKAYLA)</a:t>
            </a:r>
          </a:p>
          <a:p>
            <a:r>
              <a:rPr lang="en-US" altLang="en-US" dirty="0"/>
              <a:t>Vice Chair: Stephen Orr (Cisco)</a:t>
            </a:r>
          </a:p>
          <a:p>
            <a:r>
              <a:rPr lang="en-US" altLang="en-US" dirty="0"/>
              <a:t>Secretary: Graham Smith (SR Technologies)</a:t>
            </a:r>
          </a:p>
          <a:p>
            <a:r>
              <a:rPr lang="en-US" altLang="en-US" dirty="0"/>
              <a:t>Editor: Carol Ansley (Cox)</a:t>
            </a:r>
          </a:p>
          <a:p>
            <a:endParaRPr lang="en-US" dirty="0"/>
          </a:p>
        </p:txBody>
      </p:sp>
      <p:sp>
        <p:nvSpPr>
          <p:cNvPr id="6" name="Slide Number Placeholder 5">
            <a:extLst>
              <a:ext uri="{FF2B5EF4-FFF2-40B4-BE49-F238E27FC236}">
                <a16:creationId xmlns:a16="http://schemas.microsoft.com/office/drawing/2014/main" id="{58647A7E-813C-4DBC-8C41-7729CDC3A258}"/>
              </a:ext>
            </a:extLst>
          </p:cNvPr>
          <p:cNvSpPr>
            <a:spLocks noGrp="1"/>
          </p:cNvSpPr>
          <p:nvPr>
            <p:ph type="sldNum" idx="12"/>
          </p:nvPr>
        </p:nvSpPr>
        <p:spPr/>
        <p:txBody>
          <a:bodyPr/>
          <a:lstStyle/>
          <a:p>
            <a:r>
              <a:rPr lang="en-GB"/>
              <a:t>Slide </a:t>
            </a:r>
            <a:fld id="{DE40C9FC-4879-4F20-9ECA-A574A90476B7}" type="slidenum">
              <a:rPr lang="en-GB" smtClean="0"/>
              <a:pPr/>
              <a:t>3</a:t>
            </a:fld>
            <a:endParaRPr lang="en-GB"/>
          </a:p>
        </p:txBody>
      </p:sp>
    </p:spTree>
    <p:extLst>
      <p:ext uri="{BB962C8B-B14F-4D97-AF65-F5344CB8AC3E}">
        <p14:creationId xmlns:p14="http://schemas.microsoft.com/office/powerpoint/2010/main" val="27784657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Attendance, etc.</a:t>
            </a:r>
          </a:p>
        </p:txBody>
      </p:sp>
      <p:sp>
        <p:nvSpPr>
          <p:cNvPr id="4098" name="Rectangle 2"/>
          <p:cNvSpPr>
            <a:spLocks noGrp="1" noChangeArrowheads="1"/>
          </p:cNvSpPr>
          <p:nvPr>
            <p:ph idx="1"/>
          </p:nvPr>
        </p:nvSpPr>
        <p:spPr>
          <a:ln/>
        </p:spPr>
        <p:txBody>
          <a:bodyPr/>
          <a:lstStyle/>
          <a:p>
            <a:r>
              <a:rPr lang="en-US" altLang="en-US" sz="2800" dirty="0"/>
              <a:t>Reminders to attendees:</a:t>
            </a:r>
          </a:p>
          <a:p>
            <a:pPr lvl="1"/>
            <a:r>
              <a:rPr lang="en-US" altLang="en-US" sz="2400" dirty="0"/>
              <a:t>Sign in for .11 attendance credit</a:t>
            </a:r>
          </a:p>
          <a:p>
            <a:pPr lvl="1"/>
            <a:r>
              <a:rPr lang="en-US" altLang="en-US" sz="2400" dirty="0"/>
              <a:t>Noises off</a:t>
            </a:r>
          </a:p>
          <a:p>
            <a:pPr lvl="1"/>
            <a:r>
              <a:rPr lang="en-US" altLang="en-US" sz="2400" dirty="0"/>
              <a:t>No recordings</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4</a:t>
            </a:fld>
            <a:endParaRPr lang="en-GB"/>
          </a:p>
        </p:txBody>
      </p:sp>
    </p:spTree>
    <p:extLst>
      <p:ext uri="{BB962C8B-B14F-4D97-AF65-F5344CB8AC3E}">
        <p14:creationId xmlns:p14="http://schemas.microsoft.com/office/powerpoint/2010/main" val="1128921204"/>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dirty="0"/>
              <a:t>Meeting Protocol</a:t>
            </a:r>
            <a:endParaRPr lang="en-GB" dirty="0"/>
          </a:p>
        </p:txBody>
      </p:sp>
      <p:sp>
        <p:nvSpPr>
          <p:cNvPr id="4098" name="Rectangle 2"/>
          <p:cNvSpPr>
            <a:spLocks noGrp="1" noChangeArrowheads="1"/>
          </p:cNvSpPr>
          <p:nvPr>
            <p:ph idx="1"/>
          </p:nvPr>
        </p:nvSpPr>
        <p:spPr>
          <a:ln/>
        </p:spPr>
        <p:txBody>
          <a:bodyPr/>
          <a:lstStyle/>
          <a:p>
            <a:r>
              <a:rPr lang="en-US" altLang="en-US" sz="2800" dirty="0"/>
              <a:t>Please announce your affiliation when you first address the group during a meeting slot</a:t>
            </a:r>
          </a:p>
          <a:p>
            <a:pPr algn="ct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5</a:t>
            </a:fld>
            <a:endParaRPr lang="en-GB"/>
          </a:p>
        </p:txBody>
      </p:sp>
    </p:spTree>
    <p:extLst>
      <p:ext uri="{BB962C8B-B14F-4D97-AF65-F5344CB8AC3E}">
        <p14:creationId xmlns:p14="http://schemas.microsoft.com/office/powerpoint/2010/main" val="188402622"/>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Participants have a duty to inform the IEEE</a:t>
            </a:r>
            <a:endParaRPr lang="en-US" altLang="en-US" dirty="0"/>
          </a:p>
        </p:txBody>
      </p:sp>
      <p:sp>
        <p:nvSpPr>
          <p:cNvPr id="8195" name="Rectangle 1027"/>
          <p:cNvSpPr>
            <a:spLocks noGrp="1" noChangeArrowheads="1"/>
          </p:cNvSpPr>
          <p:nvPr>
            <p:ph idx="1"/>
          </p:nvPr>
        </p:nvSpPr>
        <p:spPr/>
        <p:txBody>
          <a:bodyPr/>
          <a:lstStyle/>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shall</a:t>
            </a:r>
            <a:r>
              <a:rPr lang="en-US" altLang="en-US" b="1" dirty="0">
                <a:solidFill>
                  <a:schemeClr val="tx1"/>
                </a:solidFill>
                <a:latin typeface="Calibri" panose="020F0502020204030204" pitchFamily="34" charset="0"/>
                <a:cs typeface="Calibri" panose="020F0502020204030204" pitchFamily="34" charset="0"/>
              </a:rPr>
              <a:t>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lvl="1">
              <a:buSzPct val="150000"/>
              <a:buFont typeface="Arial" panose="020B0604020202020204" pitchFamily="34" charset="0"/>
              <a:buChar char="•"/>
              <a:defRPr/>
            </a:pPr>
            <a:r>
              <a:rPr lang="en-US" altLang="en-US" b="1" dirty="0">
                <a:solidFill>
                  <a:schemeClr val="tx1"/>
                </a:solidFill>
                <a:latin typeface="Calibri" panose="020F0502020204030204" pitchFamily="34" charset="0"/>
                <a:cs typeface="Calibri" panose="020F0502020204030204" pitchFamily="34" charset="0"/>
              </a:rPr>
              <a:t>Participants </a:t>
            </a:r>
            <a:r>
              <a:rPr lang="en-US" altLang="en-US" b="1" u="sng" dirty="0">
                <a:solidFill>
                  <a:schemeClr val="tx1"/>
                </a:solidFill>
                <a:latin typeface="Calibri" panose="020F0502020204030204" pitchFamily="34" charset="0"/>
                <a:cs typeface="Calibri" panose="020F0502020204030204" pitchFamily="34" charset="0"/>
              </a:rPr>
              <a:t>should </a:t>
            </a:r>
            <a:r>
              <a:rPr lang="en-US" altLang="en-US" b="1" dirty="0">
                <a:solidFill>
                  <a:schemeClr val="tx1"/>
                </a:solidFill>
                <a:latin typeface="Calibri" panose="020F0502020204030204" pitchFamily="34" charset="0"/>
                <a:cs typeface="Calibri" panose="020F0502020204030204" pitchFamily="34" charset="0"/>
              </a:rPr>
              <a:t>inform the IEEE (or cause the IEEE to be informed) of the identity of any other holders of potential Essential Patent Claims</a:t>
            </a:r>
          </a:p>
          <a:p>
            <a:pPr lvl="1">
              <a:buSzPct val="150000"/>
              <a:buFont typeface="Arial" panose="020B0604020202020204" pitchFamily="34" charset="0"/>
              <a:buChar char="•"/>
              <a:defRPr/>
            </a:pPr>
            <a:endParaRPr lang="en-US" altLang="en-US" b="1" dirty="0">
              <a:solidFill>
                <a:schemeClr val="tx1"/>
              </a:solidFill>
              <a:latin typeface="Calibri" panose="020F0502020204030204" pitchFamily="34" charset="0"/>
              <a:cs typeface="Calibri" panose="020F0502020204030204" pitchFamily="34" charset="0"/>
            </a:endParaRPr>
          </a:p>
          <a:p>
            <a:pPr marL="457200" lvl="1" indent="0" algn="ctr">
              <a:defRPr/>
            </a:pPr>
            <a:r>
              <a:rPr lang="en-US" altLang="en-US" sz="3200" b="1" dirty="0">
                <a:solidFill>
                  <a:schemeClr val="tx1"/>
                </a:solidFill>
                <a:latin typeface="Calibri" panose="020F0502020204030204" pitchFamily="34" charset="0"/>
                <a:cs typeface="Calibri" panose="020F0502020204030204" pitchFamily="34" charset="0"/>
              </a:rPr>
              <a:t>Early identification of holders of potential Essential Patent Claims is encouraged</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6</a:t>
            </a:fld>
            <a:endParaRPr lang="en-GB" dirty="0"/>
          </a:p>
        </p:txBody>
      </p:sp>
      <p:sp>
        <p:nvSpPr>
          <p:cNvPr id="8196" name="Text Box 1028"/>
          <p:cNvSpPr txBox="1">
            <a:spLocks noChangeArrowheads="1"/>
          </p:cNvSpPr>
          <p:nvPr/>
        </p:nvSpPr>
        <p:spPr bwMode="auto">
          <a:xfrm>
            <a:off x="1581150" y="6096000"/>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#1</a:t>
            </a:r>
          </a:p>
        </p:txBody>
      </p:sp>
    </p:spTree>
    <p:extLst>
      <p:ext uri="{BB962C8B-B14F-4D97-AF65-F5344CB8AC3E}">
        <p14:creationId xmlns:p14="http://schemas.microsoft.com/office/powerpoint/2010/main" val="13935968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Ways to inform IEEE</a:t>
            </a:r>
            <a:endParaRPr lang="en-US" altLang="en-US" u="sng" dirty="0"/>
          </a:p>
        </p:txBody>
      </p:sp>
      <p:sp>
        <p:nvSpPr>
          <p:cNvPr id="9219" name="Rectangle 3"/>
          <p:cNvSpPr>
            <a:spLocks noGrp="1" noChangeArrowheads="1"/>
          </p:cNvSpPr>
          <p:nvPr>
            <p:ph idx="1"/>
          </p:nvPr>
        </p:nvSpPr>
        <p:spPr/>
        <p:txBody>
          <a:bodyPr/>
          <a:lstStyle/>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Cause an LOA to be submitted to the IEEE-SA (patcom@ieee.org);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Provide the chair of this group with the identity of the holder(s) of any and all such claims as soon as possible; or</a:t>
            </a:r>
          </a:p>
          <a:p>
            <a:pPr marL="0" indent="0">
              <a:buSzPct val="150000"/>
              <a:defRPr/>
            </a:pPr>
            <a:endParaRPr lang="en-US" altLang="en-US" sz="2000" dirty="0">
              <a:solidFill>
                <a:schemeClr val="tx1"/>
              </a:solidFill>
              <a:latin typeface="Calibri" pitchFamily="34" charset="0"/>
              <a:cs typeface="Calibri" pitchFamily="34" charset="0"/>
            </a:endParaRPr>
          </a:p>
          <a:p>
            <a:pPr>
              <a:buSzPct val="150000"/>
              <a:buFont typeface="Arial" panose="020B0604020202020204" pitchFamily="34" charset="0"/>
              <a:buChar char="•"/>
              <a:defRPr/>
            </a:pPr>
            <a:r>
              <a:rPr lang="en-US" altLang="en-US" sz="2000" dirty="0">
                <a:solidFill>
                  <a:schemeClr val="tx1"/>
                </a:solidFill>
                <a:latin typeface="Calibri" pitchFamily="34" charset="0"/>
                <a:cs typeface="Calibri" pitchFamily="34" charset="0"/>
              </a:rPr>
              <a:t>Speak up now and respond to this Call for Potentially Essential Patents</a:t>
            </a:r>
          </a:p>
          <a:p>
            <a:pPr marL="0" indent="0">
              <a:defRPr/>
            </a:pPr>
            <a:r>
              <a:rPr lang="en-US" altLang="en-US" sz="2000" dirty="0">
                <a:solidFill>
                  <a:schemeClr val="tx1"/>
                </a:solidFill>
                <a:latin typeface="Calibri" pitchFamily="34" charset="0"/>
                <a:cs typeface="Calibri" pitchFamily="34" charset="0"/>
              </a:rPr>
              <a:t>If anyone in this meeting is personally aware of the holder of any patent claims that are potentially essential to implementation of the proposed standard(s) under consideration by this group and that are not already the subject of an Accepted Letter of Assurance, please respond at this time by providing relevant information to the WG Chair</a:t>
            </a:r>
            <a:br>
              <a:rPr lang="en-US" altLang="en-US" sz="2000" dirty="0">
                <a:solidFill>
                  <a:schemeClr val="tx1"/>
                </a:solidFill>
                <a:latin typeface="Calibri" pitchFamily="34" charset="0"/>
                <a:cs typeface="Calibri" pitchFamily="34" charset="0"/>
              </a:rPr>
            </a:br>
            <a:endParaRPr lang="en-US" altLang="en-US" sz="2000" dirty="0">
              <a:solidFill>
                <a:schemeClr val="tx1"/>
              </a:solidFill>
              <a:latin typeface="Calibri" pitchFamily="34" charset="0"/>
              <a:cs typeface="Calibri" pitchFamily="34" charset="0"/>
            </a:endParaRP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7</a:t>
            </a:fld>
            <a:endParaRPr lang="en-GB" dirty="0"/>
          </a:p>
        </p:txBody>
      </p:sp>
      <p:sp>
        <p:nvSpPr>
          <p:cNvPr id="9220" name="Text Box 6"/>
          <p:cNvSpPr txBox="1">
            <a:spLocks noChangeArrowheads="1"/>
          </p:cNvSpPr>
          <p:nvPr/>
        </p:nvSpPr>
        <p:spPr bwMode="auto">
          <a:xfrm>
            <a:off x="1574492"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#2</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28017236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1026"/>
          <p:cNvSpPr>
            <a:spLocks noGrp="1" noChangeArrowheads="1"/>
          </p:cNvSpPr>
          <p:nvPr>
            <p:ph type="title"/>
          </p:nvPr>
        </p:nvSpPr>
        <p:spPr/>
        <p:txBody>
          <a:bodyPr/>
          <a:lstStyle/>
          <a:p>
            <a:r>
              <a:rPr lang="en-US" altLang="en-US" u="sng" dirty="0">
                <a:solidFill>
                  <a:schemeClr val="tx1"/>
                </a:solidFill>
                <a:latin typeface="Calibri" panose="020F0502020204030204" pitchFamily="34" charset="0"/>
                <a:cs typeface="Calibri" panose="020F0502020204030204" pitchFamily="34" charset="0"/>
              </a:rPr>
              <a:t>Other guidelines for IEEE WG meetings</a:t>
            </a:r>
            <a:endParaRPr lang="en-US" altLang="en-US" dirty="0"/>
          </a:p>
        </p:txBody>
      </p:sp>
      <p:sp>
        <p:nvSpPr>
          <p:cNvPr id="10243" name="Rectangle 1027"/>
          <p:cNvSpPr>
            <a:spLocks noGrp="1" noChangeArrowheads="1"/>
          </p:cNvSpPr>
          <p:nvPr>
            <p:ph idx="1"/>
          </p:nvPr>
        </p:nvSpPr>
        <p:spPr>
          <a:xfrm>
            <a:off x="914401" y="1751015"/>
            <a:ext cx="10361084" cy="4343400"/>
          </a:xfrm>
        </p:spPr>
        <p:txBody>
          <a:bodyPr/>
          <a:lstStyle/>
          <a:p>
            <a:pPr>
              <a:lnSpc>
                <a:spcPct val="80000"/>
              </a:lnSpc>
              <a:spcAft>
                <a:spcPct val="40000"/>
              </a:spcAft>
              <a:buSzPct val="150000"/>
              <a:buFont typeface="Arial" panose="020B0604020202020204" pitchFamily="34" charset="0"/>
              <a:buChar char="•"/>
              <a:defRPr/>
            </a:pPr>
            <a:r>
              <a:rPr lang="en-US" altLang="en-US" sz="2000" dirty="0">
                <a:solidFill>
                  <a:schemeClr val="tx1"/>
                </a:solidFill>
                <a:latin typeface="Calibri" panose="020F0502020204030204" pitchFamily="34" charset="0"/>
                <a:cs typeface="Calibri" panose="020F0502020204030204" pitchFamily="34" charset="0"/>
              </a:rPr>
              <a:t>All IEEE-SA standards meetings shall be conducted in compliance with all applicable laws, including antitrust and competition laws.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interpretation, validity, or essentiality of patents/patent claims. </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specific license rates, terms, or conditions.</a:t>
            </a:r>
          </a:p>
          <a:p>
            <a:pPr lvl="2">
              <a:lnSpc>
                <a:spcPct val="80000"/>
              </a:lnSpc>
              <a:spcAft>
                <a:spcPct val="40000"/>
              </a:spcAft>
              <a:buSzPct val="150000"/>
              <a:buFont typeface="Arial" panose="020B0604020202020204" pitchFamily="34" charset="0"/>
              <a:buChar char="•"/>
              <a:defRPr/>
            </a:pPr>
            <a:r>
              <a:rPr lang="en-US" altLang="en-US" sz="1600" dirty="0">
                <a:solidFill>
                  <a:schemeClr val="tx1"/>
                </a:solidFill>
                <a:latin typeface="Calibri" panose="020F0502020204030204" pitchFamily="34" charset="0"/>
                <a:cs typeface="Calibri" panose="020F0502020204030204" pitchFamily="34" charset="0"/>
              </a:rPr>
              <a:t>Relative costs of different technical approaches that include relative costs of patent licensing terms may be discussed in standards development meetings. </a:t>
            </a:r>
          </a:p>
          <a:p>
            <a:pPr lvl="3">
              <a:lnSpc>
                <a:spcPct val="80000"/>
              </a:lnSpc>
              <a:spcAft>
                <a:spcPct val="40000"/>
              </a:spcAft>
              <a:buSzPct val="150000"/>
              <a:buFont typeface="Arial" panose="020B0604020202020204" pitchFamily="34" charset="0"/>
              <a:buChar char="•"/>
              <a:defRPr/>
            </a:pPr>
            <a:r>
              <a:rPr lang="en-GB" altLang="en-US" b="1" dirty="0">
                <a:solidFill>
                  <a:schemeClr val="tx1"/>
                </a:solidFill>
                <a:latin typeface="Calibri" panose="020F0502020204030204" pitchFamily="34" charset="0"/>
                <a:cs typeface="Calibri" panose="020F0502020204030204" pitchFamily="34" charset="0"/>
              </a:rPr>
              <a:t>Technical considerations remain the primary focus</a:t>
            </a:r>
            <a:endParaRPr lang="en-US" altLang="en-US" b="1" dirty="0">
              <a:solidFill>
                <a:schemeClr val="tx1"/>
              </a:solidFill>
              <a:latin typeface="Calibri" panose="020F0502020204030204" pitchFamily="34" charset="0"/>
              <a:cs typeface="Calibri" panose="020F0502020204030204" pitchFamily="34" charset="0"/>
            </a:endParaRP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or engage in the fixing of product prices, allocation of customers, or division of sales markets.</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discuss the status or substance of ongoing or threatened litigation.</a:t>
            </a:r>
          </a:p>
          <a:p>
            <a:pPr lvl="1">
              <a:lnSpc>
                <a:spcPct val="80000"/>
              </a:lnSpc>
              <a:spcAft>
                <a:spcPct val="40000"/>
              </a:spcAft>
              <a:buSzPct val="150000"/>
              <a:buFont typeface="Arial" panose="020B0604020202020204" pitchFamily="34" charset="0"/>
              <a:buChar char="•"/>
              <a:defRPr/>
            </a:pPr>
            <a:r>
              <a:rPr lang="en-US" altLang="en-US" sz="1800" b="1" dirty="0">
                <a:solidFill>
                  <a:schemeClr val="tx1"/>
                </a:solidFill>
                <a:latin typeface="Calibri" panose="020F0502020204030204" pitchFamily="34" charset="0"/>
                <a:cs typeface="Calibri" panose="020F0502020204030204" pitchFamily="34" charset="0"/>
              </a:rPr>
              <a:t>Don’t be silent if inappropriate topics are discussed … do formally object.</a:t>
            </a:r>
          </a:p>
          <a:p>
            <a:pPr algn="ctr">
              <a:lnSpc>
                <a:spcPct val="80000"/>
              </a:lnSpc>
              <a:buFont typeface="Monotype Sorts"/>
              <a:buNone/>
              <a:defRPr/>
            </a:pPr>
            <a:r>
              <a:rPr lang="en-US" altLang="en-US" sz="1050" dirty="0">
                <a:solidFill>
                  <a:schemeClr val="tx1"/>
                </a:solidFill>
                <a:latin typeface="Calibri" panose="020F0502020204030204" pitchFamily="34" charset="0"/>
                <a:cs typeface="Calibri" panose="020F0502020204030204" pitchFamily="34" charset="0"/>
              </a:rPr>
              <a:t>---------------------------------------------------------------   </a:t>
            </a:r>
            <a:endParaRPr lang="en-US" altLang="en-US" sz="1400" dirty="0">
              <a:solidFill>
                <a:schemeClr val="tx1"/>
              </a:solidFill>
              <a:latin typeface="Calibri" panose="020F0502020204030204" pitchFamily="34" charset="0"/>
              <a:cs typeface="Calibri" panose="020F0502020204030204" pitchFamily="34" charset="0"/>
            </a:endParaRPr>
          </a:p>
          <a:p>
            <a:pPr algn="ctr">
              <a:lnSpc>
                <a:spcPct val="80000"/>
              </a:lnSpc>
              <a:buFont typeface="Monotype Sorts"/>
              <a:buNone/>
              <a:defRPr/>
            </a:pPr>
            <a:r>
              <a:rPr lang="en-US" altLang="en-US" sz="1400" dirty="0">
                <a:solidFill>
                  <a:schemeClr val="tx1"/>
                </a:solidFill>
                <a:latin typeface="Calibri" panose="020F0502020204030204" pitchFamily="34" charset="0"/>
                <a:cs typeface="Calibri" panose="020F0502020204030204" pitchFamily="34" charset="0"/>
              </a:rPr>
              <a:t>For more details, see </a:t>
            </a:r>
            <a:r>
              <a:rPr lang="en-US" altLang="en-US" sz="1400" i="1" dirty="0">
                <a:solidFill>
                  <a:schemeClr val="tx1"/>
                </a:solidFill>
                <a:latin typeface="Calibri" panose="020F0502020204030204" pitchFamily="34" charset="0"/>
                <a:cs typeface="Calibri" panose="020F0502020204030204" pitchFamily="34" charset="0"/>
              </a:rPr>
              <a:t>IEEE-SA Standards Board Operations Manual</a:t>
            </a:r>
            <a:r>
              <a:rPr lang="en-US" altLang="en-US" sz="1400" dirty="0">
                <a:solidFill>
                  <a:schemeClr val="tx1"/>
                </a:solidFill>
                <a:latin typeface="Calibri" panose="020F0502020204030204" pitchFamily="34" charset="0"/>
                <a:cs typeface="Calibri" panose="020F0502020204030204" pitchFamily="34" charset="0"/>
              </a:rPr>
              <a:t>, clause 5.3.10 and </a:t>
            </a:r>
            <a:br>
              <a:rPr lang="en-US" altLang="en-US" sz="1400" dirty="0">
                <a:solidFill>
                  <a:schemeClr val="tx1"/>
                </a:solidFill>
                <a:latin typeface="Calibri" panose="020F0502020204030204" pitchFamily="34" charset="0"/>
                <a:cs typeface="Calibri" panose="020F0502020204030204" pitchFamily="34" charset="0"/>
              </a:rPr>
            </a:br>
            <a:r>
              <a:rPr lang="en-US" altLang="en-US" sz="1400" i="1" dirty="0">
                <a:solidFill>
                  <a:schemeClr val="tx1"/>
                </a:solidFill>
                <a:latin typeface="Calibri" panose="020F0502020204030204" pitchFamily="34" charset="0"/>
                <a:cs typeface="Calibri" panose="020F0502020204030204" pitchFamily="34" charset="0"/>
              </a:rPr>
              <a:t>Antitrust and Competition Policy: What You Need to Know </a:t>
            </a:r>
            <a:r>
              <a:rPr lang="en-US" altLang="en-US" sz="1400" dirty="0">
                <a:solidFill>
                  <a:schemeClr val="tx1"/>
                </a:solidFill>
                <a:latin typeface="Calibri" panose="020F0502020204030204" pitchFamily="34" charset="0"/>
                <a:cs typeface="Calibri" panose="020F0502020204030204" pitchFamily="34" charset="0"/>
              </a:rPr>
              <a:t>at http://standards.ieee.org/develop/policies/antitrust.pdf</a:t>
            </a:r>
          </a:p>
        </p:txBody>
      </p:sp>
      <p:sp>
        <p:nvSpPr>
          <p:cNvPr id="4" name="Slide Number Placeholder 3"/>
          <p:cNvSpPr>
            <a:spLocks noGrp="1"/>
          </p:cNvSpPr>
          <p:nvPr>
            <p:ph type="sldNum" idx="12"/>
          </p:nvPr>
        </p:nvSpPr>
        <p:spPr/>
        <p:txBody>
          <a:bodyPr/>
          <a:lstStyle/>
          <a:p>
            <a:r>
              <a:rPr lang="en-GB"/>
              <a:t>Slide </a:t>
            </a:r>
            <a:fld id="{440F5867-744E-4AA6-B0ED-4C44D2DFBB7B}" type="slidenum">
              <a:rPr lang="en-GB" smtClean="0"/>
              <a:pPr/>
              <a:t>8</a:t>
            </a:fld>
            <a:endParaRPr lang="en-GB" dirty="0"/>
          </a:p>
        </p:txBody>
      </p:sp>
      <p:sp>
        <p:nvSpPr>
          <p:cNvPr id="10244" name="Text Box 1028"/>
          <p:cNvSpPr txBox="1">
            <a:spLocks noChangeArrowheads="1"/>
          </p:cNvSpPr>
          <p:nvPr/>
        </p:nvSpPr>
        <p:spPr bwMode="auto">
          <a:xfrm>
            <a:off x="1600200" y="6107112"/>
            <a:ext cx="960438"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#3</a:t>
            </a:r>
          </a:p>
        </p:txBody>
      </p:sp>
    </p:spTree>
    <p:extLst>
      <p:ext uri="{BB962C8B-B14F-4D97-AF65-F5344CB8AC3E}">
        <p14:creationId xmlns:p14="http://schemas.microsoft.com/office/powerpoint/2010/main" val="129528540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GB" altLang="en-US" u="sng">
                <a:solidFill>
                  <a:schemeClr val="tx1"/>
                </a:solidFill>
                <a:latin typeface="Calibri" panose="020F0502020204030204" pitchFamily="34" charset="0"/>
                <a:cs typeface="Calibri" panose="020F0502020204030204" pitchFamily="34" charset="0"/>
              </a:rPr>
              <a:t>Patent-related information</a:t>
            </a:r>
            <a:endParaRPr lang="en-US" altLang="en-US" u="sng"/>
          </a:p>
        </p:txBody>
      </p:sp>
      <p:sp>
        <p:nvSpPr>
          <p:cNvPr id="5" name="Content Placeholder 4"/>
          <p:cNvSpPr>
            <a:spLocks noGrp="1"/>
          </p:cNvSpPr>
          <p:nvPr>
            <p:ph idx="1"/>
          </p:nvPr>
        </p:nvSpPr>
        <p:spPr/>
        <p:txBody>
          <a:bodyPr/>
          <a:lstStyle/>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The patent policy and the procedures used to execute that policy are documented in the:</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Bylaws</a:t>
            </a:r>
            <a:r>
              <a:rPr lang="en-US" altLang="en-US" sz="2000" b="1" dirty="0">
                <a:solidFill>
                  <a:schemeClr val="tx1"/>
                </a:solidFill>
                <a:latin typeface="Calibri" panose="020F0502020204030204" pitchFamily="34" charset="0"/>
                <a:cs typeface="Calibri" panose="020F0502020204030204" pitchFamily="34" charset="0"/>
              </a:rPr>
              <a:t> </a:t>
            </a:r>
            <a:br>
              <a:rPr lang="en-US" altLang="en-US" sz="2000" b="1" dirty="0">
                <a:solidFill>
                  <a:schemeClr val="tx1"/>
                </a:solidFill>
                <a:latin typeface="Calibri" panose="020F0502020204030204" pitchFamily="34" charset="0"/>
                <a:cs typeface="Calibri" panose="020F0502020204030204" pitchFamily="34" charset="0"/>
              </a:rPr>
            </a:br>
            <a:r>
              <a:rPr lang="en-US" altLang="en-US" sz="1600" b="1" dirty="0">
                <a:solidFill>
                  <a:schemeClr val="tx1"/>
                </a:solidFill>
                <a:latin typeface="Calibri" panose="020F0502020204030204" pitchFamily="34" charset="0"/>
                <a:cs typeface="Calibri" panose="020F0502020204030204" pitchFamily="34" charset="0"/>
              </a:rPr>
              <a:t>(</a:t>
            </a:r>
            <a:r>
              <a:rPr lang="en-US" sz="1600" u="sng" dirty="0">
                <a:latin typeface="Calibri" panose="020F0502020204030204" pitchFamily="34" charset="0"/>
                <a:cs typeface="Calibri" panose="020F0502020204030204" pitchFamily="34" charset="0"/>
                <a:hlinkClick r:id="rId3"/>
              </a:rPr>
              <a:t>https://standards.ieee.org/about/policies/bylaws/sect6-7.html</a:t>
            </a:r>
            <a:r>
              <a:rPr lang="en-US" altLang="en-US" sz="1600" b="1" dirty="0">
                <a:solidFill>
                  <a:schemeClr val="tx1"/>
                </a:solidFill>
                <a:latin typeface="Calibri" panose="020F0502020204030204" pitchFamily="34" charset="0"/>
                <a:cs typeface="Calibri" panose="020F0502020204030204" pitchFamily="34" charset="0"/>
              </a:rPr>
              <a:t>) </a:t>
            </a:r>
          </a:p>
          <a:p>
            <a:pPr lvl="2">
              <a:lnSpc>
                <a:spcPct val="90000"/>
              </a:lnSpc>
              <a:buSzPct val="150000"/>
              <a:buFont typeface="Arial" panose="020B0604020202020204" pitchFamily="34" charset="0"/>
              <a:buChar char="•"/>
            </a:pPr>
            <a:r>
              <a:rPr lang="en-US" altLang="en-US" sz="2000" b="1" i="1" dirty="0">
                <a:solidFill>
                  <a:schemeClr val="tx1"/>
                </a:solidFill>
                <a:latin typeface="Calibri" panose="020F0502020204030204" pitchFamily="34" charset="0"/>
                <a:cs typeface="Calibri" panose="020F0502020204030204" pitchFamily="34" charset="0"/>
              </a:rPr>
              <a:t>IEEE-SA Standards Board Operations Manual</a:t>
            </a:r>
            <a:r>
              <a:rPr lang="en-US" altLang="en-US" sz="2000" b="1" dirty="0">
                <a:solidFill>
                  <a:schemeClr val="tx1"/>
                </a:solidFill>
                <a:latin typeface="Calibri" panose="020F0502020204030204" pitchFamily="34" charset="0"/>
                <a:cs typeface="Calibri" panose="020F0502020204030204" pitchFamily="34" charset="0"/>
              </a:rPr>
              <a:t> </a:t>
            </a:r>
            <a:r>
              <a:rPr lang="en-US" altLang="en-US" sz="1600" b="1" dirty="0">
                <a:solidFill>
                  <a:schemeClr val="tx1"/>
                </a:solidFill>
                <a:latin typeface="Calibri" panose="020F0502020204030204" pitchFamily="34" charset="0"/>
                <a:cs typeface="Calibri" panose="020F0502020204030204" pitchFamily="34" charset="0"/>
              </a:rPr>
              <a:t>(</a:t>
            </a:r>
            <a:r>
              <a:rPr lang="en-US" altLang="en-US" sz="1600" dirty="0">
                <a:solidFill>
                  <a:schemeClr val="tx1"/>
                </a:solidFill>
                <a:latin typeface="Calibri" panose="020F0502020204030204" pitchFamily="34" charset="0"/>
                <a:cs typeface="Calibri" panose="020F0502020204030204" pitchFamily="34" charset="0"/>
                <a:hlinkClick r:id="rId4"/>
              </a:rPr>
              <a:t>https://standards.ieee.org/about/policies/opman/sect6.html</a:t>
            </a:r>
            <a:r>
              <a:rPr lang="en-US" altLang="en-US" sz="1600" b="1" dirty="0">
                <a:solidFill>
                  <a:schemeClr val="tx1"/>
                </a:solidFill>
                <a:latin typeface="Calibri" panose="020F0502020204030204" pitchFamily="34" charset="0"/>
                <a:cs typeface="Calibri" panose="020F0502020204030204" pitchFamily="34" charset="0"/>
              </a:rPr>
              <a:t>)</a:t>
            </a:r>
          </a:p>
          <a:p>
            <a:pPr lvl="1">
              <a:lnSpc>
                <a:spcPct val="90000"/>
              </a:lnSpc>
              <a:buFont typeface="Monotype Sorts"/>
              <a:buNone/>
            </a:pPr>
            <a:endParaRPr lang="en-US" altLang="en-US" dirty="0"/>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Material about the patent policy is available at </a:t>
            </a:r>
          </a:p>
          <a:p>
            <a:pPr lvl="1">
              <a:lnSpc>
                <a:spcPct val="90000"/>
              </a:lnSpc>
              <a:spcBef>
                <a:spcPct val="0"/>
              </a:spcBef>
              <a:buFont typeface="Monotype Sorts"/>
              <a:buNone/>
            </a:pPr>
            <a:r>
              <a:rPr lang="en-US" altLang="en-US" b="1" dirty="0">
                <a:solidFill>
                  <a:schemeClr val="tx1"/>
                </a:solidFill>
                <a:latin typeface="Calibri" panose="020F0502020204030204" pitchFamily="34" charset="0"/>
                <a:cs typeface="Calibri" panose="020F0502020204030204" pitchFamily="34" charset="0"/>
              </a:rPr>
              <a:t>	</a:t>
            </a:r>
            <a:r>
              <a:rPr lang="en-US" altLang="en-US" b="1" i="1" dirty="0">
                <a:solidFill>
                  <a:schemeClr val="tx1"/>
                </a:solidFill>
                <a:latin typeface="Calibri" panose="020F0502020204030204" pitchFamily="34" charset="0"/>
                <a:cs typeface="Calibri" panose="020F0502020204030204" pitchFamily="34" charset="0"/>
                <a:hlinkClick r:id="rId5"/>
              </a:rPr>
              <a:t>http://standards.ieee.org/about/sasb/patcom/materials.html</a:t>
            </a: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b="1" i="1" dirty="0">
              <a:solidFill>
                <a:schemeClr val="tx1"/>
              </a:solidFill>
              <a:latin typeface="Calibri" panose="020F0502020204030204" pitchFamily="34" charset="0"/>
              <a:cs typeface="Calibri" panose="020F0502020204030204" pitchFamily="34" charset="0"/>
            </a:endParaRPr>
          </a:p>
          <a:p>
            <a:pPr lvl="1">
              <a:lnSpc>
                <a:spcPct val="90000"/>
              </a:lnSpc>
              <a:spcBef>
                <a:spcPct val="0"/>
              </a:spcBef>
              <a:buFont typeface="Monotype Sorts"/>
              <a:buNone/>
            </a:pPr>
            <a:endParaRPr lang="en-US" altLang="en-US" sz="3200" b="1" dirty="0">
              <a:solidFill>
                <a:schemeClr val="tx1"/>
              </a:solidFill>
              <a:latin typeface="Calibri" panose="020F0502020204030204" pitchFamily="34" charset="0"/>
              <a:cs typeface="Calibri" panose="020F0502020204030204" pitchFamily="34" charset="0"/>
            </a:endParaRPr>
          </a:p>
          <a:p>
            <a:pPr lvl="1" algn="ctr">
              <a:lnSpc>
                <a:spcPct val="90000"/>
              </a:lnSpc>
              <a:spcBef>
                <a:spcPct val="0"/>
              </a:spcBef>
              <a:buFont typeface="Monotype Sorts"/>
              <a:buNone/>
            </a:pPr>
            <a:r>
              <a:rPr lang="en-US" altLang="en-US" sz="3200" b="1" dirty="0">
                <a:solidFill>
                  <a:schemeClr val="tx1"/>
                </a:solidFill>
                <a:latin typeface="Calibri" panose="020F0502020204030204" pitchFamily="34" charset="0"/>
                <a:cs typeface="Calibri" panose="020F0502020204030204" pitchFamily="34" charset="0"/>
              </a:rPr>
              <a:t>	If you have questions, contact the IEEE-SA Standards Board Patent Committee Administrator at patcom@ieee.org</a:t>
            </a:r>
          </a:p>
          <a:p>
            <a:endParaRPr lang="en-US" dirty="0"/>
          </a:p>
        </p:txBody>
      </p:sp>
      <p:sp>
        <p:nvSpPr>
          <p:cNvPr id="4" name="Slide Number Placeholder 3"/>
          <p:cNvSpPr>
            <a:spLocks noGrp="1"/>
          </p:cNvSpPr>
          <p:nvPr>
            <p:ph type="sldNum" idx="12"/>
          </p:nvPr>
        </p:nvSpPr>
        <p:spPr/>
        <p:txBody>
          <a:bodyPr/>
          <a:lstStyle/>
          <a:p>
            <a:r>
              <a:rPr lang="en-GB" dirty="0"/>
              <a:t>Slide </a:t>
            </a:r>
            <a:fld id="{440F5867-744E-4AA6-B0ED-4C44D2DFBB7B}" type="slidenum">
              <a:rPr lang="en-GB" smtClean="0"/>
              <a:pPr/>
              <a:t>9</a:t>
            </a:fld>
            <a:endParaRPr lang="en-GB" dirty="0"/>
          </a:p>
        </p:txBody>
      </p:sp>
      <p:sp>
        <p:nvSpPr>
          <p:cNvPr id="11267" name="Rectangle 3"/>
          <p:cNvSpPr>
            <a:spLocks noChangeArrowheads="1"/>
          </p:cNvSpPr>
          <p:nvPr/>
        </p:nvSpPr>
        <p:spPr bwMode="auto">
          <a:xfrm>
            <a:off x="2057400" y="609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lgn="ctr">
              <a:spcBef>
                <a:spcPct val="0"/>
              </a:spcBef>
              <a:buClrTx/>
              <a:buSzTx/>
              <a:buFontTx/>
              <a:buNone/>
            </a:pPr>
            <a:endParaRPr lang="en-GB" altLang="en-US" sz="2400" b="1" u="sng">
              <a:latin typeface="Helvetica" panose="020B0604020202020204" pitchFamily="34" charset="0"/>
            </a:endParaRPr>
          </a:p>
        </p:txBody>
      </p:sp>
      <p:sp>
        <p:nvSpPr>
          <p:cNvPr id="11269" name="Text Box 7"/>
          <p:cNvSpPr txBox="1">
            <a:spLocks noChangeArrowheads="1"/>
          </p:cNvSpPr>
          <p:nvPr/>
        </p:nvSpPr>
        <p:spPr bwMode="auto">
          <a:xfrm>
            <a:off x="1581150" y="6096001"/>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Clr>
                <a:srgbClr val="CC3300"/>
              </a:buClr>
              <a:buSzPct val="50000"/>
              <a:buFont typeface="Monotype Sorts"/>
              <a:buChar char="l"/>
              <a:defRPr sz="3200">
                <a:solidFill>
                  <a:srgbClr val="000099"/>
                </a:solidFill>
                <a:latin typeface="Arial" panose="020B0604020202020204" pitchFamily="34" charset="0"/>
              </a:defRPr>
            </a:lvl1pPr>
            <a:lvl2pPr marL="742950" indent="-285750" eaLnBrk="0" hangingPunct="0">
              <a:spcBef>
                <a:spcPct val="20000"/>
              </a:spcBef>
              <a:buClr>
                <a:srgbClr val="CC3300"/>
              </a:buClr>
              <a:buSzPct val="50000"/>
              <a:buFont typeface="Monotype Sorts"/>
              <a:buChar char="l"/>
              <a:defRPr sz="2800">
                <a:solidFill>
                  <a:srgbClr val="000099"/>
                </a:solidFill>
                <a:latin typeface="Arial" panose="020B0604020202020204" pitchFamily="34" charset="0"/>
              </a:defRPr>
            </a:lvl2pPr>
            <a:lvl3pPr marL="1143000" indent="-228600" eaLnBrk="0" hangingPunct="0">
              <a:spcBef>
                <a:spcPct val="20000"/>
              </a:spcBef>
              <a:buClr>
                <a:srgbClr val="CC3300"/>
              </a:buClr>
              <a:buSzPct val="50000"/>
              <a:buFont typeface="Monotype Sorts"/>
              <a:buChar char="l"/>
              <a:defRPr sz="2400">
                <a:solidFill>
                  <a:srgbClr val="000099"/>
                </a:solidFill>
                <a:latin typeface="Arial" panose="020B0604020202020204" pitchFamily="34" charset="0"/>
              </a:defRPr>
            </a:lvl3pPr>
            <a:lvl4pPr marL="16002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4pPr>
            <a:lvl5pPr marL="2057400" indent="-228600" eaLnBrk="0" hangingPunct="0">
              <a:spcBef>
                <a:spcPct val="20000"/>
              </a:spcBef>
              <a:buClr>
                <a:srgbClr val="CC3300"/>
              </a:buClr>
              <a:buSzPct val="50000"/>
              <a:buFont typeface="Monotype Sorts"/>
              <a:buChar char="l"/>
              <a:defRPr sz="2000">
                <a:solidFill>
                  <a:srgbClr val="000099"/>
                </a:solidFill>
                <a:latin typeface="Arial" panose="020B0604020202020204" pitchFamily="34" charset="0"/>
              </a:defRPr>
            </a:lvl5pPr>
            <a:lvl6pPr marL="25146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6pPr>
            <a:lvl7pPr marL="29718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7pPr>
            <a:lvl8pPr marL="34290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8pPr>
            <a:lvl9pPr marL="3886200" indent="-228600" eaLnBrk="0" fontAlgn="base" hangingPunct="0">
              <a:spcBef>
                <a:spcPct val="20000"/>
              </a:spcBef>
              <a:spcAft>
                <a:spcPct val="0"/>
              </a:spcAft>
              <a:buClr>
                <a:srgbClr val="CC3300"/>
              </a:buClr>
              <a:buSzPct val="50000"/>
              <a:buFont typeface="Monotype Sorts"/>
              <a:buChar char="l"/>
              <a:defRPr sz="2000">
                <a:solidFill>
                  <a:srgbClr val="000099"/>
                </a:solidFill>
                <a:latin typeface="Arial" panose="020B0604020202020204" pitchFamily="34" charset="0"/>
              </a:defRPr>
            </a:lvl9pPr>
          </a:lstStyle>
          <a:p>
            <a:pPr>
              <a:spcBef>
                <a:spcPct val="0"/>
              </a:spcBef>
              <a:buClrTx/>
              <a:buSzTx/>
              <a:buFontTx/>
              <a:buNone/>
            </a:pPr>
            <a:r>
              <a:rPr lang="en-US" altLang="en-US" sz="1800" b="1" u="sng" dirty="0">
                <a:solidFill>
                  <a:schemeClr val="tx1"/>
                </a:solidFill>
                <a:latin typeface="Times New Roman" panose="02020603050405020304" pitchFamily="18" charset="0"/>
              </a:rPr>
              <a:t>Slide #4</a:t>
            </a:r>
            <a:endParaRPr lang="en-US" altLang="en-US" sz="2400" dirty="0">
              <a:solidFill>
                <a:schemeClr val="tx1"/>
              </a:solidFill>
              <a:latin typeface="Times New Roman" panose="02020603050405020304" pitchFamily="18" charset="0"/>
            </a:endParaRPr>
          </a:p>
        </p:txBody>
      </p:sp>
    </p:spTree>
    <p:extLst>
      <p:ext uri="{BB962C8B-B14F-4D97-AF65-F5344CB8AC3E}">
        <p14:creationId xmlns:p14="http://schemas.microsoft.com/office/powerpoint/2010/main" val="2090664063"/>
      </p:ext>
    </p:extLst>
  </p:cSld>
  <p:clrMapOvr>
    <a:masterClrMapping/>
  </p:clrMapOvr>
  <p:transition/>
</p:sld>
</file>

<file path=ppt/theme/theme1.xml><?xml version="1.0" encoding="utf-8"?>
<a:theme xmlns:a="http://schemas.openxmlformats.org/drawingml/2006/main" name="Office Theme">
  <a:themeElements>
    <a:clrScheme name="Custom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0000E5"/>
      </a:hlink>
      <a:folHlink>
        <a:srgbClr val="0000E5"/>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802-11-Submission-16-9.potx" id="{5CD6ABF7-B8BD-443A-9DC0-E5B38AC683DA}" vid="{19A33F2F-E7B4-4D20-A394-337028C24156}"/>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802-11-Submission-16-9</Template>
  <TotalTime>9724</TotalTime>
  <Words>2401</Words>
  <Application>Microsoft Office PowerPoint</Application>
  <PresentationFormat>Widescreen</PresentationFormat>
  <Paragraphs>231</Paragraphs>
  <Slides>22</Slides>
  <Notes>12</Notes>
  <HiddenSlides>0</HiddenSlides>
  <MMClips>0</MMClips>
  <ScaleCrop>false</ScaleCrop>
  <HeadingPairs>
    <vt:vector size="8" baseType="variant">
      <vt:variant>
        <vt:lpstr>Fonts Used</vt:lpstr>
      </vt:variant>
      <vt:variant>
        <vt:i4>5</vt:i4>
      </vt:variant>
      <vt:variant>
        <vt:lpstr>Theme</vt:lpstr>
      </vt:variant>
      <vt:variant>
        <vt:i4>1</vt:i4>
      </vt:variant>
      <vt:variant>
        <vt:lpstr>Embedded OLE Servers</vt:lpstr>
      </vt:variant>
      <vt:variant>
        <vt:i4>1</vt:i4>
      </vt:variant>
      <vt:variant>
        <vt:lpstr>Slide Titles</vt:lpstr>
      </vt:variant>
      <vt:variant>
        <vt:i4>22</vt:i4>
      </vt:variant>
    </vt:vector>
  </HeadingPairs>
  <TitlesOfParts>
    <vt:vector size="29" baseType="lpstr">
      <vt:lpstr>Arial</vt:lpstr>
      <vt:lpstr>Calibri</vt:lpstr>
      <vt:lpstr>Helvetica</vt:lpstr>
      <vt:lpstr>Monotype Sorts</vt:lpstr>
      <vt:lpstr>Times New Roman</vt:lpstr>
      <vt:lpstr>Office Theme</vt:lpstr>
      <vt:lpstr>Document</vt:lpstr>
      <vt:lpstr>TGbh-agenda-2022-January-11</vt:lpstr>
      <vt:lpstr>Abstract</vt:lpstr>
      <vt:lpstr>IEEE 802.11 TGbh   Randomized and Changing MAC addresses (RCM)</vt:lpstr>
      <vt:lpstr>Attendance, etc.</vt:lpstr>
      <vt:lpstr>Meeting Protocol</vt:lpstr>
      <vt:lpstr>Participants have a duty to inform the IEEE</vt:lpstr>
      <vt:lpstr>Ways to inform IEEE</vt:lpstr>
      <vt:lpstr>Other guidelines for IEEE WG meetings</vt:lpstr>
      <vt:lpstr>Patent-related information</vt:lpstr>
      <vt:lpstr>IEEE SA Copyright Policy</vt:lpstr>
      <vt:lpstr>IEEE SA Copyright Policy</vt:lpstr>
      <vt:lpstr>Participant behavior in IEEE-SA activities is guided by the IEEE Codes of Ethics &amp; Conduct</vt:lpstr>
      <vt:lpstr>Participants in the IEEE-SA “individual process” shall act independently of others, including employers</vt:lpstr>
      <vt:lpstr>IEEE-SA standards activities shall allow the fair &amp; equitable consideration of all viewpoints</vt:lpstr>
      <vt:lpstr>TGbh Agenda – 11 January 2022</vt:lpstr>
      <vt:lpstr>Non-AP STA identification</vt:lpstr>
      <vt:lpstr>Backup material</vt:lpstr>
      <vt:lpstr>TGbh Organization material</vt:lpstr>
      <vt:lpstr>TGbh PAR Scope (emphasis added)</vt:lpstr>
      <vt:lpstr>Timeline</vt:lpstr>
      <vt:lpstr>TGbh Work organization</vt:lpstr>
      <vt:lpstr>TGbh Background/input material</vt:lpstr>
    </vt:vector>
  </TitlesOfParts>
  <Company>Intel Corporation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[place presentation subject title text here]</dc:title>
  <dc:creator>Hamilton, Mark</dc:creator>
  <cp:lastModifiedBy>Hamilton, Mark</cp:lastModifiedBy>
  <cp:revision>111</cp:revision>
  <cp:lastPrinted>1601-01-01T00:00:00Z</cp:lastPrinted>
  <dcterms:created xsi:type="dcterms:W3CDTF">2021-01-26T19:12:38Z</dcterms:created>
  <dcterms:modified xsi:type="dcterms:W3CDTF">2022-01-11T18:14:00Z</dcterms:modified>
</cp:coreProperties>
</file>