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59" r:id="rId20"/>
    <p:sldId id="843" r:id="rId21"/>
    <p:sldId id="844" r:id="rId22"/>
    <p:sldId id="855" r:id="rId23"/>
    <p:sldId id="828" r:id="rId24"/>
    <p:sldId id="853" r:id="rId25"/>
    <p:sldId id="829" r:id="rId26"/>
    <p:sldId id="856" r:id="rId27"/>
    <p:sldId id="857" r:id="rId28"/>
    <p:sldId id="858" r:id="rId29"/>
    <p:sldId id="846" r:id="rId30"/>
    <p:sldId id="842"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1981</a:t>
            </a:r>
            <a:r>
              <a:rPr lang="en-US" altLang="en-US" sz="1800" b="1" dirty="0" smtClean="0"/>
              <a:t>r1</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sz="1600" b="1" dirty="0" smtClean="0">
                <a:solidFill>
                  <a:srgbClr val="0000FF"/>
                </a:solidFill>
              </a:rPr>
              <a:t>blue </a:t>
            </a:r>
            <a:r>
              <a:rPr lang="en-US" sz="1600" b="1" dirty="0" smtClean="0">
                <a:solidFill>
                  <a:srgbClr val="0000FF"/>
                </a:solidFill>
              </a:rPr>
              <a:t>were </a:t>
            </a:r>
            <a:r>
              <a:rPr lang="en-US" sz="1600" b="1" dirty="0">
                <a:solidFill>
                  <a:srgbClr val="0000FF"/>
                </a:solidFill>
              </a:rPr>
              <a:t>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1633935019"/>
              </p:ext>
            </p:extLst>
          </p:nvPr>
        </p:nvGraphicFramePr>
        <p:xfrm>
          <a:off x="3390899" y="1981200"/>
          <a:ext cx="5410201" cy="2589156"/>
        </p:xfrm>
        <a:graphic>
          <a:graphicData uri="http://schemas.openxmlformats.org/drawingml/2006/table">
            <a:tbl>
              <a:tblPr firstRow="1" bandRow="1">
                <a:tableStyleId>{C4B1156A-380E-4F78-BDF5-A606A8083BF9}</a:tableStyleId>
              </a:tblPr>
              <a:tblGrid>
                <a:gridCol w="569495">
                  <a:extLst>
                    <a:ext uri="{9D8B030D-6E8A-4147-A177-3AD203B41FA5}">
                      <a16:colId xmlns="" xmlns:a16="http://schemas.microsoft.com/office/drawing/2014/main" val="20000"/>
                    </a:ext>
                  </a:extLst>
                </a:gridCol>
                <a:gridCol w="1487906">
                  <a:extLst>
                    <a:ext uri="{9D8B030D-6E8A-4147-A177-3AD203B41FA5}">
                      <a16:colId xmlns="" xmlns:a16="http://schemas.microsoft.com/office/drawing/2014/main" val="20001"/>
                    </a:ext>
                  </a:extLst>
                </a:gridCol>
                <a:gridCol w="2720438">
                  <a:extLst>
                    <a:ext uri="{9D8B030D-6E8A-4147-A177-3AD203B41FA5}">
                      <a16:colId xmlns="" xmlns:a16="http://schemas.microsoft.com/office/drawing/2014/main" val="20002"/>
                    </a:ext>
                  </a:extLst>
                </a:gridCol>
                <a:gridCol w="632362">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TGbf</a:t>
                      </a:r>
                      <a:r>
                        <a:rPr lang="en-US" altLang="zh-CN" sz="900" kern="1200" dirty="0" smtClean="0">
                          <a:solidFill>
                            <a:schemeClr val="tx1"/>
                          </a:solidFill>
                          <a:latin typeface="+mn-lt"/>
                          <a:ea typeface="+mn-ea"/>
                          <a:cs typeface="+mn-cs"/>
                        </a:rPr>
                        <a:t> D0.1 Writing Status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22/0036</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Rui Du (Huawei)</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functionality indicator</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DMG-passive-sensing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21/2023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DMG-Multi-Static-procedure-instance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22/0040</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DMG-use-of-multiple-</a:t>
                      </a:r>
                      <a:r>
                        <a:rPr lang="en-US" altLang="zh-CN" sz="900" kern="1200" dirty="0" err="1" smtClean="0">
                          <a:solidFill>
                            <a:schemeClr val="tx1"/>
                          </a:solidFill>
                          <a:latin typeface="+mn-lt"/>
                          <a:ea typeface="+mn-ea"/>
                          <a:cs typeface="+mn-cs"/>
                        </a:rPr>
                        <a:t>Golay</a:t>
                      </a:r>
                      <a:r>
                        <a:rPr lang="en-US" altLang="zh-CN" sz="900" kern="1200" dirty="0" smtClean="0">
                          <a:solidFill>
                            <a:schemeClr val="tx1"/>
                          </a:solidFill>
                          <a:latin typeface="+mn-lt"/>
                          <a:ea typeface="+mn-ea"/>
                          <a:cs typeface="+mn-cs"/>
                        </a:rPr>
                        <a:t>-</a:t>
                      </a:r>
                      <a:r>
                        <a:rPr lang="en-US" altLang="zh-CN" sz="900" kern="1200" dirty="0" err="1" smtClean="0">
                          <a:solidFill>
                            <a:schemeClr val="tx1"/>
                          </a:solidFill>
                          <a:latin typeface="+mn-lt"/>
                          <a:ea typeface="+mn-ea"/>
                          <a:cs typeface="+mn-cs"/>
                        </a:rPr>
                        <a:t>seq</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a:t>
                      </a:r>
                      <a:r>
                        <a:rPr lang="en-US" altLang="zh-CN" sz="900" kern="1200" dirty="0" smtClean="0">
                          <a:solidFill>
                            <a:schemeClr val="tx1"/>
                          </a:solidFill>
                          <a:latin typeface="+mn-lt"/>
                          <a:ea typeface="+mn-ea"/>
                          <a:cs typeface="+mn-cs"/>
                        </a:rPr>
                        <a:t>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t>May </a:t>
            </a:r>
            <a:r>
              <a:rPr lang="en-US" altLang="zh-CN" sz="1600" i="1" kern="0" dirty="0" smtClean="0">
                <a:solidFill>
                  <a:srgbClr val="000000"/>
                </a:solidFill>
              </a:rPr>
              <a:t>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Recirculation LB (</a:t>
            </a:r>
            <a:r>
              <a:rPr lang="en-US" altLang="zh-CN" sz="1600" kern="0" dirty="0" smtClean="0">
                <a:solidFill>
                  <a:srgbClr val="FF0000"/>
                </a:solidFill>
              </a:rPr>
              <a:t>D4.0</a:t>
            </a:r>
            <a:r>
              <a:rPr lang="en-US" altLang="zh-CN" sz="1600" kern="0" dirty="0">
                <a:solidFill>
                  <a:srgbClr val="FF0000"/>
                </a:solidFill>
              </a:rPr>
              <a:t>)	 </a:t>
            </a:r>
            <a:r>
              <a:rPr lang="en-US" altLang="zh-CN" sz="1600" i="1" kern="0" dirty="0" smtClean="0">
                <a:solidFill>
                  <a:srgbClr val="FF0000"/>
                </a:solidFill>
              </a:rPr>
              <a:t>July 2023</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Initial </a:t>
            </a:r>
            <a:r>
              <a:rPr lang="en-US" altLang="zh-CN" sz="1600" kern="0" dirty="0">
                <a:solidFill>
                  <a:srgbClr val="000000"/>
                </a:solidFill>
              </a:rPr>
              <a:t>SA Ballot (</a:t>
            </a:r>
            <a:r>
              <a:rPr lang="en-US" altLang="zh-CN" sz="1600" kern="0" dirty="0" smtClean="0">
                <a:solidFill>
                  <a:srgbClr val="000000"/>
                </a:solidFill>
              </a:rPr>
              <a:t>D4.0</a:t>
            </a:r>
            <a:r>
              <a:rPr lang="en-US" altLang="zh-CN" sz="1600" kern="0" dirty="0">
                <a:solidFill>
                  <a:srgbClr val="000000"/>
                </a:solidFill>
              </a:rPr>
              <a:t>)	</a:t>
            </a:r>
            <a:r>
              <a:rPr lang="en-US" altLang="zh-CN" sz="1600" kern="0" dirty="0" smtClean="0">
                <a:solidFill>
                  <a:srgbClr val="000000"/>
                </a:solidFill>
              </a:rPr>
              <a:t> </a:t>
            </a:r>
            <a:r>
              <a:rPr lang="en-US" altLang="zh-CN" sz="1600" kern="0" dirty="0" smtClean="0"/>
              <a:t>Sep </a:t>
            </a:r>
            <a:r>
              <a:rPr lang="en-US" altLang="zh-CN" sz="1600"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Final 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21, 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0" y="914399"/>
            <a:ext cx="91440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sz="1100" b="1" dirty="0" smtClean="0">
                <a:solidFill>
                  <a:srgbClr val="00B050"/>
                </a:solidFill>
                <a:cs typeface="Times New Roman" panose="02020603050405020304" pitchFamily="18" charset="0"/>
              </a:rPr>
              <a:t>January </a:t>
            </a:r>
            <a:r>
              <a:rPr lang="en-US" altLang="zh-CN" sz="1100" b="1" dirty="0">
                <a:solidFill>
                  <a:srgbClr val="00B050"/>
                </a:solidFill>
                <a:cs typeface="Times New Roman" panose="02020603050405020304" pitchFamily="18" charset="0"/>
              </a:rPr>
              <a:t>Interim</a:t>
            </a:r>
            <a:endParaRPr lang="en-US" altLang="zh-CN" sz="1100"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18 </a:t>
            </a:r>
            <a:r>
              <a:rPr lang="en-US" altLang="zh-CN" sz="1100" dirty="0">
                <a:solidFill>
                  <a:srgbClr val="00B050"/>
                </a:solidFill>
                <a:cs typeface="Times New Roman" panose="02020603050405020304" pitchFamily="18" charset="0"/>
              </a:rPr>
              <a:t>(Tuesday),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a:t>
            </a:r>
            <a:r>
              <a:rPr lang="en-US" altLang="zh-CN" sz="1100" dirty="0">
                <a:solidFill>
                  <a:srgbClr val="00B050"/>
                </a:solidFill>
                <a:cs typeface="Times New Roman" panose="02020603050405020304" pitchFamily="18" charset="0"/>
              </a:rPr>
              <a:t>ET </a:t>
            </a:r>
            <a:r>
              <a:rPr lang="en-US" altLang="zh-CN" sz="1100" dirty="0" smtClean="0">
                <a:solidFill>
                  <a:srgbClr val="00B050"/>
                </a:solidFill>
                <a:cs typeface="Times New Roman" panose="02020603050405020304" pitchFamily="18" charset="0"/>
              </a:rPr>
              <a:t>	January 19 (Wednesday), 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21 (Friday</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 </a:t>
            </a:r>
            <a:r>
              <a:rPr lang="en-US" altLang="zh-CN" sz="1100" dirty="0" smtClean="0">
                <a:cs typeface="Times New Roman" panose="02020603050405020304" pitchFamily="18" charset="0"/>
              </a:rPr>
              <a:t>(</a:t>
            </a:r>
            <a:r>
              <a:rPr lang="en-US" altLang="zh-CN" sz="1100" dirty="0">
                <a:cs typeface="Times New Roman" panose="02020603050405020304" pitchFamily="18" charset="0"/>
              </a:rPr>
              <a:t>Deadline for baseline document for each topic (in the initial list) to be uploaded</a:t>
            </a:r>
            <a:r>
              <a:rPr lang="en-US" altLang="zh-CN" sz="1100" dirty="0" smtClean="0">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January 24 (Monday</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9am </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900" dirty="0">
              <a:solidFill>
                <a:srgbClr val="FF000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400" b="1" dirty="0" smtClean="0">
                <a:cs typeface="Times New Roman" panose="02020603050405020304" pitchFamily="18" charset="0"/>
              </a:rPr>
              <a:t>To be 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7  </a:t>
            </a:r>
            <a:r>
              <a:rPr lang="en-US" altLang="zh-CN" sz="1100" dirty="0">
                <a:solidFill>
                  <a:srgbClr val="FF3300"/>
                </a:solidFill>
                <a:cs typeface="Times New Roman" panose="02020603050405020304" pitchFamily="18" charset="0"/>
              </a:rPr>
              <a:t>(Monday),  9am - 11:00am ET 		 </a:t>
            </a:r>
            <a:r>
              <a:rPr lang="en-US" altLang="zh-CN" sz="1100" dirty="0" smtClean="0">
                <a:solidFill>
                  <a:srgbClr val="FF3300"/>
                </a:solidFill>
                <a:cs typeface="Times New Roman" panose="02020603050405020304" pitchFamily="18" charset="0"/>
              </a:rPr>
              <a:t>February    8   </a:t>
            </a:r>
            <a:r>
              <a:rPr lang="en-US" altLang="zh-CN" sz="1100" dirty="0">
                <a:solidFill>
                  <a:srgbClr val="FF3300"/>
                </a:solidFill>
                <a:cs typeface="Times New Roman" panose="02020603050405020304" pitchFamily="18" charset="0"/>
              </a:rPr>
              <a:t>(Tuesday),  9am - 11:00am </a:t>
            </a:r>
            <a:r>
              <a:rPr lang="en-US" altLang="zh-CN" sz="1100" dirty="0" smtClean="0">
                <a:solidFill>
                  <a:srgbClr val="FF33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2"/>
                </a:solidFill>
                <a:cs typeface="Times New Roman" panose="02020603050405020304" pitchFamily="18" charset="0"/>
              </a:rPr>
              <a:t>February   </a:t>
            </a:r>
            <a:r>
              <a:rPr lang="en-US" altLang="zh-CN" sz="1100" strike="sngStrike" dirty="0" smtClean="0">
                <a:solidFill>
                  <a:schemeClr val="accent2"/>
                </a:solidFill>
                <a:cs typeface="Times New Roman" panose="02020603050405020304" pitchFamily="18" charset="0"/>
              </a:rPr>
              <a:t>10  (Thursday),  9am </a:t>
            </a:r>
            <a:r>
              <a:rPr lang="en-US" altLang="zh-CN" sz="1100" strike="sngStrike" dirty="0">
                <a:solidFill>
                  <a:schemeClr val="accent2"/>
                </a:solidFill>
                <a:cs typeface="Times New Roman" panose="02020603050405020304" pitchFamily="18" charset="0"/>
              </a:rPr>
              <a:t>- 11:00am </a:t>
            </a:r>
            <a:r>
              <a:rPr lang="en-US" altLang="zh-CN" sz="1100" strike="sngStrike" dirty="0" smtClean="0">
                <a:solidFill>
                  <a:schemeClr val="accent2"/>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February   10  (Thursday), </a:t>
            </a:r>
            <a:r>
              <a:rPr lang="en-US" altLang="zh-CN" sz="1100" dirty="0" smtClean="0">
                <a:solidFill>
                  <a:srgbClr val="FFC000"/>
                </a:solidFill>
                <a:cs typeface="Times New Roman" panose="02020603050405020304" pitchFamily="18" charset="0"/>
              </a:rPr>
              <a:t>10pm - 12:00am ET</a:t>
            </a:r>
            <a:endParaRPr lang="en-US" altLang="zh-CN" sz="11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14  </a:t>
            </a:r>
            <a:r>
              <a:rPr lang="en-US" altLang="zh-CN" sz="1100" dirty="0">
                <a:solidFill>
                  <a:srgbClr val="FF3300"/>
                </a:solidFill>
                <a:cs typeface="Times New Roman" panose="02020603050405020304" pitchFamily="18" charset="0"/>
              </a:rPr>
              <a:t>(Monday),  </a:t>
            </a:r>
            <a:r>
              <a:rPr lang="en-US" altLang="zh-CN" sz="1100" dirty="0" smtClean="0">
                <a:solidFill>
                  <a:srgbClr val="FF3300"/>
                </a:solidFill>
                <a:cs typeface="Times New Roman" panose="02020603050405020304" pitchFamily="18" charset="0"/>
              </a:rPr>
              <a:t> 9am </a:t>
            </a:r>
            <a:r>
              <a:rPr lang="en-US" altLang="zh-CN" sz="1100" dirty="0">
                <a:solidFill>
                  <a:srgbClr val="FF3300"/>
                </a:solidFill>
                <a:cs typeface="Times New Roman" panose="02020603050405020304" pitchFamily="18" charset="0"/>
              </a:rPr>
              <a:t>- 11:00am ET 		 February </a:t>
            </a:r>
            <a:r>
              <a:rPr lang="en-US" altLang="zh-CN" sz="1100" dirty="0" smtClean="0">
                <a:solidFill>
                  <a:srgbClr val="FF3300"/>
                </a:solidFill>
                <a:cs typeface="Times New Roman" panose="02020603050405020304" pitchFamily="18" charset="0"/>
              </a:rPr>
              <a:t> 15   </a:t>
            </a:r>
            <a:r>
              <a:rPr lang="en-US" altLang="zh-CN" sz="1100" dirty="0">
                <a:solidFill>
                  <a:srgbClr val="FF330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2"/>
                </a:solidFill>
                <a:cs typeface="Times New Roman" panose="02020603050405020304" pitchFamily="18" charset="0"/>
              </a:rPr>
              <a:t>February   17  (Thursday),  9am - 11:00am ET </a:t>
            </a:r>
            <a:endParaRPr lang="en-US" altLang="zh-CN" sz="1100" strike="sngStrike" dirty="0" smtClean="0">
              <a:solidFill>
                <a:schemeClr val="accent2"/>
              </a:solidFill>
              <a:cs typeface="Times New Roman" panose="02020603050405020304" pitchFamily="18" charset="0"/>
            </a:endParaRP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dirty="0" smtClean="0">
                <a:solidFill>
                  <a:srgbClr val="FFC000"/>
                </a:solidFill>
                <a:cs typeface="Times New Roman" panose="02020603050405020304" pitchFamily="18" charset="0"/>
              </a:rPr>
              <a:t>February   17  (Thursday), 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smtClean="0">
                <a:solidFill>
                  <a:srgbClr val="FFC000"/>
                </a:solidFill>
                <a:cs typeface="Times New Roman" panose="02020603050405020304" pitchFamily="18" charset="0"/>
              </a:rPr>
              <a:t>ET</a:t>
            </a:r>
            <a:endParaRPr lang="en-US" altLang="zh-CN" sz="1100" dirty="0" smtClean="0">
              <a:solidFill>
                <a:schemeClr val="accent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22   </a:t>
            </a:r>
            <a:r>
              <a:rPr lang="en-US" altLang="zh-CN" sz="1100" dirty="0">
                <a:solidFill>
                  <a:srgbClr val="FF3300"/>
                </a:solidFill>
                <a:cs typeface="Times New Roman" panose="02020603050405020304" pitchFamily="18" charset="0"/>
              </a:rPr>
              <a:t>(Tuesday),  9am - 11:00am </a:t>
            </a:r>
            <a:r>
              <a:rPr lang="en-US" altLang="zh-CN" sz="1100" dirty="0" smtClean="0">
                <a:solidFill>
                  <a:srgbClr val="FF3300"/>
                </a:solidFill>
                <a:cs typeface="Times New Roman" panose="02020603050405020304" pitchFamily="18" charset="0"/>
              </a:rPr>
              <a:t>ET</a:t>
            </a:r>
            <a:endParaRPr lang="en-US" altLang="zh-CN" sz="110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accent2"/>
                </a:solidFill>
                <a:cs typeface="Times New Roman" panose="02020603050405020304" pitchFamily="18" charset="0"/>
              </a:rPr>
              <a:t>February   24  (Thursday),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February   24  (Thursday), </a:t>
            </a:r>
            <a:r>
              <a:rPr lang="en-US" altLang="zh-CN" sz="1100" dirty="0" smtClean="0">
                <a:solidFill>
                  <a:srgbClr val="FFC000"/>
                </a:solidFill>
                <a:cs typeface="Times New Roman" panose="02020603050405020304" pitchFamily="18" charset="0"/>
              </a:rPr>
              <a:t> 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a:solidFill>
                  <a:srgbClr val="FFC000"/>
                </a:solidFill>
                <a:cs typeface="Times New Roman" panose="02020603050405020304" pitchFamily="18" charset="0"/>
              </a:rPr>
              <a:t>ET </a:t>
            </a:r>
            <a:endParaRPr lang="en-US" altLang="zh-CN" sz="1100" dirty="0" smtClean="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February   28  (Monday),  9am - 11:00am ET 		 </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1   (Tuesday),  9am - 11:00am </a:t>
            </a:r>
            <a:r>
              <a:rPr lang="en-US" altLang="zh-CN" sz="1100" dirty="0" smtClean="0">
                <a:solidFill>
                  <a:srgbClr val="FF3300"/>
                </a:solidFill>
                <a:cs typeface="Times New Roman" panose="02020603050405020304" pitchFamily="18" charset="0"/>
              </a:rPr>
              <a:t>ET</a:t>
            </a:r>
            <a:r>
              <a:rPr lang="en-US" altLang="zh-CN" sz="1000" dirty="0" smtClean="0">
                <a:solidFill>
                  <a:srgbClr val="000000"/>
                </a:solidFill>
                <a:cs typeface="Times New Roman" panose="02020603050405020304" pitchFamily="18" charset="0"/>
              </a:rPr>
              <a:t> </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b="1" strike="sngStrike" dirty="0" smtClean="0">
                <a:solidFill>
                  <a:srgbClr val="7030A0"/>
                </a:solidFill>
                <a:cs typeface="Times New Roman" panose="02020603050405020304" pitchFamily="18" charset="0"/>
              </a:rPr>
              <a:t>March       3   (</a:t>
            </a:r>
            <a:r>
              <a:rPr lang="en-US" altLang="zh-CN" sz="1100" b="1" strike="sngStrike" dirty="0">
                <a:solidFill>
                  <a:srgbClr val="7030A0"/>
                </a:solidFill>
                <a:cs typeface="Times New Roman" panose="02020603050405020304" pitchFamily="18" charset="0"/>
              </a:rPr>
              <a:t>Thursday), </a:t>
            </a:r>
            <a:r>
              <a:rPr lang="en-US" altLang="zh-CN" sz="1100" b="1" strike="sngStrike" dirty="0" smtClean="0">
                <a:solidFill>
                  <a:srgbClr val="7030A0"/>
                </a:solidFill>
                <a:cs typeface="Times New Roman" panose="02020603050405020304" pitchFamily="18" charset="0"/>
              </a:rPr>
              <a:t>10am </a:t>
            </a:r>
            <a:r>
              <a:rPr lang="en-US" altLang="zh-CN" sz="1100" b="1" strike="sngStrike" dirty="0">
                <a:solidFill>
                  <a:srgbClr val="7030A0"/>
                </a:solidFill>
                <a:cs typeface="Times New Roman" panose="02020603050405020304" pitchFamily="18" charset="0"/>
              </a:rPr>
              <a:t>- 11:00am </a:t>
            </a:r>
            <a:r>
              <a:rPr lang="en-US" altLang="zh-CN" sz="1100" b="1" strike="sngStrike" dirty="0" smtClean="0">
                <a:solidFill>
                  <a:srgbClr val="7030A0"/>
                </a:solidFill>
                <a:cs typeface="Times New Roman" panose="02020603050405020304" pitchFamily="18" charset="0"/>
              </a:rPr>
              <a:t>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March       </a:t>
            </a:r>
            <a:r>
              <a:rPr lang="en-US" altLang="zh-CN" sz="1100" dirty="0" smtClean="0">
                <a:solidFill>
                  <a:srgbClr val="FFC000"/>
                </a:solidFill>
                <a:cs typeface="Times New Roman" panose="02020603050405020304" pitchFamily="18" charset="0"/>
              </a:rPr>
              <a:t> 3   </a:t>
            </a:r>
            <a:r>
              <a:rPr lang="en-US" altLang="zh-CN" sz="1100" dirty="0">
                <a:solidFill>
                  <a:srgbClr val="FFC000"/>
                </a:solidFill>
                <a:cs typeface="Times New Roman" panose="02020603050405020304" pitchFamily="18" charset="0"/>
              </a:rPr>
              <a:t>(Thursday), </a:t>
            </a:r>
            <a:r>
              <a:rPr lang="en-US" altLang="zh-CN" sz="1100" dirty="0" smtClean="0">
                <a:solidFill>
                  <a:srgbClr val="FFC000"/>
                </a:solidFill>
                <a:cs typeface="Times New Roman" panose="02020603050405020304" pitchFamily="18" charset="0"/>
              </a:rPr>
              <a:t> 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a:t>
            </a:r>
            <a:r>
              <a:rPr lang="en-US" altLang="zh-CN" sz="1100" dirty="0">
                <a:solidFill>
                  <a:srgbClr val="FFC00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500" dirty="0" smtClean="0"/>
          </a:p>
          <a:p>
            <a:pPr marL="400050" lvl="2" indent="0" algn="just">
              <a:spcBef>
                <a:spcPct val="0"/>
              </a:spcBef>
              <a:spcAft>
                <a:spcPts val="0"/>
              </a:spcAft>
              <a:buClr>
                <a:srgbClr val="000000"/>
              </a:buClr>
              <a:buNone/>
              <a:defRPr/>
            </a:pPr>
            <a:r>
              <a:rPr lang="en-US" altLang="zh-CN" sz="1100" b="1" dirty="0" smtClean="0"/>
              <a:t>March </a:t>
            </a:r>
            <a:r>
              <a:rPr lang="en-US" altLang="zh-CN" sz="1100" b="1" dirty="0"/>
              <a:t>2022 IEEE Plenary (March </a:t>
            </a:r>
            <a:r>
              <a:rPr lang="en-US" altLang="zh-CN" sz="1100" b="1" strike="sngStrike" dirty="0">
                <a:solidFill>
                  <a:srgbClr val="FF0000"/>
                </a:solidFill>
              </a:rPr>
              <a:t>13-18</a:t>
            </a:r>
            <a:r>
              <a:rPr lang="en-US" altLang="zh-CN" sz="1100" b="1" dirty="0">
                <a:solidFill>
                  <a:srgbClr val="FF0000"/>
                </a:solidFill>
              </a:rPr>
              <a:t> 7-15</a:t>
            </a:r>
            <a:r>
              <a:rPr lang="en-US" altLang="zh-CN" sz="1100" b="1" dirty="0" smtClean="0"/>
              <a:t>)   </a:t>
            </a:r>
            <a:r>
              <a:rPr lang="en-US" altLang="zh-CN" sz="1100" dirty="0" smtClean="0">
                <a:cs typeface="Times New Roman" panose="02020603050405020304" pitchFamily="18" charset="0"/>
              </a:rPr>
              <a:t>(</a:t>
            </a:r>
            <a:r>
              <a:rPr lang="en-US" altLang="zh-CN" sz="1100" dirty="0">
                <a:cs typeface="Times New Roman" panose="02020603050405020304" pitchFamily="18" charset="0"/>
              </a:rPr>
              <a:t>Deadline for contributions to pass motion and be included in D0.1) </a:t>
            </a:r>
            <a:endParaRPr lang="en-US" altLang="zh-CN" sz="11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a:t>
            </a:r>
            <a:r>
              <a:rPr lang="en-US" altLang="zh-CN" sz="1100" dirty="0">
                <a:solidFill>
                  <a:srgbClr val="FF3300"/>
                </a:solidFill>
                <a:cs typeface="Times New Roman" panose="02020603050405020304" pitchFamily="18" charset="0"/>
              </a:rPr>
              <a:t>8   (Tuesday),  </a:t>
            </a:r>
            <a:r>
              <a:rPr lang="en-US" altLang="zh-CN" sz="1100" dirty="0" smtClean="0">
                <a:solidFill>
                  <a:srgbClr val="FF3300"/>
                </a:solidFill>
                <a:cs typeface="Times New Roman" panose="02020603050405020304" pitchFamily="18" charset="0"/>
              </a:rPr>
              <a:t>    9am </a:t>
            </a:r>
            <a:r>
              <a:rPr lang="en-US" altLang="zh-CN" sz="1100" dirty="0">
                <a:solidFill>
                  <a:srgbClr val="FF3300"/>
                </a:solidFill>
                <a:cs typeface="Times New Roman" panose="02020603050405020304" pitchFamily="18" charset="0"/>
              </a:rPr>
              <a:t>- 11:00am </a:t>
            </a:r>
            <a:r>
              <a:rPr lang="en-US" altLang="zh-CN" sz="1100" dirty="0" smtClean="0">
                <a:solidFill>
                  <a:srgbClr val="FF3300"/>
                </a:solidFill>
                <a:cs typeface="Times New Roman" panose="02020603050405020304" pitchFamily="18" charset="0"/>
              </a:rPr>
              <a:t>ET</a:t>
            </a:r>
            <a:endParaRPr lang="en-US" altLang="zh-CN" sz="100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FF3300"/>
                </a:solidFill>
                <a:cs typeface="Times New Roman" panose="02020603050405020304" pitchFamily="18" charset="0"/>
              </a:rPr>
              <a:t>March        </a:t>
            </a:r>
            <a:r>
              <a:rPr lang="en-US" altLang="zh-CN" sz="1100" strike="sngStrike" dirty="0" smtClean="0">
                <a:solidFill>
                  <a:srgbClr val="FF3300"/>
                </a:solidFill>
                <a:cs typeface="Times New Roman" panose="02020603050405020304" pitchFamily="18" charset="0"/>
              </a:rPr>
              <a:t>9   </a:t>
            </a:r>
            <a:r>
              <a:rPr lang="en-US" altLang="zh-CN" sz="1100" strike="sngStrike" dirty="0" smtClean="0">
                <a:solidFill>
                  <a:srgbClr val="FF0000"/>
                </a:solidFill>
                <a:cs typeface="Times New Roman" panose="02020603050405020304" pitchFamily="18" charset="0"/>
              </a:rPr>
              <a:t>(Wednesday</a:t>
            </a:r>
            <a:r>
              <a:rPr lang="en-US" altLang="zh-CN" sz="1100" strike="sngStrike" dirty="0">
                <a:solidFill>
                  <a:srgbClr val="FF0000"/>
                </a:solidFill>
                <a:cs typeface="Times New Roman" panose="02020603050405020304" pitchFamily="18" charset="0"/>
              </a:rPr>
              <a:t>), 9am - 11:00am </a:t>
            </a:r>
            <a:r>
              <a:rPr lang="en-US" altLang="zh-CN" sz="1100"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C000"/>
                </a:solidFill>
                <a:cs typeface="Times New Roman" panose="02020603050405020304" pitchFamily="18" charset="0"/>
              </a:rPr>
              <a:t>March        9   (Wednesday), </a:t>
            </a:r>
            <a:r>
              <a:rPr lang="en-US" altLang="zh-CN" sz="1100" dirty="0" smtClean="0">
                <a:solidFill>
                  <a:srgbClr val="FFC000"/>
                </a:solidFill>
                <a:cs typeface="Times New Roman" panose="02020603050405020304" pitchFamily="18" charset="0"/>
              </a:rPr>
              <a:t>10pm </a:t>
            </a:r>
            <a:r>
              <a:rPr lang="en-US" altLang="zh-CN" sz="1100" dirty="0">
                <a:solidFill>
                  <a:srgbClr val="FFC000"/>
                </a:solidFill>
                <a:cs typeface="Times New Roman" panose="02020603050405020304" pitchFamily="18" charset="0"/>
              </a:rPr>
              <a:t>- </a:t>
            </a:r>
            <a:r>
              <a:rPr lang="en-US" altLang="zh-CN" sz="1100" dirty="0" smtClean="0">
                <a:solidFill>
                  <a:srgbClr val="FFC000"/>
                </a:solidFill>
                <a:cs typeface="Times New Roman" panose="02020603050405020304" pitchFamily="18" charset="0"/>
              </a:rPr>
              <a:t>12:00am ET (Not sure if this slot is ok for Plenary and Interim?)</a:t>
            </a:r>
            <a:endParaRPr lang="en-US" altLang="zh-CN" sz="11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FF3300"/>
                </a:solidFill>
                <a:cs typeface="Times New Roman" panose="02020603050405020304" pitchFamily="18" charset="0"/>
              </a:rPr>
              <a:t>March        11  </a:t>
            </a:r>
            <a:r>
              <a:rPr lang="en-US" altLang="zh-CN" sz="1100" dirty="0" smtClean="0">
                <a:solidFill>
                  <a:srgbClr val="FF0000"/>
                </a:solidFill>
                <a:cs typeface="Times New Roman" panose="02020603050405020304" pitchFamily="18" charset="0"/>
              </a:rPr>
              <a:t>(Friday</a:t>
            </a:r>
            <a:r>
              <a:rPr lang="en-US" altLang="zh-CN" sz="1100" dirty="0">
                <a:solidFill>
                  <a:srgbClr val="FF0000"/>
                </a:solidFill>
                <a:cs typeface="Times New Roman" panose="02020603050405020304" pitchFamily="18" charset="0"/>
              </a:rPr>
              <a:t>),    </a:t>
            </a:r>
            <a:r>
              <a:rPr lang="en-US" altLang="zh-CN" sz="1100" dirty="0" smtClean="0">
                <a:solidFill>
                  <a:srgbClr val="FF0000"/>
                </a:solidFill>
                <a:cs typeface="Times New Roman" panose="02020603050405020304" pitchFamily="18" charset="0"/>
              </a:rPr>
              <a:t>    9am </a:t>
            </a:r>
            <a:r>
              <a:rPr lang="en-US" altLang="zh-CN" sz="1100" dirty="0">
                <a:solidFill>
                  <a:srgbClr val="FF0000"/>
                </a:solidFill>
                <a:cs typeface="Times New Roman" panose="02020603050405020304" pitchFamily="18" charset="0"/>
              </a:rPr>
              <a:t>- 11:00am </a:t>
            </a:r>
            <a:r>
              <a:rPr lang="en-US" altLang="zh-CN" sz="1100" dirty="0" smtClean="0">
                <a:solidFill>
                  <a:srgbClr val="FF0000"/>
                </a:solidFill>
                <a:cs typeface="Times New Roman" panose="02020603050405020304" pitchFamily="18" charset="0"/>
              </a:rPr>
              <a:t>ET</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FF3300"/>
                </a:solidFill>
                <a:cs typeface="Times New Roman" panose="02020603050405020304" pitchFamily="18" charset="0"/>
              </a:rPr>
              <a:t>March        </a:t>
            </a:r>
            <a:r>
              <a:rPr lang="en-US" altLang="zh-CN" sz="1100" dirty="0" smtClean="0">
                <a:solidFill>
                  <a:srgbClr val="FF3300"/>
                </a:solidFill>
                <a:cs typeface="Times New Roman" panose="02020603050405020304" pitchFamily="18" charset="0"/>
              </a:rPr>
              <a:t>14  </a:t>
            </a:r>
            <a:r>
              <a:rPr lang="en-US" altLang="zh-CN" sz="1100" dirty="0" smtClean="0">
                <a:solidFill>
                  <a:srgbClr val="FF0000"/>
                </a:solidFill>
                <a:cs typeface="Times New Roman" panose="02020603050405020304" pitchFamily="18" charset="0"/>
              </a:rPr>
              <a:t>(Monday</a:t>
            </a:r>
            <a:r>
              <a:rPr lang="en-US" altLang="zh-CN" sz="1100" dirty="0">
                <a:solidFill>
                  <a:srgbClr val="FF0000"/>
                </a:solidFill>
                <a:cs typeface="Times New Roman" panose="02020603050405020304" pitchFamily="18" charset="0"/>
              </a:rPr>
              <a:t>), </a:t>
            </a:r>
            <a:r>
              <a:rPr lang="en-US" altLang="zh-CN" sz="1100" dirty="0" smtClean="0">
                <a:solidFill>
                  <a:srgbClr val="FF0000"/>
                </a:solidFill>
                <a:cs typeface="Times New Roman" panose="02020603050405020304" pitchFamily="18" charset="0"/>
              </a:rPr>
              <a:t>    9am </a:t>
            </a:r>
            <a:r>
              <a:rPr lang="en-US" altLang="zh-CN" sz="1100" dirty="0">
                <a:solidFill>
                  <a:srgbClr val="FF0000"/>
                </a:solidFill>
                <a:cs typeface="Times New Roman" panose="02020603050405020304" pitchFamily="18" charset="0"/>
              </a:rPr>
              <a:t>- 11:00am </a:t>
            </a:r>
            <a:r>
              <a:rPr lang="en-US" altLang="zh-CN" sz="1100" dirty="0" smtClean="0">
                <a:solidFill>
                  <a:srgbClr val="FF0000"/>
                </a:solidFill>
                <a:cs typeface="Times New Roman" panose="02020603050405020304" pitchFamily="18" charset="0"/>
              </a:rPr>
              <a:t>ET </a:t>
            </a:r>
          </a:p>
          <a:p>
            <a:pPr marL="400050" lvl="2" indent="0" algn="just">
              <a:spcBef>
                <a:spcPct val="0"/>
              </a:spcBef>
              <a:spcAft>
                <a:spcPts val="0"/>
              </a:spcAft>
              <a:buClr>
                <a:srgbClr val="000000"/>
              </a:buClr>
              <a:buNone/>
              <a:defRPr/>
            </a:pPr>
            <a:r>
              <a:rPr lang="en-US" altLang="zh-CN" sz="1100" kern="0" dirty="0">
                <a:solidFill>
                  <a:srgbClr val="FF0000"/>
                </a:solidFill>
                <a:cs typeface="Times New Roman" panose="02020603050405020304" pitchFamily="18" charset="0"/>
              </a:rPr>
              <a:t>	 </a:t>
            </a:r>
            <a:r>
              <a:rPr lang="en-US" altLang="zh-CN" sz="1100" kern="0" dirty="0" smtClean="0">
                <a:solidFill>
                  <a:srgbClr val="FF0000"/>
                </a:solidFill>
                <a:cs typeface="Times New Roman" panose="02020603050405020304" pitchFamily="18" charset="0"/>
              </a:rPr>
              <a:t>      </a:t>
            </a:r>
            <a:r>
              <a:rPr lang="en-US" altLang="zh-CN" sz="1100" kern="0" dirty="0" smtClean="0"/>
              <a:t>Seek </a:t>
            </a:r>
            <a:r>
              <a:rPr lang="en-US" altLang="zh-CN" sz="1100" kern="0" dirty="0" err="1"/>
              <a:t>TGbf</a:t>
            </a:r>
            <a:r>
              <a:rPr lang="en-US" altLang="zh-CN" sz="1100" kern="0" dirty="0"/>
              <a:t> </a:t>
            </a:r>
            <a:r>
              <a:rPr lang="en-US" altLang="zh-CN" sz="1100" kern="0" dirty="0">
                <a:solidFill>
                  <a:srgbClr val="0000FF"/>
                </a:solidFill>
              </a:rPr>
              <a:t>approval</a:t>
            </a:r>
            <a:r>
              <a:rPr lang="en-US" altLang="zh-CN" sz="1100" kern="0" dirty="0"/>
              <a:t> to go to comment collection  (“Move to Approve a 30-day comment collection on </a:t>
            </a:r>
            <a:r>
              <a:rPr lang="en-US" altLang="zh-CN" sz="1100" kern="0" dirty="0" err="1"/>
              <a:t>TGbf</a:t>
            </a:r>
            <a:r>
              <a:rPr lang="en-US" altLang="zh-CN" sz="11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6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 Note: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000" dirty="0" smtClean="0">
                <a:cs typeface="Times New Roman" panose="02020603050405020304" pitchFamily="18" charset="0"/>
              </a:rPr>
              <a:t>1. when </a:t>
            </a:r>
            <a:r>
              <a:rPr lang="en-US" altLang="zh-CN" sz="1000" dirty="0" smtClean="0">
                <a:cs typeface="Times New Roman" panose="02020603050405020304" pitchFamily="18" charset="0"/>
              </a:rPr>
              <a:t>conflict with CAC, the call will be changed from </a:t>
            </a:r>
            <a:r>
              <a:rPr lang="en-US" altLang="zh-CN" sz="1000" dirty="0" smtClean="0">
                <a:solidFill>
                  <a:srgbClr val="FF3300"/>
                </a:solidFill>
                <a:cs typeface="Times New Roman" panose="02020603050405020304" pitchFamily="18" charset="0"/>
              </a:rPr>
              <a:t>9am</a:t>
            </a:r>
            <a:r>
              <a:rPr lang="en-US" altLang="zh-CN" sz="1000" dirty="0" smtClean="0">
                <a:cs typeface="Times New Roman" panose="02020603050405020304" pitchFamily="18" charset="0"/>
              </a:rPr>
              <a:t> </a:t>
            </a:r>
            <a:r>
              <a:rPr lang="en-US" altLang="zh-CN" sz="1000" dirty="0" smtClean="0">
                <a:cs typeface="Times New Roman" panose="02020603050405020304" pitchFamily="18" charset="0"/>
              </a:rPr>
              <a:t>-11:00am </a:t>
            </a:r>
            <a:r>
              <a:rPr lang="en-US" altLang="zh-CN" sz="1000" dirty="0" smtClean="0">
                <a:cs typeface="Times New Roman" panose="02020603050405020304" pitchFamily="18" charset="0"/>
              </a:rPr>
              <a:t>to </a:t>
            </a:r>
            <a:r>
              <a:rPr lang="en-US" altLang="zh-CN" sz="1000" dirty="0" smtClean="0">
                <a:solidFill>
                  <a:srgbClr val="FF3300"/>
                </a:solidFill>
                <a:cs typeface="Times New Roman" panose="02020603050405020304" pitchFamily="18" charset="0"/>
              </a:rPr>
              <a:t>10am</a:t>
            </a:r>
            <a:r>
              <a:rPr lang="en-US" altLang="zh-CN" sz="1000" dirty="0">
                <a:cs typeface="Times New Roman" panose="02020603050405020304" pitchFamily="18" charset="0"/>
              </a:rPr>
              <a:t> </a:t>
            </a:r>
            <a:r>
              <a:rPr lang="en-US" altLang="zh-CN" sz="1000" dirty="0" smtClean="0">
                <a:cs typeface="Times New Roman" panose="02020603050405020304" pitchFamily="18" charset="0"/>
              </a:rPr>
              <a:t>-11:00am (Jan-March </a:t>
            </a:r>
            <a:r>
              <a:rPr lang="en-US" altLang="zh-CN" sz="1000" dirty="0">
                <a:cs typeface="Times New Roman" panose="02020603050405020304" pitchFamily="18" charset="0"/>
              </a:rPr>
              <a:t>2022 CAC </a:t>
            </a:r>
            <a:r>
              <a:rPr lang="en-US" altLang="zh-CN" sz="1000" dirty="0" smtClean="0">
                <a:cs typeface="Times New Roman" panose="02020603050405020304" pitchFamily="18" charset="0"/>
              </a:rPr>
              <a:t>calls (TBD): Monday </a:t>
            </a:r>
            <a:r>
              <a:rPr lang="en-US" altLang="zh-CN" sz="1000" dirty="0">
                <a:solidFill>
                  <a:srgbClr val="FF0000"/>
                </a:solidFill>
                <a:cs typeface="Times New Roman" panose="02020603050405020304" pitchFamily="18" charset="0"/>
              </a:rPr>
              <a:t>February 21 </a:t>
            </a:r>
            <a:r>
              <a:rPr lang="en-US" altLang="zh-CN" sz="1000" dirty="0">
                <a:cs typeface="Times New Roman" panose="02020603050405020304" pitchFamily="18" charset="0"/>
              </a:rPr>
              <a:t>and Thursday </a:t>
            </a:r>
            <a:r>
              <a:rPr lang="en-US" altLang="zh-CN" sz="1000" dirty="0">
                <a:solidFill>
                  <a:srgbClr val="FF0000"/>
                </a:solidFill>
                <a:cs typeface="Times New Roman" panose="02020603050405020304" pitchFamily="18" charset="0"/>
              </a:rPr>
              <a:t>March </a:t>
            </a:r>
            <a:r>
              <a:rPr lang="en-US" altLang="zh-CN" sz="1000" dirty="0" smtClean="0">
                <a:solidFill>
                  <a:srgbClr val="FF0000"/>
                </a:solidFill>
                <a:cs typeface="Times New Roman" panose="02020603050405020304" pitchFamily="18" charset="0"/>
              </a:rPr>
              <a:t>3</a:t>
            </a:r>
            <a:r>
              <a:rPr lang="en-US" altLang="zh-CN" sz="1000" dirty="0" smtClean="0">
                <a:cs typeface="Times New Roman" panose="02020603050405020304" pitchFamily="18" charset="0"/>
              </a:rPr>
              <a:t> </a:t>
            </a:r>
            <a:r>
              <a:rPr lang="en-US" altLang="zh-CN" sz="1000" dirty="0" smtClean="0">
                <a:cs typeface="Times New Roman" panose="02020603050405020304" pitchFamily="18" charset="0"/>
              </a:rPr>
              <a:t>)</a:t>
            </a:r>
          </a:p>
          <a:p>
            <a:pPr marL="0" lvl="1" indent="0" algn="just">
              <a:spcBef>
                <a:spcPct val="0"/>
              </a:spcBef>
              <a:spcAft>
                <a:spcPts val="300"/>
              </a:spcAft>
              <a:buClr>
                <a:srgbClr val="000000"/>
              </a:buClr>
              <a:buNone/>
              <a:defRPr/>
            </a:pPr>
            <a:r>
              <a:rPr lang="en-US" altLang="zh-CN" sz="1000" dirty="0" smtClean="0">
                <a:cs typeface="Times New Roman" panose="02020603050405020304" pitchFamily="18" charset="0"/>
              </a:rPr>
              <a:t>2. </a:t>
            </a:r>
            <a:r>
              <a:rPr lang="en-US" altLang="zh-CN" sz="1000" dirty="0">
                <a:cs typeface="MS PGothic" charset="0"/>
              </a:rPr>
              <a:t>Thursday 10pm - 12:00am ET (Thursday 7 PM - 9 PM PT, Friday 11am-1pm in China, Friday 5am-7am in Israel, Friday 4am – 6am in Central Europe</a:t>
            </a:r>
            <a:r>
              <a:rPr lang="en-US" altLang="zh-CN" sz="1000" dirty="0" smtClean="0">
                <a:cs typeface="MS PGothic" charset="0"/>
              </a:rPr>
              <a:t>), and </a:t>
            </a:r>
            <a:r>
              <a:rPr lang="en-US" altLang="zh-CN" sz="1000" dirty="0" smtClean="0">
                <a:solidFill>
                  <a:srgbClr val="0000FF"/>
                </a:solidFill>
                <a:cs typeface="MS PGothic" charset="0"/>
              </a:rPr>
              <a:t>Sang Kim </a:t>
            </a:r>
            <a:r>
              <a:rPr lang="en-US" altLang="zh-CN" sz="1000" dirty="0" smtClean="0">
                <a:cs typeface="MS PGothic" charset="0"/>
              </a:rPr>
              <a:t>will help to take the minutes for these slots.</a:t>
            </a:r>
            <a:endParaRPr lang="zh-CN" altLang="en-US" sz="10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endParaRPr lang="en-US" altLang="zh-CN" sz="1600" b="1" dirty="0">
              <a:solidFill>
                <a:srgbClr val="0000FF"/>
              </a:solidFill>
            </a:endParaRPr>
          </a:p>
        </p:txBody>
      </p:sp>
      <p:graphicFrame>
        <p:nvGraphicFramePr>
          <p:cNvPr id="9" name="表格 10"/>
          <p:cNvGraphicFramePr>
            <a:graphicFrameLocks noGrp="1"/>
          </p:cNvGraphicFramePr>
          <p:nvPr>
            <p:extLst>
              <p:ext uri="{D42A27DB-BD31-4B8C-83A1-F6EECF244321}">
                <p14:modId xmlns:p14="http://schemas.microsoft.com/office/powerpoint/2010/main" val="627223951"/>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FFC000"/>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51-53</a:t>
            </a:r>
            <a:r>
              <a:rPr lang="en-US" altLang="zh-CN" sz="1400" dirty="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endParaRPr lang="en-US" altLang="zh-CN" sz="1600" b="1" dirty="0">
              <a:solidFill>
                <a:srgbClr val="0000FF"/>
              </a:solidFill>
            </a:endParaRPr>
          </a:p>
        </p:txBody>
      </p:sp>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endParaRPr lang="en-US" altLang="zh-CN" sz="1600" b="1" dirty="0">
              <a:solidFill>
                <a:srgbClr val="0000FF"/>
              </a:solidFill>
            </a:endParaRPr>
          </a:p>
        </p:txBody>
      </p:sp>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(January 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112159</TotalTime>
  <Words>2464</Words>
  <Application>Microsoft Office PowerPoint</Application>
  <PresentationFormat>全屏显示(4:3)</PresentationFormat>
  <Paragraphs>498</Paragraphs>
  <Slides>30</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4755</cp:revision>
  <cp:lastPrinted>2014-11-04T15:04:57Z</cp:lastPrinted>
  <dcterms:created xsi:type="dcterms:W3CDTF">2007-04-17T18:10:23Z</dcterms:created>
  <dcterms:modified xsi:type="dcterms:W3CDTF">2022-01-18T06:58:40Z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