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364" r:id="rId7"/>
    <p:sldId id="2350" r:id="rId8"/>
    <p:sldId id="2351" r:id="rId9"/>
    <p:sldId id="259" r:id="rId10"/>
    <p:sldId id="1575" r:id="rId11"/>
    <p:sldId id="287" r:id="rId12"/>
    <p:sldId id="274" r:id="rId13"/>
    <p:sldId id="1573" r:id="rId14"/>
    <p:sldId id="1577" r:id="rId15"/>
    <p:sldId id="1574" r:id="rId16"/>
    <p:sldId id="2352" r:id="rId17"/>
    <p:sldId id="2353" r:id="rId18"/>
    <p:sldId id="2354" r:id="rId19"/>
    <p:sldId id="2355" r:id="rId20"/>
    <p:sldId id="283" r:id="rId21"/>
    <p:sldId id="302" r:id="rId22"/>
    <p:sldId id="301" r:id="rId23"/>
    <p:sldId id="2358" r:id="rId24"/>
    <p:sldId id="2359" r:id="rId25"/>
    <p:sldId id="1576" r:id="rId26"/>
    <p:sldId id="2360" r:id="rId27"/>
    <p:sldId id="2365" r:id="rId28"/>
    <p:sldId id="2366" r:id="rId29"/>
    <p:sldId id="258" r:id="rId30"/>
    <p:sldId id="265" r:id="rId31"/>
    <p:sldId id="268" r:id="rId32"/>
    <p:sldId id="267" r:id="rId33"/>
    <p:sldId id="2362" r:id="rId34"/>
    <p:sldId id="2363" r:id="rId35"/>
    <p:sldId id="26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76"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0449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4969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7234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58383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1342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0934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3671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453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5240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7188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2628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4399889-DE89-4D1F-9AAD-3EC88CDB99C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1BF620C-50E5-455B-910B-465298AB786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59E024E-EB77-4E8A-B125-B864244A231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F5E4DB7E-938A-43E1-B356-EF990A9884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36C98846-571F-4040-ACAC-884125A59A59}"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71A9C2CB-79D1-479A-B6ED-7FE59CFAFBED}"/>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9979AC26-EF24-41BA-A8AD-203F1162B3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9026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1E72C9B-9912-4DD4-A5A8-744C93F0282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B08C2A44-577B-444F-81C4-26D670E1EC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291E1581-9E36-4E57-A1E3-5DB01E7D425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71E36EDB-E218-4F37-B28C-CAC528A4ED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8F7778D2-497B-4DF7-A5DC-51523F6AD7B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E7DD953C-FD1A-41F7-A2F8-5F3A2F3012CD}"/>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B59FE206-FCC3-4169-8294-F8093ED9E86D}"/>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9057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FB9D427-BABF-48E7-BB70-853EF8F1D74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5EEE4A0B-4361-4B4C-82C1-029175C098C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89169A7D-31F7-45BC-938F-86725E66021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8C1D8E0B-6C33-425F-BDC9-649397A9C5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2A86132-24CF-4464-AE37-C5EC45D16AFE}"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82031536-0F6E-42E4-A8BB-90CC1F5492EB}"/>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7E8807C3-CDC9-4C27-9CCB-4E551ACF37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862315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145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802.11-21/1963r0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ocuments?is_dcn=1945&amp;is_group=00az&amp;is_year=202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995-00-00bh-agenda-tgbh-2022-jan-interim.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0703-00-0000-2021-april-liaison-from-wba.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1/18-21-0117-04-0000-proposed-modifications-to-itu-r-m-1801-2.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itu.int/events/eventdetails.asp?eventid=19471" TargetMode="External"/><Relationship Id="rId4" Type="http://schemas.openxmlformats.org/officeDocument/2006/relationships/hyperlink" Target="https://mentor.ieee.org/802.18/dcn/21/18-21-0116-04-0000-proposed-modifications-to-itu-r-m-1450-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21/11-21-1994-00-0arc-arc-sc-agenda-jan-2022.pptx" TargetMode="External"/><Relationship Id="rId5" Type="http://schemas.openxmlformats.org/officeDocument/2006/relationships/hyperlink" Target="https://mentor.ieee.org/802.11/dcn/21/11-21-1822-00-0arc-clause-6-discussion.docx" TargetMode="External"/><Relationship Id="rId4" Type="http://schemas.openxmlformats.org/officeDocument/2006/relationships/hyperlink" Target="https://mentor.ieee.org/802.11/dcn/21/11-21-2002-00-0arc-nendica-ella-update.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1"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0B0E3044-443C-4912-BC23-CAA3E834D0B4}"/>
              </a:ext>
            </a:extLst>
          </p:cNvPr>
          <p:cNvSpPr>
            <a:spLocks noGrp="1"/>
          </p:cNvSpPr>
          <p:nvPr>
            <p:ph type="dt" idx="10"/>
          </p:nvPr>
        </p:nvSpPr>
        <p:spPr/>
        <p:txBody>
          <a:bodyPr/>
          <a:lstStyle/>
          <a:p>
            <a:r>
              <a:rPr lang="en-US"/>
              <a:t>January 2022</a:t>
            </a:r>
            <a:endParaRPr lang="en-GB"/>
          </a:p>
        </p:txBody>
      </p:sp>
      <p:sp>
        <p:nvSpPr>
          <p:cNvPr id="3" name="Footer Placeholder 2">
            <a:extLst>
              <a:ext uri="{FF2B5EF4-FFF2-40B4-BE49-F238E27FC236}">
                <a16:creationId xmlns:a16="http://schemas.microsoft.com/office/drawing/2014/main" id="{21D542F8-7C30-4CA5-9869-DF31C7186A5E}"/>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4C1AAF92-0282-4DF2-9791-66665BCEB4FC}"/>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D757C953-75D1-4E03-BD80-7AE766F51158}"/>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18 Jan 2022 @ 4-6pm ET</a:t>
            </a:r>
            <a:endParaRPr lang="en-US" altLang="en-US"/>
          </a:p>
        </p:txBody>
      </p:sp>
      <p:sp>
        <p:nvSpPr>
          <p:cNvPr id="3078" name="Content Placeholder 2">
            <a:extLst>
              <a:ext uri="{FF2B5EF4-FFF2-40B4-BE49-F238E27FC236}">
                <a16:creationId xmlns:a16="http://schemas.microsoft.com/office/drawing/2014/main" id="{25DEE564-E441-4835-8AE2-2DD63272707B}"/>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(11-21-1866) will include “the usual”:</a:t>
            </a:r>
          </a:p>
          <a:p>
            <a:pPr>
              <a:defRPr/>
            </a:pPr>
            <a:r>
              <a:rPr lang="en-AU" dirty="0"/>
              <a:t>Review of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Update on response to IPR comments on 802.11ax</a:t>
            </a:r>
          </a:p>
          <a:p>
            <a:pPr>
              <a:defRPr/>
            </a:pPr>
            <a:r>
              <a:rPr lang="en-AU" dirty="0"/>
              <a:t>Review of SC6 activities</a:t>
            </a:r>
          </a:p>
          <a:p>
            <a:pPr lvl="1">
              <a:defRPr/>
            </a:pPr>
            <a:r>
              <a:rPr lang="en-AU" dirty="0"/>
              <a:t>Update on feedback for HK NB wrt 802.11ax/be</a:t>
            </a:r>
          </a:p>
          <a:p>
            <a:pPr lvl="1">
              <a:defRPr/>
            </a:pPr>
            <a:r>
              <a:rPr lang="en-AU" dirty="0"/>
              <a:t>Review possible LS on Industrial Wireless Network PWI</a:t>
            </a:r>
          </a:p>
          <a:p>
            <a:pPr lvl="1">
              <a:defRPr/>
            </a:pPr>
            <a:r>
              <a:rPr lang="en-AU" dirty="0"/>
              <a:t>Review other proposals of interest</a:t>
            </a:r>
          </a:p>
          <a:p>
            <a:pPr lvl="2">
              <a:defRPr/>
            </a:pPr>
            <a:r>
              <a:rPr lang="en-AU" i="1" dirty="0"/>
              <a:t>Licensed narrowband in field area network for Smart Grid</a:t>
            </a:r>
          </a:p>
          <a:p>
            <a:pPr lvl="2">
              <a:defRPr/>
            </a:pPr>
            <a:r>
              <a:rPr lang="en-AU" i="1" dirty="0"/>
              <a:t>Wireless LAN Access Control  standards</a:t>
            </a:r>
          </a:p>
          <a:p>
            <a:pPr lvl="1">
              <a:defRPr/>
            </a:pPr>
            <a:endParaRPr lang="en-AU" dirty="0"/>
          </a:p>
        </p:txBody>
      </p:sp>
      <p:sp>
        <p:nvSpPr>
          <p:cNvPr id="2" name="Footer Placeholder 1">
            <a:extLst>
              <a:ext uri="{FF2B5EF4-FFF2-40B4-BE49-F238E27FC236}">
                <a16:creationId xmlns:a16="http://schemas.microsoft.com/office/drawing/2014/main" id="{0D02624B-E970-44E1-AE27-6DE46BF30481}"/>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3A906D27-E32F-41AB-A29A-B5BFA9D73D30}"/>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 name="Date Placeholder 3">
            <a:extLst>
              <a:ext uri="{FF2B5EF4-FFF2-40B4-BE49-F238E27FC236}">
                <a16:creationId xmlns:a16="http://schemas.microsoft.com/office/drawing/2014/main" id="{EA9BE6EC-F6B3-4ECF-B1B6-2E8DCBF85D5D}"/>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227585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F694E70-4F87-4E1A-AD56-6CB28CF02BAA}"/>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1411AB66-650E-4333-8E2A-94C1B074DB2B}"/>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A5318049-2F4B-4513-A060-CC0CA6503032}"/>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0" name="Content Placeholder 2">
            <a:extLst>
              <a:ext uri="{FF2B5EF4-FFF2-40B4-BE49-F238E27FC236}">
                <a16:creationId xmlns:a16="http://schemas.microsoft.com/office/drawing/2014/main" id="{B5399711-DBD0-4BD7-B692-0EE972AC32BB}"/>
              </a:ext>
            </a:extLst>
          </p:cNvPr>
          <p:cNvSpPr txBox="1">
            <a:spLocks/>
          </p:cNvSpPr>
          <p:nvPr/>
        </p:nvSpPr>
        <p:spPr bwMode="auto">
          <a:xfrm>
            <a:off x="4876800" y="1838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802.1CS</a:t>
            </a:r>
          </a:p>
          <a:p>
            <a:pPr lvl="2">
              <a:spcBef>
                <a:spcPts val="200"/>
              </a:spcBef>
              <a:defRPr/>
            </a:pPr>
            <a:r>
              <a:rPr lang="en-AU" kern="0" dirty="0"/>
              <a:t>802.3cr</a:t>
            </a:r>
          </a:p>
          <a:p>
            <a:pPr lvl="2">
              <a:spcBef>
                <a:spcPts val="200"/>
              </a:spcBef>
              <a:defRPr/>
            </a:pPr>
            <a:r>
              <a:rPr lang="en-AU" kern="0" dirty="0"/>
              <a:t>802.3cu</a:t>
            </a:r>
            <a:endParaRPr lang="en-AU" dirty="0"/>
          </a:p>
          <a:p>
            <a:pPr lvl="2">
              <a:spcBef>
                <a:spcPts val="200"/>
              </a:spcBef>
              <a:defRPr/>
            </a:pPr>
            <a:r>
              <a:rPr lang="en-AU" kern="0" dirty="0"/>
              <a:t>802.22</a:t>
            </a:r>
          </a:p>
          <a:p>
            <a:pPr lvl="1">
              <a:defRPr/>
            </a:pPr>
            <a:r>
              <a:rPr lang="en-AU" sz="1800" kern="0" dirty="0"/>
              <a:t>Published</a:t>
            </a:r>
            <a:br>
              <a:rPr lang="en-AU" sz="1800" kern="0" dirty="0"/>
            </a:br>
            <a:r>
              <a:rPr lang="en-AU" sz="1800" dirty="0"/>
              <a:t>(resolutions req)</a:t>
            </a:r>
            <a:endParaRPr lang="en-AU" sz="1800" kern="0" dirty="0"/>
          </a:p>
          <a:p>
            <a:pPr lvl="2">
              <a:spcBef>
                <a:spcPts val="200"/>
              </a:spcBef>
              <a:defRPr/>
            </a:pPr>
            <a:r>
              <a:rPr lang="en-AU" kern="0" dirty="0"/>
              <a:t>802.1X</a:t>
            </a:r>
          </a:p>
          <a:p>
            <a:pPr lvl="2">
              <a:spcBef>
                <a:spcPts val="200"/>
              </a:spcBef>
              <a:defRPr/>
            </a:pPr>
            <a:r>
              <a:rPr lang="en-AU" kern="0" dirty="0"/>
              <a:t>802.3cb</a:t>
            </a:r>
          </a:p>
          <a:p>
            <a:pPr lvl="2">
              <a:spcBef>
                <a:spcPts val="200"/>
              </a:spcBef>
              <a:defRPr/>
            </a:pPr>
            <a:r>
              <a:rPr lang="en-AU" kern="0" dirty="0"/>
              <a:t>802.3bt</a:t>
            </a:r>
          </a:p>
          <a:p>
            <a:pPr lvl="2">
              <a:spcBef>
                <a:spcPts val="200"/>
              </a:spcBef>
              <a:defRPr/>
            </a:pPr>
            <a:r>
              <a:rPr lang="en-AU" kern="0" dirty="0"/>
              <a:t>802.3cd</a:t>
            </a:r>
          </a:p>
          <a:p>
            <a:pPr lvl="2">
              <a:spcBef>
                <a:spcPts val="200"/>
              </a:spcBef>
              <a:defRPr/>
            </a:pPr>
            <a:r>
              <a:rPr lang="en-AU" kern="0" dirty="0"/>
              <a:t>802.3cg</a:t>
            </a:r>
          </a:p>
          <a:p>
            <a:pPr lvl="2">
              <a:spcBef>
                <a:spcPts val="200"/>
              </a:spcBef>
              <a:defRPr/>
            </a:pPr>
            <a:r>
              <a:rPr lang="en-AU" dirty="0"/>
              <a:t>802.3ca</a:t>
            </a:r>
            <a:endParaRPr lang="en-AU" kern="0" dirty="0"/>
          </a:p>
        </p:txBody>
      </p:sp>
      <p:sp>
        <p:nvSpPr>
          <p:cNvPr id="11" name="Content Placeholder 2">
            <a:extLst>
              <a:ext uri="{FF2B5EF4-FFF2-40B4-BE49-F238E27FC236}">
                <a16:creationId xmlns:a16="http://schemas.microsoft.com/office/drawing/2014/main" id="{46B45E6A-AAEF-4F10-8355-AA65939584B8}"/>
              </a:ext>
            </a:extLst>
          </p:cNvPr>
          <p:cNvSpPr txBox="1">
            <a:spLocks/>
          </p:cNvSpPr>
          <p:nvPr/>
        </p:nvSpPr>
        <p:spPr bwMode="auto">
          <a:xfrm>
            <a:off x="7391400" y="1828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Published</a:t>
            </a:r>
            <a:br>
              <a:rPr lang="en-AU" sz="1800" kern="0" dirty="0"/>
            </a:br>
            <a:r>
              <a:rPr lang="en-AU" sz="1800" kern="0" dirty="0"/>
              <a:t>(</a:t>
            </a:r>
            <a:r>
              <a:rPr lang="en-AU" sz="1800" dirty="0"/>
              <a:t>resolutions</a:t>
            </a:r>
            <a:r>
              <a:rPr lang="en-AU" sz="1800" kern="0" dirty="0"/>
              <a:t> sent)</a:t>
            </a:r>
          </a:p>
          <a:p>
            <a:pPr lvl="2">
              <a:spcBef>
                <a:spcPts val="200"/>
              </a:spcBef>
              <a:defRPr/>
            </a:pPr>
            <a:r>
              <a:rPr lang="en-AU" kern="0" dirty="0"/>
              <a:t>802.1Qcc</a:t>
            </a:r>
          </a:p>
          <a:p>
            <a:pPr lvl="2">
              <a:spcBef>
                <a:spcPts val="200"/>
              </a:spcBef>
              <a:defRPr/>
            </a:pPr>
            <a:r>
              <a:rPr lang="en-AU" kern="0" dirty="0"/>
              <a:t>802.1AS-Rev</a:t>
            </a:r>
          </a:p>
          <a:p>
            <a:pPr lvl="2">
              <a:spcBef>
                <a:spcPts val="200"/>
              </a:spcBef>
              <a:defRPr/>
            </a:pPr>
            <a:r>
              <a:rPr lang="en-AU" kern="0" dirty="0"/>
              <a:t>802.1CMde</a:t>
            </a:r>
          </a:p>
          <a:p>
            <a:pPr lvl="1">
              <a:spcBef>
                <a:spcPts val="200"/>
              </a:spcBef>
              <a:defRPr/>
            </a:pPr>
            <a:r>
              <a:rPr lang="en-AU" sz="1800" kern="0" dirty="0"/>
              <a:t>Published</a:t>
            </a:r>
          </a:p>
          <a:p>
            <a:pPr lvl="2">
              <a:spcBef>
                <a:spcPts val="200"/>
              </a:spcBef>
              <a:defRPr/>
            </a:pPr>
            <a:r>
              <a:rPr lang="en-AU" kern="0" dirty="0"/>
              <a:t>802.3cn</a:t>
            </a:r>
          </a:p>
          <a:p>
            <a:pPr lvl="2">
              <a:spcBef>
                <a:spcPts val="200"/>
              </a:spcBef>
              <a:defRPr/>
            </a:pPr>
            <a:r>
              <a:rPr lang="en-AU" kern="0" dirty="0"/>
              <a:t>802.3cq</a:t>
            </a:r>
          </a:p>
          <a:p>
            <a:pPr lvl="2">
              <a:spcBef>
                <a:spcPts val="200"/>
              </a:spcBef>
              <a:defRPr/>
            </a:pPr>
            <a:r>
              <a:rPr lang="en-AU" dirty="0"/>
              <a:t>802.3cm</a:t>
            </a:r>
          </a:p>
          <a:p>
            <a:pPr lvl="2">
              <a:spcBef>
                <a:spcPts val="200"/>
              </a:spcBef>
              <a:defRPr/>
            </a:pPr>
            <a:r>
              <a:rPr lang="en-AU" dirty="0"/>
              <a:t>802.3ch</a:t>
            </a:r>
          </a:p>
          <a:p>
            <a:pPr lvl="2">
              <a:spcBef>
                <a:spcPts val="200"/>
              </a:spcBef>
              <a:defRPr/>
            </a:pPr>
            <a:r>
              <a:rPr lang="en-AU" dirty="0"/>
              <a:t>802.3.2</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2" name="Rectangle 11">
            <a:extLst>
              <a:ext uri="{FF2B5EF4-FFF2-40B4-BE49-F238E27FC236}">
                <a16:creationId xmlns:a16="http://schemas.microsoft.com/office/drawing/2014/main" id="{C98CB4C6-C186-47E9-8DC7-2DECA86BBAAF}"/>
              </a:ext>
            </a:extLst>
          </p:cNvPr>
          <p:cNvSpPr/>
          <p:nvPr/>
        </p:nvSpPr>
        <p:spPr bwMode="auto">
          <a:xfrm>
            <a:off x="2667001" y="5588001"/>
            <a:ext cx="1260475" cy="354013"/>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3" name="Content Placeholder 2">
            <a:extLst>
              <a:ext uri="{FF2B5EF4-FFF2-40B4-BE49-F238E27FC236}">
                <a16:creationId xmlns:a16="http://schemas.microsoft.com/office/drawing/2014/main" id="{D29B29B3-1B8D-4116-8B27-5E66D0A01DBD}"/>
              </a:ext>
            </a:extLst>
          </p:cNvPr>
          <p:cNvSpPr txBox="1">
            <a:spLocks/>
          </p:cNvSpPr>
          <p:nvPr/>
        </p:nvSpPr>
        <p:spPr bwMode="auto">
          <a:xfrm>
            <a:off x="2438400" y="1839913"/>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kern="0" dirty="0">
                <a:solidFill>
                  <a:srgbClr val="FF0000"/>
                </a:solidFill>
              </a:rPr>
              <a:t>802.11ba</a:t>
            </a:r>
          </a:p>
          <a:p>
            <a:pPr lvl="1">
              <a:defRPr/>
            </a:pPr>
            <a:r>
              <a:rPr lang="en-AU" sz="1800" kern="0" dirty="0"/>
              <a:t>Failed 60-day ballot</a:t>
            </a:r>
          </a:p>
          <a:p>
            <a:pPr lvl="2">
              <a:spcBef>
                <a:spcPts val="200"/>
              </a:spcBef>
              <a:defRPr/>
            </a:pPr>
            <a:r>
              <a:rPr lang="en-AU" kern="0" dirty="0">
                <a:solidFill>
                  <a:srgbClr val="FF0000"/>
                </a:solidFill>
              </a:rPr>
              <a:t>802.11ay</a:t>
            </a:r>
          </a:p>
          <a:p>
            <a:pPr lvl="1">
              <a:defRPr/>
            </a:pPr>
            <a:r>
              <a:rPr lang="en-AU" sz="1800" kern="0" dirty="0"/>
              <a:t>Waiting for FDIS</a:t>
            </a:r>
          </a:p>
          <a:p>
            <a:pPr lvl="2">
              <a:spcBef>
                <a:spcPts val="200"/>
              </a:spcBef>
              <a:defRPr/>
            </a:pPr>
            <a:r>
              <a:rPr lang="en-AU" kern="0" dirty="0"/>
              <a:t>802.3ct</a:t>
            </a:r>
          </a:p>
          <a:p>
            <a:pPr lvl="2">
              <a:spcBef>
                <a:spcPts val="200"/>
              </a:spcBef>
              <a:defRPr/>
            </a:pPr>
            <a:r>
              <a:rPr lang="en-AU" kern="0" dirty="0"/>
              <a:t>802.3cv</a:t>
            </a:r>
          </a:p>
          <a:p>
            <a:pPr lvl="2">
              <a:spcBef>
                <a:spcPts val="200"/>
              </a:spcBef>
              <a:defRPr/>
            </a:pPr>
            <a:r>
              <a:rPr lang="en-AU" kern="0" dirty="0"/>
              <a:t>802.3cp</a:t>
            </a:r>
          </a:p>
          <a:p>
            <a:pPr lvl="2">
              <a:spcBef>
                <a:spcPts val="200"/>
              </a:spcBef>
              <a:defRPr/>
            </a:pPr>
            <a:r>
              <a:rPr lang="en-AU" kern="0" dirty="0">
                <a:solidFill>
                  <a:srgbClr val="FF0000"/>
                </a:solidFill>
              </a:rPr>
              <a:t>802.11ax</a:t>
            </a:r>
            <a:endParaRPr lang="en-AU" kern="0" dirty="0"/>
          </a:p>
          <a:p>
            <a:pPr lvl="2">
              <a:spcBef>
                <a:spcPts val="200"/>
              </a:spcBef>
              <a:defRPr/>
            </a:pPr>
            <a:r>
              <a:rPr lang="en-AU" dirty="0"/>
              <a:t>802.11md</a:t>
            </a:r>
            <a:endParaRPr lang="en-AU" kern="0" dirty="0"/>
          </a:p>
          <a:p>
            <a:pPr lvl="2">
              <a:spcBef>
                <a:spcPts val="200"/>
              </a:spcBef>
              <a:defRPr/>
            </a:pPr>
            <a:endParaRPr lang="en-AU" kern="0" dirty="0">
              <a:solidFill>
                <a:srgbClr val="FF0000"/>
              </a:solidFill>
            </a:endParaRPr>
          </a:p>
          <a:p>
            <a:pPr lvl="2">
              <a:spcBef>
                <a:spcPts val="200"/>
              </a:spcBef>
              <a:defRPr/>
            </a:pPr>
            <a:endParaRPr lang="en-AU" kern="0" dirty="0"/>
          </a:p>
        </p:txBody>
      </p:sp>
      <p:sp>
        <p:nvSpPr>
          <p:cNvPr id="2" name="Footer Placeholder 1">
            <a:extLst>
              <a:ext uri="{FF2B5EF4-FFF2-40B4-BE49-F238E27FC236}">
                <a16:creationId xmlns:a16="http://schemas.microsoft.com/office/drawing/2014/main" id="{093D58A3-353E-4408-87AD-0A65B3BA9903}"/>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E60BEBC3-1A10-4D9F-92EC-AB06559B88F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3A2BDADC-671A-44C0-AA98-1B43CD47EE93}"/>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10036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6033C8F-8AEA-4967-9EC3-520CEF6204F8}"/>
              </a:ext>
            </a:extLst>
          </p:cNvPr>
          <p:cNvSpPr>
            <a:spLocks noGrp="1" noChangeArrowheads="1"/>
          </p:cNvSpPr>
          <p:nvPr>
            <p:ph type="title"/>
          </p:nvPr>
        </p:nvSpPr>
        <p:spPr/>
        <p:txBody>
          <a:bodyPr/>
          <a:lstStyle/>
          <a:p>
            <a:pPr algn="l"/>
            <a:r>
              <a:rPr lang="en-AU" altLang="en-US"/>
              <a:t>IEEE 802 has 115 standards in the PSDO pipeline</a:t>
            </a:r>
          </a:p>
        </p:txBody>
      </p:sp>
      <p:graphicFrame>
        <p:nvGraphicFramePr>
          <p:cNvPr id="6" name="Content Placeholder 5">
            <a:extLst>
              <a:ext uri="{FF2B5EF4-FFF2-40B4-BE49-F238E27FC236}">
                <a16:creationId xmlns:a16="http://schemas.microsoft.com/office/drawing/2014/main" id="{151A379F-264A-40AE-BDC9-644A55DDF1CC}"/>
              </a:ext>
            </a:extLst>
          </p:cNvPr>
          <p:cNvGraphicFramePr>
            <a:graphicFrameLocks/>
          </p:cNvGraphicFramePr>
          <p:nvPr/>
        </p:nvGraphicFramePr>
        <p:xfrm>
          <a:off x="25908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sz="1800" dirty="0"/>
                        <a:t>WG</a:t>
                      </a:r>
                    </a:p>
                  </a:txBody>
                  <a:tcPr/>
                </a:tc>
                <a:tc>
                  <a:txBody>
                    <a:bodyPr/>
                    <a:lstStyle/>
                    <a:p>
                      <a:pPr algn="ctr"/>
                      <a:r>
                        <a:rPr lang="en-AU" sz="1800" dirty="0"/>
                        <a:t>Completed</a:t>
                      </a:r>
                    </a:p>
                  </a:txBody>
                  <a:tcPr/>
                </a:tc>
                <a:tc>
                  <a:txBody>
                    <a:bodyPr/>
                    <a:lstStyle/>
                    <a:p>
                      <a:pPr algn="ctr"/>
                      <a:r>
                        <a:rPr lang="en-AU" sz="1800" dirty="0"/>
                        <a:t>In-process</a:t>
                      </a:r>
                    </a:p>
                  </a:txBody>
                  <a:tcPr/>
                </a:tc>
                <a:extLst>
                  <a:ext uri="{0D108BD9-81ED-4DB2-BD59-A6C34878D82A}">
                    <a16:rowId xmlns:a16="http://schemas.microsoft.com/office/drawing/2014/main" val="10000"/>
                  </a:ext>
                </a:extLst>
              </a:tr>
              <a:tr h="370840">
                <a:tc>
                  <a:txBody>
                    <a:bodyPr/>
                    <a:lstStyle/>
                    <a:p>
                      <a:pPr algn="ctr"/>
                      <a:r>
                        <a:rPr lang="en-AU" sz="1800" b="1" dirty="0"/>
                        <a:t>802.1</a:t>
                      </a:r>
                    </a:p>
                  </a:txBody>
                  <a:tcPr/>
                </a:tc>
                <a:tc>
                  <a:txBody>
                    <a:bodyPr/>
                    <a:lstStyle/>
                    <a:p>
                      <a:pPr algn="ctr"/>
                      <a:r>
                        <a:rPr lang="en-AU" dirty="0"/>
                        <a:t>38</a:t>
                      </a:r>
                    </a:p>
                  </a:txBody>
                  <a:tcPr/>
                </a:tc>
                <a:tc>
                  <a:txBody>
                    <a:bodyPr/>
                    <a:lstStyle/>
                    <a:p>
                      <a:pPr algn="ctr"/>
                      <a:r>
                        <a:rPr lang="en-AU" dirty="0"/>
                        <a:t>14</a:t>
                      </a:r>
                    </a:p>
                  </a:txBody>
                  <a:tcPr/>
                </a:tc>
                <a:extLst>
                  <a:ext uri="{0D108BD9-81ED-4DB2-BD59-A6C34878D82A}">
                    <a16:rowId xmlns:a16="http://schemas.microsoft.com/office/drawing/2014/main" val="10001"/>
                  </a:ext>
                </a:extLst>
              </a:tr>
              <a:tr h="370840">
                <a:tc>
                  <a:txBody>
                    <a:bodyPr/>
                    <a:lstStyle/>
                    <a:p>
                      <a:pPr algn="ctr"/>
                      <a:r>
                        <a:rPr lang="en-AU" sz="1800" b="1" dirty="0"/>
                        <a:t>802.3</a:t>
                      </a:r>
                    </a:p>
                  </a:txBody>
                  <a:tcPr/>
                </a:tc>
                <a:tc>
                  <a:txBody>
                    <a:bodyPr/>
                    <a:lstStyle/>
                    <a:p>
                      <a:pPr algn="ctr"/>
                      <a:r>
                        <a:rPr lang="en-AU" dirty="0"/>
                        <a:t>17</a:t>
                      </a:r>
                    </a:p>
                  </a:txBody>
                  <a:tcPr/>
                </a:tc>
                <a:tc>
                  <a:txBody>
                    <a:bodyPr/>
                    <a:lstStyle/>
                    <a:p>
                      <a:pPr algn="ctr"/>
                      <a:r>
                        <a:rPr lang="en-AU" dirty="0"/>
                        <a:t>15</a:t>
                      </a:r>
                    </a:p>
                  </a:txBody>
                  <a:tcPr/>
                </a:tc>
                <a:extLst>
                  <a:ext uri="{0D108BD9-81ED-4DB2-BD59-A6C34878D82A}">
                    <a16:rowId xmlns:a16="http://schemas.microsoft.com/office/drawing/2014/main" val="10002"/>
                  </a:ext>
                </a:extLst>
              </a:tr>
              <a:tr h="370840">
                <a:tc>
                  <a:txBody>
                    <a:bodyPr/>
                    <a:lstStyle/>
                    <a:p>
                      <a:pPr algn="ctr"/>
                      <a:r>
                        <a:rPr lang="en-AU" sz="1800"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sz="1800"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sz="1800"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sz="1800"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sz="1800"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sz="1800" b="1" dirty="0"/>
                        <a:t>All</a:t>
                      </a:r>
                    </a:p>
                  </a:txBody>
                  <a:tcPr/>
                </a:tc>
                <a:tc>
                  <a:txBody>
                    <a:bodyPr/>
                    <a:lstStyle/>
                    <a:p>
                      <a:pPr algn="ctr"/>
                      <a:r>
                        <a:rPr lang="en-AU" b="1" dirty="0"/>
                        <a:t>76</a:t>
                      </a:r>
                    </a:p>
                  </a:txBody>
                  <a:tcPr>
                    <a:lnT w="12700" cap="flat" cmpd="sng" algn="ctr">
                      <a:solidFill>
                        <a:schemeClr val="tx1"/>
                      </a:solidFill>
                      <a:prstDash val="solid"/>
                      <a:round/>
                      <a:headEnd type="none" w="med" len="med"/>
                      <a:tailEnd type="none" w="med" len="med"/>
                    </a:lnT>
                  </a:tcPr>
                </a:tc>
                <a:tc>
                  <a:txBody>
                    <a:bodyPr/>
                    <a:lstStyle/>
                    <a:p>
                      <a:pPr algn="ctr"/>
                      <a:r>
                        <a:rPr lang="en-AU" b="1" dirty="0"/>
                        <a:t>39</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Footer Placeholder 1">
            <a:extLst>
              <a:ext uri="{FF2B5EF4-FFF2-40B4-BE49-F238E27FC236}">
                <a16:creationId xmlns:a16="http://schemas.microsoft.com/office/drawing/2014/main" id="{75B560AF-637D-4ED2-9F88-2A4213D09D15}"/>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BD2C7B02-FE27-479E-991D-9B268A68CE4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Date Placeholder 3">
            <a:extLst>
              <a:ext uri="{FF2B5EF4-FFF2-40B4-BE49-F238E27FC236}">
                <a16:creationId xmlns:a16="http://schemas.microsoft.com/office/drawing/2014/main" id="{43235AC4-028C-469B-8825-594C5D6A8FB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9972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ln/>
        </p:spPr>
        <p:txBody>
          <a:bodyPr/>
          <a:lstStyle/>
          <a:p>
            <a:pPr>
              <a:buFontTx/>
              <a:buNone/>
              <a:defRPr/>
            </a:pPr>
            <a:r>
              <a:rPr lang="en-US" altLang="en-US" sz="18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Completed comment resolution on CC35</a:t>
            </a:r>
            <a:endParaRPr lang="en-US" altLang="en-US" sz="1200" dirty="0">
              <a:ea typeface="ＭＳ Ｐゴシック" panose="020B0600070205080204" pitchFamily="34" charset="-128"/>
            </a:endParaRPr>
          </a:p>
          <a:p>
            <a:pPr lvl="1">
              <a:buFont typeface="Arial" panose="020B0604020202020204" pitchFamily="34" charset="0"/>
              <a:buChar char="•"/>
              <a:defRPr/>
            </a:pPr>
            <a:r>
              <a:rPr lang="en-US" altLang="en-US" sz="1400" dirty="0">
                <a:ea typeface="ＭＳ Ｐゴシック" panose="020B0600070205080204" pitchFamily="34" charset="-128"/>
              </a:rPr>
              <a:t> Initial LB complete: 84% approval with 1392 comments received</a:t>
            </a:r>
          </a:p>
          <a:p>
            <a:pPr marL="0" indent="0">
              <a:buFontTx/>
              <a:buNone/>
              <a:defRPr/>
            </a:pPr>
            <a:r>
              <a:rPr lang="en-US" altLang="en-US" sz="18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Close off comment resolution on CC35</a:t>
            </a:r>
          </a:p>
          <a:p>
            <a:pPr lvl="1">
              <a:buFont typeface="Arial" panose="020B0604020202020204" pitchFamily="34" charset="0"/>
              <a:buChar char="•"/>
              <a:defRPr/>
            </a:pPr>
            <a:r>
              <a:rPr lang="en-US" altLang="en-US" sz="1400" dirty="0">
                <a:ea typeface="ＭＳ Ｐゴシック" panose="020B0600070205080204" pitchFamily="34" charset="-128"/>
              </a:rPr>
              <a:t>Begin comment resolution on initial LB comments</a:t>
            </a:r>
          </a:p>
          <a:p>
            <a:pPr marL="0" indent="0">
              <a:buFontTx/>
              <a:buNone/>
              <a:defRPr/>
            </a:pPr>
            <a:r>
              <a:rPr lang="en-US" altLang="en-US" sz="1800" dirty="0">
                <a:ea typeface="ＭＳ Ｐゴシック" panose="020B0600070205080204" pitchFamily="34" charset="-128"/>
              </a:rPr>
              <a:t>Sessions: </a:t>
            </a:r>
          </a:p>
          <a:p>
            <a:pPr lvl="1">
              <a:buFont typeface="Arial" panose="020B0604020202020204" pitchFamily="34" charset="0"/>
              <a:buChar char="•"/>
              <a:defRPr/>
            </a:pPr>
            <a:r>
              <a:rPr lang="en-US" altLang="en-US" sz="1400" dirty="0">
                <a:ea typeface="ＭＳ Ｐゴシック" panose="020B0600070205080204" pitchFamily="34" charset="-128"/>
              </a:rPr>
              <a:t>Tuesday Jan 18, 4-6pm ET</a:t>
            </a:r>
          </a:p>
          <a:p>
            <a:pPr lvl="1">
              <a:buFont typeface="Arial" panose="020B0604020202020204" pitchFamily="34" charset="0"/>
              <a:buChar char="•"/>
              <a:defRPr/>
            </a:pPr>
            <a:r>
              <a:rPr lang="en-US" altLang="en-US" sz="1400" dirty="0">
                <a:ea typeface="ＭＳ Ｐゴシック" panose="020B0600070205080204" pitchFamily="34" charset="-128"/>
              </a:rPr>
              <a:t>Wednesday Jan 19, 4-6pm ET </a:t>
            </a:r>
          </a:p>
          <a:p>
            <a:pPr lvl="1">
              <a:buFont typeface="Arial" panose="020B0604020202020204" pitchFamily="34" charset="0"/>
              <a:buChar char="•"/>
              <a:defRPr/>
            </a:pPr>
            <a:r>
              <a:rPr lang="en-US" altLang="en-US" sz="1400" dirty="0">
                <a:ea typeface="ＭＳ Ｐゴシック" panose="020B0600070205080204" pitchFamily="34" charset="-128"/>
              </a:rPr>
              <a:t>Thursday Jan 20, 4-6pm ET</a:t>
            </a:r>
          </a:p>
          <a:p>
            <a:pPr lvl="1">
              <a:buFont typeface="Arial" panose="020B0604020202020204" pitchFamily="34" charset="0"/>
              <a:buChar char="•"/>
              <a:defRPr/>
            </a:pPr>
            <a:r>
              <a:rPr lang="en-US" altLang="en-US" sz="1400" dirty="0">
                <a:ea typeface="ＭＳ Ｐゴシック" panose="020B0600070205080204" pitchFamily="34" charset="-128"/>
              </a:rPr>
              <a:t>Friday Jan 21, 1:30-3:30pm ET</a:t>
            </a:r>
          </a:p>
          <a:p>
            <a:pPr lvl="1">
              <a:buFont typeface="Arial" panose="020B0604020202020204" pitchFamily="34" charset="0"/>
              <a:buChar char="•"/>
              <a:defRPr/>
            </a:pPr>
            <a:r>
              <a:rPr lang="en-US" altLang="en-US" sz="1400">
                <a:ea typeface="ＭＳ Ｐゴシック" panose="020B0600070205080204" pitchFamily="34" charset="-128"/>
              </a:rPr>
              <a:t>Monday Jan 24, </a:t>
            </a:r>
            <a:r>
              <a:rPr lang="en-US" altLang="en-US" sz="1400" dirty="0">
                <a:ea typeface="ＭＳ Ｐゴシック" panose="020B0600070205080204" pitchFamily="34" charset="-128"/>
              </a:rPr>
              <a:t>4-6pm ET</a:t>
            </a:r>
            <a:endParaRPr lang="en-US" dirty="0"/>
          </a:p>
        </p:txBody>
      </p:sp>
      <p:sp>
        <p:nvSpPr>
          <p:cNvPr id="2" name="Footer Placeholder 1">
            <a:extLst>
              <a:ext uri="{FF2B5EF4-FFF2-40B4-BE49-F238E27FC236}">
                <a16:creationId xmlns:a16="http://schemas.microsoft.com/office/drawing/2014/main" id="{4A870375-B2B8-4511-81CA-86FED546B915}"/>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D0273D46-5485-4A19-AD9D-F1D3424CD00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1E392A55-5B40-4C58-8DB6-841E2BAB2191}"/>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94763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684076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4033754236"/>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D2EC6815-0134-48F5-8EC1-A5B4C21E8494}"/>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A2AE73BF-3901-4B00-B576-1C236326F91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8" name="Date Placeholder 7">
            <a:extLst>
              <a:ext uri="{FF2B5EF4-FFF2-40B4-BE49-F238E27FC236}">
                <a16:creationId xmlns:a16="http://schemas.microsoft.com/office/drawing/2014/main" id="{7354093B-29AE-40BA-9A94-01FC91E1E9FA}"/>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9132817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January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Continue comment resolution for SA1.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D545E4FF-BE87-4960-861F-F3E49847C601}"/>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DAEBD251-9144-406D-ACE4-B69FCFD08CD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E1CB1B43-529F-48C3-81AE-46FBB1768EBA}"/>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85340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3 meeting slots during the IEEE electronic meeting week:</a:t>
            </a:r>
          </a:p>
          <a:p>
            <a:pPr lvl="1">
              <a:buFont typeface="Arial" panose="020B0604020202020204" pitchFamily="34" charset="0"/>
              <a:buChar char="•"/>
            </a:pPr>
            <a:r>
              <a:rPr lang="en-US" altLang="en-US" sz="1600" dirty="0"/>
              <a:t>Jan</a:t>
            </a:r>
            <a:r>
              <a:rPr lang="en-US" altLang="en-US" sz="1600" b="0" dirty="0"/>
              <a:t>. 17</a:t>
            </a:r>
            <a:r>
              <a:rPr lang="en-US" altLang="en-US" sz="1600" b="0" baseline="30000" dirty="0"/>
              <a:t>th</a:t>
            </a:r>
            <a:r>
              <a:rPr lang="en-US" altLang="en-US" sz="1600" b="0" dirty="0"/>
              <a:t> 	Mon.	13:30 – 15:30 ET</a:t>
            </a:r>
          </a:p>
          <a:p>
            <a:pPr lvl="1">
              <a:buFont typeface="Arial" panose="020B0604020202020204" pitchFamily="34" charset="0"/>
              <a:buChar char="•"/>
            </a:pPr>
            <a:r>
              <a:rPr lang="en-US" altLang="en-US" sz="1600" b="0" dirty="0"/>
              <a:t>Jan. </a:t>
            </a:r>
            <a:r>
              <a:rPr lang="en-US" altLang="en-US" sz="1600" dirty="0"/>
              <a:t>20</a:t>
            </a:r>
            <a:r>
              <a:rPr lang="en-US" altLang="en-US" sz="1600" b="0" baseline="30000" dirty="0"/>
              <a:t>th</a:t>
            </a:r>
            <a:r>
              <a:rPr lang="en-US" altLang="en-US" sz="1600" b="0" dirty="0"/>
              <a:t> 	Thu.	13:30 – 15:30 ET</a:t>
            </a:r>
          </a:p>
          <a:p>
            <a:pPr lvl="1">
              <a:buFont typeface="Arial" panose="020B0604020202020204" pitchFamily="34" charset="0"/>
              <a:buChar char="•"/>
            </a:pPr>
            <a:r>
              <a:rPr lang="en-US" altLang="en-US" sz="1600" b="0" dirty="0"/>
              <a:t>Jan. 24</a:t>
            </a:r>
            <a:r>
              <a:rPr lang="en-US" altLang="en-US" sz="1600" b="0" baseline="30000" dirty="0"/>
              <a:t>th</a:t>
            </a:r>
            <a:r>
              <a:rPr lang="en-US" altLang="en-US" sz="1600" b="0" dirty="0"/>
              <a:t> 	Mon.	13:30 –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11-21/1945,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CC9A317D-6AA7-4098-8D81-21D64CF974E0}"/>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4CAA6E92-C68C-433B-9B2F-A14DF1C7257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167F39ED-FA3B-4EFB-BC59-2FDB561C57C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2679522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Communications)</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November 2021</a:t>
            </a:r>
          </a:p>
          <a:p>
            <a:pPr marL="800100" lvl="1" indent="-342900" algn="just">
              <a:buFont typeface="Arial" panose="020B0604020202020204" pitchFamily="34" charset="0"/>
              <a:buChar char="•"/>
            </a:pPr>
            <a:r>
              <a:rPr lang="en-GB" altLang="en-US" sz="1800" dirty="0"/>
              <a:t>Draft 1.0 released for WG LB</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Jan. 2022 meeting (agenda in doc. 11-21/1991)</a:t>
            </a:r>
          </a:p>
          <a:p>
            <a:pPr marL="800100" lvl="1" algn="just">
              <a:buFont typeface="Arial" panose="020B0604020202020204" pitchFamily="34" charset="0"/>
              <a:buChar char="•"/>
            </a:pPr>
            <a:r>
              <a:rPr lang="en-GB" altLang="en-US" sz="1800" dirty="0"/>
              <a:t>Review and resolve comments against D1.0</a:t>
            </a:r>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3274E33D-7C82-4E2B-8188-F1A8C3648A3E}"/>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927379B7-6537-48B5-9398-949FA2D34F2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4DE17A3F-473E-4376-BA67-B2E954F3AA7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110610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2000" dirty="0">
                <a:solidFill>
                  <a:schemeClr val="tx1"/>
                </a:solidFill>
              </a:rPr>
              <a:t>Progress since last meeting:</a:t>
            </a:r>
          </a:p>
          <a:p>
            <a:pPr lvl="1">
              <a:buFont typeface="Arial"/>
              <a:buChar char="•"/>
            </a:pPr>
            <a:r>
              <a:rPr lang="en-US" sz="1800" dirty="0">
                <a:solidFill>
                  <a:schemeClr val="tx1"/>
                </a:solidFill>
              </a:rPr>
              <a:t>D2.0 available for sale</a:t>
            </a:r>
          </a:p>
          <a:p>
            <a:pPr lvl="1">
              <a:buFont typeface="Arial"/>
              <a:buChar char="•"/>
            </a:pPr>
            <a:r>
              <a:rPr lang="en-US" sz="1800" dirty="0">
                <a:solidFill>
                  <a:schemeClr val="tx1"/>
                </a:solidFill>
              </a:rPr>
              <a:t>Produced D2.1 reflecting all approved comment resolutions from November meeting</a:t>
            </a:r>
          </a:p>
          <a:p>
            <a:pPr lvl="1">
              <a:buFont typeface="Arial"/>
              <a:buChar char="•"/>
            </a:pPr>
            <a:r>
              <a:rPr lang="en-US" sz="1800" dirty="0">
                <a:solidFill>
                  <a:schemeClr val="tx1"/>
                </a:solidFill>
              </a:rPr>
              <a:t>Conducted 6 </a:t>
            </a:r>
            <a:r>
              <a:rPr lang="en-US" sz="1800" dirty="0" err="1">
                <a:solidFill>
                  <a:schemeClr val="tx1"/>
                </a:solidFill>
              </a:rPr>
              <a:t>telcos</a:t>
            </a:r>
            <a:endParaRPr lang="en-US" sz="1800" dirty="0">
              <a:solidFill>
                <a:schemeClr val="tx1"/>
              </a:solidFill>
            </a:endParaRPr>
          </a:p>
          <a:p>
            <a:pPr lvl="1">
              <a:buFont typeface="Arial"/>
              <a:buChar char="•"/>
            </a:pPr>
            <a:r>
              <a:rPr lang="en-US" sz="1800" dirty="0">
                <a:solidFill>
                  <a:schemeClr val="tx1"/>
                </a:solidFill>
              </a:rPr>
              <a:t>Discussion of potential issue with Japanese regulation; issue resolved (see 11-21/1939r1)</a:t>
            </a:r>
          </a:p>
          <a:p>
            <a:pPr lvl="1">
              <a:buFont typeface="Arial"/>
              <a:buChar char="•"/>
            </a:pPr>
            <a:r>
              <a:rPr lang="en-US" sz="1800" dirty="0">
                <a:solidFill>
                  <a:schemeClr val="tx1"/>
                </a:solidFill>
              </a:rPr>
              <a:t>Discussion of several CIDs to align comment resolution</a:t>
            </a:r>
          </a:p>
          <a:p>
            <a:pPr lvl="2">
              <a:buFont typeface="Arial"/>
              <a:buChar char="•"/>
            </a:pPr>
            <a:r>
              <a:rPr lang="en-US" sz="1600" dirty="0">
                <a:solidFill>
                  <a:schemeClr val="tx1"/>
                </a:solidFill>
              </a:rPr>
              <a:t>Resolution for 33 CIDs approved</a:t>
            </a:r>
          </a:p>
          <a:p>
            <a:pPr lvl="2">
              <a:buFont typeface="Arial"/>
              <a:buChar char="•"/>
            </a:pPr>
            <a:r>
              <a:rPr lang="en-US" sz="1600" dirty="0">
                <a:solidFill>
                  <a:schemeClr val="tx1"/>
                </a:solidFill>
              </a:rPr>
              <a:t>Resolutions for approx. 70 CIDs ready for discussion</a:t>
            </a:r>
          </a:p>
          <a:p>
            <a:pPr>
              <a:buFont typeface="Arial"/>
              <a:buChar char="•"/>
            </a:pPr>
            <a:r>
              <a:rPr lang="en-US" sz="2000" dirty="0">
                <a:solidFill>
                  <a:schemeClr val="tx1"/>
                </a:solidFill>
              </a:rPr>
              <a:t>Goals for this meeting:</a:t>
            </a:r>
          </a:p>
          <a:p>
            <a:pPr lvl="1">
              <a:buFont typeface="Arial"/>
              <a:buChar char="•"/>
            </a:pPr>
            <a:r>
              <a:rPr lang="en-US" sz="1800" dirty="0">
                <a:solidFill>
                  <a:schemeClr val="tx1"/>
                </a:solidFill>
              </a:rPr>
              <a:t>Work on comment resolutions</a:t>
            </a:r>
          </a:p>
          <a:p>
            <a:pPr lvl="1">
              <a:buFont typeface="Arial"/>
              <a:buChar char="•"/>
            </a:pPr>
            <a:r>
              <a:rPr lang="en-US" sz="1800">
                <a:solidFill>
                  <a:schemeClr val="tx1"/>
                </a:solidFill>
              </a:rPr>
              <a:t>Review </a:t>
            </a:r>
            <a:r>
              <a:rPr lang="en-US" sz="1800" dirty="0">
                <a:solidFill>
                  <a:schemeClr val="tx1"/>
                </a:solidFill>
              </a:rPr>
              <a:t>time-line</a:t>
            </a:r>
          </a:p>
          <a:p>
            <a:pPr lvl="2">
              <a:buFont typeface="Arial"/>
              <a:buChar char="•"/>
            </a:pPr>
            <a:endParaRPr lang="en-US" sz="1600" dirty="0">
              <a:solidFill>
                <a:schemeClr val="tx1"/>
              </a:solidFill>
            </a:endParaRPr>
          </a:p>
        </p:txBody>
      </p:sp>
      <p:sp>
        <p:nvSpPr>
          <p:cNvPr id="7" name="Footer Placeholder 6">
            <a:extLst>
              <a:ext uri="{FF2B5EF4-FFF2-40B4-BE49-F238E27FC236}">
                <a16:creationId xmlns:a16="http://schemas.microsoft.com/office/drawing/2014/main" id="{6D7585A0-A863-47C1-89CB-567A6972D349}"/>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4A5A47F-A5FD-4E6E-B6FF-2A303A35BF6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9" name="Date Placeholder 8">
            <a:extLst>
              <a:ext uri="{FF2B5EF4-FFF2-40B4-BE49-F238E27FC236}">
                <a16:creationId xmlns:a16="http://schemas.microsoft.com/office/drawing/2014/main" id="{C3958B02-DCD0-40A1-A5EC-5CD42BE9567A}"/>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006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a:t>
            </a:r>
          </a:p>
          <a:p>
            <a:pPr lvl="1">
              <a:buFont typeface="Arial"/>
              <a:buChar char="•"/>
            </a:pPr>
            <a:r>
              <a:rPr lang="en-US" dirty="0">
                <a:solidFill>
                  <a:schemeClr val="tx1"/>
                </a:solidFill>
              </a:rPr>
              <a:t>Tue 09:00 – 11:00h</a:t>
            </a:r>
          </a:p>
          <a:p>
            <a:pPr lvl="1">
              <a:buFont typeface="Arial"/>
              <a:buChar char="•"/>
            </a:pPr>
            <a:r>
              <a:rPr lang="en-US" dirty="0">
                <a:solidFill>
                  <a:schemeClr val="tx1"/>
                </a:solidFill>
              </a:rPr>
              <a:t>Wed 09:00 – 11:00h</a:t>
            </a:r>
          </a:p>
          <a:p>
            <a:pPr lvl="1">
              <a:buFont typeface="Arial"/>
              <a:buChar char="•"/>
            </a:pPr>
            <a:r>
              <a:rPr lang="en-US" dirty="0">
                <a:solidFill>
                  <a:schemeClr val="tx1"/>
                </a:solidFill>
              </a:rPr>
              <a:t>Thu 11:15 – 13:15h</a:t>
            </a:r>
          </a:p>
          <a:p>
            <a:pPr lvl="1">
              <a:buFont typeface="Arial"/>
              <a:buChar char="•"/>
            </a:pPr>
            <a:r>
              <a:rPr lang="en-US" dirty="0">
                <a:solidFill>
                  <a:schemeClr val="tx1"/>
                </a:solidFill>
              </a:rPr>
              <a:t>Fri 09:00 – 11:00h</a:t>
            </a:r>
          </a:p>
          <a:p>
            <a:pPr lvl="1">
              <a:buFont typeface="Arial"/>
              <a:buChar char="•"/>
            </a:pPr>
            <a:endParaRPr lang="en-US" dirty="0">
              <a:solidFill>
                <a:schemeClr val="tx1"/>
              </a:solidFill>
            </a:endParaRPr>
          </a:p>
          <a:p>
            <a:pPr>
              <a:buFont typeface="Arial"/>
              <a:buChar char="•"/>
            </a:pPr>
            <a:r>
              <a:rPr lang="en-US" dirty="0">
                <a:solidFill>
                  <a:schemeClr val="tx1"/>
                </a:solidFill>
              </a:rPr>
              <a:t>Agenda: 11-21/1954</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7" name="Footer Placeholder 6">
            <a:extLst>
              <a:ext uri="{FF2B5EF4-FFF2-40B4-BE49-F238E27FC236}">
                <a16:creationId xmlns:a16="http://schemas.microsoft.com/office/drawing/2014/main" id="{1B95D9C7-4AB1-42E8-BBCC-61E09ECEF1D9}"/>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72EB77CE-9341-4D62-84BF-57F55BC8C5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9" name="Date Placeholder 8">
            <a:extLst>
              <a:ext uri="{FF2B5EF4-FFF2-40B4-BE49-F238E27FC236}">
                <a16:creationId xmlns:a16="http://schemas.microsoft.com/office/drawing/2014/main" id="{9E30A9AF-DB43-466B-B30B-4E3BF427F88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20918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2022 session:</a:t>
            </a:r>
            <a:endParaRPr lang="en-US" altLang="en-US" kern="0" dirty="0"/>
          </a:p>
        </p:txBody>
      </p:sp>
      <p:sp>
        <p:nvSpPr>
          <p:cNvPr id="2" name="Date Placeholder 1">
            <a:extLst>
              <a:ext uri="{FF2B5EF4-FFF2-40B4-BE49-F238E27FC236}">
                <a16:creationId xmlns:a16="http://schemas.microsoft.com/office/drawing/2014/main" id="{DFB666A6-185F-47FB-AEA0-766DDDE16AA5}"/>
              </a:ext>
            </a:extLst>
          </p:cNvPr>
          <p:cNvSpPr>
            <a:spLocks noGrp="1"/>
          </p:cNvSpPr>
          <p:nvPr>
            <p:ph type="dt" idx="15"/>
          </p:nvPr>
        </p:nvSpPr>
        <p:spPr/>
        <p:txBody>
          <a:bodyPr/>
          <a:lstStyle/>
          <a:p>
            <a:r>
              <a:rPr lang="en-US"/>
              <a:t>January 2022</a:t>
            </a:r>
            <a:endParaRPr lang="en-GB" dirty="0"/>
          </a:p>
        </p:txBody>
      </p:sp>
      <p:sp>
        <p:nvSpPr>
          <p:cNvPr id="3" name="Footer Placeholder 2">
            <a:extLst>
              <a:ext uri="{FF2B5EF4-FFF2-40B4-BE49-F238E27FC236}">
                <a16:creationId xmlns:a16="http://schemas.microsoft.com/office/drawing/2014/main" id="{0D4B2DB7-17B5-4C11-97B9-4D1CDE2D9EF8}"/>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63E7312F-9F6F-468E-B3BB-D981CB64375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t>
            </a:r>
            <a:r>
              <a:rPr lang="en-US" altLang="zh-CN" dirty="0" err="1"/>
              <a:t>TGbd</a:t>
            </a:r>
            <a:r>
              <a:rPr lang="en-US" altLang="zh-CN" dirty="0"/>
              <a:t> for Jan 2022 IEEE 802.11 Interim</a:t>
            </a:r>
            <a:endParaRPr lang="zh-CN" altLang="en-US" dirty="0"/>
          </a:p>
        </p:txBody>
      </p:sp>
      <p:sp>
        <p:nvSpPr>
          <p:cNvPr id="3" name="内容占位符 2"/>
          <p:cNvSpPr>
            <a:spLocks noGrp="1"/>
          </p:cNvSpPr>
          <p:nvPr>
            <p:ph idx="1"/>
          </p:nvPr>
        </p:nvSpPr>
        <p:spPr>
          <a:xfrm>
            <a:off x="914400" y="1969770"/>
            <a:ext cx="10361295" cy="4354830"/>
          </a:xfrm>
        </p:spPr>
        <p:txBody>
          <a:bodyPr>
            <a:normAutofit fontScale="87500" lnSpcReduction="10000"/>
          </a:bodyPr>
          <a:lstStyle/>
          <a:p>
            <a:r>
              <a:rPr lang="en-GB" altLang="en-US" dirty="0"/>
              <a:t>Since Nov 20</a:t>
            </a:r>
            <a:r>
              <a:rPr lang="en-US" altLang="en-GB" dirty="0"/>
              <a:t>21</a:t>
            </a:r>
            <a:r>
              <a:rPr lang="en-GB" altLang="en-US" dirty="0"/>
              <a:t> </a:t>
            </a:r>
            <a:r>
              <a:rPr lang="en-US" altLang="en-GB" dirty="0"/>
              <a:t>IEEE 802.11 plenary </a:t>
            </a:r>
            <a:r>
              <a:rPr lang="en-GB" altLang="en-US" dirty="0"/>
              <a:t>meeting</a:t>
            </a:r>
          </a:p>
          <a:p>
            <a:pPr marL="800100" lvl="1">
              <a:buFontTx/>
              <a:buChar char="-"/>
            </a:pPr>
            <a:r>
              <a:rPr lang="en-US" altLang="en-GB" sz="2100" dirty="0"/>
              <a:t>The </a:t>
            </a:r>
            <a:r>
              <a:rPr lang="en-US" altLang="en-GB" sz="2100" dirty="0" err="1"/>
              <a:t>TGbd</a:t>
            </a:r>
            <a:r>
              <a:rPr lang="en-US" altLang="en-GB" sz="2100" dirty="0"/>
              <a:t> tech editor generated IEEE P802.11bd D3.0.</a:t>
            </a:r>
          </a:p>
          <a:p>
            <a:pPr marL="800100" lvl="1">
              <a:buFontTx/>
              <a:buChar char="-"/>
            </a:pPr>
            <a:r>
              <a:rPr lang="en-US" altLang="en-GB" sz="2100" dirty="0"/>
              <a:t>A 15-day WG Recirculation LB 259 was announced from Dec 2 to Dec 16. LB 259 successfully passed with 93.7% approval percentage with totally 107 comments collected.</a:t>
            </a:r>
          </a:p>
          <a:p>
            <a:pPr marL="800100" lvl="1">
              <a:buFontTx/>
              <a:buChar char="-"/>
            </a:pPr>
            <a:r>
              <a:rPr lang="en-US" altLang="en-GB" sz="2100" dirty="0"/>
              <a:t>3 TCs were organized to assign the LB259 comments and proceed comment resolutions.</a:t>
            </a:r>
          </a:p>
          <a:p>
            <a:pPr marL="800100" lvl="1">
              <a:buFontTx/>
              <a:buChar char="-"/>
            </a:pPr>
            <a:r>
              <a:rPr lang="en-US" altLang="en-GB" sz="2100" dirty="0"/>
              <a:t>The minutes for Nov plenary week and following teleconferences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https://mentor.ieee.org/802.11/dcn/21/11-21-1863-00-00bd-tgbd-november-plenary-2021-teleconference-minutes.docx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000" u="sng" dirty="0" err="1"/>
              <a:t>tbc</a:t>
            </a:r>
            <a:endParaRPr lang="en-US" altLang="zh-CN" sz="2000" u="sng" dirty="0"/>
          </a:p>
          <a:p>
            <a:pPr marL="800100" lvl="1">
              <a:buFontTx/>
              <a:buChar char="-"/>
            </a:pPr>
            <a:r>
              <a:rPr lang="en-US" altLang="en-GB" sz="2100" dirty="0"/>
              <a:t>During the IEEE 802.11 Jan Interim week,  4 </a:t>
            </a:r>
            <a:r>
              <a:rPr lang="en-US" altLang="en-GB" sz="2100" dirty="0" err="1"/>
              <a:t>TGbd</a:t>
            </a:r>
            <a:r>
              <a:rPr lang="en-US" altLang="en-GB" sz="2100" dirty="0"/>
              <a:t> sessions are planned from Tuesday to Friday. The </a:t>
            </a:r>
            <a:r>
              <a:rPr lang="en-US" altLang="en-GB" sz="2100" dirty="0" err="1"/>
              <a:t>TGbd</a:t>
            </a:r>
            <a:r>
              <a:rPr lang="en-US" altLang="en-GB" sz="2100" dirty="0"/>
              <a:t> agenda for Jan interim week is included in the latest revision of 11-21/2000.</a:t>
            </a:r>
          </a:p>
          <a:p>
            <a:pPr marL="57150" indent="0"/>
            <a:endParaRPr lang="en-US" altLang="en-GB" dirty="0"/>
          </a:p>
          <a:p>
            <a:pPr marL="57150" indent="0"/>
            <a:r>
              <a:rPr lang="en-US" altLang="en-GB" dirty="0"/>
              <a:t>Goal for IEEE 802.11 Jan 2022 interim week: </a:t>
            </a:r>
          </a:p>
          <a:p>
            <a:pPr marL="800100" lvl="1" indent="-342900">
              <a:buFontTx/>
              <a:buChar char="-"/>
            </a:pPr>
            <a:r>
              <a:rPr lang="en-US" altLang="en-GB" dirty="0"/>
              <a:t>Proceed comment resolutions for LB 259</a:t>
            </a:r>
          </a:p>
        </p:txBody>
      </p:sp>
      <p:sp>
        <p:nvSpPr>
          <p:cNvPr id="7" name="Footer Placeholder 6">
            <a:extLst>
              <a:ext uri="{FF2B5EF4-FFF2-40B4-BE49-F238E27FC236}">
                <a16:creationId xmlns:a16="http://schemas.microsoft.com/office/drawing/2014/main" id="{3FC531FF-4282-4373-AD3E-184C1D116362}"/>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47833A55-A522-4919-865E-9826DE5A81C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8D75F2F7-285B-4B7D-8F72-1B1F49D13F8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9276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Interim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rgbClr val="00B050"/>
                </a:solidFill>
                <a:cs typeface="+mn-ea"/>
                <a:sym typeface="+mn-ea"/>
              </a:rPr>
              <a:t>Jan 18</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dirty="0">
                <a:solidFill>
                  <a:srgbClr val="00B050"/>
                </a:solidFill>
                <a:cs typeface="+mn-ea"/>
                <a:sym typeface="+mn-ea"/>
              </a:rPr>
              <a:t>Jan 19</a:t>
            </a:r>
            <a:r>
              <a:rPr lang="en-US" altLang="zh-CN" baseline="30000" dirty="0">
                <a:solidFill>
                  <a:srgbClr val="00B050"/>
                </a:solidFill>
                <a:cs typeface="+mn-ea"/>
                <a:sym typeface="+mn-ea"/>
              </a:rPr>
              <a:t>th</a:t>
            </a:r>
            <a:r>
              <a:rPr lang="en-US" altLang="zh-CN" dirty="0">
                <a:solidFill>
                  <a:srgbClr val="00B050"/>
                </a:solidFill>
                <a:cs typeface="+mn-ea"/>
                <a:sym typeface="+mn-ea"/>
              </a:rPr>
              <a:t>, 2022, 	11:15am ~ 13:15, ET</a:t>
            </a:r>
          </a:p>
          <a:p>
            <a:pPr>
              <a:spcAft>
                <a:spcPts val="600"/>
              </a:spcAft>
              <a:buFont typeface="Arial" panose="020B0604020202020204" pitchFamily="34" charset="0"/>
              <a:buChar char="•"/>
            </a:pPr>
            <a:r>
              <a:rPr lang="en-US" altLang="zh-CN" dirty="0">
                <a:solidFill>
                  <a:srgbClr val="00B050"/>
                </a:solidFill>
                <a:cs typeface="+mn-ea"/>
                <a:sym typeface="+mn-ea"/>
              </a:rPr>
              <a:t>Jan 20</a:t>
            </a:r>
            <a:r>
              <a:rPr lang="en-US" altLang="zh-CN" baseline="30000" dirty="0">
                <a:solidFill>
                  <a:srgbClr val="00B050"/>
                </a:solidFill>
                <a:cs typeface="+mn-ea"/>
                <a:sym typeface="+mn-ea"/>
              </a:rPr>
              <a:t>th</a:t>
            </a:r>
            <a:r>
              <a:rPr lang="en-US" altLang="zh-CN" dirty="0">
                <a:solidFill>
                  <a:srgbClr val="00B050"/>
                </a:solidFill>
                <a:cs typeface="+mn-ea"/>
                <a:sym typeface="+mn-ea"/>
              </a:rPr>
              <a:t>, 2022, 	19:00 ~ 21:00am, ET</a:t>
            </a:r>
          </a:p>
          <a:p>
            <a:pPr>
              <a:spcAft>
                <a:spcPts val="600"/>
              </a:spcAft>
              <a:buFont typeface="Arial" panose="020B0604020202020204" pitchFamily="34" charset="0"/>
              <a:buChar char="•"/>
            </a:pPr>
            <a:r>
              <a:rPr lang="en-US" altLang="zh-CN" dirty="0">
                <a:solidFill>
                  <a:srgbClr val="00B050"/>
                </a:solidFill>
                <a:cs typeface="+mn-ea"/>
                <a:sym typeface="+mn-ea"/>
              </a:rPr>
              <a:t>Jan 21</a:t>
            </a:r>
            <a:r>
              <a:rPr lang="en-US" altLang="zh-CN" baseline="30000" dirty="0">
                <a:solidFill>
                  <a:srgbClr val="00B050"/>
                </a:solidFill>
                <a:cs typeface="+mn-ea"/>
                <a:sym typeface="+mn-ea"/>
              </a:rPr>
              <a:t>st</a:t>
            </a:r>
            <a:r>
              <a:rPr lang="en-US" altLang="zh-CN" dirty="0">
                <a:solidFill>
                  <a:srgbClr val="00B050"/>
                </a:solidFill>
                <a:cs typeface="+mn-ea"/>
                <a:sym typeface="+mn-ea"/>
              </a:rPr>
              <a:t>, 2022, 	9:00am ~ 11:00am, ET</a:t>
            </a:r>
          </a:p>
        </p:txBody>
      </p:sp>
      <p:sp>
        <p:nvSpPr>
          <p:cNvPr id="6" name="Footer Placeholder 5">
            <a:extLst>
              <a:ext uri="{FF2B5EF4-FFF2-40B4-BE49-F238E27FC236}">
                <a16:creationId xmlns:a16="http://schemas.microsoft.com/office/drawing/2014/main" id="{FDC07AE1-5362-404F-AA4C-88BB64144AD8}"/>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0EF6729-9AA2-4A6B-BAB2-23283A30A1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E615093A-354B-4BAC-B218-2B06230BCFB4}"/>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05873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7157216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a:t>
                      </a:r>
                      <a:r>
                        <a:rPr lang="en-US" altLang="zh-CN" sz="1200" baseline="0" dirty="0">
                          <a:solidFill>
                            <a:srgbClr val="0070C0"/>
                          </a:solidFill>
                        </a:rPr>
                        <a:t> 11-21/1999r3, 11-2I1/2000r0</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a:t>
                      </a:r>
                      <a:r>
                        <a:rPr lang="en-US" altLang="zh-CN" sz="1200" baseline="0" dirty="0">
                          <a:solidFill>
                            <a:srgbClr val="0070C0"/>
                          </a:solidFill>
                          <a:sym typeface="+mn-ea"/>
                        </a:rPr>
                        <a:t>11/21/1863r0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11-19/2045r14 (D2.0)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a:t>
                      </a:r>
                      <a:r>
                        <a:rPr lang="en-US" altLang="zh-CN" sz="1200" dirty="0">
                          <a:solidFill>
                            <a:srgbClr val="0070C0"/>
                          </a:solidFill>
                        </a:rPr>
                        <a:t>11-21/2018r2 (LB259)</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471090FF-26E1-4122-A4B1-C6781AEC175E}"/>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365EBDD1-85B8-4764-A348-9FD27A095A6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8ADD76FB-B34F-4177-B3F4-9D05373EC333}"/>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834630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a:solidFill>
                  <a:srgbClr val="0070C0"/>
                </a:solidFill>
                <a:sym typeface="+mn-ea"/>
              </a:rPr>
              <a:t>D4.0 LB unchanged recirculation 		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B6D56DCA-00AC-4863-9BF2-E7BAE30720A6}"/>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2661BC44-3B68-402E-9056-08E39A041CF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20ED4849-4224-4ADD-A87F-D0CDC518142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40312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80D8B06-A854-4B35-9FA4-59746B05ABE2}"/>
              </a:ext>
            </a:extLst>
          </p:cNvPr>
          <p:cNvPicPr>
            <a:picLocks noChangeAspect="1"/>
          </p:cNvPicPr>
          <p:nvPr/>
        </p:nvPicPr>
        <p:blipFill>
          <a:blip r:embed="rId2"/>
          <a:stretch>
            <a:fillRect/>
          </a:stretch>
        </p:blipFill>
        <p:spPr>
          <a:xfrm>
            <a:off x="8382000" y="1990111"/>
            <a:ext cx="3988416" cy="2991312"/>
          </a:xfrm>
          <a:prstGeom prst="rect">
            <a:avLst/>
          </a:prstGeom>
        </p:spPr>
      </p:pic>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475383" cy="4343399"/>
          </a:xfrm>
        </p:spPr>
        <p:txBody>
          <a:bodyPr/>
          <a:lstStyle/>
          <a:p>
            <a:pPr>
              <a:buFont typeface="Arial" panose="020B0604020202020204" pitchFamily="34" charset="0"/>
              <a:buChar char="•"/>
            </a:pPr>
            <a:r>
              <a:rPr lang="en-US" sz="1600" dirty="0"/>
              <a:t>Since the November electronic plenary meeting</a:t>
            </a:r>
          </a:p>
          <a:p>
            <a:pPr lvl="1">
              <a:buFont typeface="Arial" panose="020B0604020202020204" pitchFamily="34" charset="0"/>
              <a:buChar char="•"/>
            </a:pPr>
            <a:r>
              <a:rPr lang="en-US" sz="1400" dirty="0"/>
              <a:t>Held 18 teleconferences (4 Joint, 6 parallel MAC/PHY, and 8 MAC conf calls)</a:t>
            </a:r>
          </a:p>
          <a:p>
            <a:pPr marL="1200150" lvl="2" indent="-285750">
              <a:buFont typeface="Arial" panose="020B0604020202020204" pitchFamily="34" charset="0"/>
              <a:buChar char="•"/>
            </a:pPr>
            <a:r>
              <a:rPr lang="en-US" sz="1200" dirty="0"/>
              <a:t>Mainly focusing on comment resolution, and to a lesser extent on technical submissions.</a:t>
            </a:r>
          </a:p>
          <a:p>
            <a:pPr lvl="1">
              <a:buFont typeface="Arial" panose="020B0604020202020204" pitchFamily="34" charset="0"/>
              <a:buChar char="•"/>
            </a:pPr>
            <a:r>
              <a:rPr lang="en-US" sz="1400" dirty="0"/>
              <a:t>Delivered IEEE802.11be D1.31, which is available in the members area</a:t>
            </a:r>
          </a:p>
          <a:p>
            <a:pPr lvl="1">
              <a:buFont typeface="Arial" panose="020B0604020202020204" pitchFamily="34" charset="0"/>
              <a:buChar char="•"/>
            </a:pPr>
            <a:r>
              <a:rPr lang="en-US" sz="1400" dirty="0"/>
              <a:t>Resolved ~15% of the CIDs (approved/ready for motion) from WG CC36 on TGbe D1.0</a:t>
            </a:r>
          </a:p>
          <a:p>
            <a:pPr>
              <a:buFont typeface="Arial" panose="020B0604020202020204" pitchFamily="34" charset="0"/>
              <a:buChar char="•"/>
            </a:pPr>
            <a:r>
              <a:rPr lang="en-US" sz="1600" dirty="0"/>
              <a:t>Task group BE and ad-hoc groups operated smoothly following guidelines</a:t>
            </a:r>
          </a:p>
          <a:p>
            <a:pPr lvl="1">
              <a:buFont typeface="Arial" panose="020B0604020202020204" pitchFamily="34" charset="0"/>
              <a:buChar char="•"/>
            </a:pPr>
            <a:r>
              <a:rPr lang="en-US" sz="1400" dirty="0"/>
              <a:t>Ran straw polls on technical/comment submissions by using electronic polling systems</a:t>
            </a:r>
          </a:p>
          <a:p>
            <a:pPr marL="1200150" lvl="2" indent="-285750">
              <a:buFont typeface="Arial" panose="020B0604020202020204" pitchFamily="34" charset="0"/>
              <a:buChar char="•"/>
            </a:pPr>
            <a:r>
              <a:rPr lang="en-US" sz="1200" dirty="0"/>
              <a:t>Proposed draft texts and CR documents are expected to be included in subsequent TGbe drafts</a:t>
            </a:r>
          </a:p>
          <a:p>
            <a:pPr lvl="1">
              <a:buFont typeface="Arial" panose="020B0604020202020204" pitchFamily="34" charset="0"/>
              <a:buChar char="•"/>
            </a:pPr>
            <a:r>
              <a:rPr lang="en-US" sz="14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24</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January 2022</a:t>
            </a:r>
            <a:endParaRPr lang="en-GB"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915400" y="5181600"/>
            <a:ext cx="3200399" cy="1055408"/>
            <a:chOff x="9370963" y="5383085"/>
            <a:chExt cx="2644301" cy="1017715"/>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2071401" cy="307777"/>
            </a:xfrm>
            <a:prstGeom prst="rect">
              <a:avLst/>
            </a:prstGeom>
            <a:noFill/>
          </p:spPr>
          <p:txBody>
            <a:bodyPr wrap="none" rtlCol="0">
              <a:spAutoFit/>
            </a:bodyPr>
            <a:lstStyle/>
            <a:p>
              <a:r>
                <a:rPr lang="en-US" sz="1400" dirty="0">
                  <a:solidFill>
                    <a:schemeClr val="tx1"/>
                  </a:solidFill>
                </a:rPr>
                <a:t> CID Distribution (~4350)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643046" y="5388508"/>
              <a:ext cx="372218" cy="261610"/>
            </a:xfrm>
            <a:prstGeom prst="rect">
              <a:avLst/>
            </a:prstGeom>
            <a:noFill/>
          </p:spPr>
          <p:txBody>
            <a:bodyPr wrap="none" rtlCol="0">
              <a:spAutoFit/>
            </a:bodyPr>
            <a:lstStyle/>
            <a:p>
              <a:r>
                <a:rPr lang="en-US" sz="1050" dirty="0">
                  <a:solidFill>
                    <a:schemeClr val="tx1"/>
                  </a:solidFill>
                </a:rPr>
                <a:t>9%</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grpSp>
        <p:nvGrpSpPr>
          <p:cNvPr id="25" name="Group 24">
            <a:extLst>
              <a:ext uri="{FF2B5EF4-FFF2-40B4-BE49-F238E27FC236}">
                <a16:creationId xmlns:a16="http://schemas.microsoft.com/office/drawing/2014/main" id="{E6D9511D-19D6-4C64-BC63-A88DC8DC09AC}"/>
              </a:ext>
            </a:extLst>
          </p:cNvPr>
          <p:cNvGrpSpPr/>
          <p:nvPr/>
        </p:nvGrpSpPr>
        <p:grpSpPr>
          <a:xfrm>
            <a:off x="8989012" y="2213369"/>
            <a:ext cx="2927461" cy="2441572"/>
            <a:chOff x="5947722" y="3166072"/>
            <a:chExt cx="2927461" cy="2441572"/>
          </a:xfrm>
        </p:grpSpPr>
        <p:sp>
          <p:nvSpPr>
            <p:cNvPr id="15" name="Rectangle 14">
              <a:extLst>
                <a:ext uri="{FF2B5EF4-FFF2-40B4-BE49-F238E27FC236}">
                  <a16:creationId xmlns:a16="http://schemas.microsoft.com/office/drawing/2014/main" id="{432D1A93-4889-4393-9523-9230667923D8}"/>
                </a:ext>
              </a:extLst>
            </p:cNvPr>
            <p:cNvSpPr/>
            <p:nvPr/>
          </p:nvSpPr>
          <p:spPr bwMode="auto">
            <a:xfrm>
              <a:off x="8260674" y="4226756"/>
              <a:ext cx="614509" cy="137834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55A9E7C4-2A0B-43F4-82A5-53442A56C22A}"/>
                </a:ext>
              </a:extLst>
            </p:cNvPr>
            <p:cNvSpPr/>
            <p:nvPr/>
          </p:nvSpPr>
          <p:spPr bwMode="auto">
            <a:xfrm>
              <a:off x="8260674" y="3166072"/>
              <a:ext cx="605535" cy="106323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19CD684B-6EE2-4147-B9BC-DCC69BBB5A76}"/>
                </a:ext>
              </a:extLst>
            </p:cNvPr>
            <p:cNvSpPr/>
            <p:nvPr/>
          </p:nvSpPr>
          <p:spPr bwMode="auto">
            <a:xfrm>
              <a:off x="7481286" y="3167786"/>
              <a:ext cx="619707" cy="16554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BAC192F2-5143-4D42-986C-F0A1E4B618A1}"/>
                </a:ext>
              </a:extLst>
            </p:cNvPr>
            <p:cNvSpPr/>
            <p:nvPr/>
          </p:nvSpPr>
          <p:spPr bwMode="auto">
            <a:xfrm>
              <a:off x="6715174" y="3166072"/>
              <a:ext cx="606876" cy="129183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45DB4A1A-77A2-4490-BDD9-F76E2FDA9627}"/>
                </a:ext>
              </a:extLst>
            </p:cNvPr>
            <p:cNvSpPr/>
            <p:nvPr/>
          </p:nvSpPr>
          <p:spPr bwMode="auto">
            <a:xfrm>
              <a:off x="5947722" y="3166072"/>
              <a:ext cx="597285" cy="75366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933AA60-F542-42B1-B913-66B2AE660298}"/>
                </a:ext>
              </a:extLst>
            </p:cNvPr>
            <p:cNvSpPr/>
            <p:nvPr/>
          </p:nvSpPr>
          <p:spPr bwMode="auto">
            <a:xfrm>
              <a:off x="5952209" y="3928651"/>
              <a:ext cx="598176" cy="1668790"/>
            </a:xfrm>
            <a:prstGeom prst="rect">
              <a:avLst/>
            </a:prstGeom>
            <a:solidFill>
              <a:srgbClr val="00B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B886C7C5-FB81-4163-AEB7-A36163CF51EC}"/>
                </a:ext>
              </a:extLst>
            </p:cNvPr>
            <p:cNvSpPr/>
            <p:nvPr/>
          </p:nvSpPr>
          <p:spPr bwMode="auto">
            <a:xfrm>
              <a:off x="6717073" y="4457904"/>
              <a:ext cx="604977" cy="1149677"/>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F89B998F-6B3C-45E4-A29C-084B3495113D}"/>
                </a:ext>
              </a:extLst>
            </p:cNvPr>
            <p:cNvSpPr/>
            <p:nvPr/>
          </p:nvSpPr>
          <p:spPr bwMode="auto">
            <a:xfrm>
              <a:off x="7481286" y="3333330"/>
              <a:ext cx="615219" cy="2274314"/>
            </a:xfrm>
            <a:prstGeom prst="rect">
              <a:avLst/>
            </a:prstGeom>
            <a:solidFill>
              <a:srgbClr val="0070C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27444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4 conf. calls during the January electronic interim</a:t>
            </a:r>
          </a:p>
          <a:p>
            <a:pPr lvl="1">
              <a:buFont typeface="Arial" panose="020B0604020202020204" pitchFamily="34" charset="0"/>
              <a:buChar char="•"/>
            </a:pPr>
            <a:r>
              <a:rPr lang="en-US" dirty="0"/>
              <a:t>Two Joint, and two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Continue resolving comments from CC36</a:t>
            </a:r>
          </a:p>
          <a:p>
            <a:pPr lvl="2">
              <a:buFont typeface="Arial" panose="020B0604020202020204" pitchFamily="34" charset="0"/>
              <a:buChar char="•"/>
            </a:pPr>
            <a:r>
              <a:rPr lang="en-US" dirty="0"/>
              <a:t>Create IEEE802.11be D1.4</a:t>
            </a:r>
          </a:p>
          <a:p>
            <a:pPr marL="0" indent="0"/>
            <a:endParaRPr lang="en-US" dirty="0"/>
          </a:p>
          <a:p>
            <a:pPr>
              <a:buFont typeface="Arial" panose="020B0604020202020204" pitchFamily="34" charset="0"/>
              <a:buChar char="•"/>
            </a:pPr>
            <a:r>
              <a:rPr lang="en-US" dirty="0"/>
              <a:t>Agenda is available in 11-21/1971</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err="1">
                <a:solidFill>
                  <a:schemeClr val="tx1"/>
                </a:solidFill>
              </a:rPr>
              <a:t>TGbe</a:t>
            </a:r>
            <a:r>
              <a:rPr lang="en-US" dirty="0">
                <a:solidFill>
                  <a:schemeClr val="tx1"/>
                </a:solidFill>
              </a:rPr>
              <a:t> - 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January 2022</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14 		</a:t>
            </a:r>
            <a:r>
              <a:rPr lang="en-GB" sz="1400" b="1" dirty="0">
                <a:effectLst/>
                <a:latin typeface="Times New Roman" panose="02020603050405020304" pitchFamily="18" charset="0"/>
                <a:ea typeface="Times New Roman" panose="02020603050405020304" pitchFamily="18" charset="0"/>
              </a:rPr>
              <a:t>Monday	– MAC/PHY		19:00-21:00 </a:t>
            </a:r>
            <a:r>
              <a:rPr lang="en-US" sz="1400" b="1" dirty="0">
                <a:effectLst/>
                <a:latin typeface="Times New Roman" panose="02020603050405020304" pitchFamily="18" charset="0"/>
                <a:ea typeface="Times New Roman" panose="02020603050405020304" pitchFamily="18" charset="0"/>
              </a:rPr>
              <a:t>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16</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17</a:t>
            </a:r>
            <a:r>
              <a:rPr lang="en-GB" sz="1400" b="1" dirty="0">
                <a:effectLst/>
                <a:latin typeface="Times New Roman" panose="02020603050405020304" pitchFamily="18" charset="0"/>
                <a:ea typeface="Times New Roman" panose="02020603050405020304" pitchFamily="18" charset="0"/>
              </a:rPr>
              <a:t> 		Thursday	– MAC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21</a:t>
            </a:r>
            <a:r>
              <a:rPr lang="en-GB" sz="1400" b="1" dirty="0">
                <a:effectLst/>
                <a:latin typeface="Times New Roman" panose="02020603050405020304" pitchFamily="18" charset="0"/>
                <a:ea typeface="Times New Roman" panose="02020603050405020304" pitchFamily="18" charset="0"/>
              </a:rPr>
              <a:t> 		Monday	– MAC/PHY		</a:t>
            </a:r>
            <a:r>
              <a:rPr lang="en-US"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23</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24</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28	 	Monday	– </a:t>
            </a:r>
            <a:r>
              <a:rPr lang="en-GB" sz="1400" b="1" dirty="0">
                <a:effectLst/>
                <a:latin typeface="Times New Roman" panose="02020603050405020304" pitchFamily="18" charset="0"/>
                <a:ea typeface="Times New Roman" panose="02020603050405020304" pitchFamily="18" charset="0"/>
              </a:rPr>
              <a:t>MAC/PHY</a:t>
            </a:r>
            <a:r>
              <a:rPr lang="en-US" sz="1400" b="1"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02</a:t>
            </a:r>
            <a:r>
              <a:rPr lang="en-GB" sz="1400" b="1" dirty="0">
                <a:effectLst/>
                <a:latin typeface="Times New Roman" panose="02020603050405020304" pitchFamily="18" charset="0"/>
                <a:ea typeface="Times New Roman" panose="02020603050405020304" pitchFamily="18" charset="0"/>
              </a:rPr>
              <a:t> 		Wednesday	– Joint (Motions)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03</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07</a:t>
            </a:r>
            <a:r>
              <a:rPr lang="en-GB" sz="1400" b="1" dirty="0">
                <a:effectLst/>
                <a:latin typeface="Times New Roman" panose="02020603050405020304" pitchFamily="18" charset="0"/>
                <a:ea typeface="Times New Roman" panose="02020603050405020304" pitchFamily="18" charset="0"/>
              </a:rPr>
              <a:t> 		Monday	– MAC/PHY		</a:t>
            </a:r>
            <a:r>
              <a:rPr lang="en-US"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09</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10</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p>
          <a:p>
            <a:pPr marL="0" marR="0" lvl="0" indent="0">
              <a:spcBef>
                <a:spcPts val="0"/>
              </a:spcBef>
              <a:spcAft>
                <a:spcPts val="1200"/>
              </a:spcAft>
            </a:pPr>
            <a:endParaRPr lang="en-US" sz="1100" dirty="0">
              <a:latin typeface="Times New Roman" panose="02020603050405020304" pitchFamily="18" charset="0"/>
              <a:ea typeface="Times New Roman" panose="02020603050405020304" pitchFamily="18" charset="0"/>
            </a:endParaRPr>
          </a:p>
          <a:p>
            <a:pPr marL="0" indent="0">
              <a:spcBef>
                <a:spcPts val="0"/>
              </a:spcBef>
              <a:spcAft>
                <a:spcPts val="1200"/>
              </a:spcAft>
            </a:pPr>
            <a:r>
              <a:rPr lang="en-GB" sz="1400" b="1" dirty="0">
                <a:effectLst/>
                <a:latin typeface="Times New Roman" panose="02020603050405020304" pitchFamily="18" charset="0"/>
                <a:ea typeface="Times New Roman" panose="02020603050405020304" pitchFamily="18" charset="0"/>
              </a:rPr>
              <a:t>** Can be modified to MAC/PHY on the fly with pre-announcement.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40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GB" sz="1400" b="1" u="sng" dirty="0">
                <a:effectLst/>
                <a:highlight>
                  <a:srgbClr val="00FF00"/>
                </a:highlight>
                <a:latin typeface="Times New Roman" panose="02020603050405020304" pitchFamily="18" charset="0"/>
                <a:ea typeface="Times New Roman" panose="02020603050405020304" pitchFamily="18" charset="0"/>
              </a:rPr>
              <a:t>Jan 17 		Monday 	– MAC/PHY		19:00-21:00 ET</a:t>
            </a:r>
            <a:endParaRPr lang="en-US" sz="1400" dirty="0">
              <a:effectLst/>
              <a:highlight>
                <a:srgbClr val="00FF00"/>
              </a:highligh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400" b="1" u="sng" dirty="0">
                <a:effectLst/>
                <a:highlight>
                  <a:srgbClr val="00FF00"/>
                </a:highlight>
                <a:latin typeface="Times New Roman" panose="02020603050405020304" pitchFamily="18" charset="0"/>
                <a:ea typeface="Times New Roman" panose="02020603050405020304" pitchFamily="18" charset="0"/>
              </a:rPr>
              <a:t>Jan 19		Wednesday	– Joint (Motions)		09:00-11:00 ET</a:t>
            </a:r>
            <a:endParaRPr lang="en-US" sz="1400" dirty="0">
              <a:effectLst/>
              <a:highlight>
                <a:srgbClr val="00FF00"/>
              </a:highligh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400" b="1" u="sng" dirty="0">
                <a:effectLst/>
                <a:highlight>
                  <a:srgbClr val="00FF00"/>
                </a:highlight>
                <a:latin typeface="Times New Roman" panose="02020603050405020304" pitchFamily="18" charset="0"/>
                <a:ea typeface="Times New Roman" panose="02020603050405020304" pitchFamily="18" charset="0"/>
              </a:rPr>
              <a:t>Jan 20		Thursday 	– MAC/PHY		09:00-11:00 ET</a:t>
            </a:r>
            <a:endParaRPr lang="en-US" sz="1400" dirty="0">
              <a:effectLst/>
              <a:highlight>
                <a:srgbClr val="00FF00"/>
              </a:highligh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400" b="1" u="sng" dirty="0">
                <a:effectLst/>
                <a:highlight>
                  <a:srgbClr val="00FF00"/>
                </a:highlight>
                <a:latin typeface="Times New Roman" panose="02020603050405020304" pitchFamily="18" charset="0"/>
                <a:ea typeface="Times New Roman" panose="02020603050405020304" pitchFamily="18" charset="0"/>
              </a:rPr>
              <a:t>Jan 24		Monday 	– Joint (Motions)		09:00-11:00 ET</a:t>
            </a:r>
            <a:endParaRPr lang="en-US" sz="1400" dirty="0">
              <a:effectLst/>
              <a:highlight>
                <a:srgbClr val="00FF00"/>
              </a:highligh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Jan 26		</a:t>
            </a:r>
            <a:r>
              <a:rPr lang="en-GB" sz="1400" b="1" dirty="0">
                <a:effectLst/>
                <a:latin typeface="Times New Roman" panose="02020603050405020304" pitchFamily="18" charset="0"/>
                <a:ea typeface="Times New Roman" panose="02020603050405020304" pitchFamily="18" charset="0"/>
              </a:rPr>
              <a:t>Wednesday	– MAC (No SP)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Jan 27 		</a:t>
            </a:r>
            <a:r>
              <a:rPr lang="en-GB" sz="1400" b="1" dirty="0">
                <a:effectLst/>
                <a:latin typeface="Times New Roman" panose="02020603050405020304" pitchFamily="18" charset="0"/>
                <a:ea typeface="Times New Roman" panose="02020603050405020304" pitchFamily="18" charset="0"/>
              </a:rPr>
              <a:t>Thursday 	– MAC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 31		</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Monday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02 		Wednesday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03</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Thursday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07</a:t>
            </a:r>
            <a:r>
              <a:rPr lang="en-GB" sz="1400" b="1" dirty="0">
                <a:effectLst/>
                <a:latin typeface="Times New Roman" panose="02020603050405020304" pitchFamily="18" charset="0"/>
                <a:ea typeface="Times New Roman" panose="02020603050405020304" pitchFamily="18" charset="0"/>
              </a:rPr>
              <a:t> 		Monday	– MAC/PHY		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09</a:t>
            </a:r>
            <a:r>
              <a:rPr lang="en-GB" sz="1400" b="1" dirty="0">
                <a:effectLst/>
                <a:latin typeface="Times New Roman" panose="02020603050405020304" pitchFamily="18" charset="0"/>
                <a:ea typeface="Times New Roman" panose="02020603050405020304" pitchFamily="18" charset="0"/>
              </a:rPr>
              <a:t> 		Wednesday	– Joint (Motions)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10</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indent="0">
              <a:spcBef>
                <a:spcPts val="0"/>
              </a:spcBef>
              <a:spcAft>
                <a:spcPts val="1200"/>
              </a:spcAft>
            </a:pP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2578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 </a:t>
            </a:r>
            <a:r>
              <a:rPr lang="en-US" dirty="0"/>
              <a:t>– </a:t>
            </a:r>
            <a:r>
              <a:rPr lang="en-US" altLang="zh-CN" dirty="0"/>
              <a:t>January </a:t>
            </a:r>
            <a:r>
              <a:rPr lang="en-US" dirty="0"/>
              <a:t>2022</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November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solidFill>
                  <a:srgbClr val="0000FF"/>
                </a:solidFill>
              </a:rPr>
              <a:t>13</a:t>
            </a:r>
            <a:r>
              <a:rPr lang="en-US" dirty="0"/>
              <a:t> teleconference calls were held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Feedback type, general protocol and procedure, DMG/EDMG……)</a:t>
            </a:r>
          </a:p>
          <a:p>
            <a:pPr marL="720725" lvl="1" indent="-342900" algn="just">
              <a:spcBef>
                <a:spcPts val="0"/>
              </a:spcBef>
              <a:spcAft>
                <a:spcPts val="600"/>
              </a:spcAft>
              <a:buFont typeface="Times New Roman" panose="02020603050405020304" pitchFamily="18" charset="0"/>
              <a:buChar char="−"/>
            </a:pPr>
            <a:r>
              <a:rPr lang="en-US" altLang="zh-CN" dirty="0"/>
              <a:t>Developing the SFD</a:t>
            </a:r>
          </a:p>
          <a:p>
            <a:pPr marL="720725" lvl="1" indent="-342900" algn="just">
              <a:spcBef>
                <a:spcPts val="0"/>
              </a:spcBef>
              <a:spcAft>
                <a:spcPts val="600"/>
              </a:spcAft>
              <a:buFont typeface="Times New Roman" panose="02020603050405020304" pitchFamily="18" charset="0"/>
              <a:buChar char="−"/>
            </a:pPr>
            <a:r>
              <a:rPr lang="en-US" altLang="zh-CN" dirty="0"/>
              <a:t>Worked towards the creation of </a:t>
            </a:r>
            <a:r>
              <a:rPr lang="en-US" altLang="zh-CN" dirty="0" err="1"/>
              <a:t>TGbf</a:t>
            </a:r>
            <a:r>
              <a:rPr lang="en-US" altLang="zh-CN" dirty="0"/>
              <a:t> D0.1 (Detailed plan in the next slide)</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a:t>
            </a:r>
            <a:r>
              <a:rPr lang="en-US" altLang="zh-CN" dirty="0"/>
              <a:t>January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solidFill>
                  <a:srgbClr val="0000FF"/>
                </a:solidFill>
              </a:rPr>
              <a:t>4</a:t>
            </a:r>
            <a:r>
              <a:rPr lang="en-US" dirty="0"/>
              <a:t> teleconference calls scheduled for </a:t>
            </a:r>
            <a:r>
              <a:rPr lang="en-US" dirty="0" err="1"/>
              <a:t>TGbf</a:t>
            </a:r>
            <a:r>
              <a:rPr lang="en-US" dirty="0"/>
              <a:t> (</a:t>
            </a:r>
            <a:r>
              <a:rPr lang="en-US" altLang="zh-CN" dirty="0">
                <a:solidFill>
                  <a:srgbClr val="0000FF"/>
                </a:solidFill>
              </a:rPr>
              <a:t>January 18, 19, 21, 24</a:t>
            </a:r>
            <a:r>
              <a:rPr lang="en-US" dirty="0"/>
              <a:t>,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r>
              <a:rPr lang="en-US" dirty="0"/>
              <a:t>Speed up the technical discussion and </a:t>
            </a:r>
            <a:r>
              <a:rPr lang="en-US" altLang="zh-CN" dirty="0"/>
              <a:t>developing the </a:t>
            </a:r>
            <a:r>
              <a:rPr lang="en-US" altLang="zh-CN" dirty="0">
                <a:solidFill>
                  <a:srgbClr val="0000FF"/>
                </a:solidFill>
              </a:rPr>
              <a:t>SFD</a:t>
            </a:r>
            <a:r>
              <a:rPr lang="en-US" altLang="zh-CN" dirty="0"/>
              <a:t> and </a:t>
            </a:r>
            <a:r>
              <a:rPr lang="en-US" altLang="zh-CN" dirty="0">
                <a:solidFill>
                  <a:srgbClr val="0000FF"/>
                </a:solidFill>
              </a:rPr>
              <a:t>D0.1</a:t>
            </a:r>
            <a:r>
              <a:rPr lang="en-US" altLang="zh-CN" dirty="0"/>
              <a:t> (Requested </a:t>
            </a:r>
            <a:r>
              <a:rPr lang="en-US" altLang="zh-CN" dirty="0">
                <a:solidFill>
                  <a:srgbClr val="0000FF"/>
                </a:solidFill>
              </a:rPr>
              <a:t>3</a:t>
            </a:r>
            <a:r>
              <a:rPr lang="en-US" altLang="zh-CN" dirty="0"/>
              <a:t> calls per week)</a:t>
            </a: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09BFFB70-F986-44D7-A996-DB544A1A607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7F1B7C35-048F-46D0-9BF6-B0064707FFEC}"/>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88206DFC-CAC3-4AED-BCF6-94D7DD736499}"/>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64965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4878917" cy="609599"/>
          </a:xfrm>
        </p:spPr>
        <p:txBody>
          <a:bodyPr/>
          <a:lstStyle/>
          <a:p>
            <a:r>
              <a:rPr lang="en-US" altLang="zh-CN" dirty="0" err="1"/>
              <a:t>TGbf</a:t>
            </a:r>
            <a:r>
              <a:rPr lang="en-US" altLang="zh-CN" dirty="0"/>
              <a:t> Timeline (</a:t>
            </a:r>
            <a:r>
              <a:rPr lang="en-US" altLang="zh-CN" dirty="0">
                <a:solidFill>
                  <a:srgbClr val="FF0000"/>
                </a:solidFill>
              </a:rPr>
              <a:t>Updated</a:t>
            </a:r>
            <a:r>
              <a:rPr lang="en-US" altLang="zh-CN" dirty="0"/>
              <a:t>)</a:t>
            </a:r>
          </a:p>
        </p:txBody>
      </p:sp>
      <p:sp>
        <p:nvSpPr>
          <p:cNvPr id="8" name="Rectangle 3"/>
          <p:cNvSpPr txBox="1">
            <a:spLocks noChangeArrowheads="1"/>
          </p:cNvSpPr>
          <p:nvPr/>
        </p:nvSpPr>
        <p:spPr bwMode="auto">
          <a:xfrm>
            <a:off x="685800" y="1447800"/>
            <a:ext cx="510751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PAR approved		Sep, 2020</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First TG meeting		Oct, 2020</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Comment Collection (D0.1)	</a:t>
            </a:r>
            <a:r>
              <a:rPr kumimoji="0" lang="en-US" altLang="zh-CN" sz="1600" b="0" i="1" u="none" strike="sng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Jan, 2022 </a:t>
            </a:r>
            <a:r>
              <a:rPr kumimoji="0" lang="en-US" altLang="zh-CN" sz="1600" b="0" i="1"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sym typeface="Wingdings" panose="05000000000000000000" pitchFamily="2" charset="2"/>
              </a:rPr>
              <a:t> March, 2022</a:t>
            </a:r>
            <a:endParaRPr kumimoji="0" lang="en-US" altLang="zh-CN" sz="1600" b="0" i="1"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endParaRP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Initial Letter Ballot (D1.0)	</a:t>
            </a:r>
            <a:r>
              <a:rPr kumimoji="0" lang="en-US" altLang="zh-CN" sz="1600" b="0" i="1" u="none" strike="sng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Jul, 2022 </a:t>
            </a:r>
            <a:r>
              <a:rPr kumimoji="0" lang="en-US" altLang="zh-CN" sz="1600" b="0" i="1"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sym typeface="Wingdings" panose="05000000000000000000" pitchFamily="2" charset="2"/>
              </a:rPr>
              <a:t>  Sept</a:t>
            </a:r>
            <a:r>
              <a:rPr kumimoji="0" lang="en-US" altLang="zh-CN" sz="1600" b="0" i="1"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 2022</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Recirculation LB (D2.0)	</a:t>
            </a:r>
            <a:r>
              <a:rPr kumimoji="0" lang="en-US" altLang="zh-CN" sz="1600" b="0" i="1"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Jan, 2023</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Recirculation LB (D3.0)	</a:t>
            </a:r>
            <a:r>
              <a:rPr kumimoji="0" lang="en-US" altLang="zh-CN" sz="1600" b="0" i="1"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May, 2023</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Initial SA Ballot (D4.0)	Sep 2023</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Final 802.11 WG approval	</a:t>
            </a:r>
            <a:r>
              <a:rPr kumimoji="0" lang="en-US" altLang="zh-CN" sz="1600" b="0" i="1"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July 2024 </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802 EC approval		</a:t>
            </a:r>
            <a:r>
              <a:rPr kumimoji="0" lang="en-US" altLang="zh-CN" sz="1600" b="0" i="1"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July 2024 </a:t>
            </a:r>
          </a:p>
          <a:p>
            <a:pPr marL="285750" marR="0" lvl="1" algn="just" defTabSz="914400" eaLnBrk="1" fontAlgn="auto" latinLnBrk="0" hangingPunct="1">
              <a:lnSpc>
                <a:spcPct val="100000"/>
              </a:lnSpc>
              <a:spcBef>
                <a:spcPts val="600"/>
              </a:spcBef>
              <a:spcAft>
                <a:spcPts val="600"/>
              </a:spcAft>
              <a:buClrTx/>
              <a:buSzTx/>
              <a:buFontTx/>
              <a:buChar char="–"/>
              <a:tabLst/>
              <a:defRPr/>
            </a:pPr>
            <a:r>
              <a:rPr kumimoji="0" lang="en-US" altLang="zh-CN" sz="1600" b="0" i="0" u="none" strike="noStrike" kern="0" cap="none" spc="0" normalizeH="0" baseline="0" noProof="0" dirty="0" err="1">
                <a:ln>
                  <a:noFill/>
                </a:ln>
                <a:solidFill>
                  <a:srgbClr val="000000"/>
                </a:solidFill>
                <a:effectLst/>
                <a:uLnTx/>
                <a:uFillTx/>
                <a:latin typeface="Times New Roman" panose="02020603050405020304" pitchFamily="18" charset="0"/>
                <a:ea typeface="MS PGothic" panose="020B0600070205080204" pitchFamily="34" charset="-128"/>
              </a:rPr>
              <a:t>RevCom</a:t>
            </a: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 and SASB approval</a:t>
            </a: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	</a:t>
            </a:r>
            <a:r>
              <a:rPr kumimoji="0" lang="en-US" altLang="zh-CN" sz="16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Sep 2024</a:t>
            </a:r>
          </a:p>
        </p:txBody>
      </p:sp>
      <p:sp>
        <p:nvSpPr>
          <p:cNvPr id="9" name="Rectangle 2"/>
          <p:cNvSpPr txBox="1">
            <a:spLocks noChangeArrowheads="1"/>
          </p:cNvSpPr>
          <p:nvPr/>
        </p:nvSpPr>
        <p:spPr bwMode="auto">
          <a:xfrm>
            <a:off x="7143757" y="718722"/>
            <a:ext cx="5048244" cy="548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20000"/>
              </a:spcBef>
              <a:spcAft>
                <a:spcPts val="0"/>
              </a:spcAft>
              <a:buClrTx/>
              <a:buSzTx/>
              <a:buFontTx/>
              <a:buNone/>
              <a:tabLst/>
              <a:defRPr/>
            </a:pP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Timeline for </a:t>
            </a:r>
            <a:r>
              <a:rPr kumimoji="0" lang="en-US" altLang="zh-CN" sz="2800" b="1" i="0" u="none" strike="noStrike" kern="0" cap="none" spc="0" normalizeH="0" baseline="0" noProof="0" dirty="0">
                <a:ln>
                  <a:noFill/>
                </a:ln>
                <a:solidFill>
                  <a:srgbClr val="0000FF"/>
                </a:solidFill>
                <a:effectLst/>
                <a:uLnTx/>
                <a:uFillTx/>
                <a:latin typeface="Times New Roman" panose="02020603050405020304" pitchFamily="18" charset="0"/>
                <a:ea typeface="MS PGothic" panose="020B0600070205080204" pitchFamily="34" charset="-128"/>
              </a:rPr>
              <a:t>D0.1 </a:t>
            </a: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(Tentative)</a:t>
            </a:r>
          </a:p>
        </p:txBody>
      </p:sp>
      <p:sp>
        <p:nvSpPr>
          <p:cNvPr id="10" name="Rectangle 3"/>
          <p:cNvSpPr txBox="1">
            <a:spLocks noChangeArrowheads="1"/>
          </p:cNvSpPr>
          <p:nvPr/>
        </p:nvSpPr>
        <p:spPr bwMode="auto">
          <a:xfrm>
            <a:off x="6172201" y="1295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79388" marR="0" lvl="0" indent="-179388" defTabSz="914400" eaLnBrk="1" fontAlgn="auto" latinLnBrk="0" hangingPunct="1">
              <a:lnSpc>
                <a:spcPct val="100000"/>
              </a:lnSpc>
              <a:spcBef>
                <a:spcPts val="600"/>
              </a:spcBef>
              <a:spcAft>
                <a:spcPts val="0"/>
              </a:spcAft>
              <a:buClrTx/>
              <a:buSzTx/>
              <a:buFontTx/>
              <a:buChar char="•"/>
              <a:tabLst/>
              <a:defRPr/>
            </a:pPr>
            <a:r>
              <a:rPr kumimoji="0" lang="en-US" altLang="zh-CN" sz="1800" b="1"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Week of January 3</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Editor provides initial list of topics (and updated SFD revision)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Chair issues call for volunteers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POCs and volunteers are identified for topics in the initial list     (Friday)</a:t>
            </a:r>
          </a:p>
          <a:p>
            <a:pPr marL="179388" indent="-179388" defTabSz="914400" eaLnBrk="1" fontAlgn="auto" hangingPunct="1">
              <a:spcBef>
                <a:spcPts val="600"/>
              </a:spcBef>
              <a:spcAft>
                <a:spcPts val="0"/>
              </a:spcAft>
              <a:buClrTx/>
              <a:buSzTx/>
              <a:buFontTx/>
              <a:buChar char="•"/>
            </a:pPr>
            <a:r>
              <a:rPr lang="en-US" altLang="zh-CN" sz="1800" kern="0" dirty="0">
                <a:solidFill>
                  <a:srgbClr val="000000"/>
                </a:solidFill>
              </a:rPr>
              <a:t>January 21, 2022</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a:t>
            </a:r>
            <a:r>
              <a:rPr lang="en-US" altLang="zh-CN" sz="1400" kern="0" dirty="0">
                <a:solidFill>
                  <a:srgbClr val="0000FF"/>
                </a:solidFill>
              </a:rPr>
              <a:t>baseline document </a:t>
            </a:r>
            <a:r>
              <a:rPr lang="en-US" altLang="zh-CN" sz="1400" kern="0" dirty="0"/>
              <a:t>for each topic (in the initial list) to be uploaded</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2022 IEEE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28 (Monday, two weeks after March 2022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5793318" y="1447800"/>
            <a:ext cx="378883" cy="4419600"/>
          </a:xfrm>
          <a:prstGeom prst="leftBrace">
            <a:avLst>
              <a:gd name="adj1" fmla="val 8333"/>
              <a:gd name="adj2" fmla="val 21823"/>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B8B6CAF5-5823-43FC-9CA0-BD11F5724065}"/>
              </a:ext>
            </a:extLst>
          </p:cNvPr>
          <p:cNvSpPr>
            <a:spLocks noGrp="1"/>
          </p:cNvSpPr>
          <p:nvPr>
            <p:ph type="ftr" idx="14"/>
          </p:nvPr>
        </p:nvSpPr>
        <p:spPr/>
        <p:txBody>
          <a:bodyPr/>
          <a:lstStyle/>
          <a:p>
            <a:r>
              <a:rPr lang="en-GB"/>
              <a:t>Tony Xiao Han, Huawei</a:t>
            </a:r>
            <a:endParaRPr lang="en-GB" dirty="0"/>
          </a:p>
        </p:txBody>
      </p:sp>
      <p:sp>
        <p:nvSpPr>
          <p:cNvPr id="7" name="Slide Number Placeholder 6">
            <a:extLst>
              <a:ext uri="{FF2B5EF4-FFF2-40B4-BE49-F238E27FC236}">
                <a16:creationId xmlns:a16="http://schemas.microsoft.com/office/drawing/2014/main" id="{397CDB06-3DC3-4606-8B93-6FE2185CB0D0}"/>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11" name="Date Placeholder 10">
            <a:extLst>
              <a:ext uri="{FF2B5EF4-FFF2-40B4-BE49-F238E27FC236}">
                <a16:creationId xmlns:a16="http://schemas.microsoft.com/office/drawing/2014/main" id="{83395277-CF92-4BCC-B5BD-7AA4A4D3FCB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97079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a:t>Teleconference Times</a:t>
            </a:r>
            <a:endParaRPr lang="en-US" altLang="en-US" dirty="0">
              <a:solidFill>
                <a:schemeClr val="tx2"/>
              </a:solidFill>
            </a:endParaRPr>
          </a:p>
        </p:txBody>
      </p:sp>
      <p:sp>
        <p:nvSpPr>
          <p:cNvPr id="10" name="Rectangle 3"/>
          <p:cNvSpPr txBox="1">
            <a:spLocks noChangeArrowheads="1"/>
          </p:cNvSpPr>
          <p:nvPr/>
        </p:nvSpPr>
        <p:spPr bwMode="auto">
          <a:xfrm>
            <a:off x="914400" y="1371600"/>
            <a:ext cx="10286999"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a:t>
            </a:r>
          </a:p>
          <a:p>
            <a:pPr marL="400050" marR="0" lvl="2"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January Interim</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January 18 (Tuesday), 9am - 11:00am ET 		January 19 (Wednesday),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January 21 (Friday),    9am - 11:00am ET </a:t>
            </a:r>
            <a:r>
              <a:rPr kumimoji="0" lang="en-US" altLang="zh-CN" sz="10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(Deadline for baseline document for each topic (in the initial list) to be uploaded)</a:t>
            </a:r>
            <a:endPar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January 24 (Monday),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endParaRPr kumimoji="0" lang="en-US" altLang="zh-CN" sz="105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7  (Monday),  9am - 11:00am ET		February    8   (Tuesday),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3333CC"/>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10  (Thursday),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14  (Monday),  9am - 11:00am ET		February  15   (Tuesday),  9am - 11:00am ET</a:t>
            </a:r>
          </a:p>
          <a:p>
            <a:pPr marL="685800" marR="0" lvl="2" indent="-285750" algn="just" defTabSz="914400"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3333CC"/>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17  (Thursday),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22   (Tuesday),  9am - 11:00am ET</a:t>
            </a:r>
            <a:endParaRPr kumimoji="0" lang="en-US" altLang="zh-CN" sz="1400" b="0" i="0" u="none" strike="sng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3333CC"/>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24  (Thursday),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28  (Monday),  9am - 11:00am ET 		 </a:t>
            </a:r>
          </a:p>
          <a:p>
            <a:pPr marL="685800" marR="0" lvl="2" indent="-285750" algn="just" defTabSz="914400"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1   (Tuesday),  9am - 11:00am ET</a:t>
            </a:r>
            <a:r>
              <a:rPr kumimoji="0" lang="en-US" altLang="zh-CN" sz="11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a:t>
            </a:r>
            <a:endPar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1" i="0" u="none" strike="noStrike" kern="0" cap="none" spc="0" normalizeH="0" baseline="0" noProof="0" dirty="0">
                <a:ln>
                  <a:noFill/>
                </a:ln>
                <a:solidFill>
                  <a:srgbClr val="7030A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3   (Thursday), 10am - 11:00am ET ** (CAC)</a:t>
            </a:r>
          </a:p>
          <a:p>
            <a:pPr marL="400050" marR="0" lvl="2" indent="0" algn="just" defTabSz="449263" eaLnBrk="1" fontAlgn="auto" latinLnBrk="0" hangingPunct="1">
              <a:lnSpc>
                <a:spcPct val="100000"/>
              </a:lnSpc>
              <a:spcBef>
                <a:spcPct val="0"/>
              </a:spcBef>
              <a:spcAft>
                <a:spcPts val="0"/>
              </a:spcAft>
              <a:buClrTx/>
              <a:buSzTx/>
              <a:buFontTx/>
              <a:buNone/>
              <a:tabLst/>
              <a:defRPr/>
            </a:pPr>
            <a:endParaRPr kumimoji="0" lang="en-US" altLang="zh-CN" sz="7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a:p>
            <a:pPr marL="400050" marR="0" lvl="2"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March 2022 IEEE Plenary (March </a:t>
            </a:r>
            <a:r>
              <a:rPr kumimoji="0" lang="en-US" altLang="zh-CN" sz="14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7-15</a:t>
            </a: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8   (Tuesday),      9am - 11:00am ET</a:t>
            </a:r>
            <a:r>
              <a:rPr kumimoji="0" lang="en-US" altLang="zh-CN" sz="1100" b="0" i="0" u="none" strike="sng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9   </a:t>
            </a:r>
            <a:r>
              <a:rPr kumimoji="0" lang="en-US" altLang="zh-CN" sz="140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(Wednesday), 9am - 11:00am ET</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11  </a:t>
            </a:r>
            <a:r>
              <a:rPr kumimoji="0" lang="en-US" altLang="zh-CN" sz="140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(Friday),        9am - 11:00am ET</a:t>
            </a:r>
            <a:endPar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r>
              <a:rPr kumimoji="0" lang="en-US" altLang="zh-CN" sz="1400" b="0"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14  </a:t>
            </a:r>
            <a:r>
              <a:rPr kumimoji="0" lang="en-US" altLang="zh-CN" sz="140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(Monday),     9am - 11:00am ET</a:t>
            </a: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0" marR="0" lvl="1"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Note: when conflict with CAC, the call will be changed from </a:t>
            </a:r>
            <a:r>
              <a:rPr kumimoji="0" lang="en-US" altLang="zh-CN" sz="1400" b="1"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9am</a:t>
            </a: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- 11:00am to </a:t>
            </a:r>
            <a:r>
              <a:rPr kumimoji="0" lang="en-US" altLang="zh-CN" sz="1400" b="1" i="0" u="none" strike="noStrike" kern="0" cap="none" spc="0" normalizeH="0" baseline="0" noProof="0" dirty="0">
                <a:ln>
                  <a:noFill/>
                </a:ln>
                <a:solidFill>
                  <a:srgbClr val="FF33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10am</a:t>
            </a: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- 11:00am  </a:t>
            </a:r>
          </a:p>
          <a:p>
            <a:pPr marL="0" marR="0" lvl="1"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 Jan-March 2022 CAC calls (TBD): Monday </a:t>
            </a:r>
            <a:r>
              <a:rPr kumimoji="0" lang="en-US" altLang="zh-CN" sz="14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February 21 </a:t>
            </a: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and Thursday </a:t>
            </a:r>
            <a:r>
              <a:rPr kumimoji="0" lang="en-US" altLang="zh-CN" sz="14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3</a:t>
            </a:r>
            <a:r>
              <a:rPr kumimoji="0" lang="en-US" altLang="zh-CN" sz="14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 )</a:t>
            </a:r>
          </a:p>
        </p:txBody>
      </p:sp>
      <p:sp>
        <p:nvSpPr>
          <p:cNvPr id="3" name="Footer Placeholder 2">
            <a:extLst>
              <a:ext uri="{FF2B5EF4-FFF2-40B4-BE49-F238E27FC236}">
                <a16:creationId xmlns:a16="http://schemas.microsoft.com/office/drawing/2014/main" id="{887BCD7D-9D39-48ED-8C0B-4373B1AE8AEC}"/>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473071E0-D336-486A-97A1-A9A7A123022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8D7BDCD3-08CF-4AA2-81CB-7E99CA1A6E3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70635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2021-01-17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Jan 2022</a:t>
            </a:r>
            <a:endParaRPr lang="en-GB" dirty="0"/>
          </a:p>
        </p:txBody>
      </p:sp>
      <p:sp>
        <p:nvSpPr>
          <p:cNvPr id="5122" name="Rectangle 2"/>
          <p:cNvSpPr>
            <a:spLocks noGrp="1" noChangeArrowheads="1"/>
          </p:cNvSpPr>
          <p:nvPr>
            <p:ph idx="1"/>
          </p:nvPr>
        </p:nvSpPr>
        <p:spPr>
          <a:xfrm>
            <a:off x="889001" y="1447800"/>
            <a:ext cx="10361084" cy="4343399"/>
          </a:xfrm>
          <a:ln/>
        </p:spPr>
        <p:txBody>
          <a:bodyPr/>
          <a:lstStyle/>
          <a:p>
            <a:pPr marL="0" lvl="2" indent="0">
              <a:spcBef>
                <a:spcPts val="300"/>
              </a:spcBef>
              <a:spcAft>
                <a:spcPts val="0"/>
              </a:spcAft>
              <a:defRPr/>
            </a:pPr>
            <a:r>
              <a:rPr lang="en-US" altLang="en-US" sz="2400" b="1" dirty="0"/>
              <a:t>Four teleconferences since November: Dec 7, 16, Jan 6, 11</a:t>
            </a:r>
          </a:p>
          <a:p>
            <a:pPr marL="342900" lvl="2" indent="-342900">
              <a:spcBef>
                <a:spcPts val="1200"/>
              </a:spcBef>
              <a:spcAft>
                <a:spcPts val="0"/>
              </a:spcAft>
              <a:defRPr/>
            </a:pPr>
            <a:r>
              <a:rPr lang="en-US" altLang="en-US" sz="2400" b="1" dirty="0"/>
              <a:t>Will have four meetings this session: Tuesday 13:30 ET,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11-21/1995r0</a:t>
            </a:r>
            <a:r>
              <a:rPr lang="en-US" altLang="en-US" sz="2400" b="1" dirty="0"/>
              <a:t>):</a:t>
            </a:r>
          </a:p>
          <a:p>
            <a:pPr marL="342900" lvl="2" indent="-342900">
              <a:spcBef>
                <a:spcPts val="0"/>
              </a:spcBef>
              <a:spcAft>
                <a:spcPts val="0"/>
              </a:spcAft>
              <a:buFontTx/>
              <a:buChar char="-"/>
              <a:defRPr/>
            </a:pPr>
            <a:r>
              <a:rPr lang="en-US" altLang="en-US" sz="2400" b="1" dirty="0"/>
              <a:t>Respond to liaison from WBA </a:t>
            </a:r>
            <a:r>
              <a:rPr lang="en-US" sz="2400" b="1" u="sng" dirty="0">
                <a:hlinkClick r:id="rId4"/>
              </a:rPr>
              <a:t>11-21/0703r0</a:t>
            </a:r>
            <a:r>
              <a:rPr lang="en-US" sz="2400" b="1" u="sng" dirty="0"/>
              <a:t> </a:t>
            </a:r>
            <a:endParaRPr lang="en-US" altLang="en-US" sz="2400" b="1" dirty="0"/>
          </a:p>
          <a:p>
            <a:pPr marL="342900" lvl="2" indent="-342900">
              <a:spcBef>
                <a:spcPts val="0"/>
              </a:spcBef>
              <a:spcAft>
                <a:spcPts val="0"/>
              </a:spcAft>
              <a:buFontTx/>
              <a:buChar char="-"/>
              <a:defRPr/>
            </a:pPr>
            <a:r>
              <a:rPr lang="en-US" altLang="en-US" sz="2400" b="1" dirty="0"/>
              <a:t>Discuss/update tracking document </a:t>
            </a:r>
            <a:r>
              <a:rPr lang="en-US" sz="2400" b="1" dirty="0">
                <a:hlinkClick r:id="rId5"/>
              </a:rPr>
              <a:t>11-21/0332r29</a:t>
            </a:r>
            <a:r>
              <a:rPr lang="en-US" sz="2400" b="1" dirty="0"/>
              <a:t> (especially open topics) </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Four non-AP STA identification proposals, so far – consider analyses, and select direction for D0.1</a:t>
            </a:r>
          </a:p>
          <a:p>
            <a:pPr marL="800100" lvl="3" indent="-342900">
              <a:spcBef>
                <a:spcPts val="0"/>
              </a:spcBef>
              <a:spcAft>
                <a:spcPts val="0"/>
              </a:spcAft>
              <a:buFontTx/>
              <a:buChar char="-"/>
              <a:defRPr/>
            </a:pPr>
            <a:r>
              <a:rPr lang="en-US" altLang="en-US" sz="2200" dirty="0"/>
              <a:t>Consider new contributions</a:t>
            </a:r>
          </a:p>
          <a:p>
            <a:pPr marL="800100" lvl="3" indent="-342900">
              <a:spcBef>
                <a:spcPts val="0"/>
              </a:spcBef>
              <a:spcAft>
                <a:spcPts val="0"/>
              </a:spcAft>
              <a:buFontTx/>
              <a:buChar char="-"/>
              <a:defRPr/>
            </a:pPr>
            <a:r>
              <a:rPr lang="en-US" altLang="en-US" sz="2200" dirty="0"/>
              <a:t>Other topics (especially “recommendations” in the Std) not covered yet, need proposals</a:t>
            </a:r>
          </a:p>
          <a:p>
            <a:pPr marL="342900" lvl="2" indent="-342900">
              <a:spcBef>
                <a:spcPts val="0"/>
              </a:spcBef>
              <a:spcAft>
                <a:spcPts val="0"/>
              </a:spcAft>
              <a:buFontTx/>
              <a:buChar char="-"/>
              <a:defRPr/>
            </a:pPr>
            <a:r>
              <a:rPr lang="en-US" altLang="en-US" sz="2400" b="1" dirty="0"/>
              <a:t>Approve material for D0.1, update Timeline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500978F-8513-45E3-AE53-CF7E39AEBE6C}"/>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672263A-1EE2-47A8-9482-1699DA7A423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B86C3CC2-EE56-4B06-B223-2ED6C6C3E7D6}"/>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857485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929217" y="457200"/>
            <a:ext cx="10333565" cy="1066800"/>
          </a:xfrm>
          <a:prstGeom prst="rect">
            <a:avLst/>
          </a:prstGeom>
        </p:spPr>
        <p:txBody>
          <a:bodyPr lIns="45719" tIns="45719" rIns="45719" bIns="45719"/>
          <a:lstStyle/>
          <a:p>
            <a:r>
              <a:rPr lang="en-US" dirty="0" err="1"/>
              <a:t>TGbi</a:t>
            </a:r>
            <a:r>
              <a:rPr lang="en-US" dirty="0"/>
              <a:t> (Enhanced Data Privacy) </a:t>
            </a:r>
            <a:r>
              <a:rPr dirty="0"/>
              <a:t>– </a:t>
            </a:r>
            <a:r>
              <a:rPr lang="en-US" dirty="0"/>
              <a:t>January 2022</a:t>
            </a:r>
            <a:endParaRPr dirty="0"/>
          </a:p>
        </p:txBody>
      </p:sp>
      <p:sp>
        <p:nvSpPr>
          <p:cNvPr id="82" name="Content Placeholder 2"/>
          <p:cNvSpPr txBox="1">
            <a:spLocks noGrp="1"/>
          </p:cNvSpPr>
          <p:nvPr>
            <p:ph type="body" idx="4294967295"/>
          </p:nvPr>
        </p:nvSpPr>
        <p:spPr>
          <a:xfrm>
            <a:off x="1103843" y="1524000"/>
            <a:ext cx="10210800" cy="4761707"/>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will vote to complete issue identification in our first session during this interim (doc 21/641r6).</a:t>
            </a:r>
          </a:p>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will begin Requirement definition discussions during the remaining time.</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January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ET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If any technical submissions are received after this time, they will be added to the agenda, time permitting, or to a subsequent teleconference.</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1/1974r0.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075437FE-AB92-4ED2-9510-61AC6ED9E1A4}"/>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B8F1B004-A1E2-48E9-9FC6-E3808B49A1B5}"/>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
        <p:nvSpPr>
          <p:cNvPr id="4" name="Date Placeholder 3">
            <a:extLst>
              <a:ext uri="{FF2B5EF4-FFF2-40B4-BE49-F238E27FC236}">
                <a16:creationId xmlns:a16="http://schemas.microsoft.com/office/drawing/2014/main" id="{2DC33750-B329-4AFE-8EE1-ADD1DEAF6970}"/>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3397212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2022</a:t>
            </a:r>
            <a:endParaRPr lang="en-GB" dirty="0"/>
          </a:p>
        </p:txBody>
      </p:sp>
      <p:sp>
        <p:nvSpPr>
          <p:cNvPr id="5122" name="Rectangle 2"/>
          <p:cNvSpPr>
            <a:spLocks noGrp="1" noChangeArrowheads="1"/>
          </p:cNvSpPr>
          <p:nvPr>
            <p:ph idx="1"/>
          </p:nvPr>
        </p:nvSpPr>
        <p:spPr>
          <a:xfrm>
            <a:off x="915458" y="1167757"/>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Ad Hoc had no meetings since November 2021 Plenary </a:t>
            </a:r>
          </a:p>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IEEE 802 Recommendations on M.1450-5 &amp; M.1801-2 (based on ITU –AHG recommendations) discussed in WP 5A Meeting </a:t>
            </a:r>
            <a:r>
              <a:rPr lang="pt-BR" sz="2000" dirty="0"/>
              <a:t>2021-11-15 to 2021-11-26</a:t>
            </a:r>
            <a:endParaRPr lang="en-US" altLang="en-US" sz="2000" dirty="0">
              <a:solidFill>
                <a:schemeClr val="tx1"/>
              </a:solidFill>
            </a:endParaRPr>
          </a:p>
          <a:p>
            <a:pPr marL="800100" lvl="3" indent="-342900">
              <a:spcBef>
                <a:spcPts val="300"/>
              </a:spcBef>
              <a:spcAft>
                <a:spcPts val="0"/>
              </a:spcAft>
              <a:buFont typeface="Arial" panose="020B0604020202020204" pitchFamily="34" charset="0"/>
              <a:buChar char="•"/>
              <a:defRPr/>
            </a:pPr>
            <a:r>
              <a:rPr lang="en-US" altLang="en-US" dirty="0">
                <a:solidFill>
                  <a:schemeClr val="tx1"/>
                </a:solidFill>
                <a:hlinkClick r:id="rId3"/>
              </a:rPr>
              <a:t>https://mentor.ieee.org/802.18/dcn/21/18-21-0117-04-0000-proposed-modifications-to-itu-r-m-1801-2.docx</a:t>
            </a:r>
            <a:r>
              <a:rPr lang="en-US" altLang="en-US" dirty="0">
                <a:solidFill>
                  <a:schemeClr val="tx1"/>
                </a:solidFill>
              </a:rPr>
              <a:t>  </a:t>
            </a:r>
          </a:p>
          <a:p>
            <a:pPr marL="800100" lvl="3" indent="-342900">
              <a:spcBef>
                <a:spcPts val="300"/>
              </a:spcBef>
              <a:spcAft>
                <a:spcPts val="0"/>
              </a:spcAft>
              <a:buFont typeface="Arial" panose="020B0604020202020204" pitchFamily="34" charset="0"/>
              <a:buChar char="•"/>
              <a:defRPr/>
            </a:pPr>
            <a:r>
              <a:rPr lang="en-US" altLang="en-US" dirty="0">
                <a:solidFill>
                  <a:schemeClr val="tx1"/>
                </a:solidFill>
                <a:hlinkClick r:id="rId4"/>
              </a:rPr>
              <a:t>https://mentor.ieee.org/802.18/dcn/21/18-21-0116-04-0000-proposed-modifications-to-itu-r-m-1450-5.docx</a:t>
            </a:r>
            <a:endParaRPr lang="en-US" altLang="en-US" dirty="0">
              <a:solidFill>
                <a:schemeClr val="tx1"/>
              </a:solidFill>
            </a:endParaRPr>
          </a:p>
          <a:p>
            <a:pPr marL="342900" lvl="2" indent="-342900">
              <a:spcBef>
                <a:spcPts val="300"/>
              </a:spcBef>
              <a:spcAft>
                <a:spcPts val="0"/>
              </a:spcAft>
              <a:buFont typeface="Arial" panose="020B0604020202020204" pitchFamily="34" charset="0"/>
              <a:buChar char="•"/>
              <a:defRPr/>
            </a:pPr>
            <a:r>
              <a:rPr lang="en-US" sz="2000" dirty="0">
                <a:solidFill>
                  <a:schemeClr val="tx1"/>
                </a:solidFill>
              </a:rPr>
              <a:t>ITU AHG has one session during January 2022 interim session</a:t>
            </a:r>
          </a:p>
          <a:p>
            <a:pPr marL="800100" lvl="3" indent="-342900">
              <a:spcBef>
                <a:spcPts val="300"/>
              </a:spcBef>
              <a:spcAft>
                <a:spcPts val="0"/>
              </a:spcAft>
              <a:buFont typeface="Arial" panose="020B0604020202020204" pitchFamily="34" charset="0"/>
              <a:buChar char="•"/>
              <a:defRPr/>
            </a:pPr>
            <a:r>
              <a:rPr lang="en-US" sz="2000" dirty="0">
                <a:solidFill>
                  <a:schemeClr val="tx1"/>
                </a:solidFill>
              </a:rPr>
              <a:t>Meeting Date/Time: January 20</a:t>
            </a:r>
            <a:r>
              <a:rPr lang="en-US" sz="2000" baseline="30000" dirty="0">
                <a:solidFill>
                  <a:schemeClr val="tx1"/>
                </a:solidFill>
              </a:rPr>
              <a:t>th</a:t>
            </a:r>
            <a:r>
              <a:rPr lang="en-US" sz="2000" dirty="0">
                <a:solidFill>
                  <a:schemeClr val="tx1"/>
                </a:solidFill>
              </a:rPr>
              <a:t>, 16:00 ET</a:t>
            </a:r>
          </a:p>
          <a:p>
            <a:pPr marL="800100" lvl="3" indent="-342900">
              <a:spcBef>
                <a:spcPts val="300"/>
              </a:spcBef>
              <a:spcAft>
                <a:spcPts val="0"/>
              </a:spcAft>
              <a:buFont typeface="Arial" panose="020B0604020202020204" pitchFamily="34" charset="0"/>
              <a:buChar char="•"/>
              <a:defRPr/>
            </a:pPr>
            <a:r>
              <a:rPr lang="en-US" sz="2000" dirty="0">
                <a:solidFill>
                  <a:schemeClr val="tx1"/>
                </a:solidFill>
              </a:rPr>
              <a:t>Agenda: </a:t>
            </a:r>
          </a:p>
          <a:p>
            <a:pPr marL="1257300" lvl="4" indent="-342900">
              <a:spcBef>
                <a:spcPts val="300"/>
              </a:spcBef>
              <a:spcAft>
                <a:spcPts val="0"/>
              </a:spcAft>
              <a:buFont typeface="Arial" panose="020B0604020202020204" pitchFamily="34" charset="0"/>
              <a:buChar char="•"/>
              <a:defRPr/>
            </a:pPr>
            <a:r>
              <a:rPr lang="en-US" sz="2000" dirty="0">
                <a:solidFill>
                  <a:schemeClr val="tx1"/>
                </a:solidFill>
              </a:rPr>
              <a:t>To provide and update on the result of WP 5A Nov 2021 meeting</a:t>
            </a:r>
          </a:p>
          <a:p>
            <a:pPr marL="1257300" lvl="4" indent="-342900">
              <a:spcBef>
                <a:spcPts val="300"/>
              </a:spcBef>
              <a:spcAft>
                <a:spcPts val="0"/>
              </a:spcAft>
              <a:buFont typeface="Arial" panose="020B0604020202020204" pitchFamily="34" charset="0"/>
              <a:buChar char="•"/>
              <a:defRPr/>
            </a:pPr>
            <a:r>
              <a:rPr lang="en-US" sz="2000" dirty="0">
                <a:solidFill>
                  <a:schemeClr val="tx1"/>
                </a:solidFill>
              </a:rPr>
              <a:t>Discuss next steps and plan for development of contributions to the WP5A May/June 2022 meeting</a:t>
            </a:r>
          </a:p>
          <a:p>
            <a:pPr marL="342900" lvl="2" indent="-342900">
              <a:spcBef>
                <a:spcPts val="300"/>
              </a:spcBef>
              <a:spcAft>
                <a:spcPts val="0"/>
              </a:spcAft>
              <a:buFont typeface="Arial" panose="020B0604020202020204" pitchFamily="34" charset="0"/>
              <a:buChar char="•"/>
              <a:defRPr/>
            </a:pPr>
            <a:r>
              <a:rPr lang="en-US" sz="2000" dirty="0">
                <a:solidFill>
                  <a:schemeClr val="tx1"/>
                </a:solidFill>
              </a:rPr>
              <a:t>Next Steps</a:t>
            </a:r>
          </a:p>
          <a:p>
            <a:pPr marL="800100" lvl="3" indent="-342900">
              <a:spcBef>
                <a:spcPts val="300"/>
              </a:spcBef>
              <a:spcAft>
                <a:spcPts val="0"/>
              </a:spcAft>
              <a:buFont typeface="Arial" panose="020B0604020202020204" pitchFamily="34" charset="0"/>
              <a:buChar char="•"/>
              <a:defRPr/>
            </a:pPr>
            <a:r>
              <a:rPr lang="en-US" sz="1800" dirty="0"/>
              <a:t>Working Party 5A Next Meeting Dates</a:t>
            </a:r>
          </a:p>
          <a:p>
            <a:pPr marL="1257300" lvl="4" indent="-342900">
              <a:spcBef>
                <a:spcPts val="300"/>
              </a:spcBef>
              <a:spcAft>
                <a:spcPts val="0"/>
              </a:spcAft>
              <a:buFont typeface="Arial" panose="020B0604020202020204" pitchFamily="34" charset="0"/>
              <a:buChar char="•"/>
              <a:defRPr/>
            </a:pPr>
            <a:r>
              <a:rPr lang="en-US" sz="1800" dirty="0">
                <a:hlinkClick r:id="rId5">
                  <a:extLst>
                    <a:ext uri="{A12FA001-AC4F-418D-AE19-62706E023703}">
                      <ahyp:hlinkClr xmlns:ahyp="http://schemas.microsoft.com/office/drawing/2018/hyperlinkcolor" val="tx"/>
                    </a:ext>
                  </a:extLst>
                </a:hlinkClick>
              </a:rPr>
              <a:t>Monday 2022-05-23 - Friday 2022-06-03</a:t>
            </a:r>
            <a:endParaRPr lang="pt-BR" sz="1800" dirty="0"/>
          </a:p>
          <a:p>
            <a:pPr marL="800100" lvl="3" indent="-342900">
              <a:spcBef>
                <a:spcPts val="300"/>
              </a:spcBef>
              <a:spcAft>
                <a:spcPts val="0"/>
              </a:spcAft>
              <a:buFont typeface="Arial" panose="020B0604020202020204" pitchFamily="34" charset="0"/>
              <a:buChar char="•"/>
              <a:defRPr/>
            </a:pPr>
            <a:r>
              <a:rPr lang="en-US" sz="1800" dirty="0"/>
              <a:t>Next ITU AHG Meeting: </a:t>
            </a:r>
          </a:p>
          <a:p>
            <a:pPr marL="1257300" lvl="4" indent="-342900">
              <a:spcBef>
                <a:spcPts val="300"/>
              </a:spcBef>
              <a:spcAft>
                <a:spcPts val="0"/>
              </a:spcAft>
              <a:buFont typeface="Arial" panose="020B0604020202020204" pitchFamily="34" charset="0"/>
              <a:buChar char="•"/>
              <a:defRPr/>
            </a:pPr>
            <a:r>
              <a:rPr lang="en-US" sz="1800" dirty="0"/>
              <a:t>TBD</a:t>
            </a:r>
            <a:endParaRPr lang="en-US" sz="2400" dirty="0">
              <a:solidFill>
                <a:schemeClr val="tx1"/>
              </a:solidFill>
            </a:endParaRP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Date Placeholder 6"/>
          <p:cNvSpPr>
            <a:spLocks noGrp="1"/>
          </p:cNvSpPr>
          <p:nvPr>
            <p:ph type="dt" idx="15"/>
          </p:nvPr>
        </p:nvSpPr>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11-11/0270r57 (November 2021)</a:t>
            </a:r>
          </a:p>
          <a:p>
            <a:pPr eaLnBrk="1" hangingPunct="1"/>
            <a:r>
              <a:rPr lang="en-US" altLang="en-US" dirty="0"/>
              <a:t>Changes since November 2021:</a:t>
            </a:r>
          </a:p>
          <a:p>
            <a:pPr lvl="1" eaLnBrk="1" hangingPunct="1"/>
            <a:r>
              <a:rPr lang="en-US" altLang="en-US" dirty="0" err="1"/>
              <a:t>TGbe</a:t>
            </a:r>
            <a:r>
              <a:rPr lang="en-US" altLang="en-US" dirty="0"/>
              <a:t> released “NSEP Priority Service” category</a:t>
            </a:r>
          </a:p>
          <a:p>
            <a:pPr eaLnBrk="1" hangingPunct="1"/>
            <a:r>
              <a:rPr lang="en-US" altLang="en-US" dirty="0"/>
              <a:t>Pending changes:</a:t>
            </a:r>
          </a:p>
          <a:p>
            <a:pPr lvl="1" eaLnBrk="1" hangingPunct="1"/>
            <a:r>
              <a:rPr lang="en-US" altLang="en-US" dirty="0"/>
              <a:t>None</a:t>
            </a:r>
          </a:p>
        </p:txBody>
      </p:sp>
      <p:sp>
        <p:nvSpPr>
          <p:cNvPr id="2" name="Footer Placeholder 1">
            <a:extLst>
              <a:ext uri="{FF2B5EF4-FFF2-40B4-BE49-F238E27FC236}">
                <a16:creationId xmlns:a16="http://schemas.microsoft.com/office/drawing/2014/main" id="{AAA54AB5-2EF3-4B0B-9A36-C97B53354368}"/>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4A62C73D-B53C-4417-AEC4-55F0E08445D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D1ABD15F-F899-4967-8162-75740C2FE19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22352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000" b="1" dirty="0"/>
              <a:t>Teleconferences since November (2): </a:t>
            </a:r>
          </a:p>
          <a:p>
            <a:pPr marL="342900" lvl="2" indent="-342900">
              <a:spcBef>
                <a:spcPts val="300"/>
              </a:spcBef>
              <a:spcAft>
                <a:spcPts val="0"/>
              </a:spcAft>
              <a:buFont typeface="Arial" panose="020B0604020202020204" pitchFamily="34" charset="0"/>
              <a:buChar char="•"/>
              <a:defRPr/>
            </a:pPr>
            <a:r>
              <a:rPr lang="en-US" altLang="en-US" sz="2000" b="1" dirty="0"/>
              <a:t>New Annex G approach: </a:t>
            </a:r>
            <a:r>
              <a:rPr lang="en-US" altLang="en-US" sz="2000" b="1" dirty="0">
                <a:hlinkClick r:id="rId3"/>
              </a:rPr>
              <a:t>11-21/1797r2</a:t>
            </a:r>
            <a:endParaRPr lang="en-US" altLang="en-US" sz="2000" b="1" dirty="0"/>
          </a:p>
          <a:p>
            <a:pPr marL="342900" lvl="2" indent="-342900">
              <a:spcBef>
                <a:spcPts val="300"/>
              </a:spcBef>
              <a:spcAft>
                <a:spcPts val="0"/>
              </a:spcAft>
              <a:buFont typeface="Arial" panose="020B0604020202020204" pitchFamily="34" charset="0"/>
              <a:buChar char="•"/>
              <a:defRPr/>
            </a:pPr>
            <a:r>
              <a:rPr lang="en-US" altLang="en-US" sz="2000" b="1" dirty="0"/>
              <a:t>IEEE Std 802 updates – reviewed 802 Technical Plenary and </a:t>
            </a:r>
            <a:r>
              <a:rPr lang="en-US" altLang="en-US" sz="2000" b="1" dirty="0" err="1"/>
              <a:t>Nencida</a:t>
            </a:r>
            <a:r>
              <a:rPr lang="en-US" altLang="en-US" sz="2000" b="1" dirty="0"/>
              <a:t> discussion: </a:t>
            </a:r>
            <a:r>
              <a:rPr lang="en-US" sz="2000" b="1" dirty="0">
                <a:hlinkClick r:id="rId4"/>
              </a:rPr>
              <a:t>11-21/2002r0</a:t>
            </a:r>
            <a:r>
              <a:rPr lang="en-US" altLang="en-US" sz="2000" b="1" dirty="0"/>
              <a:t> </a:t>
            </a:r>
          </a:p>
          <a:p>
            <a:pPr marL="342900" lvl="2" indent="-342900">
              <a:spcBef>
                <a:spcPts val="300"/>
              </a:spcBef>
              <a:spcAft>
                <a:spcPts val="0"/>
              </a:spcAft>
              <a:buFont typeface="Arial" panose="020B0604020202020204" pitchFamily="34" charset="0"/>
              <a:buChar char="•"/>
              <a:defRPr/>
            </a:pPr>
            <a:r>
              <a:rPr lang="en-US" altLang="en-US" sz="2000" b="1" dirty="0"/>
              <a:t>Way forward, for Clause 6: </a:t>
            </a:r>
            <a:r>
              <a:rPr lang="en-US" sz="2000" b="1" dirty="0">
                <a:hlinkClick r:id="rId5"/>
              </a:rPr>
              <a:t>11-21/1822r0</a:t>
            </a:r>
            <a:endParaRPr lang="en-US" altLang="en-US" sz="2000" b="1" dirty="0"/>
          </a:p>
          <a:p>
            <a:pPr marL="342900" lvl="2" indent="-342900">
              <a:spcBef>
                <a:spcPts val="1200"/>
              </a:spcBef>
              <a:spcAft>
                <a:spcPts val="1200"/>
              </a:spcAft>
              <a:defRPr/>
            </a:pPr>
            <a:r>
              <a:rPr lang="en-US" altLang="en-US" sz="2000" b="1" dirty="0"/>
              <a:t>Will have two meetings this week: Monday 13:30 ET, Wednesday 11:15 ET</a:t>
            </a:r>
          </a:p>
          <a:p>
            <a:pPr marL="342900" lvl="2" indent="-342900">
              <a:spcBef>
                <a:spcPts val="300"/>
              </a:spcBef>
              <a:spcAft>
                <a:spcPts val="0"/>
              </a:spcAft>
              <a:defRPr/>
            </a:pPr>
            <a:r>
              <a:rPr lang="en-US" altLang="en-US" sz="2000" b="1" dirty="0"/>
              <a:t>Agenda is here: </a:t>
            </a:r>
            <a:r>
              <a:rPr lang="en-US" altLang="en-US" sz="2000" b="1" dirty="0">
                <a:hlinkClick r:id="rId6"/>
              </a:rPr>
              <a:t>11-21/1994r0</a:t>
            </a:r>
            <a:r>
              <a:rPr lang="en-US" altLang="en-US" sz="2000" b="1" dirty="0"/>
              <a:t>, topics:</a:t>
            </a:r>
          </a:p>
          <a:p>
            <a:pPr marL="342900" lvl="2" indent="-342900">
              <a:spcBef>
                <a:spcPts val="300"/>
              </a:spcBef>
              <a:spcAft>
                <a:spcPts val="0"/>
              </a:spcAft>
              <a:buFontTx/>
              <a:buChar char="-"/>
              <a:defRPr/>
            </a:pPr>
            <a:r>
              <a:rPr lang="en-US" altLang="en-US" sz="2000" b="1" dirty="0"/>
              <a:t>Annex G: Discussion of new alternative</a:t>
            </a:r>
          </a:p>
          <a:p>
            <a:pPr marL="342900" lvl="2" indent="-342900">
              <a:spcBef>
                <a:spcPts val="300"/>
              </a:spcBef>
              <a:spcAft>
                <a:spcPts val="0"/>
              </a:spcAft>
              <a:buFontTx/>
              <a:buChar char="-"/>
              <a:defRPr/>
            </a:pPr>
            <a:r>
              <a:rPr lang="en-US" altLang="en-US" sz="2000" b="1" dirty="0"/>
              <a:t>802.1CQ (?)</a:t>
            </a:r>
          </a:p>
          <a:p>
            <a:pPr marL="342900" lvl="2" indent="-342900">
              <a:spcBef>
                <a:spcPts val="300"/>
              </a:spcBef>
              <a:spcAft>
                <a:spcPts val="0"/>
              </a:spcAft>
              <a:buFontTx/>
              <a:buChar char="-"/>
              <a:defRPr/>
            </a:pPr>
            <a:r>
              <a:rPr lang="en-US" altLang="en-US" sz="2000" b="1" dirty="0"/>
              <a:t>Consider 802/802EC/</a:t>
            </a:r>
            <a:r>
              <a:rPr lang="en-US" altLang="en-US" sz="2000" b="1" dirty="0" err="1"/>
              <a:t>Nendica</a:t>
            </a:r>
            <a:r>
              <a:rPr lang="en-US" altLang="en-US" sz="2000" b="1" dirty="0"/>
              <a:t> activity on IEEE Std 802 revision</a:t>
            </a:r>
          </a:p>
          <a:p>
            <a:pPr marL="342900" lvl="2" indent="-342900">
              <a:spcBef>
                <a:spcPts val="300"/>
              </a:spcBef>
              <a:spcAft>
                <a:spcPts val="0"/>
              </a:spcAft>
              <a:buFontTx/>
              <a:buChar char="-"/>
              <a:defRPr/>
            </a:pPr>
            <a:r>
              <a:rPr lang="en-US" altLang="en-US" sz="2000" b="1" dirty="0"/>
              <a:t>Clause 6 discussion (purpose and value?)</a:t>
            </a:r>
          </a:p>
          <a:p>
            <a:pPr marL="342900" lvl="2" indent="-342900">
              <a:spcBef>
                <a:spcPts val="300"/>
              </a:spcBef>
              <a:spcAft>
                <a:spcPts val="0"/>
              </a:spcAft>
              <a:buFontTx/>
              <a:buChar char="-"/>
              <a:defRPr/>
            </a:pPr>
            <a:r>
              <a:rPr lang="en-US" altLang="en-US" sz="2000" b="1" dirty="0"/>
              <a:t>Check on TGbe informative annex considerations</a:t>
            </a:r>
          </a:p>
          <a:p>
            <a:pPr marL="342900" lvl="2" indent="-342900">
              <a:spcBef>
                <a:spcPts val="300"/>
              </a:spcBef>
              <a:spcAft>
                <a:spcPts val="0"/>
              </a:spcAft>
              <a:buFontTx/>
              <a:buChar char="-"/>
              <a:defRPr/>
            </a:pPr>
            <a:r>
              <a:rPr lang="en-US" altLang="en-US" sz="20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40237150-D4C0-4BFD-883C-6F42A2C2639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B62D5A6-4835-4C24-834D-F694F245F6A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A8B07B47-819B-4AD0-8D75-1EF84BD00FA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0459285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190119F3-D194-454B-8397-CF6A8980895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7EF033FD-9F70-4330-BF2A-F2E66AD613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7572EC93-819D-4961-AAE1-26FE3F16D98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4942121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C25017FC-02BF-491E-9298-B19A4075C4E8}"/>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Mon, 24 Jan 2022 at 4-6 pm)</a:t>
            </a:r>
            <a:endParaRPr lang="en-US" altLang="en-US"/>
          </a:p>
        </p:txBody>
      </p:sp>
      <p:sp>
        <p:nvSpPr>
          <p:cNvPr id="15366" name="Content Placeholder 2">
            <a:extLst>
              <a:ext uri="{FF2B5EF4-FFF2-40B4-BE49-F238E27FC236}">
                <a16:creationId xmlns:a16="http://schemas.microsoft.com/office/drawing/2014/main" id="{EB5A488F-221A-4662-A308-ED5698B6FB38}"/>
              </a:ext>
            </a:extLst>
          </p:cNvPr>
          <p:cNvSpPr>
            <a:spLocks noGrp="1" noChangeArrowheads="1"/>
          </p:cNvSpPr>
          <p:nvPr>
            <p:ph idx="4294967295"/>
          </p:nvPr>
        </p:nvSpPr>
        <p:spPr>
          <a:xfrm>
            <a:off x="2251076" y="16764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(11-21-1997) will focus on:</a:t>
            </a:r>
          </a:p>
          <a:p>
            <a:pPr>
              <a:defRPr/>
            </a:pPr>
            <a:r>
              <a:rPr lang="en-AU" altLang="en-US" dirty="0"/>
              <a:t>LAA/Wi-Fi </a:t>
            </a:r>
            <a:r>
              <a:rPr lang="en-AU" altLang="en-US" dirty="0" err="1"/>
              <a:t>coex</a:t>
            </a:r>
            <a:r>
              <a:rPr lang="en-AU" altLang="en-US" dirty="0"/>
              <a:t> measurement efforts</a:t>
            </a:r>
          </a:p>
          <a:p>
            <a:pPr>
              <a:defRPr/>
            </a:pPr>
            <a:r>
              <a:rPr lang="en-AU" altLang="en-US" dirty="0"/>
              <a:t>BRAN Updates</a:t>
            </a:r>
          </a:p>
          <a:p>
            <a:pPr lvl="1">
              <a:defRPr/>
            </a:pPr>
            <a:r>
              <a:rPr lang="en-AU" altLang="en-US" dirty="0"/>
              <a:t>EN 301 893 issues (5 GHz), incl.</a:t>
            </a:r>
          </a:p>
          <a:p>
            <a:pPr lvl="2">
              <a:defRPr/>
            </a:pPr>
            <a:r>
              <a:rPr lang="en-AU" altLang="en-US" dirty="0"/>
              <a:t>Coexistence (with 802.11ax) challenges for 802.11be</a:t>
            </a:r>
          </a:p>
          <a:p>
            <a:pPr lvl="3">
              <a:defRPr/>
            </a:pPr>
            <a:r>
              <a:rPr lang="en-AU" altLang="en-US" dirty="0"/>
              <a:t>Will discuss possible LS’s to </a:t>
            </a:r>
            <a:r>
              <a:rPr lang="en-AU" altLang="en-US" dirty="0" err="1"/>
              <a:t>TGbe</a:t>
            </a:r>
            <a:r>
              <a:rPr lang="en-AU" altLang="en-US" dirty="0"/>
              <a:t>/</a:t>
            </a:r>
            <a:r>
              <a:rPr lang="en-AU" altLang="en-US" dirty="0" err="1"/>
              <a:t>TGme</a:t>
            </a:r>
            <a:r>
              <a:rPr lang="en-AU" altLang="en-US" dirty="0"/>
              <a:t> and WFA</a:t>
            </a:r>
          </a:p>
          <a:p>
            <a:pPr lvl="1">
              <a:defRPr/>
            </a:pPr>
            <a:r>
              <a:rPr lang="en-AU" altLang="en-US" dirty="0"/>
              <a:t>EN 303 687 issues (6 GHz), incl.</a:t>
            </a:r>
          </a:p>
          <a:p>
            <a:pPr lvl="2">
              <a:defRPr/>
            </a:pPr>
            <a:r>
              <a:rPr lang="en-AU" altLang="en-US" dirty="0"/>
              <a:t>NB FH in 6 GHz (contentious but resolving)</a:t>
            </a:r>
          </a:p>
          <a:p>
            <a:pPr lvl="2">
              <a:defRPr/>
            </a:pPr>
            <a:r>
              <a:rPr lang="en-AU" altLang="en-US" dirty="0"/>
              <a:t>C2C (becoming more contentious)</a:t>
            </a:r>
          </a:p>
          <a:p>
            <a:pPr lvl="2">
              <a:defRPr/>
            </a:pPr>
            <a:r>
              <a:rPr lang="en-AU" altLang="en-US" dirty="0"/>
              <a:t>Specification issues for 802.11ax/be</a:t>
            </a:r>
          </a:p>
          <a:p>
            <a:pPr lvl="3">
              <a:defRPr/>
            </a:pPr>
            <a:r>
              <a:rPr lang="en-AU" altLang="en-US" dirty="0"/>
              <a:t>Will discuss possible LS’s to </a:t>
            </a:r>
            <a:r>
              <a:rPr lang="en-AU" altLang="en-US" dirty="0" err="1"/>
              <a:t>TGbe</a:t>
            </a:r>
            <a:r>
              <a:rPr lang="en-AU" altLang="en-US" dirty="0"/>
              <a:t>/</a:t>
            </a:r>
            <a:r>
              <a:rPr lang="en-AU" altLang="en-US" dirty="0" err="1"/>
              <a:t>TGme</a:t>
            </a:r>
            <a:endParaRPr lang="en-AU" altLang="en-US" dirty="0"/>
          </a:p>
          <a:p>
            <a:pPr>
              <a:defRPr/>
            </a:pPr>
            <a:r>
              <a:rPr lang="en-AU" dirty="0"/>
              <a:t>Updates: 6 GHz spectrum, 3GPP, 60 GHz</a:t>
            </a:r>
          </a:p>
          <a:p>
            <a:pPr>
              <a:defRPr/>
            </a:pPr>
            <a:r>
              <a:rPr lang="en-AU" dirty="0"/>
              <a:t>IEEE 802 Tech Talk on coexistence in Jun 2022</a:t>
            </a:r>
          </a:p>
        </p:txBody>
      </p:sp>
      <p:sp>
        <p:nvSpPr>
          <p:cNvPr id="2" name="Footer Placeholder 1">
            <a:extLst>
              <a:ext uri="{FF2B5EF4-FFF2-40B4-BE49-F238E27FC236}">
                <a16:creationId xmlns:a16="http://schemas.microsoft.com/office/drawing/2014/main" id="{3346FD11-17B0-476E-A08E-644D5390568D}"/>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9D316350-B2E2-482D-9FDE-F2051FDDF136}"/>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4" name="Date Placeholder 3">
            <a:extLst>
              <a:ext uri="{FF2B5EF4-FFF2-40B4-BE49-F238E27FC236}">
                <a16:creationId xmlns:a16="http://schemas.microsoft.com/office/drawing/2014/main" id="{086B66A6-EE7A-4C4C-857F-087FA056C5C8}"/>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94775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March 2022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  </a:t>
            </a:r>
            <a:r>
              <a:rPr lang="en-US" sz="1600" b="0" i="0" dirty="0">
                <a:solidFill>
                  <a:srgbClr val="000000"/>
                </a:solidFill>
                <a:effectLst/>
                <a:latin typeface="Times New Roman" panose="02020603050405020304" pitchFamily="18" charset="0"/>
              </a:rPr>
              <a:t>02 </a:t>
            </a:r>
            <a:r>
              <a:rPr lang="en-US" sz="1600" b="0" i="0">
                <a:solidFill>
                  <a:srgbClr val="000000"/>
                </a:solidFill>
                <a:effectLst/>
                <a:latin typeface="Times New Roman" panose="02020603050405020304" pitchFamily="18" charset="0"/>
              </a:rPr>
              <a:t>Feb 2022</a:t>
            </a:r>
            <a:endParaRPr lang="en-US" sz="1600"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11 Feb 2022 for 23 March </a:t>
            </a:r>
            <a:r>
              <a:rPr lang="en-US" altLang="en-US" sz="1800" dirty="0" err="1"/>
              <a:t>NesCom</a:t>
            </a:r>
            <a:r>
              <a:rPr lang="en-US" altLang="en-US" sz="1800" dirty="0"/>
              <a:t> mtg</a:t>
            </a:r>
            <a:br>
              <a:rPr lang="en-US" altLang="en-US" sz="2400" dirty="0"/>
            </a:br>
            <a:endParaRPr lang="en-US" altLang="en-US" sz="2400" dirty="0"/>
          </a:p>
          <a:p>
            <a:pPr marL="285750" indent="-285750"/>
            <a:endParaRPr lang="en-US" dirty="0"/>
          </a:p>
        </p:txBody>
      </p:sp>
      <p:sp>
        <p:nvSpPr>
          <p:cNvPr id="7" name="Footer Placeholder 6">
            <a:extLst>
              <a:ext uri="{FF2B5EF4-FFF2-40B4-BE49-F238E27FC236}">
                <a16:creationId xmlns:a16="http://schemas.microsoft.com/office/drawing/2014/main" id="{CA1B504C-A05A-4D38-A095-CC6A09A83DCC}"/>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91C4BD1-5898-4D41-AC2E-2D810E45107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45685424-2BF3-4236-A775-B573F60B47B9}"/>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1272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DA8E327-97DE-44E8-8EA5-097E9907BA93}"/>
              </a:ext>
            </a:extLst>
          </p:cNvPr>
          <p:cNvSpPr>
            <a:spLocks noGrp="1" noChangeArrowheads="1"/>
          </p:cNvSpPr>
          <p:nvPr>
            <p:ph type="title"/>
          </p:nvPr>
        </p:nvSpPr>
        <p:spPr>
          <a:xfrm>
            <a:off x="2209800" y="581026"/>
            <a:ext cx="7772400" cy="561975"/>
          </a:xfrm>
        </p:spPr>
        <p:txBody>
          <a:bodyPr/>
          <a:lstStyle/>
          <a:p>
            <a:pPr eaLnBrk="1" hangingPunct="1"/>
            <a:r>
              <a:rPr lang="en-US" altLang="en-US"/>
              <a:t>802.11 WNG – January 2022</a:t>
            </a:r>
          </a:p>
        </p:txBody>
      </p:sp>
      <p:sp>
        <p:nvSpPr>
          <p:cNvPr id="15363" name="Rectangle 3">
            <a:extLst>
              <a:ext uri="{FF2B5EF4-FFF2-40B4-BE49-F238E27FC236}">
                <a16:creationId xmlns:a16="http://schemas.microsoft.com/office/drawing/2014/main" id="{62226B81-904C-4E40-8A86-CD7C09ECF36F}"/>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lvl="1">
              <a:spcBef>
                <a:spcPts val="0"/>
              </a:spcBef>
              <a:defRPr/>
            </a:pPr>
            <a:r>
              <a:rPr lang="en-US" altLang="en-US" sz="1800" b="1" dirty="0"/>
              <a:t>Monday, January 17 1115-1315 EST</a:t>
            </a:r>
          </a:p>
          <a:p>
            <a:pPr marL="857250" lvl="1" indent="-457200">
              <a:spcBef>
                <a:spcPct val="0"/>
              </a:spcBef>
              <a:defRPr/>
            </a:pPr>
            <a:r>
              <a:rPr lang="en-US" sz="1800" dirty="0"/>
              <a:t>“Beyond be’” – Rolf de Vegt (Qualcomm)</a:t>
            </a:r>
          </a:p>
          <a:p>
            <a:pPr marL="857250" lvl="1" indent="-457200">
              <a:spcBef>
                <a:spcPct val="0"/>
              </a:spcBef>
              <a:defRPr/>
            </a:pPr>
            <a:r>
              <a:rPr lang="en-US" sz="1800" dirty="0"/>
              <a:t>“Next-Gen-After-11be” - </a:t>
            </a:r>
            <a:r>
              <a:rPr lang="en-US" sz="1800" dirty="0" err="1"/>
              <a:t>Vinko</a:t>
            </a:r>
            <a:r>
              <a:rPr lang="en-US" sz="1800" dirty="0"/>
              <a:t> Erceg (Broadcom)</a:t>
            </a:r>
          </a:p>
          <a:p>
            <a:pPr marL="857250" lvl="1" indent="-457200">
              <a:spcBef>
                <a:spcPct val="0"/>
              </a:spcBef>
              <a:defRPr/>
            </a:pPr>
            <a:r>
              <a:rPr lang="en-US" sz="1800" dirty="0"/>
              <a:t>“Next generation after 802.11be” – Laurent </a:t>
            </a:r>
            <a:r>
              <a:rPr lang="en-US" sz="1800" dirty="0" err="1"/>
              <a:t>Cariou</a:t>
            </a:r>
            <a:r>
              <a:rPr lang="en-US" sz="1800" dirty="0"/>
              <a:t> (Intel)</a:t>
            </a:r>
          </a:p>
          <a:p>
            <a:pPr marL="857250" lvl="1" indent="-457200">
              <a:spcBef>
                <a:spcPct val="0"/>
              </a:spcBef>
              <a:defRPr/>
            </a:pPr>
            <a:r>
              <a:rPr lang="en-US" sz="1800" dirty="0"/>
              <a:t>“Look ahead to next generation” - Ming Gan (Huawei)</a:t>
            </a:r>
          </a:p>
          <a:p>
            <a:pPr lvl="1">
              <a:spcBef>
                <a:spcPts val="0"/>
              </a:spcBef>
              <a:defRPr/>
            </a:pPr>
            <a:r>
              <a:rPr lang="en-US" sz="1800" b="1" dirty="0"/>
              <a:t>Tuesday, January 18 1115-1315 EST</a:t>
            </a:r>
          </a:p>
          <a:p>
            <a:pPr marL="857250" lvl="1" indent="-457200">
              <a:spcBef>
                <a:spcPct val="0"/>
              </a:spcBef>
              <a:defRPr/>
            </a:pPr>
            <a:r>
              <a:rPr lang="en-US" sz="1800" dirty="0"/>
              <a:t>“Inconsistent STA range and channel support indications” – Amelia </a:t>
            </a:r>
            <a:r>
              <a:rPr lang="en-US" sz="1800" dirty="0" err="1"/>
              <a:t>Andersdotter</a:t>
            </a:r>
            <a:r>
              <a:rPr lang="en-US" sz="1800" dirty="0"/>
              <a:t>, Sean Muir (Sky UK Group)</a:t>
            </a:r>
          </a:p>
          <a:p>
            <a:pPr marL="457200" indent="-457200">
              <a:spcBef>
                <a:spcPct val="0"/>
              </a:spcBef>
              <a:defRPr/>
            </a:pPr>
            <a:r>
              <a:rPr lang="en-US" altLang="en-US" dirty="0"/>
              <a:t>Plans for March 2022</a:t>
            </a:r>
          </a:p>
          <a:p>
            <a:pPr lvl="1">
              <a:spcBef>
                <a:spcPts val="0"/>
              </a:spcBef>
              <a:defRPr/>
            </a:pPr>
            <a:r>
              <a:rPr lang="en-US" altLang="en-US" dirty="0"/>
              <a:t>Chair will make a call for presentations in advance</a:t>
            </a:r>
          </a:p>
          <a:p>
            <a:pPr>
              <a:spcBef>
                <a:spcPts val="0"/>
              </a:spcBef>
              <a:defRPr/>
            </a:pPr>
            <a:r>
              <a:rPr lang="en-US" altLang="en-US" dirty="0"/>
              <a:t>Adjourn</a:t>
            </a:r>
            <a:endParaRPr lang="en-US" altLang="en-US" dirty="0">
              <a:solidFill>
                <a:srgbClr val="FF0000"/>
              </a:solidFill>
            </a:endParaRPr>
          </a:p>
          <a:p>
            <a:pPr marL="0" indent="0" algn="ctr">
              <a:spcBef>
                <a:spcPts val="0"/>
              </a:spcBef>
              <a:defRPr/>
            </a:pPr>
            <a:r>
              <a:rPr lang="en-US" altLang="en-US" sz="2000" dirty="0"/>
              <a:t>Current agenda is document 11-21/1970r0</a:t>
            </a:r>
          </a:p>
        </p:txBody>
      </p:sp>
      <p:sp>
        <p:nvSpPr>
          <p:cNvPr id="15367" name="Rectangle 1">
            <a:extLst>
              <a:ext uri="{FF2B5EF4-FFF2-40B4-BE49-F238E27FC236}">
                <a16:creationId xmlns:a16="http://schemas.microsoft.com/office/drawing/2014/main" id="{00195C2F-9525-4F0E-BB01-064420F1C4BD}"/>
              </a:ext>
            </a:extLst>
          </p:cNvPr>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Monday &amp; Tuesday, January 17-18 (11:15-1:15 EST)</a:t>
            </a:r>
            <a:endParaRPr lang="en-US" altLang="en-US" sz="2000"/>
          </a:p>
        </p:txBody>
      </p:sp>
      <p:sp>
        <p:nvSpPr>
          <p:cNvPr id="2" name="Footer Placeholder 1">
            <a:extLst>
              <a:ext uri="{FF2B5EF4-FFF2-40B4-BE49-F238E27FC236}">
                <a16:creationId xmlns:a16="http://schemas.microsoft.com/office/drawing/2014/main" id="{2E82C08E-3DB1-443F-816C-F2F2FE097716}"/>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DD01A5C3-C44C-4A95-94A1-7CEC0C0AB62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79E1BD0F-5F3D-40B2-8956-8669A556575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1910123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7892</TotalTime>
  <Words>3851</Words>
  <Application>Microsoft Office PowerPoint</Application>
  <PresentationFormat>Widescreen</PresentationFormat>
  <Paragraphs>607</Paragraphs>
  <Slides>32</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微软雅黑</vt:lpstr>
      <vt:lpstr>Arial</vt:lpstr>
      <vt:lpstr>Calibri</vt:lpstr>
      <vt:lpstr>Times New Roman</vt:lpstr>
      <vt:lpstr>Office Theme</vt:lpstr>
      <vt:lpstr>Document</vt:lpstr>
      <vt:lpstr>WG11 Opening Report Snapshot Slides January 2022</vt:lpstr>
      <vt:lpstr>Abstract</vt:lpstr>
      <vt:lpstr>Editors Meeting Agenda for 2021-01-17 meeting</vt:lpstr>
      <vt:lpstr>ANA Status</vt:lpstr>
      <vt:lpstr>ARC (Architecture) – Jan 2022</vt:lpstr>
      <vt:lpstr>ARC (Architecture) – Jan 2022</vt:lpstr>
      <vt:lpstr>The Coex SC will formally meet once (Mon, 24 Jan 2022 at 4-6 pm)</vt:lpstr>
      <vt:lpstr>PAR Review SC – January Snapshot Chair: Jon Rosdahl</vt:lpstr>
      <vt:lpstr>802.11 WNG – January 2022</vt:lpstr>
      <vt:lpstr>IEEE 802 JTC1 SC will meet once on Tue, 18 Jan 2022 @ 4-6pm ET</vt:lpstr>
      <vt:lpstr>A large number of IEEE 802 submissions are in the PSDO balloting process</vt:lpstr>
      <vt:lpstr>IEEE 802 has 115 standards in the PSDO pipeline</vt:lpstr>
      <vt:lpstr>REVme (Maintenance) Summary </vt:lpstr>
      <vt:lpstr>TGaz Next Generation Positioning</vt:lpstr>
      <vt:lpstr>TGaz Next Generation Positioning</vt:lpstr>
      <vt:lpstr>TGaz Next Generation Positioning</vt:lpstr>
      <vt:lpstr>TGbb (Light Communications)</vt:lpstr>
      <vt:lpstr>IEEE 802.11 TGbc Broadcast Services Chair: Marc Emmelmann</vt:lpstr>
      <vt:lpstr>IEEE 802.11 TGbc Broadcast Services Chair: Marc Emmelmann</vt:lpstr>
      <vt:lpstr>Snapshot of TGbd for Jan 2022 IEEE 802.11 Interim</vt:lpstr>
      <vt:lpstr>IEEE 802.11 TGbd Sessions in Interim week</vt:lpstr>
      <vt:lpstr>TGbd Progress Documents</vt:lpstr>
      <vt:lpstr>IEEE 802.11 TGbd Timeline</vt:lpstr>
      <vt:lpstr>TGbe (Extremely High Throughput)</vt:lpstr>
      <vt:lpstr>TGbe (Extremely High Throughput)</vt:lpstr>
      <vt:lpstr>TGbe - Teleconference Plan</vt:lpstr>
      <vt:lpstr>TGbf (WLAN Sensing) – January 2022</vt:lpstr>
      <vt:lpstr>TGbf Timeline (Updated)</vt:lpstr>
      <vt:lpstr>Teleconference Times</vt:lpstr>
      <vt:lpstr>TGbh (Random and Changing MAC Addresses) – Jan 2022</vt:lpstr>
      <vt:lpstr>TGbi (Enhanced Data Privacy) – January 2022</vt:lpstr>
      <vt:lpstr>802.11 ITU Liaison Ad Hoc (ITU AHG) – January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190</cp:revision>
  <cp:lastPrinted>1601-01-01T00:00:00Z</cp:lastPrinted>
  <dcterms:created xsi:type="dcterms:W3CDTF">2018-05-02T19:26:26Z</dcterms:created>
  <dcterms:modified xsi:type="dcterms:W3CDTF">2022-01-13T18:38:38Z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