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66" r:id="rId4"/>
    <p:sldId id="267" r:id="rId5"/>
    <p:sldId id="262" r:id="rId6"/>
    <p:sldId id="263" r:id="rId7"/>
    <p:sldId id="277" r:id="rId8"/>
    <p:sldId id="276" r:id="rId9"/>
    <p:sldId id="268" r:id="rId10"/>
    <p:sldId id="271" r:id="rId11"/>
    <p:sldId id="270" r:id="rId12"/>
    <p:sldId id="275" r:id="rId13"/>
    <p:sldId id="264" r:id="rId14"/>
    <p:sldId id="278" r:id="rId15"/>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1" autoAdjust="0"/>
    <p:restoredTop sz="94660"/>
  </p:normalViewPr>
  <p:slideViewPr>
    <p:cSldViewPr>
      <p:cViewPr varScale="1">
        <p:scale>
          <a:sx n="128" d="100"/>
          <a:sy n="128" d="100"/>
        </p:scale>
        <p:origin x="552" y="17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10/26/21</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Jarkko Kneckt, Apple</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October 2021</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2021</a:t>
            </a:r>
            <a:endParaRPr lang="en-GB"/>
          </a:p>
        </p:txBody>
      </p:sp>
      <p:sp>
        <p:nvSpPr>
          <p:cNvPr id="6" name="Footer Placeholder 5"/>
          <p:cNvSpPr>
            <a:spLocks noGrp="1"/>
          </p:cNvSpPr>
          <p:nvPr>
            <p:ph type="ftr" idx="11"/>
          </p:nvPr>
        </p:nvSpPr>
        <p:spPr/>
        <p:txBody>
          <a:bodyPr/>
          <a:lstStyle>
            <a:lvl1pPr>
              <a:defRPr/>
            </a:lvl1pPr>
          </a:lstStyle>
          <a:p>
            <a:r>
              <a:rPr lang="en-GB"/>
              <a:t>Jarkko Kneckt, Apple</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2021</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Jarkko Kneckt, Apple</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2021</a:t>
            </a:r>
            <a:endParaRPr lang="en-GB"/>
          </a:p>
        </p:txBody>
      </p:sp>
      <p:sp>
        <p:nvSpPr>
          <p:cNvPr id="4" name="Footer Placeholder 3"/>
          <p:cNvSpPr>
            <a:spLocks noGrp="1"/>
          </p:cNvSpPr>
          <p:nvPr>
            <p:ph type="ftr" idx="11"/>
          </p:nvPr>
        </p:nvSpPr>
        <p:spPr/>
        <p:txBody>
          <a:bodyPr/>
          <a:lstStyle>
            <a:lvl1pPr>
              <a:defRPr/>
            </a:lvl1pPr>
          </a:lstStyle>
          <a:p>
            <a:r>
              <a:rPr lang="en-GB"/>
              <a:t>Jarkko Kneckt, Apple</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2021</a:t>
            </a:r>
            <a:endParaRPr lang="en-GB"/>
          </a:p>
        </p:txBody>
      </p:sp>
      <p:sp>
        <p:nvSpPr>
          <p:cNvPr id="3" name="Footer Placeholder 2"/>
          <p:cNvSpPr>
            <a:spLocks noGrp="1"/>
          </p:cNvSpPr>
          <p:nvPr>
            <p:ph type="ftr" idx="11"/>
          </p:nvPr>
        </p:nvSpPr>
        <p:spPr/>
        <p:txBody>
          <a:bodyPr/>
          <a:lstStyle>
            <a:lvl1pPr>
              <a:defRPr/>
            </a:lvl1pPr>
          </a:lstStyle>
          <a:p>
            <a:r>
              <a:rPr lang="en-GB"/>
              <a:t>Jarkko Kneckt, Apple</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2021</a:t>
            </a:r>
            <a:endParaRPr lang="en-GB"/>
          </a:p>
        </p:txBody>
      </p:sp>
      <p:sp>
        <p:nvSpPr>
          <p:cNvPr id="5" name="Footer Placeholder 4"/>
          <p:cNvSpPr>
            <a:spLocks noGrp="1"/>
          </p:cNvSpPr>
          <p:nvPr>
            <p:ph type="ftr" idx="11"/>
          </p:nvPr>
        </p:nvSpPr>
        <p:spPr/>
        <p:txBody>
          <a:bodyPr/>
          <a:lstStyle>
            <a:lvl1pPr>
              <a:defRPr/>
            </a:lvl1pPr>
          </a:lstStyle>
          <a:p>
            <a:r>
              <a:rPr lang="en-GB"/>
              <a:t>Jarkko Kneckt, Apple</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2021</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Jarkko Kneckt, Apple</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802.11-21/1737r0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a:t>November 2021</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a:t>Jarkko Kneckt, Apple</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Beacon Frame and Group Frames information</a:t>
            </a:r>
          </a:p>
        </p:txBody>
      </p:sp>
      <p:sp>
        <p:nvSpPr>
          <p:cNvPr id="3074" name="Rectangle 2"/>
          <p:cNvSpPr>
            <a:spLocks noGrp="1" noChangeArrowheads="1"/>
          </p:cNvSpPr>
          <p:nvPr>
            <p:ph type="body" idx="1"/>
          </p:nvPr>
        </p:nvSpPr>
        <p:spPr>
          <a:xfrm>
            <a:off x="685800" y="171291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2021-10-26</a:t>
            </a:r>
          </a:p>
        </p:txBody>
      </p:sp>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3">
            <a:extLst>
              <a:ext uri="{FF2B5EF4-FFF2-40B4-BE49-F238E27FC236}">
                <a16:creationId xmlns:a16="http://schemas.microsoft.com/office/drawing/2014/main" id="{4119A4F8-181F-A84D-AC66-2CA50D368CB5}"/>
              </a:ext>
            </a:extLst>
          </p:cNvPr>
          <p:cNvGraphicFramePr>
            <a:graphicFrameLocks noChangeAspect="1"/>
          </p:cNvGraphicFramePr>
          <p:nvPr>
            <p:extLst>
              <p:ext uri="{D42A27DB-BD31-4B8C-83A1-F6EECF244321}">
                <p14:modId xmlns:p14="http://schemas.microsoft.com/office/powerpoint/2010/main" val="350286547"/>
              </p:ext>
            </p:extLst>
          </p:nvPr>
        </p:nvGraphicFramePr>
        <p:xfrm>
          <a:off x="685800" y="2527300"/>
          <a:ext cx="8156575" cy="3541713"/>
        </p:xfrm>
        <a:graphic>
          <a:graphicData uri="http://schemas.openxmlformats.org/presentationml/2006/ole">
            <mc:AlternateContent xmlns:mc="http://schemas.openxmlformats.org/markup-compatibility/2006">
              <mc:Choice xmlns:v="urn:schemas-microsoft-com:vml" Requires="v">
                <p:oleObj spid="_x0000_s3119" name="Microsoft Word 97-2003 Document" r:id="rId4" imgW="8255000" imgH="3594100" progId="">
                  <p:embed/>
                </p:oleObj>
              </mc:Choice>
              <mc:Fallback>
                <p:oleObj name="Microsoft Word 97-2003 Document" r:id="rId4" imgW="8255000" imgH="3594100" progId="">
                  <p:embed/>
                  <p:pic>
                    <p:nvPicPr>
                      <p:cNvPr id="3075" name="Object 3"/>
                      <p:cNvPicPr>
                        <a:picLocks noChangeAspect="1" noChangeArrowheads="1"/>
                      </p:cNvPicPr>
                      <p:nvPr/>
                    </p:nvPicPr>
                    <p:blipFill>
                      <a:blip r:embed="rId5"/>
                      <a:srcRect/>
                      <a:stretch>
                        <a:fillRect/>
                      </a:stretch>
                    </p:blipFill>
                    <p:spPr bwMode="auto">
                      <a:xfrm>
                        <a:off x="685800" y="2527300"/>
                        <a:ext cx="8156575" cy="3541713"/>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87FF-94F1-484A-901A-A793C185394B}"/>
              </a:ext>
            </a:extLst>
          </p:cNvPr>
          <p:cNvSpPr>
            <a:spLocks noGrp="1"/>
          </p:cNvSpPr>
          <p:nvPr>
            <p:ph type="title"/>
          </p:nvPr>
        </p:nvSpPr>
        <p:spPr>
          <a:xfrm>
            <a:off x="659296" y="942562"/>
            <a:ext cx="7770813" cy="571500"/>
          </a:xfrm>
        </p:spPr>
        <p:txBody>
          <a:bodyPr wrap="square" anchor="ctr">
            <a:normAutofit fontScale="90000"/>
          </a:bodyPr>
          <a:lstStyle/>
          <a:p>
            <a:r>
              <a:rPr lang="en-US" dirty="0"/>
              <a:t>Proposal: Beacon Frame Transmission Info Subfield </a:t>
            </a:r>
          </a:p>
        </p:txBody>
      </p:sp>
      <p:sp>
        <p:nvSpPr>
          <p:cNvPr id="14" name="Content Placeholder 3">
            <a:extLst>
              <a:ext uri="{FF2B5EF4-FFF2-40B4-BE49-F238E27FC236}">
                <a16:creationId xmlns:a16="http://schemas.microsoft.com/office/drawing/2014/main" id="{6C335BB0-2BB6-4BE5-9015-8DACD8EB3D37}"/>
              </a:ext>
            </a:extLst>
          </p:cNvPr>
          <p:cNvSpPr>
            <a:spLocks noGrp="1"/>
          </p:cNvSpPr>
          <p:nvPr>
            <p:ph sz="half" idx="2"/>
          </p:nvPr>
        </p:nvSpPr>
        <p:spPr>
          <a:xfrm>
            <a:off x="152400" y="2558363"/>
            <a:ext cx="6880200" cy="3414010"/>
          </a:xfrm>
        </p:spPr>
        <p:txBody>
          <a:bodyPr/>
          <a:lstStyle/>
          <a:p>
            <a:pPr marL="457200" indent="-457200">
              <a:buFont typeface="Arial" panose="020B0604020202020204" pitchFamily="34" charset="0"/>
              <a:buChar char="•"/>
            </a:pPr>
            <a:r>
              <a:rPr lang="en-US" sz="2000" dirty="0"/>
              <a:t>The Beacon Frame Transmission Info Subfield indicates the Beacon frame transmission parameters for the reported AP</a:t>
            </a:r>
            <a:endParaRPr lang="en-US" sz="1800" dirty="0"/>
          </a:p>
          <a:p>
            <a:pPr marL="857250" lvl="1" indent="-457200">
              <a:buFont typeface="Arial" panose="020B0604020202020204" pitchFamily="34" charset="0"/>
              <a:buChar char="•"/>
            </a:pPr>
            <a:r>
              <a:rPr lang="en-US" sz="1800" dirty="0"/>
              <a:t>The Beacon PPDU Type subfield indicates the PPDU type that carries the Beacon frames</a:t>
            </a:r>
          </a:p>
          <a:p>
            <a:pPr marL="857250" lvl="1" indent="-457200">
              <a:buFont typeface="Arial" panose="020B0604020202020204" pitchFamily="34" charset="0"/>
              <a:buChar char="•"/>
            </a:pPr>
            <a:r>
              <a:rPr lang="en-US" sz="1800" dirty="0"/>
              <a:t>The Beacon MCS subfield specifies the MCS for the Beacon PPDU type</a:t>
            </a:r>
          </a:p>
          <a:p>
            <a:pPr marL="857250" lvl="1" indent="-457200">
              <a:buFont typeface="Arial" panose="020B0604020202020204" pitchFamily="34" charset="0"/>
              <a:buChar char="•"/>
            </a:pPr>
            <a:r>
              <a:rPr lang="en-US" sz="1800" dirty="0"/>
              <a:t>The Beacon BW subfield indicates the BW of the Beacon PPDU</a:t>
            </a:r>
          </a:p>
          <a:p>
            <a:pPr marL="857250" lvl="1" indent="-457200">
              <a:buFont typeface="Arial" panose="020B0604020202020204" pitchFamily="34" charset="0"/>
              <a:buChar char="•"/>
            </a:pPr>
            <a:r>
              <a:rPr lang="en-US" sz="1800" dirty="0"/>
              <a:t>The Beacon TX Power Difference represents 2s complement signed integer in </a:t>
            </a:r>
            <a:r>
              <a:rPr lang="en-US" sz="1800" dirty="0" err="1"/>
              <a:t>dB.</a:t>
            </a:r>
            <a:r>
              <a:rPr lang="en-US" sz="1800" dirty="0"/>
              <a:t> It carries difference in Beacon transmission power (Expressed in EIRP) and normalized in 20 MHz BW</a:t>
            </a:r>
          </a:p>
        </p:txBody>
      </p:sp>
      <p:sp>
        <p:nvSpPr>
          <p:cNvPr id="6" name="Date Placeholder 5">
            <a:extLst>
              <a:ext uri="{FF2B5EF4-FFF2-40B4-BE49-F238E27FC236}">
                <a16:creationId xmlns:a16="http://schemas.microsoft.com/office/drawing/2014/main" id="{49ADD6F4-45C3-C24E-9430-F0B3BBCA756F}"/>
              </a:ext>
            </a:extLst>
          </p:cNvPr>
          <p:cNvSpPr>
            <a:spLocks noGrp="1"/>
          </p:cNvSpPr>
          <p:nvPr>
            <p:ph type="dt" idx="10"/>
          </p:nvPr>
        </p:nvSpPr>
        <p:spPr>
          <a:xfrm>
            <a:off x="696912" y="333375"/>
            <a:ext cx="1874823" cy="273050"/>
          </a:xfrm>
        </p:spPr>
        <p:txBody>
          <a:bodyPr wrap="square" anchor="b">
            <a:normAutofit/>
          </a:bodyPr>
          <a:lstStyle/>
          <a:p>
            <a:pPr>
              <a:lnSpc>
                <a:spcPct val="90000"/>
              </a:lnSpc>
              <a:spcAft>
                <a:spcPts val="600"/>
              </a:spcAft>
            </a:pPr>
            <a:r>
              <a:rPr lang="en-US"/>
              <a:t>November 2021</a:t>
            </a:r>
            <a:endParaRPr lang="en-GB"/>
          </a:p>
        </p:txBody>
      </p:sp>
      <p:sp>
        <p:nvSpPr>
          <p:cNvPr id="5" name="Footer Placeholder 4">
            <a:extLst>
              <a:ext uri="{FF2B5EF4-FFF2-40B4-BE49-F238E27FC236}">
                <a16:creationId xmlns:a16="http://schemas.microsoft.com/office/drawing/2014/main" id="{C5F99B69-0119-2840-B11C-A2D1E60A2F62}"/>
              </a:ext>
            </a:extLst>
          </p:cNvPr>
          <p:cNvSpPr>
            <a:spLocks noGrp="1"/>
          </p:cNvSpPr>
          <p:nvPr>
            <p:ph type="ftr" idx="11"/>
          </p:nvPr>
        </p:nvSpPr>
        <p:spPr>
          <a:xfrm>
            <a:off x="5357818" y="6475413"/>
            <a:ext cx="3184520" cy="180975"/>
          </a:xfrm>
        </p:spPr>
        <p:txBody>
          <a:bodyPr wrap="square" anchor="t">
            <a:normAutofit/>
          </a:bodyPr>
          <a:lstStyle/>
          <a:p>
            <a:pPr>
              <a:lnSpc>
                <a:spcPct val="90000"/>
              </a:lnSpc>
              <a:spcAft>
                <a:spcPts val="600"/>
              </a:spcAft>
            </a:pPr>
            <a:r>
              <a:rPr lang="en-GB"/>
              <a:t>Jarkko Kneckt, Apple</a:t>
            </a:r>
          </a:p>
        </p:txBody>
      </p:sp>
      <p:sp>
        <p:nvSpPr>
          <p:cNvPr id="4" name="Slide Number Placeholder 3">
            <a:extLst>
              <a:ext uri="{FF2B5EF4-FFF2-40B4-BE49-F238E27FC236}">
                <a16:creationId xmlns:a16="http://schemas.microsoft.com/office/drawing/2014/main" id="{8FDD84DC-83D8-B54B-ACCF-FF9DF38065C8}"/>
              </a:ext>
            </a:extLst>
          </p:cNvPr>
          <p:cNvSpPr>
            <a:spLocks noGrp="1"/>
          </p:cNvSpPr>
          <p:nvPr>
            <p:ph type="sldNum" idx="12"/>
          </p:nvPr>
        </p:nvSpPr>
        <p:spPr>
          <a:xfrm>
            <a:off x="4344988" y="6475413"/>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10</a:t>
            </a:fld>
            <a:endParaRPr lang="en-GB"/>
          </a:p>
        </p:txBody>
      </p:sp>
      <p:pic>
        <p:nvPicPr>
          <p:cNvPr id="17" name="Picture 16" descr="Table&#10;&#10;Description automatically generated">
            <a:extLst>
              <a:ext uri="{FF2B5EF4-FFF2-40B4-BE49-F238E27FC236}">
                <a16:creationId xmlns:a16="http://schemas.microsoft.com/office/drawing/2014/main" id="{21BDE3E7-9DBA-1842-919A-8CD9734415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1514062"/>
            <a:ext cx="1752600" cy="1790700"/>
          </a:xfrm>
          <a:prstGeom prst="rect">
            <a:avLst/>
          </a:prstGeom>
        </p:spPr>
      </p:pic>
      <p:pic>
        <p:nvPicPr>
          <p:cNvPr id="24" name="Picture 23" descr="Table&#10;&#10;Description automatically generated">
            <a:extLst>
              <a:ext uri="{FF2B5EF4-FFF2-40B4-BE49-F238E27FC236}">
                <a16:creationId xmlns:a16="http://schemas.microsoft.com/office/drawing/2014/main" id="{77F96180-09AE-C545-B983-F21B4D32C9AD}"/>
              </a:ext>
            </a:extLst>
          </p:cNvPr>
          <p:cNvPicPr>
            <a:picLocks noChangeAspect="1"/>
          </p:cNvPicPr>
          <p:nvPr/>
        </p:nvPicPr>
        <p:blipFill rotWithShape="1">
          <a:blip r:embed="rId3">
            <a:extLst>
              <a:ext uri="{28A0092B-C50C-407E-A947-70E740481C1C}">
                <a14:useLocalDpi xmlns:a14="http://schemas.microsoft.com/office/drawing/2010/main" val="0"/>
              </a:ext>
            </a:extLst>
          </a:blip>
          <a:srcRect r="8614"/>
          <a:stretch/>
        </p:blipFill>
        <p:spPr>
          <a:xfrm>
            <a:off x="7220909" y="3929271"/>
            <a:ext cx="1334681" cy="1828800"/>
          </a:xfrm>
          <a:prstGeom prst="rect">
            <a:avLst/>
          </a:prstGeom>
        </p:spPr>
      </p:pic>
      <p:pic>
        <p:nvPicPr>
          <p:cNvPr id="10" name="Picture 9" descr="Table&#10;&#10;Description automatically generated">
            <a:extLst>
              <a:ext uri="{FF2B5EF4-FFF2-40B4-BE49-F238E27FC236}">
                <a16:creationId xmlns:a16="http://schemas.microsoft.com/office/drawing/2014/main" id="{3195DDBA-F442-9546-B445-8E6BD43A8A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27" y="1647739"/>
            <a:ext cx="6471273" cy="833344"/>
          </a:xfrm>
          <a:prstGeom prst="rect">
            <a:avLst/>
          </a:prstGeom>
        </p:spPr>
      </p:pic>
    </p:spTree>
    <p:extLst>
      <p:ext uri="{BB962C8B-B14F-4D97-AF65-F5344CB8AC3E}">
        <p14:creationId xmlns:p14="http://schemas.microsoft.com/office/powerpoint/2010/main" val="1938381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8760-DA04-C245-A7B4-A686E7F6DF22}"/>
              </a:ext>
            </a:extLst>
          </p:cNvPr>
          <p:cNvSpPr>
            <a:spLocks noGrp="1"/>
          </p:cNvSpPr>
          <p:nvPr>
            <p:ph type="title"/>
          </p:nvPr>
        </p:nvSpPr>
        <p:spPr/>
        <p:txBody>
          <a:bodyPr/>
          <a:lstStyle/>
          <a:p>
            <a:r>
              <a:rPr lang="en-US" dirty="0"/>
              <a:t>Proposal: Group Frames Transmission Info Subfield </a:t>
            </a:r>
          </a:p>
        </p:txBody>
      </p:sp>
      <p:sp>
        <p:nvSpPr>
          <p:cNvPr id="4" name="Slide Number Placeholder 3">
            <a:extLst>
              <a:ext uri="{FF2B5EF4-FFF2-40B4-BE49-F238E27FC236}">
                <a16:creationId xmlns:a16="http://schemas.microsoft.com/office/drawing/2014/main" id="{C162205D-964F-F443-9F06-DA2641978414}"/>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DF60042F-658A-2542-90CF-DFA67C8F81E9}"/>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C95143BA-4875-5F45-B2FC-01726020319D}"/>
              </a:ext>
            </a:extLst>
          </p:cNvPr>
          <p:cNvSpPr>
            <a:spLocks noGrp="1"/>
          </p:cNvSpPr>
          <p:nvPr>
            <p:ph type="dt" idx="15"/>
          </p:nvPr>
        </p:nvSpPr>
        <p:spPr/>
        <p:txBody>
          <a:bodyPr/>
          <a:lstStyle/>
          <a:p>
            <a:r>
              <a:rPr lang="en-US"/>
              <a:t>November 2021</a:t>
            </a:r>
            <a:endParaRPr lang="en-GB" dirty="0"/>
          </a:p>
        </p:txBody>
      </p:sp>
      <p:sp>
        <p:nvSpPr>
          <p:cNvPr id="9" name="Content Placeholder 3">
            <a:extLst>
              <a:ext uri="{FF2B5EF4-FFF2-40B4-BE49-F238E27FC236}">
                <a16:creationId xmlns:a16="http://schemas.microsoft.com/office/drawing/2014/main" id="{FD5CC837-D11E-DC42-ACCA-D15412EF7A52}"/>
              </a:ext>
            </a:extLst>
          </p:cNvPr>
          <p:cNvSpPr txBox="1">
            <a:spLocks/>
          </p:cNvSpPr>
          <p:nvPr/>
        </p:nvSpPr>
        <p:spPr>
          <a:xfrm>
            <a:off x="226185" y="2589695"/>
            <a:ext cx="6899965" cy="3255687"/>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Font typeface="Arial" panose="020B0604020202020204" pitchFamily="34" charset="0"/>
              <a:buChar char="•"/>
            </a:pPr>
            <a:r>
              <a:rPr lang="en-US" sz="2000" kern="0" dirty="0"/>
              <a:t>The Group Frames Transmission Info Subfield indicates the group frames transmission parameters for the reported AP </a:t>
            </a:r>
          </a:p>
          <a:p>
            <a:pPr marL="857250" lvl="1" indent="-457200">
              <a:buFont typeface="Arial" panose="020B0604020202020204" pitchFamily="34" charset="0"/>
              <a:buChar char="•"/>
            </a:pPr>
            <a:r>
              <a:rPr lang="en-US" sz="1800" dirty="0"/>
              <a:t>The Group PPDU Type subfield indicates the PPDU type that carries group frames </a:t>
            </a:r>
          </a:p>
          <a:p>
            <a:pPr marL="857250" lvl="1" indent="-457200">
              <a:buFont typeface="Arial" panose="020B0604020202020204" pitchFamily="34" charset="0"/>
              <a:buChar char="•"/>
            </a:pPr>
            <a:r>
              <a:rPr lang="en-US" sz="1800" dirty="0"/>
              <a:t>The Group MCS subfield indicates the MCS for the PPDU type</a:t>
            </a:r>
          </a:p>
          <a:p>
            <a:pPr marL="857250" lvl="1" indent="-457200">
              <a:buFont typeface="Arial" panose="020B0604020202020204" pitchFamily="34" charset="0"/>
              <a:buChar char="•"/>
            </a:pPr>
            <a:r>
              <a:rPr lang="en-US" sz="1800" dirty="0"/>
              <a:t>The Group BW subfield indicates the BW of the transmitted group frames</a:t>
            </a:r>
          </a:p>
          <a:p>
            <a:pPr marL="857250" lvl="1" indent="-457200">
              <a:buFont typeface="Arial" panose="020B0604020202020204" pitchFamily="34" charset="0"/>
              <a:buChar char="•"/>
            </a:pPr>
            <a:r>
              <a:rPr lang="en-US" sz="1800" dirty="0"/>
              <a:t>The Group TX Power Difference represents 2s complement signed integer in </a:t>
            </a:r>
            <a:r>
              <a:rPr lang="en-US" sz="1800" dirty="0" err="1"/>
              <a:t>dB.</a:t>
            </a:r>
            <a:r>
              <a:rPr lang="en-US" sz="1800" dirty="0"/>
              <a:t> It carries difference in group frames transmission power (Expressed in EIRP) and normalized in 20 MHz BW</a:t>
            </a:r>
          </a:p>
          <a:p>
            <a:pPr marL="857250" lvl="1" indent="-457200">
              <a:buFont typeface="Arial" panose="020B0604020202020204" pitchFamily="34" charset="0"/>
              <a:buChar char="•"/>
            </a:pPr>
            <a:endParaRPr lang="en-US" sz="1800" dirty="0"/>
          </a:p>
          <a:p>
            <a:pPr marL="0" indent="0"/>
            <a:endParaRPr lang="en-US" sz="2000" kern="0" dirty="0"/>
          </a:p>
        </p:txBody>
      </p:sp>
      <p:pic>
        <p:nvPicPr>
          <p:cNvPr id="17" name="Picture 16" descr="Table&#10;&#10;Description automatically generated">
            <a:extLst>
              <a:ext uri="{FF2B5EF4-FFF2-40B4-BE49-F238E27FC236}">
                <a16:creationId xmlns:a16="http://schemas.microsoft.com/office/drawing/2014/main" id="{B5CB9266-A9A6-BF4D-BAF6-64F122BBB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4915" y="1694525"/>
            <a:ext cx="1778000" cy="2082800"/>
          </a:xfrm>
          <a:prstGeom prst="rect">
            <a:avLst/>
          </a:prstGeom>
        </p:spPr>
      </p:pic>
      <p:pic>
        <p:nvPicPr>
          <p:cNvPr id="19" name="Picture 18" descr="Table&#10;&#10;Description automatically generated">
            <a:extLst>
              <a:ext uri="{FF2B5EF4-FFF2-40B4-BE49-F238E27FC236}">
                <a16:creationId xmlns:a16="http://schemas.microsoft.com/office/drawing/2014/main" id="{0AF8E77D-8204-3340-9B3E-B94006A52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4196938"/>
            <a:ext cx="1409700" cy="1803400"/>
          </a:xfrm>
          <a:prstGeom prst="rect">
            <a:avLst/>
          </a:prstGeom>
        </p:spPr>
      </p:pic>
      <p:pic>
        <p:nvPicPr>
          <p:cNvPr id="7" name="Picture 6" descr="Table&#10;&#10;Description automatically generated">
            <a:extLst>
              <a:ext uri="{FF2B5EF4-FFF2-40B4-BE49-F238E27FC236}">
                <a16:creationId xmlns:a16="http://schemas.microsoft.com/office/drawing/2014/main" id="{83C3F983-3D89-9A43-8063-32F8AC3055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85" y="1672089"/>
            <a:ext cx="6779315" cy="889446"/>
          </a:xfrm>
          <a:prstGeom prst="rect">
            <a:avLst/>
          </a:prstGeom>
        </p:spPr>
      </p:pic>
    </p:spTree>
    <p:extLst>
      <p:ext uri="{BB962C8B-B14F-4D97-AF65-F5344CB8AC3E}">
        <p14:creationId xmlns:p14="http://schemas.microsoft.com/office/powerpoint/2010/main" val="4178762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FE807-0224-7A4D-B9D3-7E70E264FD9B}"/>
              </a:ext>
            </a:extLst>
          </p:cNvPr>
          <p:cNvSpPr>
            <a:spLocks noGrp="1"/>
          </p:cNvSpPr>
          <p:nvPr>
            <p:ph type="title"/>
          </p:nvPr>
        </p:nvSpPr>
        <p:spPr/>
        <p:txBody>
          <a:bodyPr/>
          <a:lstStyle/>
          <a:p>
            <a:r>
              <a:rPr lang="en-US" dirty="0"/>
              <a:t>Proposal: The Beacon and group frame transmission mode change detection </a:t>
            </a:r>
          </a:p>
        </p:txBody>
      </p:sp>
      <p:sp>
        <p:nvSpPr>
          <p:cNvPr id="3" name="Content Placeholder 2">
            <a:extLst>
              <a:ext uri="{FF2B5EF4-FFF2-40B4-BE49-F238E27FC236}">
                <a16:creationId xmlns:a16="http://schemas.microsoft.com/office/drawing/2014/main" id="{127A060F-1332-884C-9E00-EDDB28393155}"/>
              </a:ext>
            </a:extLst>
          </p:cNvPr>
          <p:cNvSpPr>
            <a:spLocks noGrp="1"/>
          </p:cNvSpPr>
          <p:nvPr>
            <p:ph idx="1"/>
          </p:nvPr>
        </p:nvSpPr>
        <p:spPr>
          <a:xfrm>
            <a:off x="685800" y="2209800"/>
            <a:ext cx="7770813" cy="3884613"/>
          </a:xfrm>
        </p:spPr>
        <p:txBody>
          <a:bodyPr/>
          <a:lstStyle/>
          <a:p>
            <a:pPr>
              <a:buFont typeface="Arial" panose="020B0604020202020204" pitchFamily="34" charset="0"/>
              <a:buChar char="•"/>
            </a:pPr>
            <a:r>
              <a:rPr lang="en-US" dirty="0"/>
              <a:t>The Change Sequence Counter should be increased to notify all associated STAs:</a:t>
            </a:r>
          </a:p>
          <a:p>
            <a:pPr lvl="1">
              <a:buFont typeface="Arial" panose="020B0604020202020204" pitchFamily="34" charset="0"/>
              <a:buChar char="•"/>
            </a:pPr>
            <a:r>
              <a:rPr lang="en-US" dirty="0"/>
              <a:t>If AP sends beacons in different MCS, BW, PPDU type or transmission power</a:t>
            </a:r>
          </a:p>
          <a:p>
            <a:pPr lvl="1">
              <a:buFont typeface="Arial" panose="020B0604020202020204" pitchFamily="34" charset="0"/>
              <a:buChar char="•"/>
            </a:pPr>
            <a:r>
              <a:rPr lang="en-US" dirty="0"/>
              <a:t>If AP sends group frames in different MCS, BW, PPDU type or transmission power</a:t>
            </a:r>
          </a:p>
          <a:p>
            <a:pPr marL="0" indent="0"/>
            <a:endParaRPr lang="en-US" dirty="0"/>
          </a:p>
        </p:txBody>
      </p:sp>
      <p:sp>
        <p:nvSpPr>
          <p:cNvPr id="4" name="Slide Number Placeholder 3">
            <a:extLst>
              <a:ext uri="{FF2B5EF4-FFF2-40B4-BE49-F238E27FC236}">
                <a16:creationId xmlns:a16="http://schemas.microsoft.com/office/drawing/2014/main" id="{4FBDA761-C84C-204B-A113-9B0796D75C9D}"/>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97922202-1D1B-7A46-96B4-68FE0D1115D6}"/>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F00C1DAC-1B77-F54A-819E-D87C362B6660}"/>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17069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November 2021</a:t>
            </a:r>
            <a:endParaRPr lang="en-GB"/>
          </a:p>
        </p:txBody>
      </p:sp>
      <p:sp>
        <p:nvSpPr>
          <p:cNvPr id="5" name="Footer Placeholder 4"/>
          <p:cNvSpPr>
            <a:spLocks noGrp="1"/>
          </p:cNvSpPr>
          <p:nvPr>
            <p:ph type="ftr" idx="14"/>
          </p:nvPr>
        </p:nvSpPr>
        <p:spPr>
          <a:xfrm>
            <a:off x="6215074" y="6475413"/>
            <a:ext cx="2327264" cy="180975"/>
          </a:xfrm>
        </p:spPr>
        <p:txBody>
          <a:bodyPr/>
          <a:lstStyle/>
          <a:p>
            <a:r>
              <a:rPr lang="en-GB"/>
              <a:t>Jarkko Kneckt, Apple</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13</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Summary</a:t>
            </a:r>
          </a:p>
        </p:txBody>
      </p:sp>
      <p:sp>
        <p:nvSpPr>
          <p:cNvPr id="11266"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dirty="0"/>
              <a:t>This submission proposes to add Beacon Frame Transmission Info and Group Frames Transmission Info fields to the Reduced Neighbor Report and to STA Profile of the Basic-variant Multi-Link element</a:t>
            </a:r>
          </a:p>
          <a:p>
            <a:pPr lvl="1">
              <a:buFont typeface="Arial" panose="020B0604020202020204" pitchFamily="34" charset="0"/>
              <a:buChar char="•"/>
            </a:pPr>
            <a:r>
              <a:rPr lang="en-US" dirty="0"/>
              <a:t>The added information helps scanning STAs to determine BSS range, optimize scanning and discover the AP reliably</a:t>
            </a:r>
          </a:p>
          <a:p>
            <a:pPr lvl="1">
              <a:buFont typeface="Arial" panose="020B0604020202020204" pitchFamily="34" charset="0"/>
              <a:buChar char="•"/>
            </a:pPr>
            <a:r>
              <a:rPr lang="en-US" dirty="0"/>
              <a:t>The associated non-AP MLD can optimize its power consumption and group frames reception reliability by knowing the group frames transmission formats and by receiving the group frames from the most efficient link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FC321-02D3-1F49-9F77-918449BAD075}"/>
              </a:ext>
            </a:extLst>
          </p:cNvPr>
          <p:cNvSpPr>
            <a:spLocks noGrp="1"/>
          </p:cNvSpPr>
          <p:nvPr>
            <p:ph type="title"/>
          </p:nvPr>
        </p:nvSpPr>
        <p:spPr/>
        <p:txBody>
          <a:bodyPr/>
          <a:lstStyle/>
          <a:p>
            <a:r>
              <a:rPr lang="en-US" dirty="0"/>
              <a:t>Straw poll:</a:t>
            </a:r>
          </a:p>
        </p:txBody>
      </p:sp>
      <p:sp>
        <p:nvSpPr>
          <p:cNvPr id="3" name="Content Placeholder 2">
            <a:extLst>
              <a:ext uri="{FF2B5EF4-FFF2-40B4-BE49-F238E27FC236}">
                <a16:creationId xmlns:a16="http://schemas.microsoft.com/office/drawing/2014/main" id="{A27F6951-72F3-2443-8F41-6972362D5634}"/>
              </a:ext>
            </a:extLst>
          </p:cNvPr>
          <p:cNvSpPr>
            <a:spLocks noGrp="1"/>
          </p:cNvSpPr>
          <p:nvPr>
            <p:ph idx="1"/>
          </p:nvPr>
        </p:nvSpPr>
        <p:spPr/>
        <p:txBody>
          <a:bodyPr/>
          <a:lstStyle/>
          <a:p>
            <a:r>
              <a:rPr lang="en-US" dirty="0"/>
              <a:t>Are you in favor of adding to the IEEE802.11be: </a:t>
            </a:r>
          </a:p>
          <a:p>
            <a:r>
              <a:rPr lang="en-US" dirty="0"/>
              <a:t>	- Beacon Type subfield to the Reduced Neighbor Report element</a:t>
            </a:r>
          </a:p>
          <a:p>
            <a:r>
              <a:rPr lang="en-US" dirty="0"/>
              <a:t>	- Beacon Frame Transmission Info subfield and Group Frames Transmission Info subfield to the Per-STA Profile </a:t>
            </a:r>
            <a:r>
              <a:rPr lang="en-US" dirty="0" err="1"/>
              <a:t>subelement</a:t>
            </a:r>
            <a:r>
              <a:rPr lang="en-US" dirty="0"/>
              <a:t> of the Multi-Link element as described in the submission 11/1737r0? </a:t>
            </a:r>
          </a:p>
        </p:txBody>
      </p:sp>
      <p:sp>
        <p:nvSpPr>
          <p:cNvPr id="4" name="Slide Number Placeholder 3">
            <a:extLst>
              <a:ext uri="{FF2B5EF4-FFF2-40B4-BE49-F238E27FC236}">
                <a16:creationId xmlns:a16="http://schemas.microsoft.com/office/drawing/2014/main" id="{AB5C13B8-CC98-AF4D-BA4F-1F5E885D808A}"/>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6519396E-58CC-9E41-B47F-B79372E416CB}"/>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45175B52-23FD-4343-9C71-E38654737433}"/>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45083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a:t>November 2021</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a:t>Jarkko Kneckt, Apple</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An AP may transmit Beacon and group addressed frames in many frame types. The frame type and MCS impact to the BSS range and to the transmission rate. For instance, BSS range may be limited by transmitting Beacons in higher rate.</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submission proposes out-of-band signalling for Beacon and group frames to help:</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 Scanning STAs to determine the BSS range</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	- Associated non-AP MLDs to select a link for group addressed frames reception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07DCD-BF32-2943-866A-C1BB89D860C2}"/>
              </a:ext>
            </a:extLst>
          </p:cNvPr>
          <p:cNvSpPr>
            <a:spLocks noGrp="1"/>
          </p:cNvSpPr>
          <p:nvPr>
            <p:ph type="title"/>
          </p:nvPr>
        </p:nvSpPr>
        <p:spPr/>
        <p:txBody>
          <a:bodyPr/>
          <a:lstStyle/>
          <a:p>
            <a:r>
              <a:rPr lang="en-US" dirty="0"/>
              <a:t>Motivation: Beacon frame type</a:t>
            </a:r>
          </a:p>
        </p:txBody>
      </p:sp>
      <p:sp>
        <p:nvSpPr>
          <p:cNvPr id="3" name="Content Placeholder 2">
            <a:extLst>
              <a:ext uri="{FF2B5EF4-FFF2-40B4-BE49-F238E27FC236}">
                <a16:creationId xmlns:a16="http://schemas.microsoft.com/office/drawing/2014/main" id="{105B7E11-CF3C-B847-8685-74D202BF4EE3}"/>
              </a:ext>
            </a:extLst>
          </p:cNvPr>
          <p:cNvSpPr>
            <a:spLocks noGrp="1"/>
          </p:cNvSpPr>
          <p:nvPr>
            <p:ph idx="1"/>
          </p:nvPr>
        </p:nvSpPr>
        <p:spPr>
          <a:xfrm>
            <a:off x="3886200" y="1524000"/>
            <a:ext cx="5181600" cy="4570414"/>
          </a:xfrm>
        </p:spPr>
        <p:txBody>
          <a:bodyPr/>
          <a:lstStyle/>
          <a:p>
            <a:pPr>
              <a:buFont typeface="Arial" panose="020B0604020202020204" pitchFamily="34" charset="0"/>
              <a:buChar char="•"/>
            </a:pPr>
            <a:r>
              <a:rPr lang="en-US" sz="2000" dirty="0"/>
              <a:t>The PPDU type and MCS of the beacon and group addressed frames have many impacts:</a:t>
            </a:r>
          </a:p>
          <a:p>
            <a:pPr lvl="1">
              <a:buFont typeface="Arial" panose="020B0604020202020204" pitchFamily="34" charset="0"/>
              <a:buChar char="•"/>
            </a:pPr>
            <a:r>
              <a:rPr lang="en-US" sz="1800" dirty="0"/>
              <a:t>Scanning/receiving STA may need to receive complicated frames which may impact STA power consumption </a:t>
            </a:r>
          </a:p>
          <a:p>
            <a:pPr lvl="1">
              <a:buFont typeface="Arial" panose="020B0604020202020204" pitchFamily="34" charset="0"/>
              <a:buChar char="•"/>
            </a:pPr>
            <a:r>
              <a:rPr lang="en-US" sz="1800" dirty="0"/>
              <a:t>AP may shorten BSS range by using higher transmission rates or lower transmission power</a:t>
            </a:r>
          </a:p>
          <a:p>
            <a:pPr lvl="1">
              <a:buFont typeface="Arial" panose="020B0604020202020204" pitchFamily="34" charset="0"/>
              <a:buChar char="•"/>
            </a:pPr>
            <a:r>
              <a:rPr lang="en-US" sz="1800" dirty="0"/>
              <a:t>802.11ax allows APs at 6 GHz to transmit beacons in the non-HT Duplicate PPDUs format with larger than 20 MHz transmission bandwidth to enlarge BSS range</a:t>
            </a:r>
          </a:p>
          <a:p>
            <a:pPr lvl="2">
              <a:buFont typeface="Arial" panose="020B0604020202020204" pitchFamily="34" charset="0"/>
              <a:buChar char="•"/>
            </a:pPr>
            <a:r>
              <a:rPr lang="en-US" sz="1600" dirty="0"/>
              <a:t>A scanning STA can receive beacons on a long range, if the scanning STA receives with larger RX bandwidth</a:t>
            </a:r>
          </a:p>
        </p:txBody>
      </p:sp>
      <p:sp>
        <p:nvSpPr>
          <p:cNvPr id="4" name="Slide Number Placeholder 3">
            <a:extLst>
              <a:ext uri="{FF2B5EF4-FFF2-40B4-BE49-F238E27FC236}">
                <a16:creationId xmlns:a16="http://schemas.microsoft.com/office/drawing/2014/main" id="{184BE9F2-9ACF-A34E-A487-A8E87465E9C2}"/>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97D04391-6C06-934C-B7C7-1798B497C761}"/>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4636685E-4107-9A4C-83AB-EDB20BDFFB62}"/>
              </a:ext>
            </a:extLst>
          </p:cNvPr>
          <p:cNvSpPr>
            <a:spLocks noGrp="1"/>
          </p:cNvSpPr>
          <p:nvPr>
            <p:ph type="dt" idx="15"/>
          </p:nvPr>
        </p:nvSpPr>
        <p:spPr/>
        <p:txBody>
          <a:bodyPr/>
          <a:lstStyle/>
          <a:p>
            <a:r>
              <a:rPr lang="en-US"/>
              <a:t>November 2021</a:t>
            </a:r>
            <a:endParaRPr lang="en-GB" dirty="0"/>
          </a:p>
        </p:txBody>
      </p:sp>
      <p:sp>
        <p:nvSpPr>
          <p:cNvPr id="9" name="TextBox 8">
            <a:extLst>
              <a:ext uri="{FF2B5EF4-FFF2-40B4-BE49-F238E27FC236}">
                <a16:creationId xmlns:a16="http://schemas.microsoft.com/office/drawing/2014/main" id="{ADAFFB4B-05AE-0947-8860-D151C6F22477}"/>
              </a:ext>
            </a:extLst>
          </p:cNvPr>
          <p:cNvSpPr txBox="1"/>
          <p:nvPr/>
        </p:nvSpPr>
        <p:spPr>
          <a:xfrm>
            <a:off x="614216" y="2082225"/>
            <a:ext cx="2967184" cy="584775"/>
          </a:xfrm>
          <a:prstGeom prst="rect">
            <a:avLst/>
          </a:prstGeom>
          <a:noFill/>
        </p:spPr>
        <p:txBody>
          <a:bodyPr wrap="square" rtlCol="0">
            <a:spAutoFit/>
          </a:bodyPr>
          <a:lstStyle/>
          <a:p>
            <a:r>
              <a:rPr lang="en-US" sz="1600" b="1" dirty="0">
                <a:solidFill>
                  <a:schemeClr val="tx1"/>
                </a:solidFill>
              </a:rPr>
              <a:t>Example of AP MLD with  maximized BSSs ranges </a:t>
            </a:r>
          </a:p>
        </p:txBody>
      </p:sp>
      <p:pic>
        <p:nvPicPr>
          <p:cNvPr id="12" name="Picture 11" descr="Diagram&#10;&#10;Description automatically generated with medium confidence">
            <a:extLst>
              <a:ext uri="{FF2B5EF4-FFF2-40B4-BE49-F238E27FC236}">
                <a16:creationId xmlns:a16="http://schemas.microsoft.com/office/drawing/2014/main" id="{06FB9929-7F60-DB49-A7A7-FD36E79447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95" y="2628107"/>
            <a:ext cx="4293205" cy="2362200"/>
          </a:xfrm>
          <a:prstGeom prst="rect">
            <a:avLst/>
          </a:prstGeom>
        </p:spPr>
      </p:pic>
    </p:spTree>
    <p:extLst>
      <p:ext uri="{BB962C8B-B14F-4D97-AF65-F5344CB8AC3E}">
        <p14:creationId xmlns:p14="http://schemas.microsoft.com/office/powerpoint/2010/main" val="176516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F5447-832E-5B42-85AC-736C9248CD2E}"/>
              </a:ext>
            </a:extLst>
          </p:cNvPr>
          <p:cNvSpPr>
            <a:spLocks noGrp="1"/>
          </p:cNvSpPr>
          <p:nvPr>
            <p:ph type="title"/>
          </p:nvPr>
        </p:nvSpPr>
        <p:spPr/>
        <p:txBody>
          <a:bodyPr/>
          <a:lstStyle/>
          <a:p>
            <a:r>
              <a:rPr lang="en-US" dirty="0"/>
              <a:t>Motivation: Group addressed frames type</a:t>
            </a:r>
          </a:p>
        </p:txBody>
      </p:sp>
      <p:sp>
        <p:nvSpPr>
          <p:cNvPr id="3" name="Content Placeholder 2">
            <a:extLst>
              <a:ext uri="{FF2B5EF4-FFF2-40B4-BE49-F238E27FC236}">
                <a16:creationId xmlns:a16="http://schemas.microsoft.com/office/drawing/2014/main" id="{C0D61175-C0A1-1E4B-A0DA-31950761D6B0}"/>
              </a:ext>
            </a:extLst>
          </p:cNvPr>
          <p:cNvSpPr>
            <a:spLocks noGrp="1"/>
          </p:cNvSpPr>
          <p:nvPr>
            <p:ph idx="1"/>
          </p:nvPr>
        </p:nvSpPr>
        <p:spPr>
          <a:xfrm>
            <a:off x="4114800" y="1751013"/>
            <a:ext cx="4672017" cy="4418013"/>
          </a:xfrm>
        </p:spPr>
        <p:txBody>
          <a:bodyPr/>
          <a:lstStyle/>
          <a:p>
            <a:pPr>
              <a:buFont typeface="Arial" panose="020B0604020202020204" pitchFamily="34" charset="0"/>
              <a:buChar char="•"/>
            </a:pPr>
            <a:r>
              <a:rPr lang="en-US" dirty="0"/>
              <a:t>The group addressed frames transmission parameters signaling may help the associated non-AP MLD to:</a:t>
            </a:r>
          </a:p>
          <a:p>
            <a:pPr lvl="1">
              <a:buFont typeface="Arial" panose="020B0604020202020204" pitchFamily="34" charset="0"/>
              <a:buChar char="•"/>
            </a:pPr>
            <a:r>
              <a:rPr lang="en-US" dirty="0"/>
              <a:t>Receive group addressed frames from an affiliated AP that has the most suitable transmission rate:</a:t>
            </a:r>
          </a:p>
          <a:p>
            <a:pPr lvl="2">
              <a:buFont typeface="Arial" panose="020B0604020202020204" pitchFamily="34" charset="0"/>
              <a:buChar char="•"/>
            </a:pPr>
            <a:r>
              <a:rPr lang="en-US" dirty="0"/>
              <a:t>Reliable reception</a:t>
            </a:r>
          </a:p>
          <a:p>
            <a:pPr lvl="2">
              <a:buFont typeface="Arial" panose="020B0604020202020204" pitchFamily="34" charset="0"/>
              <a:buChar char="•"/>
            </a:pPr>
            <a:r>
              <a:rPr lang="en-US" dirty="0"/>
              <a:t>Short receive time to save power</a:t>
            </a:r>
          </a:p>
          <a:p>
            <a:pPr lvl="2">
              <a:buFont typeface="Arial" panose="020B0604020202020204" pitchFamily="34" charset="0"/>
              <a:buChar char="•"/>
            </a:pPr>
            <a:r>
              <a:rPr lang="en-US" dirty="0"/>
              <a:t>Optimize receive mode for the transmitted group addressed frames</a:t>
            </a:r>
          </a:p>
          <a:p>
            <a:pPr lvl="1">
              <a:buFont typeface="Arial" panose="020B0604020202020204" pitchFamily="34" charset="0"/>
              <a:buChar char="•"/>
            </a:pPr>
            <a:r>
              <a:rPr lang="en-US" dirty="0"/>
              <a:t>Detect group addressed frames transmission rate changes</a:t>
            </a:r>
          </a:p>
        </p:txBody>
      </p:sp>
      <p:sp>
        <p:nvSpPr>
          <p:cNvPr id="4" name="Slide Number Placeholder 3">
            <a:extLst>
              <a:ext uri="{FF2B5EF4-FFF2-40B4-BE49-F238E27FC236}">
                <a16:creationId xmlns:a16="http://schemas.microsoft.com/office/drawing/2014/main" id="{7D6E389E-1865-ED45-BF0C-93B11364C1DA}"/>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F3C05A2E-0BD7-7743-8209-07AE0C94EC9A}"/>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50F2080A-DD01-2E4F-8329-3D01CAC013BD}"/>
              </a:ext>
            </a:extLst>
          </p:cNvPr>
          <p:cNvSpPr>
            <a:spLocks noGrp="1"/>
          </p:cNvSpPr>
          <p:nvPr>
            <p:ph type="dt" idx="15"/>
          </p:nvPr>
        </p:nvSpPr>
        <p:spPr/>
        <p:txBody>
          <a:bodyPr/>
          <a:lstStyle/>
          <a:p>
            <a:r>
              <a:rPr lang="en-US"/>
              <a:t>November 2021</a:t>
            </a:r>
            <a:endParaRPr lang="en-GB" dirty="0"/>
          </a:p>
        </p:txBody>
      </p:sp>
      <p:pic>
        <p:nvPicPr>
          <p:cNvPr id="8" name="Picture 7">
            <a:extLst>
              <a:ext uri="{FF2B5EF4-FFF2-40B4-BE49-F238E27FC236}">
                <a16:creationId xmlns:a16="http://schemas.microsoft.com/office/drawing/2014/main" id="{725696DA-A681-C24C-9FDB-31571FC1C70A}"/>
              </a:ext>
            </a:extLst>
          </p:cNvPr>
          <p:cNvPicPr>
            <a:picLocks noChangeAspect="1"/>
          </p:cNvPicPr>
          <p:nvPr/>
        </p:nvPicPr>
        <p:blipFill>
          <a:blip r:embed="rId2"/>
          <a:stretch>
            <a:fillRect/>
          </a:stretch>
        </p:blipFill>
        <p:spPr>
          <a:xfrm>
            <a:off x="76199" y="2438232"/>
            <a:ext cx="4307819" cy="2286167"/>
          </a:xfrm>
          <a:prstGeom prst="rect">
            <a:avLst/>
          </a:prstGeom>
        </p:spPr>
      </p:pic>
      <p:sp>
        <p:nvSpPr>
          <p:cNvPr id="9" name="TextBox 8">
            <a:extLst>
              <a:ext uri="{FF2B5EF4-FFF2-40B4-BE49-F238E27FC236}">
                <a16:creationId xmlns:a16="http://schemas.microsoft.com/office/drawing/2014/main" id="{52F9B927-CE29-CA4A-96DD-7C8BB610E9FC}"/>
              </a:ext>
            </a:extLst>
          </p:cNvPr>
          <p:cNvSpPr txBox="1"/>
          <p:nvPr/>
        </p:nvSpPr>
        <p:spPr>
          <a:xfrm>
            <a:off x="357183" y="1853457"/>
            <a:ext cx="2967184" cy="584775"/>
          </a:xfrm>
          <a:prstGeom prst="rect">
            <a:avLst/>
          </a:prstGeom>
          <a:noFill/>
        </p:spPr>
        <p:txBody>
          <a:bodyPr wrap="square" rtlCol="0">
            <a:spAutoFit/>
          </a:bodyPr>
          <a:lstStyle/>
          <a:p>
            <a:r>
              <a:rPr lang="en-US" sz="1600" b="1" dirty="0">
                <a:solidFill>
                  <a:schemeClr val="tx1"/>
                </a:solidFill>
              </a:rPr>
              <a:t>Example of AP MLD with different BSS ranges</a:t>
            </a:r>
          </a:p>
        </p:txBody>
      </p:sp>
    </p:spTree>
    <p:extLst>
      <p:ext uri="{BB962C8B-B14F-4D97-AF65-F5344CB8AC3E}">
        <p14:creationId xmlns:p14="http://schemas.microsoft.com/office/powerpoint/2010/main" val="1939420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ln/>
        </p:spPr>
        <p:txBody>
          <a:bodyPr lIns="90000" tIns="46800" rIns="90000" bIns="46800"/>
          <a:lstStyle/>
          <a:p>
            <a:r>
              <a:rPr lang="en-US" dirty="0"/>
              <a:t>Background: Different Beacon Frames Transmission Alternatives</a:t>
            </a:r>
          </a:p>
        </p:txBody>
      </p:sp>
      <p:sp>
        <p:nvSpPr>
          <p:cNvPr id="17" name="Content Placeholder 16">
            <a:extLst>
              <a:ext uri="{FF2B5EF4-FFF2-40B4-BE49-F238E27FC236}">
                <a16:creationId xmlns:a16="http://schemas.microsoft.com/office/drawing/2014/main" id="{57D3BCDC-3122-4E4D-B8AE-DA866768959A}"/>
              </a:ext>
            </a:extLst>
          </p:cNvPr>
          <p:cNvSpPr>
            <a:spLocks noGrp="1"/>
          </p:cNvSpPr>
          <p:nvPr>
            <p:ph idx="1"/>
          </p:nvPr>
        </p:nvSpPr>
        <p:spPr>
          <a:xfrm>
            <a:off x="685800" y="4572001"/>
            <a:ext cx="7770813" cy="990600"/>
          </a:xfrm>
        </p:spPr>
        <p:txBody>
          <a:bodyPr/>
          <a:lstStyle/>
          <a:p>
            <a:pPr>
              <a:buFont typeface="Arial" panose="020B0604020202020204" pitchFamily="34" charset="0"/>
              <a:buChar char="•"/>
            </a:pPr>
            <a:r>
              <a:rPr lang="en-US" dirty="0"/>
              <a:t>Currently, the Beacon frame transmission parameters can be detected only by receiving a Beacon frame </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Jarkko Kneckt, Apple</a:t>
            </a:r>
            <a:endParaRPr lang="en-GB" dirty="0"/>
          </a:p>
        </p:txBody>
      </p:sp>
      <p:sp>
        <p:nvSpPr>
          <p:cNvPr id="4" name="Date Placeholder 3"/>
          <p:cNvSpPr>
            <a:spLocks noGrp="1"/>
          </p:cNvSpPr>
          <p:nvPr>
            <p:ph type="dt" idx="15"/>
          </p:nvPr>
        </p:nvSpPr>
        <p:spPr/>
        <p:txBody>
          <a:bodyPr/>
          <a:lstStyle/>
          <a:p>
            <a:r>
              <a:rPr lang="en-US"/>
              <a:t>November 2021</a:t>
            </a:r>
            <a:endParaRPr lang="en-GB"/>
          </a:p>
        </p:txBody>
      </p:sp>
      <p:pic>
        <p:nvPicPr>
          <p:cNvPr id="11" name="Picture 10" descr="Graphical user interface, table&#10;&#10;Description automatically generated with medium confidence">
            <a:extLst>
              <a:ext uri="{FF2B5EF4-FFF2-40B4-BE49-F238E27FC236}">
                <a16:creationId xmlns:a16="http://schemas.microsoft.com/office/drawing/2014/main" id="{A33FB1D8-0424-A14B-A0C8-00F233AEB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132857"/>
            <a:ext cx="8161338" cy="2040335"/>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a:t>November 2021</a:t>
            </a:r>
            <a:endParaRPr lang="en-GB"/>
          </a:p>
        </p:txBody>
      </p:sp>
      <p:sp>
        <p:nvSpPr>
          <p:cNvPr id="5" name="Footer Placeholder 4"/>
          <p:cNvSpPr>
            <a:spLocks noGrp="1"/>
          </p:cNvSpPr>
          <p:nvPr>
            <p:ph type="ftr" idx="14"/>
          </p:nvPr>
        </p:nvSpPr>
        <p:spPr>
          <a:xfrm>
            <a:off x="6143636" y="6475413"/>
            <a:ext cx="2398702" cy="180975"/>
          </a:xfrm>
        </p:spPr>
        <p:txBody>
          <a:bodyPr/>
          <a:lstStyle/>
          <a:p>
            <a:r>
              <a:rPr lang="en-GB"/>
              <a:t>Jarkko Kneckt, Apple</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Background: Different Transmission Alternatives for Group Addressed Frames</a:t>
            </a:r>
          </a:p>
        </p:txBody>
      </p:sp>
      <p:pic>
        <p:nvPicPr>
          <p:cNvPr id="11" name="Picture 10" descr="Table&#10;&#10;Description automatically generated with medium confidence">
            <a:extLst>
              <a:ext uri="{FF2B5EF4-FFF2-40B4-BE49-F238E27FC236}">
                <a16:creationId xmlns:a16="http://schemas.microsoft.com/office/drawing/2014/main" id="{899202B0-BDA2-6042-A7F5-F0B5ADE6C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191" y="2133600"/>
            <a:ext cx="8335617" cy="3657600"/>
          </a:xfrm>
          <a:prstGeom prst="rect">
            <a:avLst/>
          </a:prstGeom>
        </p:spPr>
      </p:pic>
      <p:sp>
        <p:nvSpPr>
          <p:cNvPr id="2" name="TextBox 1">
            <a:extLst>
              <a:ext uri="{FF2B5EF4-FFF2-40B4-BE49-F238E27FC236}">
                <a16:creationId xmlns:a16="http://schemas.microsoft.com/office/drawing/2014/main" id="{DB3CA666-DF54-E448-880E-B26EAE7BA003}"/>
              </a:ext>
            </a:extLst>
          </p:cNvPr>
          <p:cNvSpPr txBox="1"/>
          <p:nvPr/>
        </p:nvSpPr>
        <p:spPr>
          <a:xfrm>
            <a:off x="1066800" y="6131502"/>
            <a:ext cx="7475538" cy="369332"/>
          </a:xfrm>
          <a:prstGeom prst="rect">
            <a:avLst/>
          </a:prstGeom>
          <a:noFill/>
        </p:spPr>
        <p:txBody>
          <a:bodyPr wrap="square" rtlCol="0">
            <a:spAutoFit/>
          </a:bodyPr>
          <a:lstStyle/>
          <a:p>
            <a:r>
              <a:rPr lang="en-US" sz="1800" dirty="0">
                <a:solidFill>
                  <a:schemeClr val="tx1"/>
                </a:solidFill>
              </a:rPr>
              <a:t>* 20MHz if any STA is in PS-mode or frame targeted to non-associated STA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57488-0EC8-0749-AA31-13C9EBF53EFE}"/>
              </a:ext>
            </a:extLst>
          </p:cNvPr>
          <p:cNvSpPr>
            <a:spLocks noGrp="1"/>
          </p:cNvSpPr>
          <p:nvPr>
            <p:ph type="title"/>
          </p:nvPr>
        </p:nvSpPr>
        <p:spPr/>
        <p:txBody>
          <a:bodyPr/>
          <a:lstStyle/>
          <a:p>
            <a:r>
              <a:rPr lang="en-US" dirty="0"/>
              <a:t>Proposals</a:t>
            </a:r>
          </a:p>
        </p:txBody>
      </p:sp>
      <p:sp>
        <p:nvSpPr>
          <p:cNvPr id="3" name="Content Placeholder 2">
            <a:extLst>
              <a:ext uri="{FF2B5EF4-FFF2-40B4-BE49-F238E27FC236}">
                <a16:creationId xmlns:a16="http://schemas.microsoft.com/office/drawing/2014/main" id="{585B160A-0B5B-BC40-A921-888DF5BCBA66}"/>
              </a:ext>
            </a:extLst>
          </p:cNvPr>
          <p:cNvSpPr>
            <a:spLocks noGrp="1"/>
          </p:cNvSpPr>
          <p:nvPr>
            <p:ph idx="1"/>
          </p:nvPr>
        </p:nvSpPr>
        <p:spPr/>
        <p:txBody>
          <a:bodyPr/>
          <a:lstStyle/>
          <a:p>
            <a:pPr>
              <a:buFont typeface="Arial" panose="020B0604020202020204" pitchFamily="34" charset="0"/>
              <a:buChar char="•"/>
            </a:pPr>
            <a:r>
              <a:rPr lang="en-US" dirty="0"/>
              <a:t>The Beacon and group frames transmission information is added to Reduced Neighbor Report (RNR) or to ML element</a:t>
            </a:r>
          </a:p>
          <a:p>
            <a:pPr lvl="1">
              <a:buFont typeface="Arial" panose="020B0604020202020204" pitchFamily="34" charset="0"/>
              <a:buChar char="•"/>
            </a:pPr>
            <a:r>
              <a:rPr lang="en-US" dirty="0"/>
              <a:t>RNR provides only minimum information of the Beacon frames</a:t>
            </a:r>
          </a:p>
          <a:p>
            <a:pPr lvl="1">
              <a:buFont typeface="Arial" panose="020B0604020202020204" pitchFamily="34" charset="0"/>
              <a:buChar char="•"/>
            </a:pPr>
            <a:r>
              <a:rPr lang="en-US" dirty="0"/>
              <a:t>ML element provides detailed information of Beacon and Group frames transmission</a:t>
            </a:r>
          </a:p>
          <a:p>
            <a:pPr>
              <a:buFont typeface="Arial" panose="020B0604020202020204" pitchFamily="34" charset="0"/>
              <a:buChar char="•"/>
            </a:pPr>
            <a:r>
              <a:rPr lang="en-US" dirty="0"/>
              <a:t>RNR is present in all Beacons and Probe Responses</a:t>
            </a:r>
          </a:p>
          <a:p>
            <a:pPr>
              <a:buFont typeface="Arial" panose="020B0604020202020204" pitchFamily="34" charset="0"/>
              <a:buChar char="•"/>
            </a:pPr>
            <a:r>
              <a:rPr lang="en-US" dirty="0"/>
              <a:t>ML element is present in ML Probe Response and Association Response frames </a:t>
            </a:r>
          </a:p>
        </p:txBody>
      </p:sp>
      <p:sp>
        <p:nvSpPr>
          <p:cNvPr id="4" name="Slide Number Placeholder 3">
            <a:extLst>
              <a:ext uri="{FF2B5EF4-FFF2-40B4-BE49-F238E27FC236}">
                <a16:creationId xmlns:a16="http://schemas.microsoft.com/office/drawing/2014/main" id="{F082A8D5-2E07-7346-A8B8-81083E01BB24}"/>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59BCB29B-F89C-664B-83D8-B0307AC4C4FD}"/>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6331DC65-A64A-5C40-B4A5-D1DCA705B088}"/>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1211134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3721-2969-F843-B68D-570D40EC6DA9}"/>
              </a:ext>
            </a:extLst>
          </p:cNvPr>
          <p:cNvSpPr>
            <a:spLocks noGrp="1"/>
          </p:cNvSpPr>
          <p:nvPr>
            <p:ph type="title"/>
          </p:nvPr>
        </p:nvSpPr>
        <p:spPr/>
        <p:txBody>
          <a:bodyPr/>
          <a:lstStyle/>
          <a:p>
            <a:r>
              <a:rPr lang="en-US" dirty="0"/>
              <a:t>Proposal: Add signaling to Reduced Neighbor Report element</a:t>
            </a:r>
          </a:p>
        </p:txBody>
      </p:sp>
      <p:sp>
        <p:nvSpPr>
          <p:cNvPr id="3" name="Content Placeholder 2">
            <a:extLst>
              <a:ext uri="{FF2B5EF4-FFF2-40B4-BE49-F238E27FC236}">
                <a16:creationId xmlns:a16="http://schemas.microsoft.com/office/drawing/2014/main" id="{76290C05-5FB3-7741-96A4-0CEF44B36112}"/>
              </a:ext>
            </a:extLst>
          </p:cNvPr>
          <p:cNvSpPr>
            <a:spLocks noGrp="1"/>
          </p:cNvSpPr>
          <p:nvPr>
            <p:ph idx="1"/>
          </p:nvPr>
        </p:nvSpPr>
        <p:spPr>
          <a:xfrm>
            <a:off x="685800" y="3705226"/>
            <a:ext cx="7770813" cy="2389187"/>
          </a:xfrm>
        </p:spPr>
        <p:txBody>
          <a:bodyPr/>
          <a:lstStyle/>
          <a:p>
            <a:pPr>
              <a:buFont typeface="Arial" panose="020B0604020202020204" pitchFamily="34" charset="0"/>
              <a:buChar char="•"/>
            </a:pPr>
            <a:r>
              <a:rPr lang="en-US" dirty="0"/>
              <a:t>The Beacon Type subfield is set to 0, if the Beacon is transmitted as non-HT or non-HT Duplicate PPDU and the transmission rate is ≤ 24 Mbit/s, otherwise the subfield is set to 1</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E1EF5E0-9BD0-6C43-B924-D6D08E81590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11EDFDCA-6143-BD4C-BEEC-DEBB7E64433C}"/>
              </a:ext>
            </a:extLst>
          </p:cNvPr>
          <p:cNvSpPr>
            <a:spLocks noGrp="1"/>
          </p:cNvSpPr>
          <p:nvPr>
            <p:ph type="ftr" idx="14"/>
          </p:nvPr>
        </p:nvSpPr>
        <p:spPr/>
        <p:txBody>
          <a:bodyPr/>
          <a:lstStyle/>
          <a:p>
            <a:r>
              <a:rPr lang="en-GB"/>
              <a:t>Jarkko Kneckt, Apple</a:t>
            </a:r>
            <a:endParaRPr lang="en-GB" dirty="0"/>
          </a:p>
        </p:txBody>
      </p:sp>
      <p:sp>
        <p:nvSpPr>
          <p:cNvPr id="6" name="Date Placeholder 5">
            <a:extLst>
              <a:ext uri="{FF2B5EF4-FFF2-40B4-BE49-F238E27FC236}">
                <a16:creationId xmlns:a16="http://schemas.microsoft.com/office/drawing/2014/main" id="{AD94794A-DA53-5B4A-B441-2224C70F880F}"/>
              </a:ext>
            </a:extLst>
          </p:cNvPr>
          <p:cNvSpPr>
            <a:spLocks noGrp="1"/>
          </p:cNvSpPr>
          <p:nvPr>
            <p:ph type="dt" idx="15"/>
          </p:nvPr>
        </p:nvSpPr>
        <p:spPr/>
        <p:txBody>
          <a:bodyPr/>
          <a:lstStyle/>
          <a:p>
            <a:r>
              <a:rPr lang="en-US"/>
              <a:t>November 2021</a:t>
            </a:r>
            <a:endParaRPr lang="en-GB" dirty="0"/>
          </a:p>
        </p:txBody>
      </p:sp>
      <p:sp>
        <p:nvSpPr>
          <p:cNvPr id="9" name="Rectangle 8">
            <a:extLst>
              <a:ext uri="{FF2B5EF4-FFF2-40B4-BE49-F238E27FC236}">
                <a16:creationId xmlns:a16="http://schemas.microsoft.com/office/drawing/2014/main" id="{63E96CEB-6D13-8E46-8605-0D988C3FD3AA}"/>
              </a:ext>
            </a:extLst>
          </p:cNvPr>
          <p:cNvSpPr/>
          <p:nvPr/>
        </p:nvSpPr>
        <p:spPr>
          <a:xfrm>
            <a:off x="2108200" y="2964833"/>
            <a:ext cx="5715000" cy="369332"/>
          </a:xfrm>
          <a:prstGeom prst="rect">
            <a:avLst/>
          </a:prstGeom>
        </p:spPr>
        <p:txBody>
          <a:bodyPr wrap="square">
            <a:spAutoFit/>
          </a:bodyPr>
          <a:lstStyle/>
          <a:p>
            <a:r>
              <a:rPr lang="en-US" sz="1800" b="1" dirty="0">
                <a:solidFill>
                  <a:schemeClr val="tx1"/>
                </a:solidFill>
                <a:latin typeface="Arial" panose="020B0604020202020204" pitchFamily="34" charset="0"/>
              </a:rPr>
              <a:t>Figure 9-632b—MLD Parameters subfield format </a:t>
            </a:r>
            <a:endParaRPr lang="en-US" sz="1800" dirty="0">
              <a:solidFill>
                <a:schemeClr val="tx1"/>
              </a:solidFill>
            </a:endParaRPr>
          </a:p>
        </p:txBody>
      </p:sp>
      <p:pic>
        <p:nvPicPr>
          <p:cNvPr id="10" name="Picture 9" descr="Table&#10;&#10;Description automatically generated">
            <a:extLst>
              <a:ext uri="{FF2B5EF4-FFF2-40B4-BE49-F238E27FC236}">
                <a16:creationId xmlns:a16="http://schemas.microsoft.com/office/drawing/2014/main" id="{BCEA85F7-12CA-324C-9F69-0FA6E056B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2956" y="2092257"/>
            <a:ext cx="5092700" cy="889000"/>
          </a:xfrm>
          <a:prstGeom prst="rect">
            <a:avLst/>
          </a:prstGeom>
        </p:spPr>
      </p:pic>
    </p:spTree>
    <p:extLst>
      <p:ext uri="{BB962C8B-B14F-4D97-AF65-F5344CB8AC3E}">
        <p14:creationId xmlns:p14="http://schemas.microsoft.com/office/powerpoint/2010/main" val="3350009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78D85-B1FD-9F40-A72E-4F12B474F65E}"/>
              </a:ext>
            </a:extLst>
          </p:cNvPr>
          <p:cNvSpPr>
            <a:spLocks noGrp="1"/>
          </p:cNvSpPr>
          <p:nvPr>
            <p:ph type="title"/>
          </p:nvPr>
        </p:nvSpPr>
        <p:spPr>
          <a:xfrm>
            <a:off x="685800" y="685800"/>
            <a:ext cx="7770813" cy="1065213"/>
          </a:xfrm>
        </p:spPr>
        <p:txBody>
          <a:bodyPr wrap="square" anchor="ctr">
            <a:normAutofit fontScale="90000"/>
          </a:bodyPr>
          <a:lstStyle/>
          <a:p>
            <a:r>
              <a:rPr lang="en-US" dirty="0"/>
              <a:t>Proposal: Add Beacon and Group Frames Information to the STA Profile </a:t>
            </a:r>
          </a:p>
        </p:txBody>
      </p:sp>
      <p:sp>
        <p:nvSpPr>
          <p:cNvPr id="13" name="Content Placeholder 3">
            <a:extLst>
              <a:ext uri="{FF2B5EF4-FFF2-40B4-BE49-F238E27FC236}">
                <a16:creationId xmlns:a16="http://schemas.microsoft.com/office/drawing/2014/main" id="{009C6B40-0DD5-4494-8558-C39D0956B4CE}"/>
              </a:ext>
            </a:extLst>
          </p:cNvPr>
          <p:cNvSpPr>
            <a:spLocks noGrp="1"/>
          </p:cNvSpPr>
          <p:nvPr>
            <p:ph sz="half" idx="2"/>
          </p:nvPr>
        </p:nvSpPr>
        <p:spPr>
          <a:xfrm>
            <a:off x="685800" y="3352800"/>
            <a:ext cx="7770813" cy="2741613"/>
          </a:xfrm>
        </p:spPr>
        <p:txBody>
          <a:bodyPr/>
          <a:lstStyle/>
          <a:p>
            <a:pPr>
              <a:buFont typeface="Arial" panose="020B0604020202020204" pitchFamily="34" charset="0"/>
              <a:buChar char="•"/>
            </a:pPr>
            <a:r>
              <a:rPr lang="en-US" dirty="0"/>
              <a:t>The Beacon and group Frame Transmission Info fields are provided in STA Profile of the Multi-link element</a:t>
            </a:r>
            <a:endParaRPr lang="en-US" sz="2000" dirty="0">
              <a:solidFill>
                <a:schemeClr val="tx1"/>
              </a:solidFill>
            </a:endParaRPr>
          </a:p>
        </p:txBody>
      </p:sp>
      <p:sp>
        <p:nvSpPr>
          <p:cNvPr id="6" name="Date Placeholder 5">
            <a:extLst>
              <a:ext uri="{FF2B5EF4-FFF2-40B4-BE49-F238E27FC236}">
                <a16:creationId xmlns:a16="http://schemas.microsoft.com/office/drawing/2014/main" id="{F0AEE3FE-088C-CA49-9052-DDBC577D9EB1}"/>
              </a:ext>
            </a:extLst>
          </p:cNvPr>
          <p:cNvSpPr>
            <a:spLocks noGrp="1"/>
          </p:cNvSpPr>
          <p:nvPr>
            <p:ph type="dt" idx="10"/>
          </p:nvPr>
        </p:nvSpPr>
        <p:spPr>
          <a:xfrm>
            <a:off x="696912" y="333375"/>
            <a:ext cx="1874823" cy="273050"/>
          </a:xfrm>
        </p:spPr>
        <p:txBody>
          <a:bodyPr wrap="square" anchor="b">
            <a:normAutofit/>
          </a:bodyPr>
          <a:lstStyle/>
          <a:p>
            <a:pPr>
              <a:lnSpc>
                <a:spcPct val="90000"/>
              </a:lnSpc>
              <a:spcAft>
                <a:spcPts val="600"/>
              </a:spcAft>
            </a:pPr>
            <a:r>
              <a:rPr lang="en-US"/>
              <a:t>November 2021</a:t>
            </a:r>
            <a:endParaRPr lang="en-GB"/>
          </a:p>
        </p:txBody>
      </p:sp>
      <p:sp>
        <p:nvSpPr>
          <p:cNvPr id="5" name="Footer Placeholder 4">
            <a:extLst>
              <a:ext uri="{FF2B5EF4-FFF2-40B4-BE49-F238E27FC236}">
                <a16:creationId xmlns:a16="http://schemas.microsoft.com/office/drawing/2014/main" id="{A4C9FF5D-5F4B-0A45-B785-472A7B9E0A31}"/>
              </a:ext>
            </a:extLst>
          </p:cNvPr>
          <p:cNvSpPr>
            <a:spLocks noGrp="1"/>
          </p:cNvSpPr>
          <p:nvPr>
            <p:ph type="ftr" idx="11"/>
          </p:nvPr>
        </p:nvSpPr>
        <p:spPr>
          <a:xfrm>
            <a:off x="5357818" y="6475413"/>
            <a:ext cx="3184520" cy="180975"/>
          </a:xfrm>
        </p:spPr>
        <p:txBody>
          <a:bodyPr wrap="square" anchor="t">
            <a:normAutofit/>
          </a:bodyPr>
          <a:lstStyle/>
          <a:p>
            <a:pPr>
              <a:lnSpc>
                <a:spcPct val="90000"/>
              </a:lnSpc>
              <a:spcAft>
                <a:spcPts val="600"/>
              </a:spcAft>
            </a:pPr>
            <a:r>
              <a:rPr lang="en-GB"/>
              <a:t>Jarkko Kneckt, Apple</a:t>
            </a:r>
          </a:p>
        </p:txBody>
      </p:sp>
      <p:sp>
        <p:nvSpPr>
          <p:cNvPr id="4" name="Slide Number Placeholder 3">
            <a:extLst>
              <a:ext uri="{FF2B5EF4-FFF2-40B4-BE49-F238E27FC236}">
                <a16:creationId xmlns:a16="http://schemas.microsoft.com/office/drawing/2014/main" id="{DBB5F8FA-DD6B-494F-A8B8-02CA22AAF46B}"/>
              </a:ext>
            </a:extLst>
          </p:cNvPr>
          <p:cNvSpPr>
            <a:spLocks noGrp="1"/>
          </p:cNvSpPr>
          <p:nvPr>
            <p:ph type="sldNum" idx="12"/>
          </p:nvPr>
        </p:nvSpPr>
        <p:spPr>
          <a:xfrm>
            <a:off x="4344988" y="6475413"/>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9</a:t>
            </a:fld>
            <a:endParaRPr lang="en-GB"/>
          </a:p>
        </p:txBody>
      </p:sp>
      <p:pic>
        <p:nvPicPr>
          <p:cNvPr id="12" name="Picture 11" descr="Graphical user interface&#10;&#10;Description automatically generated with medium confidence">
            <a:extLst>
              <a:ext uri="{FF2B5EF4-FFF2-40B4-BE49-F238E27FC236}">
                <a16:creationId xmlns:a16="http://schemas.microsoft.com/office/drawing/2014/main" id="{A8F7F8EB-C4E6-6B48-A44F-1C5E4517D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 y="1679271"/>
            <a:ext cx="9144000" cy="1364271"/>
          </a:xfrm>
          <a:prstGeom prst="rect">
            <a:avLst/>
          </a:prstGeom>
        </p:spPr>
      </p:pic>
    </p:spTree>
    <p:extLst>
      <p:ext uri="{BB962C8B-B14F-4D97-AF65-F5344CB8AC3E}">
        <p14:creationId xmlns:p14="http://schemas.microsoft.com/office/powerpoint/2010/main" val="434104053"/>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37861</TotalTime>
  <Words>1015</Words>
  <Application>Microsoft Macintosh PowerPoint</Application>
  <PresentationFormat>On-screen Show (4:3)</PresentationFormat>
  <Paragraphs>124</Paragraphs>
  <Slides>14</Slides>
  <Notes>5</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8" baseType="lpstr">
      <vt:lpstr>Arial</vt:lpstr>
      <vt:lpstr>Times New Roman</vt:lpstr>
      <vt:lpstr>Office Theme</vt:lpstr>
      <vt:lpstr>Microsoft Word 97-2003 Document</vt:lpstr>
      <vt:lpstr>Beacon Frame and Group Frames information</vt:lpstr>
      <vt:lpstr>Abstract</vt:lpstr>
      <vt:lpstr>Motivation: Beacon frame type</vt:lpstr>
      <vt:lpstr>Motivation: Group addressed frames type</vt:lpstr>
      <vt:lpstr>Background: Different Beacon Frames Transmission Alternatives</vt:lpstr>
      <vt:lpstr>Background: Different Transmission Alternatives for Group Addressed Frames</vt:lpstr>
      <vt:lpstr>Proposals</vt:lpstr>
      <vt:lpstr>Proposal: Add signaling to Reduced Neighbor Report element</vt:lpstr>
      <vt:lpstr>Proposal: Add Beacon and Group Frames Information to the STA Profile </vt:lpstr>
      <vt:lpstr>Proposal: Beacon Frame Transmission Info Subfield </vt:lpstr>
      <vt:lpstr>Proposal: Group Frames Transmission Info Subfield </vt:lpstr>
      <vt:lpstr>Proposal: The Beacon and group frame transmission mode change detection </vt:lpstr>
      <vt:lpstr>Summary</vt:lpstr>
      <vt:lpstr>Straw poll: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Beacon Frame Type information</dc:title>
  <dc:creator>Jarkko Kneckt</dc:creator>
  <cp:lastModifiedBy>Jarkko Kneckt</cp:lastModifiedBy>
  <cp:revision>92</cp:revision>
  <cp:lastPrinted>1601-01-01T00:00:00Z</cp:lastPrinted>
  <dcterms:created xsi:type="dcterms:W3CDTF">2021-05-19T23:12:54Z</dcterms:created>
  <dcterms:modified xsi:type="dcterms:W3CDTF">2021-10-27T00:21:46Z</dcterms:modified>
</cp:coreProperties>
</file>