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avi" ContentType="video/x-msvide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9"/>
  </p:notesMasterIdLst>
  <p:handoutMasterIdLst>
    <p:handoutMasterId r:id="rId20"/>
  </p:handoutMasterIdLst>
  <p:sldIdLst>
    <p:sldId id="256" r:id="rId5"/>
    <p:sldId id="257" r:id="rId6"/>
    <p:sldId id="279" r:id="rId7"/>
    <p:sldId id="282" r:id="rId8"/>
    <p:sldId id="285" r:id="rId9"/>
    <p:sldId id="284" r:id="rId10"/>
    <p:sldId id="286" r:id="rId11"/>
    <p:sldId id="287" r:id="rId12"/>
    <p:sldId id="288" r:id="rId13"/>
    <p:sldId id="289" r:id="rId14"/>
    <p:sldId id="290" r:id="rId15"/>
    <p:sldId id="291" r:id="rId16"/>
    <p:sldId id="292" r:id="rId17"/>
    <p:sldId id="283" r:id="rId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mie, Nada T. (Fed)" initials="G(" lastIdx="4" clrIdx="0">
    <p:extLst>
      <p:ext uri="{19B8F6BF-5375-455C-9EA6-DF929625EA0E}">
        <p15:presenceInfo xmlns:p15="http://schemas.microsoft.com/office/powerpoint/2012/main" userId="S::golmie@nist.gov::ad0a22de-a3ac-4f45-9787-03f4cf46bc6c" providerId="AD"/>
      </p:ext>
    </p:extLst>
  </p:cmAuthor>
  <p:cmAuthor id="2" name="Ropitault, Tanguy (IntlAssoc)" initials="R(" lastIdx="5" clrIdx="1">
    <p:extLst>
      <p:ext uri="{19B8F6BF-5375-455C-9EA6-DF929625EA0E}">
        <p15:presenceInfo xmlns:p15="http://schemas.microsoft.com/office/powerpoint/2012/main" userId="S::tnr1@nist.gov::9d4700a9-f0c0-4dd6-9e34-27016b2d2558" providerId="AD"/>
      </p:ext>
    </p:extLst>
  </p:cmAuthor>
  <p:cmAuthor id="3" name="Blandino, Steve (IntlAssoc)" initials="BS(" lastIdx="7" clrIdx="2">
    <p:extLst>
      <p:ext uri="{19B8F6BF-5375-455C-9EA6-DF929625EA0E}">
        <p15:presenceInfo xmlns:p15="http://schemas.microsoft.com/office/powerpoint/2012/main" userId="S::snb28@NIST.GOV::0c554642-0bce-4f48-a335-9a098d4b35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6"/>
  </p:normalViewPr>
  <p:slideViewPr>
    <p:cSldViewPr snapToGrid="0">
      <p:cViewPr varScale="1">
        <p:scale>
          <a:sx n="106" d="100"/>
          <a:sy n="106" d="100"/>
        </p:scale>
        <p:origin x="672"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802.11-21/0746r0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May 2021</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Tanguy Ropitault, NIST / Prometheus Computing LLC</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802.11-21/0746r0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May 2021</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Tanguy Ropitault, NIST / Prometheus Computing LLC</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802.11-21/0746r0</a:t>
            </a:r>
          </a:p>
        </p:txBody>
      </p:sp>
      <p:sp>
        <p:nvSpPr>
          <p:cNvPr id="5" name="Rectangle 3"/>
          <p:cNvSpPr>
            <a:spLocks noGrp="1" noChangeArrowheads="1"/>
          </p:cNvSpPr>
          <p:nvPr>
            <p:ph type="dt"/>
          </p:nvPr>
        </p:nvSpPr>
        <p:spPr>
          <a:ln/>
        </p:spPr>
        <p:txBody>
          <a:bodyPr/>
          <a:lstStyle/>
          <a:p>
            <a:r>
              <a:rPr lang="en-US"/>
              <a:t>May 2021</a:t>
            </a:r>
          </a:p>
        </p:txBody>
      </p:sp>
      <p:sp>
        <p:nvSpPr>
          <p:cNvPr id="6" name="Rectangle 6"/>
          <p:cNvSpPr>
            <a:spLocks noGrp="1" noChangeArrowheads="1"/>
          </p:cNvSpPr>
          <p:nvPr>
            <p:ph type="ftr"/>
          </p:nvPr>
        </p:nvSpPr>
        <p:spPr>
          <a:ln/>
        </p:spPr>
        <p:txBody>
          <a:bodyPr/>
          <a:lstStyle/>
          <a:p>
            <a:r>
              <a:rPr lang="en-US"/>
              <a:t>Tanguy Ropitault, NIST / Prometheus Computing LLC</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802.11-21/0746r0</a:t>
            </a:r>
          </a:p>
        </p:txBody>
      </p:sp>
      <p:sp>
        <p:nvSpPr>
          <p:cNvPr id="5" name="Rectangle 3"/>
          <p:cNvSpPr>
            <a:spLocks noGrp="1" noChangeArrowheads="1"/>
          </p:cNvSpPr>
          <p:nvPr>
            <p:ph type="dt"/>
          </p:nvPr>
        </p:nvSpPr>
        <p:spPr>
          <a:ln/>
        </p:spPr>
        <p:txBody>
          <a:bodyPr/>
          <a:lstStyle/>
          <a:p>
            <a:r>
              <a:rPr lang="en-US"/>
              <a:t>May 2021</a:t>
            </a:r>
          </a:p>
        </p:txBody>
      </p:sp>
      <p:sp>
        <p:nvSpPr>
          <p:cNvPr id="6" name="Rectangle 6"/>
          <p:cNvSpPr>
            <a:spLocks noGrp="1" noChangeArrowheads="1"/>
          </p:cNvSpPr>
          <p:nvPr>
            <p:ph type="ftr"/>
          </p:nvPr>
        </p:nvSpPr>
        <p:spPr>
          <a:ln/>
        </p:spPr>
        <p:txBody>
          <a:bodyPr/>
          <a:lstStyle/>
          <a:p>
            <a:r>
              <a:rPr lang="en-US"/>
              <a:t>Tanguy Ropitault, NIST / Prometheus Computing LLC</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3884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802.11-21/0746r0</a:t>
            </a:r>
          </a:p>
        </p:txBody>
      </p:sp>
      <p:sp>
        <p:nvSpPr>
          <p:cNvPr id="5" name="Rectangle 3"/>
          <p:cNvSpPr>
            <a:spLocks noGrp="1" noChangeArrowheads="1"/>
          </p:cNvSpPr>
          <p:nvPr>
            <p:ph type="dt"/>
          </p:nvPr>
        </p:nvSpPr>
        <p:spPr>
          <a:ln/>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May 2021</a:t>
            </a:r>
          </a:p>
        </p:txBody>
      </p:sp>
      <p:sp>
        <p:nvSpPr>
          <p:cNvPr id="6" name="Rectangle 6"/>
          <p:cNvSpPr>
            <a:spLocks noGrp="1" noChangeArrowheads="1"/>
          </p:cNvSpPr>
          <p:nvPr>
            <p:ph type="ft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Tanguy Ropitault, NIST / Prometheus Computing LLC</a:t>
            </a:r>
          </a:p>
        </p:txBody>
      </p:sp>
      <p:sp>
        <p:nvSpPr>
          <p:cNvPr id="7" name="Rectangle 7"/>
          <p:cNvSpPr>
            <a:spLocks noGrp="1" noChangeArrowheads="1"/>
          </p:cNvSpPr>
          <p:nvPr>
            <p:ph type="sldNum"/>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CA5AFF69-4AEE-4693-9CD6-98E2EBC076EC}" type="slidenum">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en-GB"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61441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802.11-21/0746r0</a:t>
            </a:r>
          </a:p>
        </p:txBody>
      </p:sp>
      <p:sp>
        <p:nvSpPr>
          <p:cNvPr id="5" name="Rectangle 3"/>
          <p:cNvSpPr>
            <a:spLocks noGrp="1" noChangeArrowheads="1"/>
          </p:cNvSpPr>
          <p:nvPr>
            <p:ph type="dt"/>
          </p:nvPr>
        </p:nvSpPr>
        <p:spPr>
          <a:ln/>
        </p:spPr>
        <p:txBody>
          <a:bodyPr/>
          <a:lstStyle/>
          <a:p>
            <a:r>
              <a:rPr lang="en-US"/>
              <a:t>May 2021</a:t>
            </a:r>
          </a:p>
        </p:txBody>
      </p:sp>
      <p:sp>
        <p:nvSpPr>
          <p:cNvPr id="6" name="Rectangle 6"/>
          <p:cNvSpPr>
            <a:spLocks noGrp="1" noChangeArrowheads="1"/>
          </p:cNvSpPr>
          <p:nvPr>
            <p:ph type="ftr"/>
          </p:nvPr>
        </p:nvSpPr>
        <p:spPr>
          <a:ln/>
        </p:spPr>
        <p:txBody>
          <a:bodyPr/>
          <a:lstStyle/>
          <a:p>
            <a:r>
              <a:rPr lang="en-US"/>
              <a:t>Tanguy Ropitault, NIST / Prometheus Computing LLC</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7317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802.11-21/0746r0</a:t>
            </a:r>
          </a:p>
        </p:txBody>
      </p:sp>
      <p:sp>
        <p:nvSpPr>
          <p:cNvPr id="5" name="Rectangle 3"/>
          <p:cNvSpPr>
            <a:spLocks noGrp="1" noChangeArrowheads="1"/>
          </p:cNvSpPr>
          <p:nvPr>
            <p:ph type="dt"/>
          </p:nvPr>
        </p:nvSpPr>
        <p:spPr>
          <a:ln/>
        </p:spPr>
        <p:txBody>
          <a:bodyPr/>
          <a:lstStyle/>
          <a:p>
            <a:r>
              <a:rPr lang="en-US"/>
              <a:t>May 2021</a:t>
            </a:r>
          </a:p>
        </p:txBody>
      </p:sp>
      <p:sp>
        <p:nvSpPr>
          <p:cNvPr id="6" name="Rectangle 6"/>
          <p:cNvSpPr>
            <a:spLocks noGrp="1" noChangeArrowheads="1"/>
          </p:cNvSpPr>
          <p:nvPr>
            <p:ph type="ftr"/>
          </p:nvPr>
        </p:nvSpPr>
        <p:spPr>
          <a:ln/>
        </p:spPr>
        <p:txBody>
          <a:bodyPr/>
          <a:lstStyle/>
          <a:p>
            <a:r>
              <a:rPr lang="en-US"/>
              <a:t>Tanguy Ropitault, NIST / Prometheus Computing LLC</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802.11-21/0746r0</a:t>
            </a:r>
          </a:p>
        </p:txBody>
      </p:sp>
      <p:sp>
        <p:nvSpPr>
          <p:cNvPr id="5" name="Rectangle 3"/>
          <p:cNvSpPr>
            <a:spLocks noGrp="1" noChangeArrowheads="1"/>
          </p:cNvSpPr>
          <p:nvPr>
            <p:ph type="dt"/>
          </p:nvPr>
        </p:nvSpPr>
        <p:spPr>
          <a:ln/>
        </p:spPr>
        <p:txBody>
          <a:bodyPr/>
          <a:lstStyle/>
          <a:p>
            <a:r>
              <a:rPr lang="en-US"/>
              <a:t>May 2021</a:t>
            </a:r>
          </a:p>
        </p:txBody>
      </p:sp>
      <p:sp>
        <p:nvSpPr>
          <p:cNvPr id="6" name="Rectangle 6"/>
          <p:cNvSpPr>
            <a:spLocks noGrp="1" noChangeArrowheads="1"/>
          </p:cNvSpPr>
          <p:nvPr>
            <p:ph type="ftr"/>
          </p:nvPr>
        </p:nvSpPr>
        <p:spPr>
          <a:ln/>
        </p:spPr>
        <p:txBody>
          <a:bodyPr/>
          <a:lstStyle/>
          <a:p>
            <a:r>
              <a:rPr lang="en-US"/>
              <a:t>Tanguy Ropitault, NIST / Prometheus Computing LLC</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0143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802.11-21/0746r0</a:t>
            </a:r>
          </a:p>
        </p:txBody>
      </p:sp>
      <p:sp>
        <p:nvSpPr>
          <p:cNvPr id="5" name="Rectangle 3"/>
          <p:cNvSpPr>
            <a:spLocks noGrp="1" noChangeArrowheads="1"/>
          </p:cNvSpPr>
          <p:nvPr>
            <p:ph type="dt"/>
          </p:nvPr>
        </p:nvSpPr>
        <p:spPr>
          <a:ln/>
        </p:spPr>
        <p:txBody>
          <a:bodyPr/>
          <a:lstStyle/>
          <a:p>
            <a:r>
              <a:rPr lang="en-US"/>
              <a:t>May 2021</a:t>
            </a:r>
          </a:p>
        </p:txBody>
      </p:sp>
      <p:sp>
        <p:nvSpPr>
          <p:cNvPr id="6" name="Rectangle 6"/>
          <p:cNvSpPr>
            <a:spLocks noGrp="1" noChangeArrowheads="1"/>
          </p:cNvSpPr>
          <p:nvPr>
            <p:ph type="ftr"/>
          </p:nvPr>
        </p:nvSpPr>
        <p:spPr>
          <a:ln/>
        </p:spPr>
        <p:txBody>
          <a:bodyPr/>
          <a:lstStyle/>
          <a:p>
            <a:r>
              <a:rPr lang="en-US"/>
              <a:t>Tanguy Ropitault, NIST / Prometheus Computing LLC</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133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802.11-21/0746r0</a:t>
            </a:r>
          </a:p>
        </p:txBody>
      </p:sp>
      <p:sp>
        <p:nvSpPr>
          <p:cNvPr id="5" name="Rectangle 3"/>
          <p:cNvSpPr>
            <a:spLocks noGrp="1" noChangeArrowheads="1"/>
          </p:cNvSpPr>
          <p:nvPr>
            <p:ph type="dt"/>
          </p:nvPr>
        </p:nvSpPr>
        <p:spPr>
          <a:ln/>
        </p:spPr>
        <p:txBody>
          <a:bodyPr/>
          <a:lstStyle/>
          <a:p>
            <a:r>
              <a:rPr lang="en-US"/>
              <a:t>May 2021</a:t>
            </a:r>
          </a:p>
        </p:txBody>
      </p:sp>
      <p:sp>
        <p:nvSpPr>
          <p:cNvPr id="6" name="Rectangle 6"/>
          <p:cNvSpPr>
            <a:spLocks noGrp="1" noChangeArrowheads="1"/>
          </p:cNvSpPr>
          <p:nvPr>
            <p:ph type="ftr"/>
          </p:nvPr>
        </p:nvSpPr>
        <p:spPr>
          <a:ln/>
        </p:spPr>
        <p:txBody>
          <a:bodyPr/>
          <a:lstStyle/>
          <a:p>
            <a:r>
              <a:rPr lang="en-US"/>
              <a:t>Tanguy Ropitault, NIST / Prometheus Computing LLC</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1802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802.11-21/0746r0</a:t>
            </a:r>
          </a:p>
        </p:txBody>
      </p:sp>
      <p:sp>
        <p:nvSpPr>
          <p:cNvPr id="5" name="Rectangle 3"/>
          <p:cNvSpPr>
            <a:spLocks noGrp="1" noChangeArrowheads="1"/>
          </p:cNvSpPr>
          <p:nvPr>
            <p:ph type="dt"/>
          </p:nvPr>
        </p:nvSpPr>
        <p:spPr>
          <a:ln/>
        </p:spPr>
        <p:txBody>
          <a:bodyPr/>
          <a:lstStyle/>
          <a:p>
            <a:r>
              <a:rPr lang="en-US"/>
              <a:t>May 2021</a:t>
            </a:r>
          </a:p>
        </p:txBody>
      </p:sp>
      <p:sp>
        <p:nvSpPr>
          <p:cNvPr id="6" name="Rectangle 6"/>
          <p:cNvSpPr>
            <a:spLocks noGrp="1" noChangeArrowheads="1"/>
          </p:cNvSpPr>
          <p:nvPr>
            <p:ph type="ftr"/>
          </p:nvPr>
        </p:nvSpPr>
        <p:spPr>
          <a:ln/>
        </p:spPr>
        <p:txBody>
          <a:bodyPr/>
          <a:lstStyle/>
          <a:p>
            <a:r>
              <a:rPr lang="en-US"/>
              <a:t>Tanguy Ropitault, NIST / Prometheus Computing LLC</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4939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802.11-21/0746r0</a:t>
            </a:r>
          </a:p>
        </p:txBody>
      </p:sp>
      <p:sp>
        <p:nvSpPr>
          <p:cNvPr id="5" name="Rectangle 3"/>
          <p:cNvSpPr>
            <a:spLocks noGrp="1" noChangeArrowheads="1"/>
          </p:cNvSpPr>
          <p:nvPr>
            <p:ph type="dt"/>
          </p:nvPr>
        </p:nvSpPr>
        <p:spPr>
          <a:ln/>
        </p:spPr>
        <p:txBody>
          <a:bodyPr/>
          <a:lstStyle/>
          <a:p>
            <a:r>
              <a:rPr lang="en-US"/>
              <a:t>May 2021</a:t>
            </a:r>
          </a:p>
        </p:txBody>
      </p:sp>
      <p:sp>
        <p:nvSpPr>
          <p:cNvPr id="6" name="Rectangle 6"/>
          <p:cNvSpPr>
            <a:spLocks noGrp="1" noChangeArrowheads="1"/>
          </p:cNvSpPr>
          <p:nvPr>
            <p:ph type="ftr"/>
          </p:nvPr>
        </p:nvSpPr>
        <p:spPr>
          <a:ln/>
        </p:spPr>
        <p:txBody>
          <a:bodyPr/>
          <a:lstStyle/>
          <a:p>
            <a:r>
              <a:rPr lang="en-US"/>
              <a:t>Tanguy Ropitault, NIST / Prometheus Computing LLC</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22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802.11-21/0746r0</a:t>
            </a:r>
          </a:p>
        </p:txBody>
      </p:sp>
      <p:sp>
        <p:nvSpPr>
          <p:cNvPr id="5" name="Rectangle 3"/>
          <p:cNvSpPr>
            <a:spLocks noGrp="1" noChangeArrowheads="1"/>
          </p:cNvSpPr>
          <p:nvPr>
            <p:ph type="dt"/>
          </p:nvPr>
        </p:nvSpPr>
        <p:spPr>
          <a:ln/>
        </p:spPr>
        <p:txBody>
          <a:bodyPr/>
          <a:lstStyle/>
          <a:p>
            <a:r>
              <a:rPr lang="en-US"/>
              <a:t>May 2021</a:t>
            </a:r>
          </a:p>
        </p:txBody>
      </p:sp>
      <p:sp>
        <p:nvSpPr>
          <p:cNvPr id="6" name="Rectangle 6"/>
          <p:cNvSpPr>
            <a:spLocks noGrp="1" noChangeArrowheads="1"/>
          </p:cNvSpPr>
          <p:nvPr>
            <p:ph type="ftr"/>
          </p:nvPr>
        </p:nvSpPr>
        <p:spPr>
          <a:ln/>
        </p:spPr>
        <p:txBody>
          <a:bodyPr/>
          <a:lstStyle/>
          <a:p>
            <a:r>
              <a:rPr lang="en-US"/>
              <a:t>Tanguy Ropitault, NIST / Prometheus Computing LLC</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1199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802.11-21/0746r0</a:t>
            </a:r>
          </a:p>
        </p:txBody>
      </p:sp>
      <p:sp>
        <p:nvSpPr>
          <p:cNvPr id="5" name="Rectangle 3"/>
          <p:cNvSpPr>
            <a:spLocks noGrp="1" noChangeArrowheads="1"/>
          </p:cNvSpPr>
          <p:nvPr>
            <p:ph type="dt"/>
          </p:nvPr>
        </p:nvSpPr>
        <p:spPr>
          <a:ln/>
        </p:spPr>
        <p:txBody>
          <a:bodyPr/>
          <a:lstStyle/>
          <a:p>
            <a:r>
              <a:rPr lang="en-US"/>
              <a:t>May 2021</a:t>
            </a:r>
          </a:p>
        </p:txBody>
      </p:sp>
      <p:sp>
        <p:nvSpPr>
          <p:cNvPr id="6" name="Rectangle 6"/>
          <p:cNvSpPr>
            <a:spLocks noGrp="1" noChangeArrowheads="1"/>
          </p:cNvSpPr>
          <p:nvPr>
            <p:ph type="ftr"/>
          </p:nvPr>
        </p:nvSpPr>
        <p:spPr>
          <a:ln/>
        </p:spPr>
        <p:txBody>
          <a:bodyPr/>
          <a:lstStyle/>
          <a:p>
            <a:r>
              <a:rPr lang="en-US"/>
              <a:t>Tanguy Ropitault, NIST / Prometheus Computing LLC</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93879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2021</a:t>
            </a:r>
            <a:endParaRPr lang="en-GB"/>
          </a:p>
        </p:txBody>
      </p:sp>
      <p:sp>
        <p:nvSpPr>
          <p:cNvPr id="5" name="Footer Placeholder 4"/>
          <p:cNvSpPr>
            <a:spLocks noGrp="1"/>
          </p:cNvSpPr>
          <p:nvPr>
            <p:ph type="ftr" idx="11"/>
          </p:nvPr>
        </p:nvSpPr>
        <p:spPr/>
        <p:txBody>
          <a:bodyPr/>
          <a:lstStyle>
            <a:lvl1pPr>
              <a:defRPr/>
            </a:lvl1pPr>
          </a:lstStyle>
          <a:p>
            <a:r>
              <a:rPr lang="en-US"/>
              <a:t>Tanguy Ropitault, NIST / Prometheus Computing LLC</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Tanguy Ropitault, NIST / Prometheus Computing LLC</a:t>
            </a:r>
            <a:endParaRPr lang="en-GB"/>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2021</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May 2021</a:t>
            </a:r>
            <a:endParaRPr lang="en-GB"/>
          </a:p>
        </p:txBody>
      </p:sp>
      <p:sp>
        <p:nvSpPr>
          <p:cNvPr id="5" name="Footer Placeholder 4"/>
          <p:cNvSpPr>
            <a:spLocks noGrp="1"/>
          </p:cNvSpPr>
          <p:nvPr>
            <p:ph type="ftr" idx="11"/>
          </p:nvPr>
        </p:nvSpPr>
        <p:spPr/>
        <p:txBody>
          <a:bodyPr/>
          <a:lstStyle>
            <a:lvl1pPr>
              <a:defRPr/>
            </a:lvl1pPr>
          </a:lstStyle>
          <a:p>
            <a:r>
              <a:rPr lang="en-US"/>
              <a:t>Tanguy Ropitault, NIST / Prometheus Computing LLC</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2021</a:t>
            </a:r>
            <a:endParaRPr lang="en-GB"/>
          </a:p>
        </p:txBody>
      </p:sp>
      <p:sp>
        <p:nvSpPr>
          <p:cNvPr id="6" name="Footer Placeholder 5"/>
          <p:cNvSpPr>
            <a:spLocks noGrp="1"/>
          </p:cNvSpPr>
          <p:nvPr>
            <p:ph type="ftr" idx="11"/>
          </p:nvPr>
        </p:nvSpPr>
        <p:spPr/>
        <p:txBody>
          <a:bodyPr/>
          <a:lstStyle>
            <a:lvl1pPr>
              <a:defRPr/>
            </a:lvl1pPr>
          </a:lstStyle>
          <a:p>
            <a:r>
              <a:rPr lang="en-US"/>
              <a:t>Tanguy Ropitault, NIST / Prometheus Computing LLC</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2021</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US"/>
              <a:t>Tanguy Ropitault, NIST / Prometheus Computing LLC</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2021</a:t>
            </a:r>
            <a:endParaRPr lang="en-GB"/>
          </a:p>
        </p:txBody>
      </p:sp>
      <p:sp>
        <p:nvSpPr>
          <p:cNvPr id="4" name="Footer Placeholder 3"/>
          <p:cNvSpPr>
            <a:spLocks noGrp="1"/>
          </p:cNvSpPr>
          <p:nvPr>
            <p:ph type="ftr" idx="11"/>
          </p:nvPr>
        </p:nvSpPr>
        <p:spPr/>
        <p:txBody>
          <a:bodyPr/>
          <a:lstStyle>
            <a:lvl1pPr>
              <a:defRPr/>
            </a:lvl1pPr>
          </a:lstStyle>
          <a:p>
            <a:r>
              <a:rPr lang="en-US"/>
              <a:t>Tanguy Ropitault, NIST / Prometheus Computing LLC</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2021</a:t>
            </a:r>
            <a:endParaRPr lang="en-GB"/>
          </a:p>
        </p:txBody>
      </p:sp>
      <p:sp>
        <p:nvSpPr>
          <p:cNvPr id="3" name="Footer Placeholder 2"/>
          <p:cNvSpPr>
            <a:spLocks noGrp="1"/>
          </p:cNvSpPr>
          <p:nvPr>
            <p:ph type="ftr" idx="11"/>
          </p:nvPr>
        </p:nvSpPr>
        <p:spPr/>
        <p:txBody>
          <a:bodyPr/>
          <a:lstStyle>
            <a:lvl1pPr>
              <a:defRPr/>
            </a:lvl1pPr>
          </a:lstStyle>
          <a:p>
            <a:r>
              <a:rPr lang="en-US"/>
              <a:t>Tanguy Ropitault, NIST / Prometheus Computing LLC</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2021</a:t>
            </a:r>
            <a:endParaRPr lang="en-GB"/>
          </a:p>
        </p:txBody>
      </p:sp>
      <p:sp>
        <p:nvSpPr>
          <p:cNvPr id="5" name="Footer Placeholder 4"/>
          <p:cNvSpPr>
            <a:spLocks noGrp="1"/>
          </p:cNvSpPr>
          <p:nvPr>
            <p:ph type="ftr" idx="11"/>
          </p:nvPr>
        </p:nvSpPr>
        <p:spPr/>
        <p:txBody>
          <a:bodyPr/>
          <a:lstStyle>
            <a:lvl1pPr>
              <a:defRPr/>
            </a:lvl1pPr>
          </a:lstStyle>
          <a:p>
            <a:r>
              <a:rPr lang="en-US"/>
              <a:t>Tanguy Ropitault, NIST / Prometheus Computing LLC</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2021</a:t>
            </a:r>
            <a:endParaRPr lang="en-GB"/>
          </a:p>
        </p:txBody>
      </p:sp>
      <p:sp>
        <p:nvSpPr>
          <p:cNvPr id="5" name="Footer Placeholder 4"/>
          <p:cNvSpPr>
            <a:spLocks noGrp="1"/>
          </p:cNvSpPr>
          <p:nvPr>
            <p:ph type="ftr" idx="11"/>
          </p:nvPr>
        </p:nvSpPr>
        <p:spPr/>
        <p:txBody>
          <a:bodyPr/>
          <a:lstStyle>
            <a:lvl1pPr>
              <a:defRPr/>
            </a:lvl1pPr>
          </a:lstStyle>
          <a:p>
            <a:r>
              <a:rPr lang="en-US"/>
              <a:t>Tanguy Ropitault, NIST / Prometheus Computing LLC</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2021</a:t>
            </a:r>
            <a:endParaRPr lang="en-GB"/>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Tanguy Ropitault, NIST / Prometheus Computing LLC</a:t>
            </a:r>
            <a:endParaRPr lang="en-GB"/>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802.11-21/1675r0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554648" y="780682"/>
            <a:ext cx="10949354" cy="62425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NIST </a:t>
            </a:r>
            <a:r>
              <a:rPr lang="en-US" dirty="0" err="1"/>
              <a:t>mmWave</a:t>
            </a:r>
            <a:r>
              <a:rPr lang="en-US"/>
              <a:t> Phased-Array </a:t>
            </a:r>
            <a:r>
              <a:rPr lang="en-US" dirty="0"/>
              <a:t>Channel Sounder </a:t>
            </a:r>
            <a:br>
              <a:rPr lang="en-US" dirty="0"/>
            </a:br>
            <a:r>
              <a:rPr lang="en-US" dirty="0"/>
              <a:t>for Human Sensing</a:t>
            </a:r>
            <a:endParaRPr lang="en-GB" dirty="0"/>
          </a:p>
        </p:txBody>
      </p:sp>
      <p:sp>
        <p:nvSpPr>
          <p:cNvPr id="3074" name="Rectangle 2"/>
          <p:cNvSpPr>
            <a:spLocks noGrp="1" noChangeArrowheads="1"/>
          </p:cNvSpPr>
          <p:nvPr>
            <p:ph type="subTitle" idx="1"/>
          </p:nvPr>
        </p:nvSpPr>
        <p:spPr>
          <a:xfrm>
            <a:off x="1695450" y="1587499"/>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2021-10-12</a:t>
            </a:r>
          </a:p>
        </p:txBody>
      </p:sp>
      <p:sp>
        <p:nvSpPr>
          <p:cNvPr id="6" name="Date Placeholder 3"/>
          <p:cNvSpPr>
            <a:spLocks noGrp="1"/>
          </p:cNvSpPr>
          <p:nvPr>
            <p:ph type="dt" idx="10"/>
          </p:nvPr>
        </p:nvSpPr>
        <p:spPr/>
        <p:txBody>
          <a:bodyPr/>
          <a:lstStyle/>
          <a:p>
            <a:r>
              <a:rPr lang="en-US" dirty="0"/>
              <a:t>October 2021</a:t>
            </a:r>
            <a:endParaRPr lang="en-GB" dirty="0"/>
          </a:p>
        </p:txBody>
      </p:sp>
      <p:sp>
        <p:nvSpPr>
          <p:cNvPr id="7" name="Footer Placeholder 4"/>
          <p:cNvSpPr>
            <a:spLocks noGrp="1"/>
          </p:cNvSpPr>
          <p:nvPr>
            <p:ph type="ftr" idx="11"/>
          </p:nvPr>
        </p:nvSpPr>
        <p:spPr/>
        <p:txBody>
          <a:bodyPr/>
          <a:lstStyle/>
          <a:p>
            <a:r>
              <a:rPr lang="en-US" dirty="0"/>
              <a:t>Camillo Gentile, NIST</a:t>
            </a:r>
            <a:endParaRPr lang="en-GB"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graphicFrame>
        <p:nvGraphicFramePr>
          <p:cNvPr id="3075" name="Object 3"/>
          <p:cNvGraphicFramePr>
            <a:graphicFrameLocks noChangeAspect="1"/>
          </p:cNvGraphicFramePr>
          <p:nvPr>
            <p:extLst>
              <p:ext uri="{D42A27DB-BD31-4B8C-83A1-F6EECF244321}">
                <p14:modId xmlns:p14="http://schemas.microsoft.com/office/powerpoint/2010/main" val="1829075325"/>
              </p:ext>
            </p:extLst>
          </p:nvPr>
        </p:nvGraphicFramePr>
        <p:xfrm>
          <a:off x="1247775" y="1952625"/>
          <a:ext cx="9705975" cy="4562475"/>
        </p:xfrm>
        <a:graphic>
          <a:graphicData uri="http://schemas.openxmlformats.org/presentationml/2006/ole">
            <mc:AlternateContent xmlns:mc="http://schemas.openxmlformats.org/markup-compatibility/2006">
              <mc:Choice xmlns:v="urn:schemas-microsoft-com:vml" Requires="v">
                <p:oleObj spid="_x0000_s1026" name="Document" r:id="rId4" imgW="10439485" imgH="4918882" progId="Word.Document.8">
                  <p:embed/>
                </p:oleObj>
              </mc:Choice>
              <mc:Fallback>
                <p:oleObj name="Document" r:id="rId4" imgW="10439485" imgH="4918882" progId="Word.Document.8">
                  <p:embed/>
                  <p:pic>
                    <p:nvPicPr>
                      <p:cNvPr id="3075" name="Object 3"/>
                      <p:cNvPicPr>
                        <a:picLocks noChangeAspect="1" noChangeArrowheads="1"/>
                      </p:cNvPicPr>
                      <p:nvPr/>
                    </p:nvPicPr>
                    <p:blipFill>
                      <a:blip r:embed="rId5"/>
                      <a:srcRect/>
                      <a:stretch>
                        <a:fillRect/>
                      </a:stretch>
                    </p:blipFill>
                    <p:spPr bwMode="auto">
                      <a:xfrm>
                        <a:off x="1247775" y="1952625"/>
                        <a:ext cx="9705975" cy="4562475"/>
                      </a:xfrm>
                      <a:prstGeom prst="rect">
                        <a:avLst/>
                      </a:prstGeom>
                      <a:noFill/>
                    </p:spPr>
                  </p:pic>
                </p:oleObj>
              </mc:Fallback>
            </mc:AlternateContent>
          </a:graphicData>
        </a:graphic>
      </p:graphicFrame>
      <p:sp>
        <p:nvSpPr>
          <p:cNvPr id="3076" name="Rectangle 4"/>
          <p:cNvSpPr>
            <a:spLocks noChangeArrowheads="1"/>
          </p:cNvSpPr>
          <p:nvPr/>
        </p:nvSpPr>
        <p:spPr bwMode="auto">
          <a:xfrm>
            <a:off x="1247775" y="1587499"/>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306809" y="688941"/>
            <a:ext cx="7578382" cy="4491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Abdomen Scatter </a:t>
            </a:r>
            <a:r>
              <a:rPr lang="en-GB" dirty="0" err="1"/>
              <a:t>Center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US" dirty="0"/>
              <a:t>Camillo Gentile, NIST</a:t>
            </a:r>
            <a:endParaRPr lang="en-GB" dirty="0"/>
          </a:p>
        </p:txBody>
      </p:sp>
      <p:sp>
        <p:nvSpPr>
          <p:cNvPr id="4" name="Date Placeholder 3"/>
          <p:cNvSpPr>
            <a:spLocks noGrp="1"/>
          </p:cNvSpPr>
          <p:nvPr>
            <p:ph type="dt" idx="15"/>
          </p:nvPr>
        </p:nvSpPr>
        <p:spPr/>
        <p:txBody>
          <a:bodyPr/>
          <a:lstStyle/>
          <a:p>
            <a:r>
              <a:rPr lang="en-US" dirty="0"/>
              <a:t>October 2021</a:t>
            </a:r>
            <a:endParaRPr lang="en-GB" dirty="0"/>
          </a:p>
        </p:txBody>
      </p:sp>
      <p:sp>
        <p:nvSpPr>
          <p:cNvPr id="31" name="Content Placeholder 6">
            <a:extLst>
              <a:ext uri="{FF2B5EF4-FFF2-40B4-BE49-F238E27FC236}">
                <a16:creationId xmlns:a16="http://schemas.microsoft.com/office/drawing/2014/main" xmlns="" id="{6C49BE56-A134-4476-AF22-7B68626266B7}"/>
              </a:ext>
            </a:extLst>
          </p:cNvPr>
          <p:cNvSpPr txBox="1">
            <a:spLocks/>
          </p:cNvSpPr>
          <p:nvPr/>
        </p:nvSpPr>
        <p:spPr bwMode="auto">
          <a:xfrm>
            <a:off x="6719399" y="3535812"/>
            <a:ext cx="5094742" cy="101741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just">
              <a:buFont typeface="Arial" panose="020B0604020202020204" pitchFamily="34" charset="0"/>
              <a:buChar char="•"/>
            </a:pPr>
            <a:r>
              <a:rPr lang="en-US" sz="1600" kern="0" dirty="0"/>
              <a:t>Three scatter centers are resolved in both the </a:t>
            </a:r>
            <a:r>
              <a:rPr lang="en-US" sz="1600" i="1" kern="0" dirty="0"/>
              <a:t>Slo</a:t>
            </a:r>
            <a:r>
              <a:rPr lang="en-US" sz="1600" kern="0" dirty="0"/>
              <a:t>w and </a:t>
            </a:r>
            <a:r>
              <a:rPr lang="en-US" sz="1600" i="1" kern="0" dirty="0"/>
              <a:t>Fast Breathing s</a:t>
            </a:r>
            <a:r>
              <a:rPr lang="en-US" sz="1600" kern="0" dirty="0"/>
              <a:t>cenarios: one diffracted from the </a:t>
            </a:r>
            <a:r>
              <a:rPr lang="en-US" sz="1600" kern="0" dirty="0" err="1"/>
              <a:t>LoS</a:t>
            </a:r>
            <a:r>
              <a:rPr lang="en-US" sz="1600" kern="0" dirty="0"/>
              <a:t> Absorber, one from the Abdomen (negative EL </a:t>
            </a:r>
            <a:r>
              <a:rPr lang="en-US" sz="1600" kern="0" dirty="0" err="1"/>
              <a:t>AoA</a:t>
            </a:r>
            <a:r>
              <a:rPr lang="en-US" sz="1600" kern="0" dirty="0"/>
              <a:t>), and one from the Chest (positive EL </a:t>
            </a:r>
            <a:r>
              <a:rPr lang="en-US" sz="1600" kern="0" dirty="0" err="1"/>
              <a:t>AoA</a:t>
            </a:r>
            <a:r>
              <a:rPr lang="en-US" sz="1600" kern="0" dirty="0"/>
              <a:t>)</a:t>
            </a:r>
          </a:p>
          <a:p>
            <a:pPr algn="just">
              <a:buFont typeface="Arial" panose="020B0604020202020204" pitchFamily="34" charset="0"/>
              <a:buChar char="•"/>
            </a:pPr>
            <a:r>
              <a:rPr lang="en-US" sz="1600" kern="0" dirty="0"/>
              <a:t>The period of </a:t>
            </a:r>
            <a:r>
              <a:rPr lang="en-US" sz="1600" i="1" kern="0" dirty="0"/>
              <a:t>Slow Breathing </a:t>
            </a:r>
            <a:r>
              <a:rPr lang="en-US" sz="1600" kern="0" dirty="0"/>
              <a:t>is clearly much longer than </a:t>
            </a:r>
            <a:r>
              <a:rPr lang="en-US" sz="1600" i="1" kern="0" dirty="0"/>
              <a:t>Fast Breathing </a:t>
            </a:r>
            <a:r>
              <a:rPr lang="en-US" sz="1600" kern="0" dirty="0"/>
              <a:t>for power / phase / AZ </a:t>
            </a:r>
            <a:r>
              <a:rPr lang="en-US" sz="1600" kern="0" dirty="0" err="1"/>
              <a:t>AoA</a:t>
            </a:r>
            <a:r>
              <a:rPr lang="en-US" sz="1600" kern="0" dirty="0"/>
              <a:t> / EL </a:t>
            </a:r>
            <a:r>
              <a:rPr lang="en-US" sz="1600" kern="0" dirty="0" err="1"/>
              <a:t>AoA</a:t>
            </a:r>
            <a:r>
              <a:rPr lang="en-US" sz="1600" kern="0" dirty="0"/>
              <a:t> of the Abdomen</a:t>
            </a:r>
          </a:p>
          <a:p>
            <a:pPr algn="just">
              <a:buFont typeface="Arial" panose="020B0604020202020204" pitchFamily="34" charset="0"/>
              <a:buChar char="•"/>
            </a:pPr>
            <a:r>
              <a:rPr lang="en-US" sz="1600" kern="0" dirty="0"/>
              <a:t>The Doppler power spectrum of </a:t>
            </a:r>
            <a:r>
              <a:rPr lang="en-US" sz="1600" i="1" kern="0" dirty="0"/>
              <a:t>Fast Breathing </a:t>
            </a:r>
            <a:r>
              <a:rPr lang="en-US" sz="1600" kern="0" dirty="0"/>
              <a:t>also exhibits a stronger peak at a higher Doppler frequency compared to </a:t>
            </a:r>
            <a:r>
              <a:rPr lang="en-US" sz="1600" i="1" kern="0" dirty="0"/>
              <a:t>Slow Breathing </a:t>
            </a:r>
            <a:r>
              <a:rPr lang="en-US" sz="1600" kern="0" dirty="0"/>
              <a:t>for the Abdomen</a:t>
            </a:r>
          </a:p>
          <a:p>
            <a:pPr algn="just">
              <a:buFont typeface="Arial" panose="020B0604020202020204" pitchFamily="34" charset="0"/>
              <a:buChar char="•"/>
            </a:pPr>
            <a:endParaRPr lang="en-US" sz="1800" kern="0" dirty="0"/>
          </a:p>
        </p:txBody>
      </p:sp>
      <p:pic>
        <p:nvPicPr>
          <p:cNvPr id="17" name="Picture 16">
            <a:extLst>
              <a:ext uri="{FF2B5EF4-FFF2-40B4-BE49-F238E27FC236}">
                <a16:creationId xmlns:a16="http://schemas.microsoft.com/office/drawing/2014/main" xmlns="" id="{78551F78-E0E9-46BA-B1BA-CA84D5B6013E}"/>
              </a:ext>
            </a:extLst>
          </p:cNvPr>
          <p:cNvPicPr>
            <a:picLocks/>
          </p:cNvPicPr>
          <p:nvPr/>
        </p:nvPicPr>
        <p:blipFill rotWithShape="1">
          <a:blip r:embed="rId3"/>
          <a:srcRect l="53016" t="5568"/>
          <a:stretch/>
        </p:blipFill>
        <p:spPr>
          <a:xfrm>
            <a:off x="174152" y="1220570"/>
            <a:ext cx="3200400" cy="2286000"/>
          </a:xfrm>
          <a:prstGeom prst="rect">
            <a:avLst/>
          </a:prstGeom>
        </p:spPr>
      </p:pic>
      <p:pic>
        <p:nvPicPr>
          <p:cNvPr id="18" name="Picture 17">
            <a:extLst>
              <a:ext uri="{FF2B5EF4-FFF2-40B4-BE49-F238E27FC236}">
                <a16:creationId xmlns:a16="http://schemas.microsoft.com/office/drawing/2014/main" xmlns="" id="{950DCEF4-3610-4E7D-8EA1-DA087D6372D6}"/>
              </a:ext>
            </a:extLst>
          </p:cNvPr>
          <p:cNvPicPr>
            <a:picLocks/>
          </p:cNvPicPr>
          <p:nvPr/>
        </p:nvPicPr>
        <p:blipFill rotWithShape="1">
          <a:blip r:embed="rId4"/>
          <a:srcRect l="53016" t="5571"/>
          <a:stretch/>
        </p:blipFill>
        <p:spPr>
          <a:xfrm>
            <a:off x="3555187" y="1220570"/>
            <a:ext cx="3200400" cy="2286000"/>
          </a:xfrm>
          <a:prstGeom prst="rect">
            <a:avLst/>
          </a:prstGeom>
        </p:spPr>
      </p:pic>
      <p:pic>
        <p:nvPicPr>
          <p:cNvPr id="19" name="Picture 18">
            <a:extLst>
              <a:ext uri="{FF2B5EF4-FFF2-40B4-BE49-F238E27FC236}">
                <a16:creationId xmlns:a16="http://schemas.microsoft.com/office/drawing/2014/main" xmlns="" id="{C2FD5F06-19C9-4E8A-B92C-6475D151F0D6}"/>
              </a:ext>
            </a:extLst>
          </p:cNvPr>
          <p:cNvPicPr>
            <a:picLocks/>
          </p:cNvPicPr>
          <p:nvPr/>
        </p:nvPicPr>
        <p:blipFill rotWithShape="1">
          <a:blip r:embed="rId5"/>
          <a:srcRect l="52661" t="4564" r="639"/>
          <a:stretch/>
        </p:blipFill>
        <p:spPr>
          <a:xfrm>
            <a:off x="174152" y="3617383"/>
            <a:ext cx="3200400" cy="2286000"/>
          </a:xfrm>
          <a:prstGeom prst="rect">
            <a:avLst/>
          </a:prstGeom>
        </p:spPr>
      </p:pic>
      <p:pic>
        <p:nvPicPr>
          <p:cNvPr id="20" name="Picture 19">
            <a:extLst>
              <a:ext uri="{FF2B5EF4-FFF2-40B4-BE49-F238E27FC236}">
                <a16:creationId xmlns:a16="http://schemas.microsoft.com/office/drawing/2014/main" xmlns="" id="{DEB8CCF3-F7E6-4F0F-B059-F50AFD064BE4}"/>
              </a:ext>
            </a:extLst>
          </p:cNvPr>
          <p:cNvPicPr>
            <a:picLocks/>
          </p:cNvPicPr>
          <p:nvPr/>
        </p:nvPicPr>
        <p:blipFill rotWithShape="1">
          <a:blip r:embed="rId6"/>
          <a:srcRect l="53291" t="2821" r="88"/>
          <a:stretch/>
        </p:blipFill>
        <p:spPr>
          <a:xfrm>
            <a:off x="3555187" y="3617383"/>
            <a:ext cx="3200400" cy="2286000"/>
          </a:xfrm>
          <a:prstGeom prst="rect">
            <a:avLst/>
          </a:prstGeom>
        </p:spPr>
      </p:pic>
      <p:pic>
        <p:nvPicPr>
          <p:cNvPr id="21" name="Picture 20">
            <a:extLst>
              <a:ext uri="{FF2B5EF4-FFF2-40B4-BE49-F238E27FC236}">
                <a16:creationId xmlns:a16="http://schemas.microsoft.com/office/drawing/2014/main" xmlns="" id="{D14D3194-3901-4775-84C6-2C32CB1A49F3}"/>
              </a:ext>
            </a:extLst>
          </p:cNvPr>
          <p:cNvPicPr>
            <a:picLocks/>
          </p:cNvPicPr>
          <p:nvPr/>
        </p:nvPicPr>
        <p:blipFill rotWithShape="1">
          <a:blip r:embed="rId7"/>
          <a:srcRect l="50813" t="3662" r="999"/>
          <a:stretch/>
        </p:blipFill>
        <p:spPr>
          <a:xfrm>
            <a:off x="6865884" y="1220570"/>
            <a:ext cx="3657600" cy="2286000"/>
          </a:xfrm>
          <a:prstGeom prst="rect">
            <a:avLst/>
          </a:prstGeom>
        </p:spPr>
      </p:pic>
      <p:sp>
        <p:nvSpPr>
          <p:cNvPr id="22" name="TextBox 21">
            <a:extLst>
              <a:ext uri="{FF2B5EF4-FFF2-40B4-BE49-F238E27FC236}">
                <a16:creationId xmlns:a16="http://schemas.microsoft.com/office/drawing/2014/main" xmlns="" id="{2E86CC31-95D7-489F-B1F4-6BC21AA76F3D}"/>
              </a:ext>
            </a:extLst>
          </p:cNvPr>
          <p:cNvSpPr txBox="1"/>
          <p:nvPr/>
        </p:nvSpPr>
        <p:spPr>
          <a:xfrm rot="16200000">
            <a:off x="6717371" y="2330921"/>
            <a:ext cx="763029" cy="169277"/>
          </a:xfrm>
          <a:prstGeom prst="rect">
            <a:avLst/>
          </a:prstGeom>
          <a:solidFill>
            <a:srgbClr val="F0F0F0"/>
          </a:solidFill>
        </p:spPr>
        <p:txBody>
          <a:bodyPr wrap="none" lIns="0" tIns="0" rIns="0" bIns="0" rtlCol="0">
            <a:spAutoFit/>
          </a:bodyPr>
          <a:lstStyle/>
          <a:p>
            <a:r>
              <a:rPr lang="en-US" sz="1100" dirty="0">
                <a:solidFill>
                  <a:schemeClr val="tx1"/>
                </a:solidFill>
              </a:rPr>
              <a:t>Power (dBm)</a:t>
            </a:r>
          </a:p>
        </p:txBody>
      </p:sp>
      <p:sp>
        <p:nvSpPr>
          <p:cNvPr id="26" name="TextBox 25">
            <a:extLst>
              <a:ext uri="{FF2B5EF4-FFF2-40B4-BE49-F238E27FC236}">
                <a16:creationId xmlns:a16="http://schemas.microsoft.com/office/drawing/2014/main" xmlns="" id="{0EF91158-118D-4145-BEBC-E3A678A31A6C}"/>
              </a:ext>
            </a:extLst>
          </p:cNvPr>
          <p:cNvSpPr txBox="1"/>
          <p:nvPr/>
        </p:nvSpPr>
        <p:spPr>
          <a:xfrm rot="16200000">
            <a:off x="-140629" y="2180852"/>
            <a:ext cx="763029" cy="169277"/>
          </a:xfrm>
          <a:prstGeom prst="rect">
            <a:avLst/>
          </a:prstGeom>
          <a:solidFill>
            <a:srgbClr val="F0F0F0"/>
          </a:solidFill>
        </p:spPr>
        <p:txBody>
          <a:bodyPr wrap="none" lIns="0" tIns="0" rIns="0" bIns="0" rtlCol="0">
            <a:spAutoFit/>
          </a:bodyPr>
          <a:lstStyle/>
          <a:p>
            <a:r>
              <a:rPr lang="en-US" sz="1100" dirty="0">
                <a:solidFill>
                  <a:schemeClr val="tx1"/>
                </a:solidFill>
              </a:rPr>
              <a:t>Power (dBm)</a:t>
            </a:r>
          </a:p>
        </p:txBody>
      </p:sp>
      <p:sp>
        <p:nvSpPr>
          <p:cNvPr id="29" name="TextBox 28">
            <a:extLst>
              <a:ext uri="{FF2B5EF4-FFF2-40B4-BE49-F238E27FC236}">
                <a16:creationId xmlns:a16="http://schemas.microsoft.com/office/drawing/2014/main" xmlns="" id="{F191A6F2-714A-405B-A32F-3292D0911006}"/>
              </a:ext>
            </a:extLst>
          </p:cNvPr>
          <p:cNvSpPr txBox="1"/>
          <p:nvPr/>
        </p:nvSpPr>
        <p:spPr>
          <a:xfrm rot="16200000">
            <a:off x="3270008" y="2180853"/>
            <a:ext cx="695703" cy="169277"/>
          </a:xfrm>
          <a:prstGeom prst="rect">
            <a:avLst/>
          </a:prstGeom>
          <a:solidFill>
            <a:srgbClr val="F0F0F0"/>
          </a:solidFill>
        </p:spPr>
        <p:txBody>
          <a:bodyPr wrap="none" lIns="0" tIns="0" rIns="0" bIns="0" rtlCol="0">
            <a:spAutoFit/>
          </a:bodyPr>
          <a:lstStyle/>
          <a:p>
            <a:r>
              <a:rPr lang="en-US" sz="1100" dirty="0">
                <a:solidFill>
                  <a:schemeClr val="tx1"/>
                </a:solidFill>
              </a:rPr>
              <a:t>Phase (deg.)</a:t>
            </a:r>
          </a:p>
        </p:txBody>
      </p:sp>
      <p:sp>
        <p:nvSpPr>
          <p:cNvPr id="33" name="TextBox 32">
            <a:extLst>
              <a:ext uri="{FF2B5EF4-FFF2-40B4-BE49-F238E27FC236}">
                <a16:creationId xmlns:a16="http://schemas.microsoft.com/office/drawing/2014/main" xmlns="" id="{70C17B06-DC3A-4060-A881-FDC90752630F}"/>
              </a:ext>
            </a:extLst>
          </p:cNvPr>
          <p:cNvSpPr txBox="1"/>
          <p:nvPr/>
        </p:nvSpPr>
        <p:spPr>
          <a:xfrm rot="16200000">
            <a:off x="3152103" y="4576345"/>
            <a:ext cx="875240" cy="169277"/>
          </a:xfrm>
          <a:prstGeom prst="rect">
            <a:avLst/>
          </a:prstGeom>
          <a:solidFill>
            <a:srgbClr val="F0F0F0"/>
          </a:solidFill>
        </p:spPr>
        <p:txBody>
          <a:bodyPr wrap="none" lIns="0" tIns="0" rIns="0" bIns="0" rtlCol="0">
            <a:spAutoFit/>
          </a:bodyPr>
          <a:lstStyle/>
          <a:p>
            <a:r>
              <a:rPr lang="en-US" sz="1100" dirty="0">
                <a:solidFill>
                  <a:schemeClr val="tx1"/>
                </a:solidFill>
              </a:rPr>
              <a:t>EL </a:t>
            </a:r>
            <a:r>
              <a:rPr lang="en-US" sz="1100" dirty="0" err="1">
                <a:solidFill>
                  <a:schemeClr val="tx1"/>
                </a:solidFill>
              </a:rPr>
              <a:t>AoA</a:t>
            </a:r>
            <a:r>
              <a:rPr lang="en-US" sz="1100" dirty="0">
                <a:solidFill>
                  <a:schemeClr val="tx1"/>
                </a:solidFill>
              </a:rPr>
              <a:t> (deg.)</a:t>
            </a:r>
          </a:p>
        </p:txBody>
      </p:sp>
      <p:sp>
        <p:nvSpPr>
          <p:cNvPr id="37" name="TextBox 36">
            <a:extLst>
              <a:ext uri="{FF2B5EF4-FFF2-40B4-BE49-F238E27FC236}">
                <a16:creationId xmlns:a16="http://schemas.microsoft.com/office/drawing/2014/main" xmlns="" id="{81B8CC23-8320-4144-AE8C-292BBB3CD51A}"/>
              </a:ext>
            </a:extLst>
          </p:cNvPr>
          <p:cNvSpPr txBox="1"/>
          <p:nvPr/>
        </p:nvSpPr>
        <p:spPr>
          <a:xfrm rot="16200000">
            <a:off x="-218375" y="4565124"/>
            <a:ext cx="918521" cy="169277"/>
          </a:xfrm>
          <a:prstGeom prst="rect">
            <a:avLst/>
          </a:prstGeom>
          <a:solidFill>
            <a:srgbClr val="F0F0F0"/>
          </a:solidFill>
        </p:spPr>
        <p:txBody>
          <a:bodyPr wrap="none" lIns="0" tIns="0" rIns="0" bIns="0" rtlCol="0">
            <a:spAutoFit/>
          </a:bodyPr>
          <a:lstStyle/>
          <a:p>
            <a:r>
              <a:rPr lang="en-US" sz="1100" dirty="0">
                <a:solidFill>
                  <a:schemeClr val="tx1"/>
                </a:solidFill>
              </a:rPr>
              <a:t>AZ  </a:t>
            </a:r>
            <a:r>
              <a:rPr lang="en-US" sz="1100" dirty="0" err="1">
                <a:solidFill>
                  <a:schemeClr val="tx1"/>
                </a:solidFill>
              </a:rPr>
              <a:t>AoA</a:t>
            </a:r>
            <a:r>
              <a:rPr lang="en-US" sz="1100" dirty="0">
                <a:solidFill>
                  <a:schemeClr val="tx1"/>
                </a:solidFill>
              </a:rPr>
              <a:t> (deg.)</a:t>
            </a:r>
          </a:p>
        </p:txBody>
      </p:sp>
      <p:sp>
        <p:nvSpPr>
          <p:cNvPr id="38" name="TextBox 37">
            <a:extLst>
              <a:ext uri="{FF2B5EF4-FFF2-40B4-BE49-F238E27FC236}">
                <a16:creationId xmlns:a16="http://schemas.microsoft.com/office/drawing/2014/main" xmlns="" id="{188D2AC1-87AB-4D04-BDEB-96ADBD845B98}"/>
              </a:ext>
            </a:extLst>
          </p:cNvPr>
          <p:cNvSpPr txBox="1"/>
          <p:nvPr/>
        </p:nvSpPr>
        <p:spPr>
          <a:xfrm>
            <a:off x="1662252" y="5783248"/>
            <a:ext cx="200580" cy="107722"/>
          </a:xfrm>
          <a:prstGeom prst="rect">
            <a:avLst/>
          </a:prstGeom>
          <a:solidFill>
            <a:srgbClr val="F0F0F0"/>
          </a:solidFill>
        </p:spPr>
        <p:txBody>
          <a:bodyPr wrap="square" lIns="0" tIns="0" rIns="0" bIns="0" rtlCol="0">
            <a:spAutoFit/>
          </a:bodyPr>
          <a:lstStyle/>
          <a:p>
            <a:r>
              <a:rPr lang="en-US" sz="700" dirty="0">
                <a:solidFill>
                  <a:schemeClr val="tx1"/>
                </a:solidFill>
                <a:latin typeface="Arial" panose="020B0604020202020204" pitchFamily="34" charset="0"/>
                <a:cs typeface="Arial" panose="020B0604020202020204" pitchFamily="34" charset="0"/>
              </a:rPr>
              <a:t>Time</a:t>
            </a:r>
            <a:endParaRPr lang="en-US" sz="1050" dirty="0">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B31597E9-81F2-49DE-9B2E-DC15B54C951D}"/>
              </a:ext>
            </a:extLst>
          </p:cNvPr>
          <p:cNvSpPr txBox="1"/>
          <p:nvPr/>
        </p:nvSpPr>
        <p:spPr>
          <a:xfrm>
            <a:off x="1638954" y="3410879"/>
            <a:ext cx="200580" cy="107722"/>
          </a:xfrm>
          <a:prstGeom prst="rect">
            <a:avLst/>
          </a:prstGeom>
          <a:solidFill>
            <a:srgbClr val="F0F0F0"/>
          </a:solidFill>
        </p:spPr>
        <p:txBody>
          <a:bodyPr wrap="square" lIns="0" tIns="0" rIns="0" bIns="0" rtlCol="0">
            <a:spAutoFit/>
          </a:bodyPr>
          <a:lstStyle/>
          <a:p>
            <a:r>
              <a:rPr lang="en-US" sz="700" dirty="0">
                <a:solidFill>
                  <a:schemeClr val="tx1"/>
                </a:solidFill>
                <a:latin typeface="Arial" panose="020B0604020202020204" pitchFamily="34" charset="0"/>
                <a:cs typeface="Arial" panose="020B0604020202020204" pitchFamily="34" charset="0"/>
              </a:rPr>
              <a:t>Time</a:t>
            </a:r>
            <a:endParaRPr lang="en-US" sz="10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ABDFF92B-4FC5-4110-AFFE-66F9C6D024C6}"/>
              </a:ext>
            </a:extLst>
          </p:cNvPr>
          <p:cNvSpPr txBox="1"/>
          <p:nvPr/>
        </p:nvSpPr>
        <p:spPr>
          <a:xfrm>
            <a:off x="5002433" y="5786160"/>
            <a:ext cx="200580" cy="107722"/>
          </a:xfrm>
          <a:prstGeom prst="rect">
            <a:avLst/>
          </a:prstGeom>
          <a:solidFill>
            <a:srgbClr val="F0F0F0"/>
          </a:solidFill>
        </p:spPr>
        <p:txBody>
          <a:bodyPr wrap="square" lIns="0" tIns="0" rIns="0" bIns="0" rtlCol="0">
            <a:spAutoFit/>
          </a:bodyPr>
          <a:lstStyle/>
          <a:p>
            <a:r>
              <a:rPr lang="en-US" sz="700" dirty="0">
                <a:solidFill>
                  <a:schemeClr val="tx1"/>
                </a:solidFill>
                <a:latin typeface="Arial" panose="020B0604020202020204" pitchFamily="34" charset="0"/>
                <a:cs typeface="Arial" panose="020B0604020202020204" pitchFamily="34" charset="0"/>
              </a:rPr>
              <a:t>Time</a:t>
            </a:r>
            <a:endParaRPr lang="en-US" sz="1050" dirty="0">
              <a:solidFill>
                <a:schemeClr val="tx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A4FE4C59-2A67-4E5D-8D99-2DBA59DEBF00}"/>
              </a:ext>
            </a:extLst>
          </p:cNvPr>
          <p:cNvSpPr txBox="1"/>
          <p:nvPr/>
        </p:nvSpPr>
        <p:spPr>
          <a:xfrm>
            <a:off x="5027601" y="3395936"/>
            <a:ext cx="200580" cy="107722"/>
          </a:xfrm>
          <a:prstGeom prst="rect">
            <a:avLst/>
          </a:prstGeom>
          <a:solidFill>
            <a:srgbClr val="F0F0F0"/>
          </a:solidFill>
        </p:spPr>
        <p:txBody>
          <a:bodyPr wrap="square" lIns="0" tIns="0" rIns="0" bIns="0" rtlCol="0">
            <a:spAutoFit/>
          </a:bodyPr>
          <a:lstStyle/>
          <a:p>
            <a:r>
              <a:rPr lang="en-US" sz="700" dirty="0">
                <a:solidFill>
                  <a:schemeClr val="tx1"/>
                </a:solidFill>
                <a:latin typeface="Arial" panose="020B0604020202020204" pitchFamily="34" charset="0"/>
                <a:cs typeface="Arial" panose="020B0604020202020204" pitchFamily="34" charset="0"/>
              </a:rPr>
              <a:t>Time</a:t>
            </a:r>
            <a:endParaRPr lang="en-US" sz="1050" dirty="0">
              <a:solidFill>
                <a:schemeClr val="tx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9BBB3DB7-3ED2-4E0F-9CF6-796328BFBEE9}"/>
              </a:ext>
            </a:extLst>
          </p:cNvPr>
          <p:cNvSpPr txBox="1"/>
          <p:nvPr/>
        </p:nvSpPr>
        <p:spPr>
          <a:xfrm>
            <a:off x="8365794" y="3396533"/>
            <a:ext cx="1033622" cy="107722"/>
          </a:xfrm>
          <a:prstGeom prst="rect">
            <a:avLst/>
          </a:prstGeom>
          <a:solidFill>
            <a:srgbClr val="F0F0F0"/>
          </a:solidFill>
        </p:spPr>
        <p:txBody>
          <a:bodyPr wrap="square" lIns="0" tIns="0" rIns="0" bIns="0" rtlCol="0">
            <a:spAutoFit/>
          </a:bodyPr>
          <a:lstStyle/>
          <a:p>
            <a:r>
              <a:rPr lang="en-US" sz="700" dirty="0">
                <a:solidFill>
                  <a:schemeClr val="tx1"/>
                </a:solidFill>
                <a:latin typeface="Arial" panose="020B0604020202020204" pitchFamily="34" charset="0"/>
                <a:cs typeface="Arial" panose="020B0604020202020204" pitchFamily="34" charset="0"/>
              </a:rPr>
              <a:t>Doppler Frequency (Hz)</a:t>
            </a:r>
            <a:endParaRPr lang="en-US"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8136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306809" y="688941"/>
            <a:ext cx="7578382" cy="4491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Chest Scatter </a:t>
            </a:r>
            <a:r>
              <a:rPr lang="en-GB" dirty="0" err="1"/>
              <a:t>Center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11</a:t>
            </a:fld>
            <a:endParaRPr lang="en-GB"/>
          </a:p>
        </p:txBody>
      </p:sp>
      <p:sp>
        <p:nvSpPr>
          <p:cNvPr id="5" name="Footer Placeholder 4"/>
          <p:cNvSpPr>
            <a:spLocks noGrp="1"/>
          </p:cNvSpPr>
          <p:nvPr>
            <p:ph type="ftr" idx="14"/>
          </p:nvPr>
        </p:nvSpPr>
        <p:spPr/>
        <p:txBody>
          <a:bodyPr/>
          <a:lstStyle/>
          <a:p>
            <a:r>
              <a:rPr lang="en-US" dirty="0"/>
              <a:t>Camillo Gentile, NIST</a:t>
            </a:r>
            <a:endParaRPr lang="en-GB" dirty="0"/>
          </a:p>
        </p:txBody>
      </p:sp>
      <p:sp>
        <p:nvSpPr>
          <p:cNvPr id="4" name="Date Placeholder 3"/>
          <p:cNvSpPr>
            <a:spLocks noGrp="1"/>
          </p:cNvSpPr>
          <p:nvPr>
            <p:ph type="dt" idx="15"/>
          </p:nvPr>
        </p:nvSpPr>
        <p:spPr/>
        <p:txBody>
          <a:bodyPr/>
          <a:lstStyle/>
          <a:p>
            <a:r>
              <a:rPr lang="en-US" dirty="0"/>
              <a:t>October 2021</a:t>
            </a:r>
            <a:endParaRPr lang="en-GB" dirty="0"/>
          </a:p>
        </p:txBody>
      </p:sp>
      <p:sp>
        <p:nvSpPr>
          <p:cNvPr id="31" name="Content Placeholder 6">
            <a:extLst>
              <a:ext uri="{FF2B5EF4-FFF2-40B4-BE49-F238E27FC236}">
                <a16:creationId xmlns:a16="http://schemas.microsoft.com/office/drawing/2014/main" xmlns="" id="{6C49BE56-A134-4476-AF22-7B68626266B7}"/>
              </a:ext>
            </a:extLst>
          </p:cNvPr>
          <p:cNvSpPr txBox="1">
            <a:spLocks/>
          </p:cNvSpPr>
          <p:nvPr/>
        </p:nvSpPr>
        <p:spPr bwMode="auto">
          <a:xfrm>
            <a:off x="6865884" y="3749402"/>
            <a:ext cx="4834323" cy="9933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just">
              <a:buFont typeface="Arial" panose="020B0604020202020204" pitchFamily="34" charset="0"/>
              <a:buChar char="•"/>
            </a:pPr>
            <a:r>
              <a:rPr lang="en-US" sz="1800" kern="0" dirty="0"/>
              <a:t>For the Chest, there is little variation in all the properties over time in both scenarios, so the differences between the two scenarios are muted and no periodicity is apparent</a:t>
            </a:r>
          </a:p>
        </p:txBody>
      </p:sp>
      <p:pic>
        <p:nvPicPr>
          <p:cNvPr id="13" name="Picture 12">
            <a:extLst>
              <a:ext uri="{FF2B5EF4-FFF2-40B4-BE49-F238E27FC236}">
                <a16:creationId xmlns:a16="http://schemas.microsoft.com/office/drawing/2014/main" xmlns="" id="{7D971C19-9041-47EF-933D-200E11D9D64B}"/>
              </a:ext>
            </a:extLst>
          </p:cNvPr>
          <p:cNvPicPr>
            <a:picLocks/>
          </p:cNvPicPr>
          <p:nvPr/>
        </p:nvPicPr>
        <p:blipFill rotWithShape="1">
          <a:blip r:embed="rId3"/>
          <a:srcRect l="-152" t="5115" r="52920" b="-382"/>
          <a:stretch/>
        </p:blipFill>
        <p:spPr>
          <a:xfrm>
            <a:off x="246213" y="1220571"/>
            <a:ext cx="3200400" cy="2286000"/>
          </a:xfrm>
          <a:prstGeom prst="rect">
            <a:avLst/>
          </a:prstGeom>
        </p:spPr>
      </p:pic>
      <p:pic>
        <p:nvPicPr>
          <p:cNvPr id="14" name="Picture 13">
            <a:extLst>
              <a:ext uri="{FF2B5EF4-FFF2-40B4-BE49-F238E27FC236}">
                <a16:creationId xmlns:a16="http://schemas.microsoft.com/office/drawing/2014/main" xmlns="" id="{E7FF4A4E-85BA-46FB-A39E-1B615C50BA0E}"/>
              </a:ext>
            </a:extLst>
          </p:cNvPr>
          <p:cNvPicPr>
            <a:picLocks/>
          </p:cNvPicPr>
          <p:nvPr/>
        </p:nvPicPr>
        <p:blipFill rotWithShape="1">
          <a:blip r:embed="rId4"/>
          <a:srcRect t="6009" r="52768"/>
          <a:stretch/>
        </p:blipFill>
        <p:spPr>
          <a:xfrm>
            <a:off x="3665484" y="1220570"/>
            <a:ext cx="3200400" cy="2286000"/>
          </a:xfrm>
          <a:prstGeom prst="rect">
            <a:avLst/>
          </a:prstGeom>
        </p:spPr>
      </p:pic>
      <p:pic>
        <p:nvPicPr>
          <p:cNvPr id="15" name="Picture 14">
            <a:extLst>
              <a:ext uri="{FF2B5EF4-FFF2-40B4-BE49-F238E27FC236}">
                <a16:creationId xmlns:a16="http://schemas.microsoft.com/office/drawing/2014/main" xmlns="" id="{6273C894-0C37-40BA-9D9A-6142D4D23531}"/>
              </a:ext>
            </a:extLst>
          </p:cNvPr>
          <p:cNvPicPr>
            <a:picLocks/>
          </p:cNvPicPr>
          <p:nvPr/>
        </p:nvPicPr>
        <p:blipFill rotWithShape="1">
          <a:blip r:embed="rId5"/>
          <a:srcRect t="4564" r="53863"/>
          <a:stretch/>
        </p:blipFill>
        <p:spPr>
          <a:xfrm>
            <a:off x="246213" y="3602987"/>
            <a:ext cx="3200400" cy="2286000"/>
          </a:xfrm>
          <a:prstGeom prst="rect">
            <a:avLst/>
          </a:prstGeom>
        </p:spPr>
      </p:pic>
      <p:pic>
        <p:nvPicPr>
          <p:cNvPr id="16" name="Picture 15">
            <a:extLst>
              <a:ext uri="{FF2B5EF4-FFF2-40B4-BE49-F238E27FC236}">
                <a16:creationId xmlns:a16="http://schemas.microsoft.com/office/drawing/2014/main" xmlns="" id="{9953DE3D-3759-4508-996E-56BCE7244A96}"/>
              </a:ext>
            </a:extLst>
          </p:cNvPr>
          <p:cNvPicPr>
            <a:picLocks/>
          </p:cNvPicPr>
          <p:nvPr/>
        </p:nvPicPr>
        <p:blipFill rotWithShape="1">
          <a:blip r:embed="rId6"/>
          <a:srcRect l="1257" t="4183" r="53838" b="-30"/>
          <a:stretch/>
        </p:blipFill>
        <p:spPr>
          <a:xfrm>
            <a:off x="3665485" y="3602987"/>
            <a:ext cx="3200400" cy="2286000"/>
          </a:xfrm>
          <a:prstGeom prst="rect">
            <a:avLst/>
          </a:prstGeom>
        </p:spPr>
      </p:pic>
      <p:pic>
        <p:nvPicPr>
          <p:cNvPr id="23" name="Picture 22">
            <a:extLst>
              <a:ext uri="{FF2B5EF4-FFF2-40B4-BE49-F238E27FC236}">
                <a16:creationId xmlns:a16="http://schemas.microsoft.com/office/drawing/2014/main" xmlns="" id="{617DA65C-8258-445D-A3BB-20991459D9B0}"/>
              </a:ext>
            </a:extLst>
          </p:cNvPr>
          <p:cNvPicPr>
            <a:picLocks/>
          </p:cNvPicPr>
          <p:nvPr/>
        </p:nvPicPr>
        <p:blipFill rotWithShape="1">
          <a:blip r:embed="rId7"/>
          <a:srcRect t="4709" r="53172"/>
          <a:stretch/>
        </p:blipFill>
        <p:spPr>
          <a:xfrm>
            <a:off x="6915479" y="1220571"/>
            <a:ext cx="3657600" cy="2286000"/>
          </a:xfrm>
          <a:prstGeom prst="rect">
            <a:avLst/>
          </a:prstGeom>
        </p:spPr>
      </p:pic>
      <p:sp>
        <p:nvSpPr>
          <p:cNvPr id="24" name="TextBox 23">
            <a:extLst>
              <a:ext uri="{FF2B5EF4-FFF2-40B4-BE49-F238E27FC236}">
                <a16:creationId xmlns:a16="http://schemas.microsoft.com/office/drawing/2014/main" xmlns="" id="{8BB0A083-1921-4CDF-9FD6-FE9A3862473E}"/>
              </a:ext>
            </a:extLst>
          </p:cNvPr>
          <p:cNvSpPr txBox="1"/>
          <p:nvPr/>
        </p:nvSpPr>
        <p:spPr>
          <a:xfrm rot="16200000">
            <a:off x="-50663" y="2180854"/>
            <a:ext cx="763029" cy="169277"/>
          </a:xfrm>
          <a:prstGeom prst="rect">
            <a:avLst/>
          </a:prstGeom>
          <a:solidFill>
            <a:srgbClr val="F0F0F0"/>
          </a:solidFill>
        </p:spPr>
        <p:txBody>
          <a:bodyPr wrap="none" lIns="0" tIns="0" rIns="0" bIns="0" rtlCol="0">
            <a:spAutoFit/>
          </a:bodyPr>
          <a:lstStyle/>
          <a:p>
            <a:r>
              <a:rPr lang="en-US" sz="1100" dirty="0">
                <a:solidFill>
                  <a:schemeClr val="tx1"/>
                </a:solidFill>
              </a:rPr>
              <a:t>Power (dBm)</a:t>
            </a:r>
          </a:p>
        </p:txBody>
      </p:sp>
      <p:sp>
        <p:nvSpPr>
          <p:cNvPr id="25" name="TextBox 24">
            <a:extLst>
              <a:ext uri="{FF2B5EF4-FFF2-40B4-BE49-F238E27FC236}">
                <a16:creationId xmlns:a16="http://schemas.microsoft.com/office/drawing/2014/main" xmlns="" id="{B62CA583-0C76-41BD-8C76-143855ED46A0}"/>
              </a:ext>
            </a:extLst>
          </p:cNvPr>
          <p:cNvSpPr txBox="1"/>
          <p:nvPr/>
        </p:nvSpPr>
        <p:spPr>
          <a:xfrm rot="16200000">
            <a:off x="3374135" y="2180853"/>
            <a:ext cx="695703" cy="169277"/>
          </a:xfrm>
          <a:prstGeom prst="rect">
            <a:avLst/>
          </a:prstGeom>
          <a:solidFill>
            <a:srgbClr val="F0F0F0"/>
          </a:solidFill>
        </p:spPr>
        <p:txBody>
          <a:bodyPr wrap="none" lIns="0" tIns="0" rIns="0" bIns="0" rtlCol="0">
            <a:spAutoFit/>
          </a:bodyPr>
          <a:lstStyle/>
          <a:p>
            <a:r>
              <a:rPr lang="en-US" sz="1100" dirty="0">
                <a:solidFill>
                  <a:schemeClr val="tx1"/>
                </a:solidFill>
              </a:rPr>
              <a:t>Phase (deg.)</a:t>
            </a:r>
          </a:p>
        </p:txBody>
      </p:sp>
      <p:sp>
        <p:nvSpPr>
          <p:cNvPr id="26" name="TextBox 25">
            <a:extLst>
              <a:ext uri="{FF2B5EF4-FFF2-40B4-BE49-F238E27FC236}">
                <a16:creationId xmlns:a16="http://schemas.microsoft.com/office/drawing/2014/main" xmlns="" id="{02FE75C6-B2E5-4BDE-9C4A-14CAB6AC2972}"/>
              </a:ext>
            </a:extLst>
          </p:cNvPr>
          <p:cNvSpPr txBox="1"/>
          <p:nvPr/>
        </p:nvSpPr>
        <p:spPr>
          <a:xfrm rot="16200000">
            <a:off x="6670507" y="2278932"/>
            <a:ext cx="763029" cy="169277"/>
          </a:xfrm>
          <a:prstGeom prst="rect">
            <a:avLst/>
          </a:prstGeom>
          <a:solidFill>
            <a:srgbClr val="F0F0F0"/>
          </a:solidFill>
        </p:spPr>
        <p:txBody>
          <a:bodyPr wrap="none" lIns="0" tIns="0" rIns="0" bIns="0" rtlCol="0">
            <a:spAutoFit/>
          </a:bodyPr>
          <a:lstStyle/>
          <a:p>
            <a:r>
              <a:rPr lang="en-US" sz="1100" dirty="0">
                <a:solidFill>
                  <a:schemeClr val="tx1"/>
                </a:solidFill>
              </a:rPr>
              <a:t>Power (dBm)</a:t>
            </a:r>
          </a:p>
        </p:txBody>
      </p:sp>
      <p:sp>
        <p:nvSpPr>
          <p:cNvPr id="27" name="TextBox 26">
            <a:extLst>
              <a:ext uri="{FF2B5EF4-FFF2-40B4-BE49-F238E27FC236}">
                <a16:creationId xmlns:a16="http://schemas.microsoft.com/office/drawing/2014/main" xmlns="" id="{AF4FDB03-55D7-456E-91F7-DE2AA7514D53}"/>
              </a:ext>
            </a:extLst>
          </p:cNvPr>
          <p:cNvSpPr txBox="1"/>
          <p:nvPr/>
        </p:nvSpPr>
        <p:spPr>
          <a:xfrm rot="16200000">
            <a:off x="3199728" y="4576345"/>
            <a:ext cx="875240" cy="169277"/>
          </a:xfrm>
          <a:prstGeom prst="rect">
            <a:avLst/>
          </a:prstGeom>
          <a:solidFill>
            <a:srgbClr val="F0F0F0"/>
          </a:solidFill>
        </p:spPr>
        <p:txBody>
          <a:bodyPr wrap="none" lIns="0" tIns="0" rIns="0" bIns="0" rtlCol="0">
            <a:spAutoFit/>
          </a:bodyPr>
          <a:lstStyle/>
          <a:p>
            <a:r>
              <a:rPr lang="en-US" sz="1100" dirty="0">
                <a:solidFill>
                  <a:schemeClr val="tx1"/>
                </a:solidFill>
              </a:rPr>
              <a:t>EL </a:t>
            </a:r>
            <a:r>
              <a:rPr lang="en-US" sz="1100" dirty="0" err="1">
                <a:solidFill>
                  <a:schemeClr val="tx1"/>
                </a:solidFill>
              </a:rPr>
              <a:t>AoA</a:t>
            </a:r>
            <a:r>
              <a:rPr lang="en-US" sz="1100" dirty="0">
                <a:solidFill>
                  <a:schemeClr val="tx1"/>
                </a:solidFill>
              </a:rPr>
              <a:t> (deg.)</a:t>
            </a:r>
          </a:p>
        </p:txBody>
      </p:sp>
      <p:sp>
        <p:nvSpPr>
          <p:cNvPr id="28" name="TextBox 27">
            <a:extLst>
              <a:ext uri="{FF2B5EF4-FFF2-40B4-BE49-F238E27FC236}">
                <a16:creationId xmlns:a16="http://schemas.microsoft.com/office/drawing/2014/main" xmlns="" id="{BCCBACCB-B842-4BE1-9898-BCA82C603E90}"/>
              </a:ext>
            </a:extLst>
          </p:cNvPr>
          <p:cNvSpPr txBox="1"/>
          <p:nvPr/>
        </p:nvSpPr>
        <p:spPr>
          <a:xfrm rot="16200000">
            <a:off x="-128409" y="4580533"/>
            <a:ext cx="918521" cy="169277"/>
          </a:xfrm>
          <a:prstGeom prst="rect">
            <a:avLst/>
          </a:prstGeom>
          <a:solidFill>
            <a:srgbClr val="F0F0F0"/>
          </a:solidFill>
        </p:spPr>
        <p:txBody>
          <a:bodyPr wrap="none" lIns="0" tIns="0" rIns="0" bIns="0" rtlCol="0">
            <a:spAutoFit/>
          </a:bodyPr>
          <a:lstStyle/>
          <a:p>
            <a:r>
              <a:rPr lang="en-US" sz="1100" dirty="0">
                <a:solidFill>
                  <a:schemeClr val="tx1"/>
                </a:solidFill>
              </a:rPr>
              <a:t>AZ  </a:t>
            </a:r>
            <a:r>
              <a:rPr lang="en-US" sz="1100" dirty="0" err="1">
                <a:solidFill>
                  <a:schemeClr val="tx1"/>
                </a:solidFill>
              </a:rPr>
              <a:t>AoA</a:t>
            </a:r>
            <a:r>
              <a:rPr lang="en-US" sz="1100" dirty="0">
                <a:solidFill>
                  <a:schemeClr val="tx1"/>
                </a:solidFill>
              </a:rPr>
              <a:t> (deg.)</a:t>
            </a:r>
          </a:p>
        </p:txBody>
      </p:sp>
      <p:sp>
        <p:nvSpPr>
          <p:cNvPr id="29" name="TextBox 28">
            <a:extLst>
              <a:ext uri="{FF2B5EF4-FFF2-40B4-BE49-F238E27FC236}">
                <a16:creationId xmlns:a16="http://schemas.microsoft.com/office/drawing/2014/main" xmlns="" id="{974B4D44-44FA-4AFE-92B8-7D8C1A68C37F}"/>
              </a:ext>
            </a:extLst>
          </p:cNvPr>
          <p:cNvSpPr txBox="1"/>
          <p:nvPr/>
        </p:nvSpPr>
        <p:spPr>
          <a:xfrm>
            <a:off x="5065104" y="5781265"/>
            <a:ext cx="200580" cy="107722"/>
          </a:xfrm>
          <a:prstGeom prst="rect">
            <a:avLst/>
          </a:prstGeom>
          <a:solidFill>
            <a:srgbClr val="F0F0F0"/>
          </a:solidFill>
        </p:spPr>
        <p:txBody>
          <a:bodyPr wrap="square" lIns="0" tIns="0" rIns="0" bIns="0" rtlCol="0">
            <a:spAutoFit/>
          </a:bodyPr>
          <a:lstStyle/>
          <a:p>
            <a:r>
              <a:rPr lang="en-US" sz="700" dirty="0">
                <a:solidFill>
                  <a:schemeClr val="tx1"/>
                </a:solidFill>
                <a:latin typeface="Arial" panose="020B0604020202020204" pitchFamily="34" charset="0"/>
                <a:cs typeface="Arial" panose="020B0604020202020204" pitchFamily="34" charset="0"/>
              </a:rPr>
              <a:t>Time</a:t>
            </a:r>
            <a:endParaRPr lang="en-US" sz="1050" dirty="0">
              <a:solidFill>
                <a:schemeClr val="tx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CFE893DC-9A74-4B42-9AB2-8E5DFF54FF30}"/>
              </a:ext>
            </a:extLst>
          </p:cNvPr>
          <p:cNvSpPr txBox="1"/>
          <p:nvPr/>
        </p:nvSpPr>
        <p:spPr>
          <a:xfrm>
            <a:off x="1772614" y="5767917"/>
            <a:ext cx="200580" cy="107722"/>
          </a:xfrm>
          <a:prstGeom prst="rect">
            <a:avLst/>
          </a:prstGeom>
          <a:solidFill>
            <a:srgbClr val="F0F0F0"/>
          </a:solidFill>
        </p:spPr>
        <p:txBody>
          <a:bodyPr wrap="square" lIns="0" tIns="0" rIns="0" bIns="0" rtlCol="0">
            <a:spAutoFit/>
          </a:bodyPr>
          <a:lstStyle/>
          <a:p>
            <a:r>
              <a:rPr lang="en-US" sz="700" dirty="0">
                <a:solidFill>
                  <a:schemeClr val="tx1"/>
                </a:solidFill>
                <a:latin typeface="Arial" panose="020B0604020202020204" pitchFamily="34" charset="0"/>
                <a:cs typeface="Arial" panose="020B0604020202020204" pitchFamily="34" charset="0"/>
              </a:rPr>
              <a:t>Time</a:t>
            </a:r>
            <a:endParaRPr lang="en-US" sz="1050" dirty="0">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BA598D7B-AD93-4120-944A-7D4D45E8869D}"/>
              </a:ext>
            </a:extLst>
          </p:cNvPr>
          <p:cNvSpPr txBox="1"/>
          <p:nvPr/>
        </p:nvSpPr>
        <p:spPr>
          <a:xfrm>
            <a:off x="1700264" y="3412197"/>
            <a:ext cx="200580" cy="107722"/>
          </a:xfrm>
          <a:prstGeom prst="rect">
            <a:avLst/>
          </a:prstGeom>
          <a:solidFill>
            <a:srgbClr val="F0F0F0"/>
          </a:solidFill>
        </p:spPr>
        <p:txBody>
          <a:bodyPr wrap="square" lIns="0" tIns="0" rIns="0" bIns="0" rtlCol="0">
            <a:spAutoFit/>
          </a:bodyPr>
          <a:lstStyle/>
          <a:p>
            <a:r>
              <a:rPr lang="en-US" sz="700" dirty="0">
                <a:solidFill>
                  <a:schemeClr val="tx1"/>
                </a:solidFill>
                <a:latin typeface="Arial" panose="020B0604020202020204" pitchFamily="34" charset="0"/>
                <a:cs typeface="Arial" panose="020B0604020202020204" pitchFamily="34" charset="0"/>
              </a:rPr>
              <a:t>Time</a:t>
            </a:r>
            <a:endParaRPr lang="en-US" sz="1050" dirty="0">
              <a:solidFill>
                <a:schemeClr val="tx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1A2BBDA8-1F4B-42ED-A418-358A8ECA730D}"/>
              </a:ext>
            </a:extLst>
          </p:cNvPr>
          <p:cNvSpPr txBox="1"/>
          <p:nvPr/>
        </p:nvSpPr>
        <p:spPr>
          <a:xfrm>
            <a:off x="5165394" y="3396533"/>
            <a:ext cx="200580" cy="107722"/>
          </a:xfrm>
          <a:prstGeom prst="rect">
            <a:avLst/>
          </a:prstGeom>
          <a:solidFill>
            <a:srgbClr val="F0F0F0"/>
          </a:solidFill>
        </p:spPr>
        <p:txBody>
          <a:bodyPr wrap="square" lIns="0" tIns="0" rIns="0" bIns="0" rtlCol="0">
            <a:spAutoFit/>
          </a:bodyPr>
          <a:lstStyle/>
          <a:p>
            <a:r>
              <a:rPr lang="en-US" sz="700" dirty="0">
                <a:solidFill>
                  <a:schemeClr val="tx1"/>
                </a:solidFill>
                <a:latin typeface="Arial" panose="020B0604020202020204" pitchFamily="34" charset="0"/>
                <a:cs typeface="Arial" panose="020B0604020202020204" pitchFamily="34" charset="0"/>
              </a:rPr>
              <a:t>Time</a:t>
            </a:r>
            <a:endParaRPr lang="en-US" sz="1050" dirty="0">
              <a:solidFill>
                <a:schemeClr val="tx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603F3DE3-813D-433A-AF1A-834629BA9AEA}"/>
              </a:ext>
            </a:extLst>
          </p:cNvPr>
          <p:cNvSpPr txBox="1"/>
          <p:nvPr/>
        </p:nvSpPr>
        <p:spPr>
          <a:xfrm>
            <a:off x="8365794" y="3396533"/>
            <a:ext cx="1033622" cy="107722"/>
          </a:xfrm>
          <a:prstGeom prst="rect">
            <a:avLst/>
          </a:prstGeom>
          <a:solidFill>
            <a:srgbClr val="F0F0F0"/>
          </a:solidFill>
        </p:spPr>
        <p:txBody>
          <a:bodyPr wrap="square" lIns="0" tIns="0" rIns="0" bIns="0" rtlCol="0">
            <a:spAutoFit/>
          </a:bodyPr>
          <a:lstStyle/>
          <a:p>
            <a:r>
              <a:rPr lang="en-US" sz="700" dirty="0">
                <a:solidFill>
                  <a:schemeClr val="tx1"/>
                </a:solidFill>
                <a:latin typeface="Arial" panose="020B0604020202020204" pitchFamily="34" charset="0"/>
                <a:cs typeface="Arial" panose="020B0604020202020204" pitchFamily="34" charset="0"/>
              </a:rPr>
              <a:t>Doppler Frequency (Hz)</a:t>
            </a:r>
            <a:endParaRPr lang="en-US"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31453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CAC6F7-E898-4FFE-A11D-A55DB2C626BB}"/>
              </a:ext>
            </a:extLst>
          </p:cNvPr>
          <p:cNvSpPr>
            <a:spLocks noGrp="1"/>
          </p:cNvSpPr>
          <p:nvPr>
            <p:ph type="dt" idx="10"/>
          </p:nvPr>
        </p:nvSpPr>
        <p:spPr/>
        <p:txBody>
          <a:bodyPr/>
          <a:lstStyle/>
          <a:p>
            <a:r>
              <a:rPr lang="en-US" dirty="0"/>
              <a:t>October 2021</a:t>
            </a:r>
            <a:endParaRPr lang="en-GB" dirty="0"/>
          </a:p>
        </p:txBody>
      </p:sp>
      <p:sp>
        <p:nvSpPr>
          <p:cNvPr id="3" name="Footer Placeholder 2">
            <a:extLst>
              <a:ext uri="{FF2B5EF4-FFF2-40B4-BE49-F238E27FC236}">
                <a16:creationId xmlns:a16="http://schemas.microsoft.com/office/drawing/2014/main" xmlns="" id="{1F3E843F-797A-49E5-8604-E9FB5596472D}"/>
              </a:ext>
            </a:extLst>
          </p:cNvPr>
          <p:cNvSpPr>
            <a:spLocks noGrp="1"/>
          </p:cNvSpPr>
          <p:nvPr>
            <p:ph type="ftr" idx="11"/>
          </p:nvPr>
        </p:nvSpPr>
        <p:spPr/>
        <p:txBody>
          <a:bodyPr/>
          <a:lstStyle/>
          <a:p>
            <a:r>
              <a:rPr lang="en-US" dirty="0"/>
              <a:t>Camillo Gentile, NIST</a:t>
            </a:r>
            <a:endParaRPr lang="en-GB" dirty="0"/>
          </a:p>
        </p:txBody>
      </p:sp>
      <p:sp>
        <p:nvSpPr>
          <p:cNvPr id="4" name="Slide Number Placeholder 3">
            <a:extLst>
              <a:ext uri="{FF2B5EF4-FFF2-40B4-BE49-F238E27FC236}">
                <a16:creationId xmlns:a16="http://schemas.microsoft.com/office/drawing/2014/main" xmlns="" id="{E896E64C-79B0-4FCF-993C-462CB4EC8968}"/>
              </a:ext>
            </a:extLst>
          </p:cNvPr>
          <p:cNvSpPr>
            <a:spLocks noGrp="1"/>
          </p:cNvSpPr>
          <p:nvPr>
            <p:ph type="sldNum" idx="12"/>
          </p:nvPr>
        </p:nvSpPr>
        <p:spPr/>
        <p:txBody>
          <a:bodyPr/>
          <a:lstStyle/>
          <a:p>
            <a:r>
              <a:rPr lang="en-GB"/>
              <a:t>Slide </a:t>
            </a:r>
            <a:fld id="{F5D8E26B-7BCF-4D25-9C89-0168A6618F18}" type="slidenum">
              <a:rPr lang="en-GB" smtClean="0"/>
              <a:pPr/>
              <a:t>12</a:t>
            </a:fld>
            <a:endParaRPr lang="en-GB"/>
          </a:p>
        </p:txBody>
      </p:sp>
      <p:sp>
        <p:nvSpPr>
          <p:cNvPr id="5" name="Rectangle 1">
            <a:extLst>
              <a:ext uri="{FF2B5EF4-FFF2-40B4-BE49-F238E27FC236}">
                <a16:creationId xmlns:a16="http://schemas.microsoft.com/office/drawing/2014/main" xmlns="" id="{3BD8C8E2-15D8-433D-B60B-428699F7147C}"/>
              </a:ext>
            </a:extLst>
          </p:cNvPr>
          <p:cNvSpPr txBox="1">
            <a:spLocks noChangeArrowheads="1"/>
          </p:cNvSpPr>
          <p:nvPr/>
        </p:nvSpPr>
        <p:spPr>
          <a:xfrm>
            <a:off x="2306809" y="606425"/>
            <a:ext cx="7578382" cy="449113"/>
          </a:xfrm>
          <a:prstGeom prst="rect">
            <a:avLst/>
          </a:prstGeom>
          <a:ln/>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(Sample of) Future Scenarios</a:t>
            </a:r>
          </a:p>
        </p:txBody>
      </p:sp>
      <p:pic>
        <p:nvPicPr>
          <p:cNvPr id="31" name="Picture 30">
            <a:extLst>
              <a:ext uri="{FF2B5EF4-FFF2-40B4-BE49-F238E27FC236}">
                <a16:creationId xmlns:a16="http://schemas.microsoft.com/office/drawing/2014/main" xmlns="" id="{6A488398-737F-499E-91F0-1EE5701B66B1}"/>
              </a:ext>
            </a:extLst>
          </p:cNvPr>
          <p:cNvPicPr>
            <a:picLocks noChangeAspect="1"/>
          </p:cNvPicPr>
          <p:nvPr/>
        </p:nvPicPr>
        <p:blipFill rotWithShape="1">
          <a:blip r:embed="rId2"/>
          <a:srcRect l="28581" t="20972" r="27565" b="42639"/>
          <a:stretch/>
        </p:blipFill>
        <p:spPr>
          <a:xfrm>
            <a:off x="5793318" y="1325596"/>
            <a:ext cx="4524376" cy="2495551"/>
          </a:xfrm>
          <a:prstGeom prst="rect">
            <a:avLst/>
          </a:prstGeom>
          <a:ln>
            <a:solidFill>
              <a:schemeClr val="tx1"/>
            </a:solidFill>
          </a:ln>
        </p:spPr>
      </p:pic>
      <p:pic>
        <p:nvPicPr>
          <p:cNvPr id="37" name="Picture 36">
            <a:extLst>
              <a:ext uri="{FF2B5EF4-FFF2-40B4-BE49-F238E27FC236}">
                <a16:creationId xmlns:a16="http://schemas.microsoft.com/office/drawing/2014/main" xmlns="" id="{BBAC2A7A-7A63-4FD8-996E-82C5A74B81A4}"/>
              </a:ext>
            </a:extLst>
          </p:cNvPr>
          <p:cNvPicPr>
            <a:picLocks noChangeAspect="1"/>
          </p:cNvPicPr>
          <p:nvPr/>
        </p:nvPicPr>
        <p:blipFill rotWithShape="1">
          <a:blip r:embed="rId3"/>
          <a:srcRect l="28673" t="33750" r="27472" b="29861"/>
          <a:stretch/>
        </p:blipFill>
        <p:spPr>
          <a:xfrm>
            <a:off x="671513" y="1220570"/>
            <a:ext cx="4524376" cy="2495552"/>
          </a:xfrm>
          <a:prstGeom prst="rect">
            <a:avLst/>
          </a:prstGeom>
          <a:ln>
            <a:solidFill>
              <a:schemeClr val="tx1"/>
            </a:solidFill>
          </a:ln>
        </p:spPr>
      </p:pic>
      <p:pic>
        <p:nvPicPr>
          <p:cNvPr id="33" name="Picture 32">
            <a:extLst>
              <a:ext uri="{FF2B5EF4-FFF2-40B4-BE49-F238E27FC236}">
                <a16:creationId xmlns:a16="http://schemas.microsoft.com/office/drawing/2014/main" xmlns="" id="{85ABF90B-9A5D-40C2-82C9-5A8530673789}"/>
              </a:ext>
            </a:extLst>
          </p:cNvPr>
          <p:cNvPicPr>
            <a:picLocks noChangeAspect="1"/>
          </p:cNvPicPr>
          <p:nvPr/>
        </p:nvPicPr>
        <p:blipFill rotWithShape="1">
          <a:blip r:embed="rId4"/>
          <a:srcRect l="28396" t="51110" r="26734" b="23473"/>
          <a:stretch/>
        </p:blipFill>
        <p:spPr>
          <a:xfrm>
            <a:off x="2631903" y="3009616"/>
            <a:ext cx="4629150" cy="1743075"/>
          </a:xfrm>
          <a:prstGeom prst="rect">
            <a:avLst/>
          </a:prstGeom>
          <a:ln>
            <a:solidFill>
              <a:schemeClr val="tx1"/>
            </a:solidFill>
          </a:ln>
        </p:spPr>
      </p:pic>
      <p:pic>
        <p:nvPicPr>
          <p:cNvPr id="35" name="Picture 34">
            <a:extLst>
              <a:ext uri="{FF2B5EF4-FFF2-40B4-BE49-F238E27FC236}">
                <a16:creationId xmlns:a16="http://schemas.microsoft.com/office/drawing/2014/main" xmlns="" id="{49698DB6-685F-4D0B-AB3C-547B5EA8835B}"/>
              </a:ext>
            </a:extLst>
          </p:cNvPr>
          <p:cNvPicPr>
            <a:picLocks noChangeAspect="1"/>
          </p:cNvPicPr>
          <p:nvPr/>
        </p:nvPicPr>
        <p:blipFill rotWithShape="1">
          <a:blip r:embed="rId5"/>
          <a:srcRect l="28672" t="51528" r="28673" b="23055"/>
          <a:stretch/>
        </p:blipFill>
        <p:spPr>
          <a:xfrm>
            <a:off x="545927" y="4691079"/>
            <a:ext cx="4400551" cy="1743076"/>
          </a:xfrm>
          <a:prstGeom prst="rect">
            <a:avLst/>
          </a:prstGeom>
          <a:ln>
            <a:solidFill>
              <a:schemeClr val="tx1"/>
            </a:solidFill>
          </a:ln>
        </p:spPr>
      </p:pic>
      <p:pic>
        <p:nvPicPr>
          <p:cNvPr id="39" name="Picture 38">
            <a:extLst>
              <a:ext uri="{FF2B5EF4-FFF2-40B4-BE49-F238E27FC236}">
                <a16:creationId xmlns:a16="http://schemas.microsoft.com/office/drawing/2014/main" xmlns="" id="{BD295FA3-9AB7-4F9B-B1CE-3C62E82B5946}"/>
              </a:ext>
            </a:extLst>
          </p:cNvPr>
          <p:cNvPicPr>
            <a:picLocks noChangeAspect="1"/>
          </p:cNvPicPr>
          <p:nvPr/>
        </p:nvPicPr>
        <p:blipFill rotWithShape="1">
          <a:blip r:embed="rId6"/>
          <a:srcRect l="28673" t="25555" r="27300" b="36945"/>
          <a:stretch/>
        </p:blipFill>
        <p:spPr>
          <a:xfrm>
            <a:off x="7103891" y="3709805"/>
            <a:ext cx="4542182" cy="2571750"/>
          </a:xfrm>
          <a:prstGeom prst="rect">
            <a:avLst/>
          </a:prstGeom>
          <a:ln>
            <a:solidFill>
              <a:schemeClr val="tx1"/>
            </a:solidFill>
          </a:ln>
        </p:spPr>
      </p:pic>
    </p:spTree>
    <p:extLst>
      <p:ext uri="{BB962C8B-B14F-4D97-AF65-F5344CB8AC3E}">
        <p14:creationId xmlns:p14="http://schemas.microsoft.com/office/powerpoint/2010/main" val="307347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Conclusions</a:t>
            </a:r>
          </a:p>
        </p:txBody>
      </p:sp>
      <p:sp>
        <p:nvSpPr>
          <p:cNvPr id="4098" name="Rectangle 2"/>
          <p:cNvSpPr>
            <a:spLocks noGrp="1" noChangeArrowheads="1"/>
          </p:cNvSpPr>
          <p:nvPr>
            <p:ph idx="1"/>
          </p:nvPr>
        </p:nvSpPr>
        <p:spPr>
          <a:xfrm>
            <a:off x="914401" y="2009776"/>
            <a:ext cx="9448799" cy="1638299"/>
          </a:xfrm>
          <a:ln/>
        </p:spPr>
        <p:txBody>
          <a:bodyPr/>
          <a:lstStyle/>
          <a:p>
            <a:pPr marL="285750" indent="-285750" algn="just">
              <a:buFont typeface="Arial" panose="020B0604020202020204" pitchFamily="34" charset="0"/>
              <a:buChar char="•"/>
            </a:pPr>
            <a:r>
              <a:rPr lang="en-US" kern="0" dirty="0"/>
              <a:t>Preliminary measurements indicate that the resolvable static paths (</a:t>
            </a:r>
            <a:r>
              <a:rPr lang="en-US" i="1" kern="0" dirty="0"/>
              <a:t>i.e.</a:t>
            </a:r>
            <a:r>
              <a:rPr lang="en-US" kern="0" dirty="0"/>
              <a:t>,</a:t>
            </a:r>
            <a:r>
              <a:rPr lang="en-US" i="1" kern="0" dirty="0"/>
              <a:t> </a:t>
            </a:r>
            <a:r>
              <a:rPr lang="en-US" kern="0" dirty="0" err="1"/>
              <a:t>LoS</a:t>
            </a:r>
            <a:r>
              <a:rPr lang="en-US" kern="0" dirty="0"/>
              <a:t>) are stable over time and that the motion of the resolvable dynamic paths (</a:t>
            </a:r>
            <a:r>
              <a:rPr lang="en-US" i="1" kern="0" dirty="0"/>
              <a:t>i.e., </a:t>
            </a:r>
            <a:r>
              <a:rPr lang="en-US" kern="0" dirty="0"/>
              <a:t>Hand, Chest, Abdomen) follow the motion of the respective scatterer</a:t>
            </a:r>
          </a:p>
          <a:p>
            <a:pPr marL="285750" indent="-285750" algn="just">
              <a:buFont typeface="Arial" panose="020B0604020202020204" pitchFamily="34" charset="0"/>
              <a:buChar char="•"/>
            </a:pPr>
            <a:r>
              <a:rPr lang="en-US" kern="0" dirty="0"/>
              <a:t>High angular precision of channel sounder allows to resolve different paths in 3D </a:t>
            </a:r>
            <a:r>
              <a:rPr lang="en-US" kern="0" dirty="0" err="1"/>
              <a:t>AoA</a:t>
            </a:r>
            <a:r>
              <a:rPr lang="en-US" dirty="0"/>
              <a:t> (</a:t>
            </a:r>
            <a:r>
              <a:rPr lang="en-US" kern="0" dirty="0"/>
              <a:t>in addition to delay)</a:t>
            </a:r>
          </a:p>
          <a:p>
            <a:pPr marL="285750" indent="-285750" algn="just">
              <a:buFont typeface="Arial" panose="020B0604020202020204" pitchFamily="34" charset="0"/>
              <a:buChar char="•"/>
            </a:pPr>
            <a:r>
              <a:rPr lang="en-US" dirty="0"/>
              <a:t>Fast acquisition speed of channel sounder allows for real time sounding </a:t>
            </a:r>
            <a:endParaRPr lang="en-US" kern="0" dirty="0"/>
          </a:p>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p:txBody>
      </p:sp>
      <p:sp>
        <p:nvSpPr>
          <p:cNvPr id="6" name="Slide Number Placeholder 5"/>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351F4386-A5E2-41A1-B4D0-BE653C929E06}" type="slidenum">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5" name="Footer Placeholder 4"/>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dirty="0">
                <a:ln>
                  <a:noFill/>
                </a:ln>
                <a:solidFill>
                  <a:srgbClr val="000000"/>
                </a:solidFill>
                <a:effectLst/>
                <a:uLnTx/>
                <a:uFillTx/>
                <a:latin typeface="Times New Roman" pitchFamily="16" charset="0"/>
                <a:ea typeface="MS Gothic" charset="-128"/>
              </a:rPr>
              <a:t>Camillo Gentile, NIST</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4" name="Date Placeholder 3"/>
          <p:cNvSpPr>
            <a:spLocks noGrp="1"/>
          </p:cNvSpPr>
          <p:nvPr>
            <p:ph type="dt" idx="15"/>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Times New Roman" pitchFamily="16" charset="0"/>
                <a:ea typeface="MS Gothic" charset="-128"/>
              </a:rPr>
              <a:t>October 2021</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5458081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4098" name="Rectangle 2"/>
          <p:cNvSpPr>
            <a:spLocks noGrp="1" noChangeArrowheads="1"/>
          </p:cNvSpPr>
          <p:nvPr>
            <p:ph idx="1"/>
          </p:nvPr>
        </p:nvSpPr>
        <p:spPr>
          <a:xfrm>
            <a:off x="914401" y="2009776"/>
            <a:ext cx="9448799" cy="2590799"/>
          </a:xfrm>
          <a:ln/>
        </p:spPr>
        <p:txBody>
          <a:bodyPr/>
          <a:lstStyle/>
          <a:p>
            <a:pPr marL="0" indent="0" algn="just"/>
            <a:r>
              <a:rPr lang="en-US" sz="1800" kern="0" dirty="0"/>
              <a:t>[1] D. Caudill, J. Chuang, S. Y. Jun, C. Gentile and N. Golmie, "Real-Time </a:t>
            </a:r>
            <a:r>
              <a:rPr lang="en-US" sz="1800" kern="0" dirty="0" err="1"/>
              <a:t>mmWave</a:t>
            </a:r>
            <a:r>
              <a:rPr lang="en-US" sz="1800" kern="0" dirty="0"/>
              <a:t> Channel Sounding Through Switched Beamforming With 3-D Dual-Polarized Phased-Array Antennas," in </a:t>
            </a:r>
            <a:r>
              <a:rPr lang="en-US" sz="1800" i="1" kern="0" dirty="0"/>
              <a:t>IEEE Transactions on Microwave Theory and Techniques</a:t>
            </a:r>
            <a:r>
              <a:rPr lang="en-US" sz="1800" kern="0" dirty="0"/>
              <a:t>, </a:t>
            </a:r>
            <a:r>
              <a:rPr lang="en-US" sz="1800" kern="0" dirty="0" err="1"/>
              <a:t>doi</a:t>
            </a:r>
            <a:r>
              <a:rPr lang="en-US" sz="1800" kern="0" dirty="0"/>
              <a:t>: 10.1109/TMTT.2021.3104278.</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14</a:t>
            </a:fld>
            <a:endParaRPr lang="en-GB"/>
          </a:p>
        </p:txBody>
      </p:sp>
      <p:sp>
        <p:nvSpPr>
          <p:cNvPr id="5" name="Footer Placeholder 4"/>
          <p:cNvSpPr>
            <a:spLocks noGrp="1"/>
          </p:cNvSpPr>
          <p:nvPr>
            <p:ph type="ftr" idx="14"/>
          </p:nvPr>
        </p:nvSpPr>
        <p:spPr/>
        <p:txBody>
          <a:bodyPr/>
          <a:lstStyle/>
          <a:p>
            <a:r>
              <a:rPr lang="en-US" dirty="0"/>
              <a:t>Camillo Gentile, NIST</a:t>
            </a:r>
            <a:endParaRPr lang="en-GB" dirty="0"/>
          </a:p>
        </p:txBody>
      </p:sp>
      <p:sp>
        <p:nvSpPr>
          <p:cNvPr id="4" name="Date Placeholder 3"/>
          <p:cNvSpPr>
            <a:spLocks noGrp="1"/>
          </p:cNvSpPr>
          <p:nvPr>
            <p:ph type="dt" idx="15"/>
          </p:nvPr>
        </p:nvSpPr>
        <p:spPr/>
        <p:txBody>
          <a:bodyPr/>
          <a:lstStyle/>
          <a:p>
            <a:r>
              <a:rPr lang="en-US" dirty="0"/>
              <a:t>October 2021</a:t>
            </a:r>
            <a:endParaRPr lang="en-GB" dirty="0"/>
          </a:p>
        </p:txBody>
      </p:sp>
    </p:spTree>
    <p:extLst>
      <p:ext uri="{BB962C8B-B14F-4D97-AF65-F5344CB8AC3E}">
        <p14:creationId xmlns:p14="http://schemas.microsoft.com/office/powerpoint/2010/main" val="6108138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1370543" y="1548188"/>
            <a:ext cx="9448799" cy="3395287"/>
          </a:xfrm>
          <a:ln/>
        </p:spPr>
        <p:txBody>
          <a:bodyPr/>
          <a:lstStyle/>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cs typeface="Times New Roman"/>
              </a:rPr>
              <a:t> </a:t>
            </a:r>
            <a:r>
              <a:rPr lang="en-GB" dirty="0">
                <a:cs typeface="Times New Roman"/>
              </a:rPr>
              <a:t>We present our 28 GHz phased-array channel sounder for human tracking. The sounder extracts the (co-polarized and cross-polarized) complex power, delay, and AZ/EL </a:t>
            </a:r>
            <a:r>
              <a:rPr lang="en-GB" dirty="0" err="1">
                <a:cs typeface="Times New Roman"/>
              </a:rPr>
              <a:t>AoA</a:t>
            </a:r>
            <a:r>
              <a:rPr lang="en-GB" dirty="0">
                <a:cs typeface="Times New Roman"/>
              </a:rPr>
              <a:t> of resolvable paths scattered from the human body, in real time and with high precision. We present preliminary results that detect the periodic </a:t>
            </a:r>
            <a:r>
              <a:rPr lang="en-GB" dirty="0" err="1">
                <a:cs typeface="Times New Roman"/>
              </a:rPr>
              <a:t>behavior</a:t>
            </a:r>
            <a:r>
              <a:rPr lang="en-GB" dirty="0">
                <a:cs typeface="Times New Roman"/>
              </a:rPr>
              <a:t> of hand waving. We also present preliminary results that discriminate slow breathing from fast breathing, from the chest and from the abdomen. Measurements have also been collected in bistatic scenarios and will be presented in a future contribution. </a:t>
            </a:r>
            <a:endParaRPr lang="en-GB" sz="1800" dirty="0">
              <a:cs typeface="Times New Roman"/>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US" dirty="0"/>
              <a:t>Camillo Gentile, NIST</a:t>
            </a:r>
            <a:endParaRPr lang="en-GB" dirty="0"/>
          </a:p>
        </p:txBody>
      </p:sp>
      <p:sp>
        <p:nvSpPr>
          <p:cNvPr id="4" name="Date Placeholder 3"/>
          <p:cNvSpPr>
            <a:spLocks noGrp="1"/>
          </p:cNvSpPr>
          <p:nvPr>
            <p:ph type="dt" idx="15"/>
          </p:nvPr>
        </p:nvSpPr>
        <p:spPr/>
        <p:txBody>
          <a:bodyPr/>
          <a:lstStyle/>
          <a:p>
            <a:r>
              <a:rPr lang="en-US" dirty="0"/>
              <a:t>October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Outline</a:t>
            </a:r>
          </a:p>
        </p:txBody>
      </p:sp>
      <p:sp>
        <p:nvSpPr>
          <p:cNvPr id="4098" name="Rectangle 2"/>
          <p:cNvSpPr>
            <a:spLocks noGrp="1" noChangeArrowheads="1"/>
          </p:cNvSpPr>
          <p:nvPr>
            <p:ph idx="1"/>
          </p:nvPr>
        </p:nvSpPr>
        <p:spPr>
          <a:xfrm>
            <a:off x="914401" y="1981201"/>
            <a:ext cx="9448799" cy="1866899"/>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Description of Channel Sounder</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i="1" dirty="0"/>
              <a:t>No Hand </a:t>
            </a:r>
            <a:r>
              <a:rPr lang="en-GB" dirty="0"/>
              <a:t>vs. </a:t>
            </a:r>
            <a:r>
              <a:rPr lang="en-GB" i="1" dirty="0"/>
              <a:t>Hand Waving </a:t>
            </a:r>
            <a:r>
              <a:rPr lang="en-GB" dirty="0"/>
              <a:t>Scenarios</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i="1" dirty="0"/>
              <a:t>Slow Breathing </a:t>
            </a:r>
            <a:r>
              <a:rPr lang="en-GB" dirty="0"/>
              <a:t>vs. </a:t>
            </a:r>
            <a:r>
              <a:rPr lang="en-GB" i="1" dirty="0"/>
              <a:t>Fast Breathing </a:t>
            </a:r>
            <a:r>
              <a:rPr lang="en-GB" dirty="0"/>
              <a:t>Scenarios</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Future Scenarios</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Conclusions</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p:txBody>
          <a:bodyPr/>
          <a:lstStyle/>
          <a:p>
            <a:r>
              <a:rPr lang="en-US" dirty="0"/>
              <a:t>Camillo Gentile, NIST</a:t>
            </a:r>
            <a:endParaRPr lang="en-GB" dirty="0"/>
          </a:p>
        </p:txBody>
      </p:sp>
      <p:sp>
        <p:nvSpPr>
          <p:cNvPr id="4" name="Date Placeholder 3"/>
          <p:cNvSpPr>
            <a:spLocks noGrp="1"/>
          </p:cNvSpPr>
          <p:nvPr>
            <p:ph type="dt" idx="15"/>
          </p:nvPr>
        </p:nvSpPr>
        <p:spPr/>
        <p:txBody>
          <a:bodyPr/>
          <a:lstStyle/>
          <a:p>
            <a:r>
              <a:rPr lang="en-US" dirty="0"/>
              <a:t>October 2021</a:t>
            </a:r>
            <a:endParaRPr lang="en-GB" dirty="0"/>
          </a:p>
        </p:txBody>
      </p:sp>
    </p:spTree>
    <p:extLst>
      <p:ext uri="{BB962C8B-B14F-4D97-AF65-F5344CB8AC3E}">
        <p14:creationId xmlns:p14="http://schemas.microsoft.com/office/powerpoint/2010/main" val="2648544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D4479-4C30-4945-BCA0-8A79A3BC73B2}"/>
              </a:ext>
            </a:extLst>
          </p:cNvPr>
          <p:cNvSpPr>
            <a:spLocks noGrp="1"/>
          </p:cNvSpPr>
          <p:nvPr>
            <p:ph type="title"/>
          </p:nvPr>
        </p:nvSpPr>
        <p:spPr>
          <a:xfrm>
            <a:off x="1699359" y="628146"/>
            <a:ext cx="8508308" cy="666430"/>
          </a:xfrm>
        </p:spPr>
        <p:txBody>
          <a:bodyPr/>
          <a:lstStyle/>
          <a:p>
            <a:r>
              <a:rPr lang="en-US" dirty="0"/>
              <a:t>Description of Channel Sounder</a:t>
            </a:r>
          </a:p>
        </p:txBody>
      </p:sp>
      <p:sp>
        <p:nvSpPr>
          <p:cNvPr id="4" name="Slide Number Placeholder 3">
            <a:extLst>
              <a:ext uri="{FF2B5EF4-FFF2-40B4-BE49-F238E27FC236}">
                <a16:creationId xmlns:a16="http://schemas.microsoft.com/office/drawing/2014/main" xmlns="" id="{4826464D-3B8A-4B50-8217-6FFB782D49B7}"/>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sp>
        <p:nvSpPr>
          <p:cNvPr id="5" name="Footer Placeholder 4">
            <a:extLst>
              <a:ext uri="{FF2B5EF4-FFF2-40B4-BE49-F238E27FC236}">
                <a16:creationId xmlns:a16="http://schemas.microsoft.com/office/drawing/2014/main" xmlns="" id="{D8A4817B-3C9B-4AD6-912E-5037DE52EFCF}"/>
              </a:ext>
            </a:extLst>
          </p:cNvPr>
          <p:cNvSpPr>
            <a:spLocks noGrp="1"/>
          </p:cNvSpPr>
          <p:nvPr>
            <p:ph type="ftr" idx="14"/>
          </p:nvPr>
        </p:nvSpPr>
        <p:spPr/>
        <p:txBody>
          <a:bodyPr/>
          <a:lstStyle/>
          <a:p>
            <a:r>
              <a:rPr lang="en-US" dirty="0"/>
              <a:t>Camillo Gentile, NIST</a:t>
            </a:r>
            <a:endParaRPr lang="en-GB" dirty="0"/>
          </a:p>
        </p:txBody>
      </p:sp>
      <p:sp>
        <p:nvSpPr>
          <p:cNvPr id="6" name="Date Placeholder 5">
            <a:extLst>
              <a:ext uri="{FF2B5EF4-FFF2-40B4-BE49-F238E27FC236}">
                <a16:creationId xmlns:a16="http://schemas.microsoft.com/office/drawing/2014/main" xmlns="" id="{10354898-74BC-4571-9652-CB7DDE61BD00}"/>
              </a:ext>
            </a:extLst>
          </p:cNvPr>
          <p:cNvSpPr>
            <a:spLocks noGrp="1"/>
          </p:cNvSpPr>
          <p:nvPr>
            <p:ph type="dt" idx="15"/>
          </p:nvPr>
        </p:nvSpPr>
        <p:spPr/>
        <p:txBody>
          <a:bodyPr/>
          <a:lstStyle/>
          <a:p>
            <a:r>
              <a:rPr lang="en-US" dirty="0"/>
              <a:t>October 2021</a:t>
            </a:r>
            <a:endParaRPr lang="en-GB" dirty="0"/>
          </a:p>
        </p:txBody>
      </p:sp>
      <p:sp>
        <p:nvSpPr>
          <p:cNvPr id="10" name="Rectangle 9">
            <a:extLst>
              <a:ext uri="{FF2B5EF4-FFF2-40B4-BE49-F238E27FC236}">
                <a16:creationId xmlns:a16="http://schemas.microsoft.com/office/drawing/2014/main" xmlns="" id="{10F17318-2D7C-4C63-9DE4-EE752AE60867}"/>
              </a:ext>
            </a:extLst>
          </p:cNvPr>
          <p:cNvSpPr/>
          <p:nvPr/>
        </p:nvSpPr>
        <p:spPr>
          <a:xfrm>
            <a:off x="9856803" y="1402966"/>
            <a:ext cx="261610" cy="461665"/>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7" name="Content Placeholder 6">
            <a:extLst>
              <a:ext uri="{FF2B5EF4-FFF2-40B4-BE49-F238E27FC236}">
                <a16:creationId xmlns:a16="http://schemas.microsoft.com/office/drawing/2014/main" xmlns="" id="{98A944D9-EC03-4038-A84A-116DB560C34D}"/>
              </a:ext>
            </a:extLst>
          </p:cNvPr>
          <p:cNvSpPr>
            <a:spLocks noGrp="1"/>
          </p:cNvSpPr>
          <p:nvPr>
            <p:ph idx="1"/>
          </p:nvPr>
        </p:nvSpPr>
        <p:spPr>
          <a:xfrm>
            <a:off x="1478706" y="1322380"/>
            <a:ext cx="2129083" cy="542251"/>
          </a:xfrm>
        </p:spPr>
        <p:txBody>
          <a:bodyPr/>
          <a:lstStyle/>
          <a:p>
            <a:r>
              <a:rPr lang="en-US" dirty="0"/>
              <a:t>RX Assembly</a:t>
            </a:r>
          </a:p>
        </p:txBody>
      </p:sp>
      <p:sp>
        <p:nvSpPr>
          <p:cNvPr id="41" name="Content Placeholder 6">
            <a:extLst>
              <a:ext uri="{FF2B5EF4-FFF2-40B4-BE49-F238E27FC236}">
                <a16:creationId xmlns:a16="http://schemas.microsoft.com/office/drawing/2014/main" xmlns="" id="{A760FC17-77C6-4BE9-B480-0015A73491BD}"/>
              </a:ext>
            </a:extLst>
          </p:cNvPr>
          <p:cNvSpPr txBox="1">
            <a:spLocks/>
          </p:cNvSpPr>
          <p:nvPr/>
        </p:nvSpPr>
        <p:spPr bwMode="auto">
          <a:xfrm>
            <a:off x="5292817" y="2039555"/>
            <a:ext cx="6675781" cy="39536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182880" indent="-182880" algn="just">
              <a:buFont typeface="Arial" panose="020B0604020202020204" pitchFamily="34" charset="0"/>
              <a:buChar char="•"/>
            </a:pPr>
            <a:r>
              <a:rPr lang="en-US" sz="1800" kern="0" dirty="0"/>
              <a:t>RX has four 8x8 dual-polarized phased-array antenna boards (shown) that are stacked side-by-side (two on top, two on bottom) to extend the horizontal/vertical aperture lengths, improving the beamwidth resolution to 3.8º in AZ and 6.7º in EL</a:t>
            </a:r>
          </a:p>
          <a:p>
            <a:pPr marL="182880" indent="-182880" algn="just">
              <a:buFont typeface="Arial" panose="020B0604020202020204" pitchFamily="34" charset="0"/>
              <a:buChar char="•"/>
            </a:pPr>
            <a:r>
              <a:rPr lang="en-US" sz="1800" kern="0" dirty="0"/>
              <a:t>RX digitizer has eight channels, one per board per polarization</a:t>
            </a:r>
          </a:p>
          <a:p>
            <a:pPr marL="182880" indent="-182880" algn="just">
              <a:buFont typeface="Arial" panose="020B0604020202020204" pitchFamily="34" charset="0"/>
              <a:buChar char="•"/>
            </a:pPr>
            <a:r>
              <a:rPr lang="en-US" sz="1800" kern="0" dirty="0"/>
              <a:t>TX has dual-polarized, omnidirectional antennas (not shown)</a:t>
            </a:r>
          </a:p>
          <a:p>
            <a:pPr marL="182880" indent="-182880" algn="just">
              <a:buFont typeface="Arial" panose="020B0604020202020204" pitchFamily="34" charset="0"/>
              <a:buChar char="•"/>
            </a:pPr>
            <a:r>
              <a:rPr lang="en-US" sz="1800" kern="0" dirty="0"/>
              <a:t>The 256 RX antennas are scanned sequentially and beamformed in post-processing, requiring only 1.04 </a:t>
            </a:r>
            <a:r>
              <a:rPr lang="en-US" sz="1800" kern="0" dirty="0" err="1"/>
              <a:t>ms</a:t>
            </a:r>
            <a:r>
              <a:rPr lang="en-US" sz="1800" kern="0" dirty="0"/>
              <a:t> seconds per scan [1].</a:t>
            </a:r>
          </a:p>
          <a:p>
            <a:pPr marL="182880" indent="-182880" algn="just">
              <a:buFont typeface="Arial" panose="020B0604020202020204" pitchFamily="34" charset="0"/>
              <a:buChar char="•"/>
            </a:pPr>
            <a:r>
              <a:rPr lang="en-US" sz="1800" kern="0" dirty="0"/>
              <a:t>System bandwidth = 2 GHz (15 cm delay resolution)</a:t>
            </a:r>
          </a:p>
          <a:p>
            <a:pPr marL="182880" indent="-182880" algn="just">
              <a:buFont typeface="Arial" panose="020B0604020202020204" pitchFamily="34" charset="0"/>
              <a:buChar char="•"/>
            </a:pPr>
            <a:r>
              <a:rPr lang="en-US" sz="1800" kern="0" dirty="0"/>
              <a:t>System measures the (co-polarized and cross-polarized) complex power, delay, and AZ/EL </a:t>
            </a:r>
            <a:r>
              <a:rPr lang="en-US" sz="1800" kern="0" dirty="0" err="1"/>
              <a:t>AoA</a:t>
            </a:r>
            <a:r>
              <a:rPr lang="en-US" sz="1800" kern="0" dirty="0"/>
              <a:t> of resolvable paths, with average errors of 0.48 dBm, 0.18 ns, and 0.47º respectively [1].    </a:t>
            </a:r>
          </a:p>
        </p:txBody>
      </p:sp>
      <p:pic>
        <p:nvPicPr>
          <p:cNvPr id="2050" name="Picture 1">
            <a:extLst>
              <a:ext uri="{FF2B5EF4-FFF2-40B4-BE49-F238E27FC236}">
                <a16:creationId xmlns:a16="http://schemas.microsoft.com/office/drawing/2014/main" xmlns="" id="{40E5D368-D69A-4658-8CE0-D60A543957B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04" r="3180" b="8496"/>
          <a:stretch/>
        </p:blipFill>
        <p:spPr bwMode="auto">
          <a:xfrm>
            <a:off x="223402" y="1756121"/>
            <a:ext cx="4878273" cy="430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89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811778" y="698770"/>
            <a:ext cx="6852862" cy="657296"/>
          </a:xfrm>
          <a:ln/>
        </p:spPr>
        <p:txBody>
          <a:bodyPr/>
          <a:lstStyle/>
          <a:p>
            <a:pPr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i="1" dirty="0"/>
              <a:t>No Hand </a:t>
            </a:r>
            <a:r>
              <a:rPr lang="en-GB" dirty="0"/>
              <a:t>vs. </a:t>
            </a:r>
            <a:r>
              <a:rPr lang="en-GB" i="1" dirty="0"/>
              <a:t>Hand Waving </a:t>
            </a:r>
            <a:r>
              <a:rPr lang="en-GB" dirty="0"/>
              <a:t>Scenarios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p:cNvSpPr>
            <a:spLocks noGrp="1"/>
          </p:cNvSpPr>
          <p:nvPr>
            <p:ph type="ftr" idx="14"/>
          </p:nvPr>
        </p:nvSpPr>
        <p:spPr/>
        <p:txBody>
          <a:bodyPr/>
          <a:lstStyle/>
          <a:p>
            <a:r>
              <a:rPr lang="en-US" dirty="0"/>
              <a:t>Camillo Gentile, NIST</a:t>
            </a:r>
            <a:endParaRPr lang="en-GB" dirty="0"/>
          </a:p>
        </p:txBody>
      </p:sp>
      <p:sp>
        <p:nvSpPr>
          <p:cNvPr id="4" name="Date Placeholder 3"/>
          <p:cNvSpPr>
            <a:spLocks noGrp="1"/>
          </p:cNvSpPr>
          <p:nvPr>
            <p:ph type="dt" idx="15"/>
          </p:nvPr>
        </p:nvSpPr>
        <p:spPr/>
        <p:txBody>
          <a:bodyPr/>
          <a:lstStyle/>
          <a:p>
            <a:r>
              <a:rPr lang="en-US" dirty="0"/>
              <a:t>October 2021</a:t>
            </a:r>
            <a:endParaRPr lang="en-GB" dirty="0"/>
          </a:p>
        </p:txBody>
      </p:sp>
      <p:pic>
        <p:nvPicPr>
          <p:cNvPr id="12" name="Picture 11">
            <a:extLst>
              <a:ext uri="{FF2B5EF4-FFF2-40B4-BE49-F238E27FC236}">
                <a16:creationId xmlns:a16="http://schemas.microsoft.com/office/drawing/2014/main" xmlns="" id="{B83F8E9C-F1F9-4D55-92B1-9515C2CAA36A}"/>
              </a:ext>
            </a:extLst>
          </p:cNvPr>
          <p:cNvPicPr>
            <a:picLocks noChangeAspect="1"/>
          </p:cNvPicPr>
          <p:nvPr/>
        </p:nvPicPr>
        <p:blipFill rotWithShape="1">
          <a:blip r:embed="rId3"/>
          <a:srcRect t="21584" r="34711"/>
          <a:stretch/>
        </p:blipFill>
        <p:spPr>
          <a:xfrm>
            <a:off x="810146" y="2480460"/>
            <a:ext cx="4617320" cy="1817579"/>
          </a:xfrm>
          <a:prstGeom prst="rect">
            <a:avLst/>
          </a:prstGeom>
        </p:spPr>
      </p:pic>
      <p:sp>
        <p:nvSpPr>
          <p:cNvPr id="13" name="TextBox 12">
            <a:extLst>
              <a:ext uri="{FF2B5EF4-FFF2-40B4-BE49-F238E27FC236}">
                <a16:creationId xmlns:a16="http://schemas.microsoft.com/office/drawing/2014/main" xmlns="" id="{3C45BE7F-C1B4-4C4B-9217-25447486F16B}"/>
              </a:ext>
            </a:extLst>
          </p:cNvPr>
          <p:cNvSpPr txBox="1"/>
          <p:nvPr/>
        </p:nvSpPr>
        <p:spPr>
          <a:xfrm>
            <a:off x="2745370" y="1583381"/>
            <a:ext cx="1341756" cy="461665"/>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b="1" i="1" dirty="0">
                <a:solidFill>
                  <a:srgbClr val="FF0000"/>
                </a:solidFill>
                <a:latin typeface="Calibri" panose="020F0502020204030204"/>
                <a:ea typeface="+mn-ea"/>
              </a:rPr>
              <a:t>No Hand</a:t>
            </a:r>
          </a:p>
        </p:txBody>
      </p:sp>
      <p:pic>
        <p:nvPicPr>
          <p:cNvPr id="14" name="Picture 13">
            <a:extLst>
              <a:ext uri="{FF2B5EF4-FFF2-40B4-BE49-F238E27FC236}">
                <a16:creationId xmlns:a16="http://schemas.microsoft.com/office/drawing/2014/main" xmlns="" id="{2A6C90AC-7026-41AB-8CFF-EB72F96C16A9}"/>
              </a:ext>
            </a:extLst>
          </p:cNvPr>
          <p:cNvPicPr>
            <a:picLocks noChangeAspect="1"/>
          </p:cNvPicPr>
          <p:nvPr/>
        </p:nvPicPr>
        <p:blipFill rotWithShape="1">
          <a:blip r:embed="rId4"/>
          <a:srcRect t="19684" r="27092" b="3339"/>
          <a:stretch/>
        </p:blipFill>
        <p:spPr>
          <a:xfrm>
            <a:off x="7206280" y="2520210"/>
            <a:ext cx="4469881" cy="1817579"/>
          </a:xfrm>
          <a:prstGeom prst="rect">
            <a:avLst/>
          </a:prstGeom>
        </p:spPr>
      </p:pic>
      <p:sp>
        <p:nvSpPr>
          <p:cNvPr id="15" name="TextBox 14">
            <a:extLst>
              <a:ext uri="{FF2B5EF4-FFF2-40B4-BE49-F238E27FC236}">
                <a16:creationId xmlns:a16="http://schemas.microsoft.com/office/drawing/2014/main" xmlns="" id="{E1EB19AB-80ED-4590-BADD-C51AFD6D99FF}"/>
              </a:ext>
            </a:extLst>
          </p:cNvPr>
          <p:cNvSpPr txBox="1"/>
          <p:nvPr/>
        </p:nvSpPr>
        <p:spPr>
          <a:xfrm>
            <a:off x="8493454" y="1599933"/>
            <a:ext cx="1895532" cy="461665"/>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b="1" i="1" dirty="0">
                <a:solidFill>
                  <a:srgbClr val="FF0000"/>
                </a:solidFill>
                <a:latin typeface="Calibri" panose="020F0502020204030204"/>
                <a:ea typeface="+mn-ea"/>
              </a:rPr>
              <a:t>Hand Waving</a:t>
            </a:r>
          </a:p>
        </p:txBody>
      </p:sp>
      <p:sp>
        <p:nvSpPr>
          <p:cNvPr id="7" name="TextBox 6">
            <a:extLst>
              <a:ext uri="{FF2B5EF4-FFF2-40B4-BE49-F238E27FC236}">
                <a16:creationId xmlns:a16="http://schemas.microsoft.com/office/drawing/2014/main" xmlns="" id="{350D1761-FF7D-4A85-B971-C72D02ABEB71}"/>
              </a:ext>
            </a:extLst>
          </p:cNvPr>
          <p:cNvSpPr txBox="1"/>
          <p:nvPr/>
        </p:nvSpPr>
        <p:spPr>
          <a:xfrm>
            <a:off x="1594505" y="2190225"/>
            <a:ext cx="864339" cy="307777"/>
          </a:xfrm>
          <a:prstGeom prst="rect">
            <a:avLst/>
          </a:prstGeom>
          <a:noFill/>
        </p:spPr>
        <p:txBody>
          <a:bodyPr wrap="none" rtlCol="0">
            <a:spAutoFit/>
          </a:bodyPr>
          <a:lstStyle/>
          <a:p>
            <a:r>
              <a:rPr lang="en-US" sz="1400" dirty="0">
                <a:solidFill>
                  <a:srgbClr val="00B050"/>
                </a:solidFill>
              </a:rPr>
              <a:t>HUMAN</a:t>
            </a:r>
          </a:p>
        </p:txBody>
      </p:sp>
      <p:sp>
        <p:nvSpPr>
          <p:cNvPr id="17" name="TextBox 16">
            <a:extLst>
              <a:ext uri="{FF2B5EF4-FFF2-40B4-BE49-F238E27FC236}">
                <a16:creationId xmlns:a16="http://schemas.microsoft.com/office/drawing/2014/main" xmlns="" id="{99B991B5-B74E-4A34-94BC-88E9FA12BAA2}"/>
              </a:ext>
            </a:extLst>
          </p:cNvPr>
          <p:cNvSpPr txBox="1"/>
          <p:nvPr/>
        </p:nvSpPr>
        <p:spPr>
          <a:xfrm>
            <a:off x="841316" y="4758991"/>
            <a:ext cx="1600118" cy="523220"/>
          </a:xfrm>
          <a:prstGeom prst="rect">
            <a:avLst/>
          </a:prstGeom>
          <a:noFill/>
        </p:spPr>
        <p:txBody>
          <a:bodyPr wrap="none" rtlCol="0">
            <a:spAutoFit/>
          </a:bodyPr>
          <a:lstStyle/>
          <a:p>
            <a:pPr algn="ctr"/>
            <a:r>
              <a:rPr lang="en-US" sz="1400" dirty="0">
                <a:solidFill>
                  <a:srgbClr val="00B050"/>
                </a:solidFill>
              </a:rPr>
              <a:t>SEMI-ANECHOIC</a:t>
            </a:r>
          </a:p>
          <a:p>
            <a:pPr algn="ctr"/>
            <a:r>
              <a:rPr lang="en-US" sz="1400" dirty="0">
                <a:solidFill>
                  <a:srgbClr val="00B050"/>
                </a:solidFill>
              </a:rPr>
              <a:t>CHAMBER</a:t>
            </a:r>
          </a:p>
        </p:txBody>
      </p:sp>
      <p:sp>
        <p:nvSpPr>
          <p:cNvPr id="21" name="TextBox 20">
            <a:extLst>
              <a:ext uri="{FF2B5EF4-FFF2-40B4-BE49-F238E27FC236}">
                <a16:creationId xmlns:a16="http://schemas.microsoft.com/office/drawing/2014/main" xmlns="" id="{7519DAD5-6D8A-4700-A73C-74F2A1A3B385}"/>
              </a:ext>
            </a:extLst>
          </p:cNvPr>
          <p:cNvSpPr txBox="1"/>
          <p:nvPr/>
        </p:nvSpPr>
        <p:spPr>
          <a:xfrm>
            <a:off x="4346181" y="4459970"/>
            <a:ext cx="1600111" cy="523220"/>
          </a:xfrm>
          <a:prstGeom prst="rect">
            <a:avLst/>
          </a:prstGeom>
          <a:noFill/>
        </p:spPr>
        <p:txBody>
          <a:bodyPr wrap="square" rtlCol="0">
            <a:spAutoFit/>
          </a:bodyPr>
          <a:lstStyle/>
          <a:p>
            <a:pPr algn="ctr"/>
            <a:r>
              <a:rPr lang="en-US" sz="1400" dirty="0">
                <a:solidFill>
                  <a:srgbClr val="00B050"/>
                </a:solidFill>
              </a:rPr>
              <a:t>ABSORBER TO </a:t>
            </a:r>
          </a:p>
          <a:p>
            <a:pPr algn="ctr"/>
            <a:r>
              <a:rPr lang="en-US" sz="1400" dirty="0">
                <a:solidFill>
                  <a:srgbClr val="00B050"/>
                </a:solidFill>
              </a:rPr>
              <a:t>BLOCK </a:t>
            </a:r>
            <a:r>
              <a:rPr lang="en-US" sz="1400" dirty="0" err="1">
                <a:solidFill>
                  <a:srgbClr val="00B050"/>
                </a:solidFill>
              </a:rPr>
              <a:t>LoS</a:t>
            </a:r>
            <a:r>
              <a:rPr lang="en-US" sz="1400" dirty="0">
                <a:solidFill>
                  <a:srgbClr val="00B050"/>
                </a:solidFill>
              </a:rPr>
              <a:t> PATH</a:t>
            </a:r>
          </a:p>
        </p:txBody>
      </p:sp>
      <p:cxnSp>
        <p:nvCxnSpPr>
          <p:cNvPr id="19" name="Straight Arrow Connector 18">
            <a:extLst>
              <a:ext uri="{FF2B5EF4-FFF2-40B4-BE49-F238E27FC236}">
                <a16:creationId xmlns:a16="http://schemas.microsoft.com/office/drawing/2014/main" xmlns="" id="{22A86C82-6AA7-40B5-97D9-49A89F05D317}"/>
              </a:ext>
            </a:extLst>
          </p:cNvPr>
          <p:cNvCxnSpPr>
            <a:cxnSpLocks/>
          </p:cNvCxnSpPr>
          <p:nvPr/>
        </p:nvCxnSpPr>
        <p:spPr bwMode="auto">
          <a:xfrm flipH="1" flipV="1">
            <a:off x="3749189" y="4325216"/>
            <a:ext cx="675875" cy="310372"/>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xmlns="" id="{45AE97BE-8371-45C7-ABA8-56F719A13932}"/>
              </a:ext>
            </a:extLst>
          </p:cNvPr>
          <p:cNvCxnSpPr>
            <a:cxnSpLocks/>
          </p:cNvCxnSpPr>
          <p:nvPr/>
        </p:nvCxnSpPr>
        <p:spPr bwMode="auto">
          <a:xfrm>
            <a:off x="2441434" y="2433312"/>
            <a:ext cx="540492" cy="252037"/>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xmlns="" id="{46F16F4F-BB14-4704-8E33-503291E17441}"/>
              </a:ext>
            </a:extLst>
          </p:cNvPr>
          <p:cNvCxnSpPr>
            <a:cxnSpLocks/>
          </p:cNvCxnSpPr>
          <p:nvPr/>
        </p:nvCxnSpPr>
        <p:spPr bwMode="auto">
          <a:xfrm flipV="1">
            <a:off x="1581638" y="4345782"/>
            <a:ext cx="0" cy="375798"/>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xmlns="" id="{4135A14B-A132-4A97-9BF5-58A3D9758784}"/>
              </a:ext>
            </a:extLst>
          </p:cNvPr>
          <p:cNvCxnSpPr>
            <a:cxnSpLocks/>
          </p:cNvCxnSpPr>
          <p:nvPr/>
        </p:nvCxnSpPr>
        <p:spPr bwMode="auto">
          <a:xfrm flipH="1">
            <a:off x="4003064" y="2398650"/>
            <a:ext cx="448507" cy="230180"/>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sp>
        <p:nvSpPr>
          <p:cNvPr id="37" name="TextBox 36">
            <a:extLst>
              <a:ext uri="{FF2B5EF4-FFF2-40B4-BE49-F238E27FC236}">
                <a16:creationId xmlns:a16="http://schemas.microsoft.com/office/drawing/2014/main" xmlns="" id="{B65871F3-1D8F-4F91-A879-8A7E865F5615}"/>
              </a:ext>
            </a:extLst>
          </p:cNvPr>
          <p:cNvSpPr txBox="1"/>
          <p:nvPr/>
        </p:nvSpPr>
        <p:spPr>
          <a:xfrm>
            <a:off x="4433156" y="2056919"/>
            <a:ext cx="1600111" cy="523220"/>
          </a:xfrm>
          <a:prstGeom prst="rect">
            <a:avLst/>
          </a:prstGeom>
          <a:noFill/>
        </p:spPr>
        <p:txBody>
          <a:bodyPr wrap="square" rtlCol="0">
            <a:spAutoFit/>
          </a:bodyPr>
          <a:lstStyle/>
          <a:p>
            <a:pPr algn="ctr"/>
            <a:r>
              <a:rPr lang="en-US" sz="1400" dirty="0">
                <a:solidFill>
                  <a:srgbClr val="00B050"/>
                </a:solidFill>
              </a:rPr>
              <a:t>ABSORBER TO </a:t>
            </a:r>
          </a:p>
          <a:p>
            <a:pPr algn="ctr"/>
            <a:r>
              <a:rPr lang="en-US" sz="1400" dirty="0">
                <a:solidFill>
                  <a:srgbClr val="00B050"/>
                </a:solidFill>
              </a:rPr>
              <a:t>BLOCK HUMAN</a:t>
            </a:r>
          </a:p>
        </p:txBody>
      </p:sp>
      <p:sp>
        <p:nvSpPr>
          <p:cNvPr id="40" name="Content Placeholder 6">
            <a:extLst>
              <a:ext uri="{FF2B5EF4-FFF2-40B4-BE49-F238E27FC236}">
                <a16:creationId xmlns:a16="http://schemas.microsoft.com/office/drawing/2014/main" xmlns="" id="{5BD43C45-08A4-49A3-9B65-34516ECC9D12}"/>
              </a:ext>
            </a:extLst>
          </p:cNvPr>
          <p:cNvSpPr txBox="1">
            <a:spLocks/>
          </p:cNvSpPr>
          <p:nvPr/>
        </p:nvSpPr>
        <p:spPr bwMode="auto">
          <a:xfrm>
            <a:off x="1319918" y="5422433"/>
            <a:ext cx="10356498" cy="363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just">
              <a:buFont typeface="Arial" panose="020B0604020202020204" pitchFamily="34" charset="0"/>
              <a:buChar char="•"/>
            </a:pPr>
            <a:r>
              <a:rPr lang="en-US" sz="1800" kern="0" dirty="0"/>
              <a:t>Current (bistatic angle = 180º) scenarios were to facilitate recalibration when debugging the system, but future scenarios have bistatic angle = 45º</a:t>
            </a:r>
          </a:p>
          <a:p>
            <a:pPr algn="just">
              <a:buFont typeface="Arial" panose="020B0604020202020204" pitchFamily="34" charset="0"/>
              <a:buChar char="•"/>
            </a:pPr>
            <a:r>
              <a:rPr lang="en-US" sz="1800" kern="0" dirty="0"/>
              <a:t>Total recording time for both scenarios is 2.6 s in 100 frames (26 </a:t>
            </a:r>
            <a:r>
              <a:rPr lang="en-US" sz="1800" kern="0" dirty="0" err="1"/>
              <a:t>ms</a:t>
            </a:r>
            <a:r>
              <a:rPr lang="en-US" sz="1800" kern="0" dirty="0"/>
              <a:t> sampling rate)</a:t>
            </a:r>
          </a:p>
        </p:txBody>
      </p:sp>
      <p:sp>
        <p:nvSpPr>
          <p:cNvPr id="4102" name="Oval 4101">
            <a:extLst>
              <a:ext uri="{FF2B5EF4-FFF2-40B4-BE49-F238E27FC236}">
                <a16:creationId xmlns:a16="http://schemas.microsoft.com/office/drawing/2014/main" xmlns="" id="{8EF27250-D403-43AA-B137-139F9D79010A}"/>
              </a:ext>
            </a:extLst>
          </p:cNvPr>
          <p:cNvSpPr/>
          <p:nvPr/>
        </p:nvSpPr>
        <p:spPr bwMode="auto">
          <a:xfrm>
            <a:off x="8753475" y="2870325"/>
            <a:ext cx="911165" cy="291975"/>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TextBox 41">
            <a:extLst>
              <a:ext uri="{FF2B5EF4-FFF2-40B4-BE49-F238E27FC236}">
                <a16:creationId xmlns:a16="http://schemas.microsoft.com/office/drawing/2014/main" xmlns="" id="{F137A2A2-E334-418F-AA24-6499A82BB1ED}"/>
              </a:ext>
            </a:extLst>
          </p:cNvPr>
          <p:cNvSpPr txBox="1"/>
          <p:nvPr/>
        </p:nvSpPr>
        <p:spPr>
          <a:xfrm>
            <a:off x="6854425" y="2272362"/>
            <a:ext cx="1600111" cy="307777"/>
          </a:xfrm>
          <a:prstGeom prst="rect">
            <a:avLst/>
          </a:prstGeom>
          <a:noFill/>
        </p:spPr>
        <p:txBody>
          <a:bodyPr wrap="square" rtlCol="0">
            <a:spAutoFit/>
          </a:bodyPr>
          <a:lstStyle/>
          <a:p>
            <a:pPr algn="ctr"/>
            <a:r>
              <a:rPr lang="en-US" sz="1400" dirty="0">
                <a:solidFill>
                  <a:srgbClr val="00B050"/>
                </a:solidFill>
              </a:rPr>
              <a:t>HAND WAVING</a:t>
            </a:r>
          </a:p>
        </p:txBody>
      </p:sp>
      <p:cxnSp>
        <p:nvCxnSpPr>
          <p:cNvPr id="43" name="Straight Arrow Connector 42">
            <a:extLst>
              <a:ext uri="{FF2B5EF4-FFF2-40B4-BE49-F238E27FC236}">
                <a16:creationId xmlns:a16="http://schemas.microsoft.com/office/drawing/2014/main" xmlns="" id="{B69390E8-D5F2-43F3-91A5-6C1BF308C491}"/>
              </a:ext>
            </a:extLst>
          </p:cNvPr>
          <p:cNvCxnSpPr>
            <a:cxnSpLocks/>
          </p:cNvCxnSpPr>
          <p:nvPr/>
        </p:nvCxnSpPr>
        <p:spPr bwMode="auto">
          <a:xfrm>
            <a:off x="8436121" y="2491210"/>
            <a:ext cx="378362" cy="291975"/>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3147628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104510" y="617405"/>
            <a:ext cx="10333705" cy="62836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Path Properties: </a:t>
            </a:r>
            <a:r>
              <a:rPr lang="en-GB" i="1" dirty="0"/>
              <a:t>No Hand </a:t>
            </a:r>
            <a:r>
              <a:rPr lang="en-GB" dirty="0"/>
              <a:t>vs. </a:t>
            </a:r>
            <a:r>
              <a:rPr lang="en-GB" i="1" dirty="0"/>
              <a:t>Hand Waving</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5" name="Footer Placeholder 4"/>
          <p:cNvSpPr>
            <a:spLocks noGrp="1"/>
          </p:cNvSpPr>
          <p:nvPr>
            <p:ph type="ftr" idx="14"/>
          </p:nvPr>
        </p:nvSpPr>
        <p:spPr/>
        <p:txBody>
          <a:bodyPr/>
          <a:lstStyle/>
          <a:p>
            <a:r>
              <a:rPr lang="en-US" dirty="0"/>
              <a:t>Camillo Gentile, NIST</a:t>
            </a:r>
            <a:endParaRPr lang="en-GB" dirty="0"/>
          </a:p>
        </p:txBody>
      </p:sp>
      <p:sp>
        <p:nvSpPr>
          <p:cNvPr id="4" name="Date Placeholder 3"/>
          <p:cNvSpPr>
            <a:spLocks noGrp="1"/>
          </p:cNvSpPr>
          <p:nvPr>
            <p:ph type="dt" idx="15"/>
          </p:nvPr>
        </p:nvSpPr>
        <p:spPr/>
        <p:txBody>
          <a:bodyPr/>
          <a:lstStyle/>
          <a:p>
            <a:r>
              <a:rPr lang="en-US" dirty="0"/>
              <a:t>October 2021</a:t>
            </a:r>
            <a:endParaRPr lang="en-GB" dirty="0"/>
          </a:p>
        </p:txBody>
      </p:sp>
      <p:pic>
        <p:nvPicPr>
          <p:cNvPr id="9" name="Y20210924_Case4vs5_AllPass">
            <a:hlinkClick r:id="" action="ppaction://media"/>
            <a:extLst>
              <a:ext uri="{FF2B5EF4-FFF2-40B4-BE49-F238E27FC236}">
                <a16:creationId xmlns:a16="http://schemas.microsoft.com/office/drawing/2014/main" xmlns="" id="{042A6E33-6366-452E-A120-32B583B14EA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850538"/>
            <a:ext cx="8255841" cy="4382677"/>
          </a:xfrm>
          <a:prstGeom prst="rect">
            <a:avLst/>
          </a:prstGeom>
        </p:spPr>
      </p:pic>
      <p:sp>
        <p:nvSpPr>
          <p:cNvPr id="11" name="TextBox 10">
            <a:extLst>
              <a:ext uri="{FF2B5EF4-FFF2-40B4-BE49-F238E27FC236}">
                <a16:creationId xmlns:a16="http://schemas.microsoft.com/office/drawing/2014/main" xmlns="" id="{A64A8192-279F-4FED-B63B-DDBCA0F1B05F}"/>
              </a:ext>
            </a:extLst>
          </p:cNvPr>
          <p:cNvSpPr txBox="1"/>
          <p:nvPr/>
        </p:nvSpPr>
        <p:spPr>
          <a:xfrm>
            <a:off x="1156073" y="1461152"/>
            <a:ext cx="1705323" cy="369332"/>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a:ln>
                  <a:noFill/>
                </a:ln>
                <a:solidFill>
                  <a:srgbClr val="FF0000"/>
                </a:solidFill>
                <a:effectLst/>
                <a:uLnTx/>
                <a:uFillTx/>
                <a:latin typeface="Calibri" panose="020F0502020204030204"/>
                <a:ea typeface="+mn-ea"/>
              </a:rPr>
              <a:t>No Hand</a:t>
            </a:r>
          </a:p>
        </p:txBody>
      </p:sp>
      <p:sp>
        <p:nvSpPr>
          <p:cNvPr id="12" name="TextBox 11">
            <a:extLst>
              <a:ext uri="{FF2B5EF4-FFF2-40B4-BE49-F238E27FC236}">
                <a16:creationId xmlns:a16="http://schemas.microsoft.com/office/drawing/2014/main" xmlns="" id="{00BC6D49-0AB8-4469-BBB0-32CAC643F0DC}"/>
              </a:ext>
            </a:extLst>
          </p:cNvPr>
          <p:cNvSpPr txBox="1"/>
          <p:nvPr/>
        </p:nvSpPr>
        <p:spPr>
          <a:xfrm>
            <a:off x="4592939" y="1461152"/>
            <a:ext cx="1979602" cy="369332"/>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a:ln>
                  <a:noFill/>
                </a:ln>
                <a:solidFill>
                  <a:srgbClr val="FF0000"/>
                </a:solidFill>
                <a:effectLst/>
                <a:uLnTx/>
                <a:uFillTx/>
                <a:latin typeface="Calibri" panose="020F0502020204030204"/>
                <a:ea typeface="+mn-ea"/>
              </a:rPr>
              <a:t>Hand Waving</a:t>
            </a:r>
          </a:p>
        </p:txBody>
      </p:sp>
      <p:sp>
        <p:nvSpPr>
          <p:cNvPr id="7" name="TextBox 6">
            <a:extLst>
              <a:ext uri="{FF2B5EF4-FFF2-40B4-BE49-F238E27FC236}">
                <a16:creationId xmlns:a16="http://schemas.microsoft.com/office/drawing/2014/main" xmlns="" id="{3109DB69-BABA-4389-A74D-C9530C18F871}"/>
              </a:ext>
            </a:extLst>
          </p:cNvPr>
          <p:cNvSpPr txBox="1"/>
          <p:nvPr/>
        </p:nvSpPr>
        <p:spPr>
          <a:xfrm>
            <a:off x="1156073" y="1944340"/>
            <a:ext cx="1308120" cy="246221"/>
          </a:xfrm>
          <a:prstGeom prst="rect">
            <a:avLst/>
          </a:prstGeom>
          <a:solidFill>
            <a:schemeClr val="bg1"/>
          </a:solidFill>
        </p:spPr>
        <p:txBody>
          <a:bodyPr wrap="square" lIns="0" tIns="0" rIns="0" bIns="0" rtlCol="0">
            <a:spAutoFit/>
          </a:bodyPr>
          <a:lstStyle/>
          <a:p>
            <a:pPr algn="r"/>
            <a:r>
              <a:rPr lang="en-US" sz="1600" dirty="0">
                <a:solidFill>
                  <a:schemeClr val="tx1"/>
                </a:solidFill>
              </a:rPr>
              <a:t>Time Index</a:t>
            </a:r>
          </a:p>
        </p:txBody>
      </p:sp>
      <p:sp>
        <p:nvSpPr>
          <p:cNvPr id="14" name="TextBox 13">
            <a:extLst>
              <a:ext uri="{FF2B5EF4-FFF2-40B4-BE49-F238E27FC236}">
                <a16:creationId xmlns:a16="http://schemas.microsoft.com/office/drawing/2014/main" xmlns="" id="{83B0A461-2A32-43E8-9117-8CA7E4BD5A98}"/>
              </a:ext>
            </a:extLst>
          </p:cNvPr>
          <p:cNvSpPr txBox="1"/>
          <p:nvPr/>
        </p:nvSpPr>
        <p:spPr>
          <a:xfrm>
            <a:off x="4817549" y="1934711"/>
            <a:ext cx="1290879" cy="246221"/>
          </a:xfrm>
          <a:prstGeom prst="rect">
            <a:avLst/>
          </a:prstGeom>
          <a:solidFill>
            <a:schemeClr val="bg1"/>
          </a:solidFill>
        </p:spPr>
        <p:txBody>
          <a:bodyPr wrap="square" lIns="0" tIns="0" rIns="0" bIns="0" rtlCol="0">
            <a:spAutoFit/>
          </a:bodyPr>
          <a:lstStyle/>
          <a:p>
            <a:pPr algn="r"/>
            <a:r>
              <a:rPr lang="en-US" sz="1600" dirty="0">
                <a:solidFill>
                  <a:schemeClr val="tx1"/>
                </a:solidFill>
              </a:rPr>
              <a:t>Time Index</a:t>
            </a:r>
          </a:p>
        </p:txBody>
      </p:sp>
      <p:sp>
        <p:nvSpPr>
          <p:cNvPr id="15" name="TextBox 14">
            <a:extLst>
              <a:ext uri="{FF2B5EF4-FFF2-40B4-BE49-F238E27FC236}">
                <a16:creationId xmlns:a16="http://schemas.microsoft.com/office/drawing/2014/main" xmlns="" id="{050B8ECC-6706-4359-9F66-A9A9D5CC8028}"/>
              </a:ext>
            </a:extLst>
          </p:cNvPr>
          <p:cNvSpPr txBox="1"/>
          <p:nvPr/>
        </p:nvSpPr>
        <p:spPr>
          <a:xfrm>
            <a:off x="1156073" y="3276249"/>
            <a:ext cx="1848326" cy="307777"/>
          </a:xfrm>
          <a:prstGeom prst="rect">
            <a:avLst/>
          </a:prstGeom>
          <a:noFill/>
        </p:spPr>
        <p:txBody>
          <a:bodyPr wrap="none" rtlCol="0">
            <a:spAutoFit/>
          </a:bodyPr>
          <a:lstStyle/>
          <a:p>
            <a:r>
              <a:rPr lang="en-US" sz="1400" dirty="0">
                <a:solidFill>
                  <a:srgbClr val="00B050"/>
                </a:solidFill>
                <a:latin typeface="+mj-lt"/>
              </a:rPr>
              <a:t>HUMAN ABSORBER</a:t>
            </a:r>
          </a:p>
        </p:txBody>
      </p:sp>
      <p:sp>
        <p:nvSpPr>
          <p:cNvPr id="16" name="TextBox 15">
            <a:extLst>
              <a:ext uri="{FF2B5EF4-FFF2-40B4-BE49-F238E27FC236}">
                <a16:creationId xmlns:a16="http://schemas.microsoft.com/office/drawing/2014/main" xmlns="" id="{8317850B-B107-4CC9-8599-DFCDD3F333B9}"/>
              </a:ext>
            </a:extLst>
          </p:cNvPr>
          <p:cNvSpPr txBox="1"/>
          <p:nvPr/>
        </p:nvSpPr>
        <p:spPr>
          <a:xfrm>
            <a:off x="4855400" y="3275513"/>
            <a:ext cx="1848326" cy="523220"/>
          </a:xfrm>
          <a:prstGeom prst="rect">
            <a:avLst/>
          </a:prstGeom>
          <a:noFill/>
        </p:spPr>
        <p:txBody>
          <a:bodyPr wrap="none" rtlCol="0">
            <a:spAutoFit/>
          </a:bodyPr>
          <a:lstStyle/>
          <a:p>
            <a:pPr algn="ctr"/>
            <a:r>
              <a:rPr lang="en-US" sz="1400" dirty="0">
                <a:solidFill>
                  <a:srgbClr val="00B050"/>
                </a:solidFill>
                <a:latin typeface="+mj-lt"/>
              </a:rPr>
              <a:t>HUMAN ABSORBER</a:t>
            </a:r>
          </a:p>
          <a:p>
            <a:pPr algn="ctr"/>
            <a:r>
              <a:rPr lang="en-US" sz="1400" dirty="0">
                <a:solidFill>
                  <a:srgbClr val="00B050"/>
                </a:solidFill>
                <a:latin typeface="+mj-lt"/>
              </a:rPr>
              <a:t>+ HAND</a:t>
            </a:r>
          </a:p>
        </p:txBody>
      </p:sp>
      <p:sp>
        <p:nvSpPr>
          <p:cNvPr id="17" name="TextBox 16">
            <a:extLst>
              <a:ext uri="{FF2B5EF4-FFF2-40B4-BE49-F238E27FC236}">
                <a16:creationId xmlns:a16="http://schemas.microsoft.com/office/drawing/2014/main" xmlns="" id="{A331F604-20CC-45DC-BA9D-BF06D601D48C}"/>
              </a:ext>
            </a:extLst>
          </p:cNvPr>
          <p:cNvSpPr txBox="1"/>
          <p:nvPr/>
        </p:nvSpPr>
        <p:spPr>
          <a:xfrm>
            <a:off x="1290463" y="5288744"/>
            <a:ext cx="1466812" cy="307777"/>
          </a:xfrm>
          <a:prstGeom prst="rect">
            <a:avLst/>
          </a:prstGeom>
          <a:noFill/>
        </p:spPr>
        <p:txBody>
          <a:bodyPr wrap="none" rtlCol="0">
            <a:spAutoFit/>
          </a:bodyPr>
          <a:lstStyle/>
          <a:p>
            <a:r>
              <a:rPr lang="en-US" sz="1400" dirty="0" err="1">
                <a:solidFill>
                  <a:srgbClr val="00B050"/>
                </a:solidFill>
              </a:rPr>
              <a:t>LoS</a:t>
            </a:r>
            <a:r>
              <a:rPr lang="en-US" sz="1400" dirty="0">
                <a:solidFill>
                  <a:srgbClr val="00B050"/>
                </a:solidFill>
              </a:rPr>
              <a:t> ABSORBER</a:t>
            </a:r>
          </a:p>
        </p:txBody>
      </p:sp>
      <p:sp>
        <p:nvSpPr>
          <p:cNvPr id="18" name="TextBox 17">
            <a:extLst>
              <a:ext uri="{FF2B5EF4-FFF2-40B4-BE49-F238E27FC236}">
                <a16:creationId xmlns:a16="http://schemas.microsoft.com/office/drawing/2014/main" xmlns="" id="{EB2A1822-C8C8-4702-BDD4-C1A35B442EA0}"/>
              </a:ext>
            </a:extLst>
          </p:cNvPr>
          <p:cNvSpPr txBox="1"/>
          <p:nvPr/>
        </p:nvSpPr>
        <p:spPr>
          <a:xfrm>
            <a:off x="4951841" y="5293655"/>
            <a:ext cx="1466812" cy="307777"/>
          </a:xfrm>
          <a:prstGeom prst="rect">
            <a:avLst/>
          </a:prstGeom>
          <a:noFill/>
        </p:spPr>
        <p:txBody>
          <a:bodyPr wrap="none" rtlCol="0">
            <a:spAutoFit/>
          </a:bodyPr>
          <a:lstStyle/>
          <a:p>
            <a:r>
              <a:rPr lang="en-US" sz="1400" dirty="0" err="1">
                <a:solidFill>
                  <a:srgbClr val="00B050"/>
                </a:solidFill>
              </a:rPr>
              <a:t>LoS</a:t>
            </a:r>
            <a:r>
              <a:rPr lang="en-US" sz="1400" dirty="0">
                <a:solidFill>
                  <a:srgbClr val="00B050"/>
                </a:solidFill>
              </a:rPr>
              <a:t> ABSORBER</a:t>
            </a:r>
          </a:p>
        </p:txBody>
      </p:sp>
      <p:cxnSp>
        <p:nvCxnSpPr>
          <p:cNvPr id="19" name="Straight Arrow Connector 18">
            <a:extLst>
              <a:ext uri="{FF2B5EF4-FFF2-40B4-BE49-F238E27FC236}">
                <a16:creationId xmlns:a16="http://schemas.microsoft.com/office/drawing/2014/main" xmlns="" id="{7DD50154-0B7F-48C9-B4B4-8C10F0F1334C}"/>
              </a:ext>
            </a:extLst>
          </p:cNvPr>
          <p:cNvCxnSpPr>
            <a:cxnSpLocks/>
          </p:cNvCxnSpPr>
          <p:nvPr/>
        </p:nvCxnSpPr>
        <p:spPr bwMode="auto">
          <a:xfrm>
            <a:off x="2049062" y="3842571"/>
            <a:ext cx="0" cy="342362"/>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xmlns="" id="{128B252A-A650-43C9-BB86-DBA6109BE8AF}"/>
              </a:ext>
            </a:extLst>
          </p:cNvPr>
          <p:cNvCxnSpPr>
            <a:cxnSpLocks/>
          </p:cNvCxnSpPr>
          <p:nvPr/>
        </p:nvCxnSpPr>
        <p:spPr bwMode="auto">
          <a:xfrm>
            <a:off x="5663853" y="3842571"/>
            <a:ext cx="0" cy="342362"/>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xmlns="" id="{6AC9AAB5-06B6-40C3-9AF1-7263672C7BD4}"/>
              </a:ext>
            </a:extLst>
          </p:cNvPr>
          <p:cNvCxnSpPr>
            <a:cxnSpLocks/>
          </p:cNvCxnSpPr>
          <p:nvPr/>
        </p:nvCxnSpPr>
        <p:spPr bwMode="auto">
          <a:xfrm flipH="1" flipV="1">
            <a:off x="1513098" y="5079430"/>
            <a:ext cx="162087" cy="209314"/>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xmlns="" id="{42224756-7A39-4458-8120-86E75C4B8019}"/>
              </a:ext>
            </a:extLst>
          </p:cNvPr>
          <p:cNvCxnSpPr>
            <a:cxnSpLocks/>
          </p:cNvCxnSpPr>
          <p:nvPr/>
        </p:nvCxnSpPr>
        <p:spPr bwMode="auto">
          <a:xfrm flipH="1" flipV="1">
            <a:off x="5149311" y="5079430"/>
            <a:ext cx="211615" cy="241744"/>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sp>
        <p:nvSpPr>
          <p:cNvPr id="31" name="Content Placeholder 6">
            <a:extLst>
              <a:ext uri="{FF2B5EF4-FFF2-40B4-BE49-F238E27FC236}">
                <a16:creationId xmlns:a16="http://schemas.microsoft.com/office/drawing/2014/main" xmlns="" id="{6C49BE56-A134-4476-AF22-7B68626266B7}"/>
              </a:ext>
            </a:extLst>
          </p:cNvPr>
          <p:cNvSpPr txBox="1">
            <a:spLocks/>
          </p:cNvSpPr>
          <p:nvPr/>
        </p:nvSpPr>
        <p:spPr bwMode="auto">
          <a:xfrm>
            <a:off x="7689394" y="1934711"/>
            <a:ext cx="3935323" cy="390256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just">
              <a:buFont typeface="Arial" panose="020B0604020202020204" pitchFamily="34" charset="0"/>
              <a:buChar char="•"/>
            </a:pPr>
            <a:r>
              <a:rPr lang="en-US" sz="1800" kern="0" dirty="0"/>
              <a:t>Two scatter centers are resolved in both scenarios, one diffracted from the human absorber (+hand in </a:t>
            </a:r>
            <a:r>
              <a:rPr lang="en-US" sz="1800" i="1" kern="0" dirty="0"/>
              <a:t>Hand Waving</a:t>
            </a:r>
            <a:r>
              <a:rPr lang="en-US" sz="1800" kern="0" dirty="0"/>
              <a:t>) and one diffracted from the </a:t>
            </a:r>
            <a:r>
              <a:rPr lang="en-US" sz="1800" kern="0" dirty="0" err="1"/>
              <a:t>LoS</a:t>
            </a:r>
            <a:r>
              <a:rPr lang="en-US" sz="1800" kern="0" dirty="0"/>
              <a:t> absorber</a:t>
            </a:r>
          </a:p>
          <a:p>
            <a:pPr algn="just">
              <a:buFont typeface="Arial" panose="020B0604020202020204" pitchFamily="34" charset="0"/>
              <a:buChar char="•"/>
            </a:pPr>
            <a:r>
              <a:rPr lang="en-US" sz="1800" kern="0" dirty="0"/>
              <a:t>The power / delay / AZ </a:t>
            </a:r>
            <a:r>
              <a:rPr lang="en-US" sz="1800" kern="0" dirty="0" err="1"/>
              <a:t>AoA</a:t>
            </a:r>
            <a:r>
              <a:rPr lang="en-US" sz="1800" kern="0" dirty="0"/>
              <a:t> of the </a:t>
            </a:r>
            <a:r>
              <a:rPr lang="en-US" sz="1800" kern="0" dirty="0" err="1"/>
              <a:t>LoS</a:t>
            </a:r>
            <a:r>
              <a:rPr lang="en-US" sz="1800" kern="0" dirty="0"/>
              <a:t> absorber are stable over time in both scenarios (see video)</a:t>
            </a:r>
          </a:p>
          <a:p>
            <a:pPr algn="just">
              <a:buFont typeface="Arial" panose="020B0604020202020204" pitchFamily="34" charset="0"/>
              <a:buChar char="•"/>
            </a:pPr>
            <a:r>
              <a:rPr lang="en-US" sz="1800" kern="0" dirty="0"/>
              <a:t>While the power / delay / AZ </a:t>
            </a:r>
            <a:r>
              <a:rPr lang="en-US" sz="1800" kern="0" dirty="0" err="1"/>
              <a:t>AoA</a:t>
            </a:r>
            <a:r>
              <a:rPr lang="en-US" sz="1800" kern="0" dirty="0"/>
              <a:t> of the human absorber are stable in </a:t>
            </a:r>
            <a:r>
              <a:rPr lang="en-US" sz="1800" i="1" kern="0" dirty="0"/>
              <a:t>No Hand</a:t>
            </a:r>
            <a:r>
              <a:rPr lang="en-US" sz="1800" kern="0" dirty="0"/>
              <a:t>, they vary notably over time for the human absorber + hand in </a:t>
            </a:r>
            <a:r>
              <a:rPr lang="en-US" sz="1800" i="1" kern="0" dirty="0"/>
              <a:t>Hand Waving </a:t>
            </a:r>
            <a:r>
              <a:rPr lang="en-US" sz="1800" kern="0" dirty="0"/>
              <a:t>(see video)</a:t>
            </a:r>
          </a:p>
        </p:txBody>
      </p:sp>
      <p:sp>
        <p:nvSpPr>
          <p:cNvPr id="29" name="TextBox 28">
            <a:extLst>
              <a:ext uri="{FF2B5EF4-FFF2-40B4-BE49-F238E27FC236}">
                <a16:creationId xmlns:a16="http://schemas.microsoft.com/office/drawing/2014/main" xmlns="" id="{8AC16C6D-C23A-4D03-8E61-26D03E8E3A03}"/>
              </a:ext>
            </a:extLst>
          </p:cNvPr>
          <p:cNvSpPr txBox="1"/>
          <p:nvPr/>
        </p:nvSpPr>
        <p:spPr>
          <a:xfrm rot="16200000">
            <a:off x="2324940" y="3962330"/>
            <a:ext cx="1162498" cy="307777"/>
          </a:xfrm>
          <a:prstGeom prst="rect">
            <a:avLst/>
          </a:prstGeom>
          <a:noFill/>
        </p:spPr>
        <p:txBody>
          <a:bodyPr wrap="none" rtlCol="0">
            <a:spAutoFit/>
          </a:bodyPr>
          <a:lstStyle/>
          <a:p>
            <a:r>
              <a:rPr lang="en-US" sz="1400" dirty="0">
                <a:solidFill>
                  <a:schemeClr val="tx1"/>
                </a:solidFill>
                <a:latin typeface="+mj-lt"/>
              </a:rPr>
              <a:t>Power (dBm)</a:t>
            </a:r>
            <a:endParaRPr lang="en-US" sz="1800" dirty="0">
              <a:solidFill>
                <a:schemeClr val="tx1"/>
              </a:solidFill>
              <a:latin typeface="+mj-lt"/>
            </a:endParaRPr>
          </a:p>
        </p:txBody>
      </p:sp>
      <p:sp>
        <p:nvSpPr>
          <p:cNvPr id="34" name="TextBox 33">
            <a:extLst>
              <a:ext uri="{FF2B5EF4-FFF2-40B4-BE49-F238E27FC236}">
                <a16:creationId xmlns:a16="http://schemas.microsoft.com/office/drawing/2014/main" xmlns="" id="{5BC7E785-EFCF-4B90-A835-0FF2BE0D9947}"/>
              </a:ext>
            </a:extLst>
          </p:cNvPr>
          <p:cNvSpPr txBox="1"/>
          <p:nvPr/>
        </p:nvSpPr>
        <p:spPr>
          <a:xfrm rot="16200000">
            <a:off x="5963069" y="3962330"/>
            <a:ext cx="1162498" cy="307777"/>
          </a:xfrm>
          <a:prstGeom prst="rect">
            <a:avLst/>
          </a:prstGeom>
          <a:noFill/>
        </p:spPr>
        <p:txBody>
          <a:bodyPr wrap="none" rtlCol="0">
            <a:spAutoFit/>
          </a:bodyPr>
          <a:lstStyle/>
          <a:p>
            <a:r>
              <a:rPr lang="en-US" sz="1400" dirty="0">
                <a:solidFill>
                  <a:schemeClr val="tx1"/>
                </a:solidFill>
                <a:latin typeface="+mj-lt"/>
              </a:rPr>
              <a:t>Power (dBm)</a:t>
            </a:r>
            <a:endParaRPr lang="en-US" sz="1800" dirty="0">
              <a:solidFill>
                <a:schemeClr val="tx1"/>
              </a:solidFill>
              <a:latin typeface="+mj-lt"/>
            </a:endParaRPr>
          </a:p>
        </p:txBody>
      </p:sp>
      <p:sp>
        <p:nvSpPr>
          <p:cNvPr id="35" name="TextBox 34">
            <a:extLst>
              <a:ext uri="{FF2B5EF4-FFF2-40B4-BE49-F238E27FC236}">
                <a16:creationId xmlns:a16="http://schemas.microsoft.com/office/drawing/2014/main" xmlns="" id="{683F0783-4E04-4A88-B56E-706A843D024A}"/>
              </a:ext>
            </a:extLst>
          </p:cNvPr>
          <p:cNvSpPr txBox="1"/>
          <p:nvPr/>
        </p:nvSpPr>
        <p:spPr>
          <a:xfrm rot="16200000">
            <a:off x="205477" y="3962329"/>
            <a:ext cx="934871" cy="307777"/>
          </a:xfrm>
          <a:prstGeom prst="rect">
            <a:avLst/>
          </a:prstGeom>
          <a:solidFill>
            <a:schemeClr val="bg1"/>
          </a:solidFill>
        </p:spPr>
        <p:txBody>
          <a:bodyPr wrap="none" rtlCol="0">
            <a:spAutoFit/>
          </a:bodyPr>
          <a:lstStyle/>
          <a:p>
            <a:r>
              <a:rPr lang="en-US" sz="1400" dirty="0">
                <a:solidFill>
                  <a:schemeClr val="tx1"/>
                </a:solidFill>
                <a:latin typeface="+mj-lt"/>
              </a:rPr>
              <a:t>Delay (ns)</a:t>
            </a:r>
            <a:endParaRPr lang="en-US" sz="1800" dirty="0">
              <a:solidFill>
                <a:schemeClr val="tx1"/>
              </a:solidFill>
              <a:latin typeface="+mj-lt"/>
            </a:endParaRPr>
          </a:p>
        </p:txBody>
      </p:sp>
      <p:sp>
        <p:nvSpPr>
          <p:cNvPr id="36" name="TextBox 35">
            <a:extLst>
              <a:ext uri="{FF2B5EF4-FFF2-40B4-BE49-F238E27FC236}">
                <a16:creationId xmlns:a16="http://schemas.microsoft.com/office/drawing/2014/main" xmlns="" id="{ABB304F9-E0FE-43F4-B7DB-A996E4304B1B}"/>
              </a:ext>
            </a:extLst>
          </p:cNvPr>
          <p:cNvSpPr txBox="1"/>
          <p:nvPr/>
        </p:nvSpPr>
        <p:spPr>
          <a:xfrm rot="16200000">
            <a:off x="3794521" y="3962329"/>
            <a:ext cx="934871" cy="307777"/>
          </a:xfrm>
          <a:prstGeom prst="rect">
            <a:avLst/>
          </a:prstGeom>
          <a:solidFill>
            <a:schemeClr val="bg1"/>
          </a:solidFill>
        </p:spPr>
        <p:txBody>
          <a:bodyPr wrap="none" rtlCol="0">
            <a:spAutoFit/>
          </a:bodyPr>
          <a:lstStyle/>
          <a:p>
            <a:r>
              <a:rPr lang="en-US" sz="1400" dirty="0">
                <a:solidFill>
                  <a:schemeClr val="tx1"/>
                </a:solidFill>
                <a:latin typeface="+mj-lt"/>
              </a:rPr>
              <a:t>Delay (ns)</a:t>
            </a:r>
            <a:endParaRPr lang="en-US" sz="1800" dirty="0">
              <a:solidFill>
                <a:schemeClr val="tx1"/>
              </a:solidFill>
              <a:latin typeface="+mj-lt"/>
            </a:endParaRPr>
          </a:p>
        </p:txBody>
      </p:sp>
      <p:sp>
        <p:nvSpPr>
          <p:cNvPr id="37" name="TextBox 36">
            <a:extLst>
              <a:ext uri="{FF2B5EF4-FFF2-40B4-BE49-F238E27FC236}">
                <a16:creationId xmlns:a16="http://schemas.microsoft.com/office/drawing/2014/main" xmlns="" id="{A7734F87-FA58-4C64-8979-D203DC37B67E}"/>
              </a:ext>
            </a:extLst>
          </p:cNvPr>
          <p:cNvSpPr txBox="1"/>
          <p:nvPr/>
        </p:nvSpPr>
        <p:spPr>
          <a:xfrm>
            <a:off x="1620975" y="6003152"/>
            <a:ext cx="918521" cy="169277"/>
          </a:xfrm>
          <a:prstGeom prst="rect">
            <a:avLst/>
          </a:prstGeom>
          <a:solidFill>
            <a:srgbClr val="F0F0F0"/>
          </a:solidFill>
        </p:spPr>
        <p:txBody>
          <a:bodyPr wrap="none" lIns="0" tIns="0" rIns="0" bIns="0" rtlCol="0">
            <a:spAutoFit/>
          </a:bodyPr>
          <a:lstStyle/>
          <a:p>
            <a:r>
              <a:rPr lang="en-US" sz="1100" dirty="0">
                <a:solidFill>
                  <a:schemeClr val="tx1"/>
                </a:solidFill>
              </a:rPr>
              <a:t>AZ  </a:t>
            </a:r>
            <a:r>
              <a:rPr lang="en-US" sz="1100" dirty="0" err="1">
                <a:solidFill>
                  <a:schemeClr val="tx1"/>
                </a:solidFill>
              </a:rPr>
              <a:t>AoA</a:t>
            </a:r>
            <a:r>
              <a:rPr lang="en-US" sz="1100" dirty="0">
                <a:solidFill>
                  <a:schemeClr val="tx1"/>
                </a:solidFill>
              </a:rPr>
              <a:t> (deg.)</a:t>
            </a:r>
          </a:p>
        </p:txBody>
      </p:sp>
      <p:sp>
        <p:nvSpPr>
          <p:cNvPr id="39" name="TextBox 38">
            <a:extLst>
              <a:ext uri="{FF2B5EF4-FFF2-40B4-BE49-F238E27FC236}">
                <a16:creationId xmlns:a16="http://schemas.microsoft.com/office/drawing/2014/main" xmlns="" id="{BF2DAEA5-3F28-42B5-8434-774F525D7D35}"/>
              </a:ext>
            </a:extLst>
          </p:cNvPr>
          <p:cNvSpPr txBox="1"/>
          <p:nvPr/>
        </p:nvSpPr>
        <p:spPr>
          <a:xfrm>
            <a:off x="5255118" y="6001219"/>
            <a:ext cx="918521" cy="169277"/>
          </a:xfrm>
          <a:prstGeom prst="rect">
            <a:avLst/>
          </a:prstGeom>
          <a:solidFill>
            <a:srgbClr val="F0F0F0"/>
          </a:solidFill>
        </p:spPr>
        <p:txBody>
          <a:bodyPr wrap="none" lIns="0" tIns="0" rIns="0" bIns="0" rtlCol="0">
            <a:spAutoFit/>
          </a:bodyPr>
          <a:lstStyle/>
          <a:p>
            <a:r>
              <a:rPr lang="en-US" sz="1100" dirty="0">
                <a:solidFill>
                  <a:schemeClr val="tx1"/>
                </a:solidFill>
              </a:rPr>
              <a:t>AZ  </a:t>
            </a:r>
            <a:r>
              <a:rPr lang="en-US" sz="1100" dirty="0" err="1">
                <a:solidFill>
                  <a:schemeClr val="tx1"/>
                </a:solidFill>
              </a:rPr>
              <a:t>AoA</a:t>
            </a:r>
            <a:r>
              <a:rPr lang="en-US" sz="1100" dirty="0">
                <a:solidFill>
                  <a:schemeClr val="tx1"/>
                </a:solidFill>
              </a:rPr>
              <a:t> (deg.)</a:t>
            </a:r>
          </a:p>
        </p:txBody>
      </p:sp>
    </p:spTree>
    <p:extLst>
      <p:ext uri="{BB962C8B-B14F-4D97-AF65-F5344CB8AC3E}">
        <p14:creationId xmlns:p14="http://schemas.microsoft.com/office/powerpoint/2010/main" val="3706006727"/>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xmlns="" id="{64064886-599D-4E61-BAC0-A0473208A737}"/>
              </a:ext>
            </a:extLst>
          </p:cNvPr>
          <p:cNvPicPr>
            <a:picLocks noChangeArrowheads="1"/>
          </p:cNvPicPr>
          <p:nvPr/>
        </p:nvPicPr>
        <p:blipFill rotWithShape="1">
          <a:blip r:embed="rId3">
            <a:extLst>
              <a:ext uri="{28A0092B-C50C-407E-A947-70E740481C1C}">
                <a14:useLocalDpi xmlns:a14="http://schemas.microsoft.com/office/drawing/2010/main" val="0"/>
              </a:ext>
            </a:extLst>
          </a:blip>
          <a:srcRect l="5796" t="11481" r="7368" b="-596"/>
          <a:stretch/>
        </p:blipFill>
        <p:spPr bwMode="auto">
          <a:xfrm>
            <a:off x="3648229" y="3834211"/>
            <a:ext cx="3200400" cy="2301376"/>
          </a:xfrm>
          <a:prstGeom prst="rect">
            <a:avLst/>
          </a:prstGeom>
          <a:noFill/>
          <a:extLst>
            <a:ext uri="{909E8E84-426E-40DD-AFC4-6F175D3DCCD1}">
              <a14:hiddenFill xmlns:a14="http://schemas.microsoft.com/office/drawing/2010/main">
                <a:solidFill>
                  <a:srgbClr val="FFFFFF"/>
                </a:solidFill>
              </a14:hiddenFill>
            </a:ext>
          </a:extLst>
        </p:spPr>
      </p:pic>
      <p:sp>
        <p:nvSpPr>
          <p:cNvPr id="4097" name="Rectangle 1"/>
          <p:cNvSpPr>
            <a:spLocks noGrp="1" noChangeArrowheads="1"/>
          </p:cNvSpPr>
          <p:nvPr>
            <p:ph type="title"/>
          </p:nvPr>
        </p:nvSpPr>
        <p:spPr>
          <a:xfrm>
            <a:off x="2306809" y="688941"/>
            <a:ext cx="7578382" cy="4491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Properties of Human Absorber: </a:t>
            </a:r>
            <a:r>
              <a:rPr lang="en-GB" i="1" dirty="0"/>
              <a:t>No Hand</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5" name="Footer Placeholder 4"/>
          <p:cNvSpPr>
            <a:spLocks noGrp="1"/>
          </p:cNvSpPr>
          <p:nvPr>
            <p:ph type="ftr" idx="14"/>
          </p:nvPr>
        </p:nvSpPr>
        <p:spPr/>
        <p:txBody>
          <a:bodyPr/>
          <a:lstStyle/>
          <a:p>
            <a:r>
              <a:rPr lang="en-US" dirty="0"/>
              <a:t>Camillo Gentile, NIST</a:t>
            </a:r>
            <a:endParaRPr lang="en-GB" dirty="0"/>
          </a:p>
        </p:txBody>
      </p:sp>
      <p:sp>
        <p:nvSpPr>
          <p:cNvPr id="4" name="Date Placeholder 3"/>
          <p:cNvSpPr>
            <a:spLocks noGrp="1"/>
          </p:cNvSpPr>
          <p:nvPr>
            <p:ph type="dt" idx="15"/>
          </p:nvPr>
        </p:nvSpPr>
        <p:spPr/>
        <p:txBody>
          <a:bodyPr/>
          <a:lstStyle/>
          <a:p>
            <a:r>
              <a:rPr lang="en-US" dirty="0"/>
              <a:t>October 2021</a:t>
            </a:r>
            <a:endParaRPr lang="en-GB" dirty="0"/>
          </a:p>
        </p:txBody>
      </p:sp>
      <p:sp>
        <p:nvSpPr>
          <p:cNvPr id="31" name="Content Placeholder 6">
            <a:extLst>
              <a:ext uri="{FF2B5EF4-FFF2-40B4-BE49-F238E27FC236}">
                <a16:creationId xmlns:a16="http://schemas.microsoft.com/office/drawing/2014/main" xmlns="" id="{6C49BE56-A134-4476-AF22-7B68626266B7}"/>
              </a:ext>
            </a:extLst>
          </p:cNvPr>
          <p:cNvSpPr txBox="1">
            <a:spLocks/>
          </p:cNvSpPr>
          <p:nvPr/>
        </p:nvSpPr>
        <p:spPr bwMode="auto">
          <a:xfrm>
            <a:off x="7092796" y="3195730"/>
            <a:ext cx="4347947" cy="122849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just">
              <a:buFont typeface="Arial" panose="020B0604020202020204" pitchFamily="34" charset="0"/>
              <a:buChar char="•"/>
            </a:pPr>
            <a:r>
              <a:rPr lang="en-US" sz="1800" kern="0" dirty="0"/>
              <a:t>The power / phase / AZ </a:t>
            </a:r>
            <a:r>
              <a:rPr lang="en-US" sz="1800" kern="0" dirty="0" err="1"/>
              <a:t>AoA</a:t>
            </a:r>
            <a:r>
              <a:rPr lang="en-US" sz="1800" kern="0" dirty="0"/>
              <a:t> / EL </a:t>
            </a:r>
            <a:r>
              <a:rPr lang="en-US" sz="1800" kern="0" dirty="0" err="1"/>
              <a:t>AoA</a:t>
            </a:r>
            <a:r>
              <a:rPr lang="en-US" sz="1800" kern="0" dirty="0"/>
              <a:t> of the human absorber are very stable over time in </a:t>
            </a:r>
            <a:r>
              <a:rPr lang="en-US" sz="1800" i="1" kern="0" dirty="0"/>
              <a:t>No Hand</a:t>
            </a:r>
          </a:p>
        </p:txBody>
      </p:sp>
      <p:pic>
        <p:nvPicPr>
          <p:cNvPr id="23" name="Picture 22">
            <a:extLst>
              <a:ext uri="{FF2B5EF4-FFF2-40B4-BE49-F238E27FC236}">
                <a16:creationId xmlns:a16="http://schemas.microsoft.com/office/drawing/2014/main" xmlns="" id="{070E4B70-B930-4A8C-A165-79D603695F7E}"/>
              </a:ext>
            </a:extLst>
          </p:cNvPr>
          <p:cNvPicPr>
            <a:picLocks/>
          </p:cNvPicPr>
          <p:nvPr/>
        </p:nvPicPr>
        <p:blipFill rotWithShape="1">
          <a:blip r:embed="rId4"/>
          <a:srcRect t="1045" r="2673"/>
          <a:stretch/>
        </p:blipFill>
        <p:spPr>
          <a:xfrm>
            <a:off x="271401" y="1424158"/>
            <a:ext cx="3200400" cy="2286000"/>
          </a:xfrm>
          <a:prstGeom prst="rect">
            <a:avLst/>
          </a:prstGeom>
        </p:spPr>
      </p:pic>
      <p:pic>
        <p:nvPicPr>
          <p:cNvPr id="24" name="Picture 23">
            <a:extLst>
              <a:ext uri="{FF2B5EF4-FFF2-40B4-BE49-F238E27FC236}">
                <a16:creationId xmlns:a16="http://schemas.microsoft.com/office/drawing/2014/main" xmlns="" id="{41074112-2EB5-4996-8455-3086D603D593}"/>
              </a:ext>
            </a:extLst>
          </p:cNvPr>
          <p:cNvPicPr>
            <a:picLocks/>
          </p:cNvPicPr>
          <p:nvPr/>
        </p:nvPicPr>
        <p:blipFill>
          <a:blip r:embed="rId5"/>
          <a:stretch>
            <a:fillRect/>
          </a:stretch>
        </p:blipFill>
        <p:spPr>
          <a:xfrm>
            <a:off x="271401" y="3850834"/>
            <a:ext cx="3200400" cy="2286000"/>
          </a:xfrm>
          <a:prstGeom prst="rect">
            <a:avLst/>
          </a:prstGeom>
        </p:spPr>
      </p:pic>
      <p:pic>
        <p:nvPicPr>
          <p:cNvPr id="27" name="Picture 26">
            <a:extLst>
              <a:ext uri="{FF2B5EF4-FFF2-40B4-BE49-F238E27FC236}">
                <a16:creationId xmlns:a16="http://schemas.microsoft.com/office/drawing/2014/main" xmlns="" id="{A480E2B0-A3D4-42E4-B851-B33DE89D6406}"/>
              </a:ext>
            </a:extLst>
          </p:cNvPr>
          <p:cNvPicPr>
            <a:picLocks/>
          </p:cNvPicPr>
          <p:nvPr/>
        </p:nvPicPr>
        <p:blipFill rotWithShape="1">
          <a:blip r:embed="rId6"/>
          <a:srcRect r="2240"/>
          <a:stretch/>
        </p:blipFill>
        <p:spPr>
          <a:xfrm>
            <a:off x="3651919" y="1427677"/>
            <a:ext cx="3200400" cy="2286000"/>
          </a:xfrm>
          <a:prstGeom prst="rect">
            <a:avLst/>
          </a:prstGeom>
        </p:spPr>
      </p:pic>
      <p:sp>
        <p:nvSpPr>
          <p:cNvPr id="28" name="TextBox 27">
            <a:extLst>
              <a:ext uri="{FF2B5EF4-FFF2-40B4-BE49-F238E27FC236}">
                <a16:creationId xmlns:a16="http://schemas.microsoft.com/office/drawing/2014/main" xmlns="" id="{51FF81C6-2E54-454D-9C14-313D5092492E}"/>
              </a:ext>
            </a:extLst>
          </p:cNvPr>
          <p:cNvSpPr txBox="1"/>
          <p:nvPr/>
        </p:nvSpPr>
        <p:spPr>
          <a:xfrm rot="16200000">
            <a:off x="-19933" y="2416734"/>
            <a:ext cx="764633" cy="169277"/>
          </a:xfrm>
          <a:prstGeom prst="rect">
            <a:avLst/>
          </a:prstGeom>
          <a:solidFill>
            <a:srgbClr val="F0F0F0"/>
          </a:solidFill>
        </p:spPr>
        <p:txBody>
          <a:bodyPr wrap="none" lIns="0" tIns="0" rIns="0" bIns="0" rtlCol="0">
            <a:spAutoFit/>
          </a:bodyPr>
          <a:lstStyle/>
          <a:p>
            <a:r>
              <a:rPr lang="en-US" sz="1100" dirty="0">
                <a:solidFill>
                  <a:schemeClr val="tx1"/>
                </a:solidFill>
              </a:rPr>
              <a:t>Power (dBm)</a:t>
            </a:r>
          </a:p>
        </p:txBody>
      </p:sp>
      <p:sp>
        <p:nvSpPr>
          <p:cNvPr id="30" name="TextBox 29">
            <a:extLst>
              <a:ext uri="{FF2B5EF4-FFF2-40B4-BE49-F238E27FC236}">
                <a16:creationId xmlns:a16="http://schemas.microsoft.com/office/drawing/2014/main" xmlns="" id="{EC1A07DB-66EF-4474-B386-D1C5DB51A741}"/>
              </a:ext>
            </a:extLst>
          </p:cNvPr>
          <p:cNvSpPr txBox="1"/>
          <p:nvPr/>
        </p:nvSpPr>
        <p:spPr>
          <a:xfrm rot="16200000">
            <a:off x="3329881" y="2360668"/>
            <a:ext cx="716543" cy="169277"/>
          </a:xfrm>
          <a:prstGeom prst="rect">
            <a:avLst/>
          </a:prstGeom>
          <a:solidFill>
            <a:srgbClr val="F0F0F0"/>
          </a:solidFill>
        </p:spPr>
        <p:txBody>
          <a:bodyPr wrap="none" lIns="0" tIns="0" rIns="0" bIns="0" rtlCol="0">
            <a:spAutoFit/>
          </a:bodyPr>
          <a:lstStyle/>
          <a:p>
            <a:r>
              <a:rPr lang="en-US" sz="1100" dirty="0">
                <a:solidFill>
                  <a:schemeClr val="tx1"/>
                </a:solidFill>
              </a:rPr>
              <a:t>Phase (deg.)</a:t>
            </a:r>
          </a:p>
        </p:txBody>
      </p:sp>
      <p:sp>
        <p:nvSpPr>
          <p:cNvPr id="32" name="TextBox 31">
            <a:extLst>
              <a:ext uri="{FF2B5EF4-FFF2-40B4-BE49-F238E27FC236}">
                <a16:creationId xmlns:a16="http://schemas.microsoft.com/office/drawing/2014/main" xmlns="" id="{6C40989A-45CD-4F4E-AE9D-77E7F341331A}"/>
              </a:ext>
            </a:extLst>
          </p:cNvPr>
          <p:cNvSpPr txBox="1"/>
          <p:nvPr/>
        </p:nvSpPr>
        <p:spPr>
          <a:xfrm rot="16200000">
            <a:off x="-84845" y="4784796"/>
            <a:ext cx="918521" cy="169277"/>
          </a:xfrm>
          <a:prstGeom prst="rect">
            <a:avLst/>
          </a:prstGeom>
          <a:solidFill>
            <a:srgbClr val="F0F0F0"/>
          </a:solidFill>
        </p:spPr>
        <p:txBody>
          <a:bodyPr wrap="none" lIns="0" tIns="0" rIns="0" bIns="0" rtlCol="0">
            <a:spAutoFit/>
          </a:bodyPr>
          <a:lstStyle/>
          <a:p>
            <a:r>
              <a:rPr lang="en-US" sz="1100" dirty="0">
                <a:solidFill>
                  <a:schemeClr val="tx1"/>
                </a:solidFill>
              </a:rPr>
              <a:t>AZ  </a:t>
            </a:r>
            <a:r>
              <a:rPr lang="en-US" sz="1100" dirty="0" err="1">
                <a:solidFill>
                  <a:schemeClr val="tx1"/>
                </a:solidFill>
              </a:rPr>
              <a:t>AoA</a:t>
            </a:r>
            <a:r>
              <a:rPr lang="en-US" sz="1100" dirty="0">
                <a:solidFill>
                  <a:schemeClr val="tx1"/>
                </a:solidFill>
              </a:rPr>
              <a:t> (deg.)</a:t>
            </a:r>
          </a:p>
        </p:txBody>
      </p:sp>
      <p:sp>
        <p:nvSpPr>
          <p:cNvPr id="34" name="TextBox 33">
            <a:extLst>
              <a:ext uri="{FF2B5EF4-FFF2-40B4-BE49-F238E27FC236}">
                <a16:creationId xmlns:a16="http://schemas.microsoft.com/office/drawing/2014/main" xmlns="" id="{4E82269F-4538-4E75-9E11-D5A32F5638AC}"/>
              </a:ext>
            </a:extLst>
          </p:cNvPr>
          <p:cNvSpPr txBox="1"/>
          <p:nvPr/>
        </p:nvSpPr>
        <p:spPr>
          <a:xfrm rot="16200000">
            <a:off x="3268496" y="4773574"/>
            <a:ext cx="875240" cy="169277"/>
          </a:xfrm>
          <a:prstGeom prst="rect">
            <a:avLst/>
          </a:prstGeom>
          <a:solidFill>
            <a:srgbClr val="F0F0F0"/>
          </a:solidFill>
        </p:spPr>
        <p:txBody>
          <a:bodyPr wrap="none" lIns="0" tIns="0" rIns="0" bIns="0" rtlCol="0">
            <a:spAutoFit/>
          </a:bodyPr>
          <a:lstStyle/>
          <a:p>
            <a:r>
              <a:rPr lang="en-US" sz="1100" dirty="0">
                <a:solidFill>
                  <a:schemeClr val="tx1"/>
                </a:solidFill>
              </a:rPr>
              <a:t>EL </a:t>
            </a:r>
            <a:r>
              <a:rPr lang="en-US" sz="1100" dirty="0" err="1">
                <a:solidFill>
                  <a:schemeClr val="tx1"/>
                </a:solidFill>
              </a:rPr>
              <a:t>AoA</a:t>
            </a:r>
            <a:r>
              <a:rPr lang="en-US" sz="1100" dirty="0">
                <a:solidFill>
                  <a:schemeClr val="tx1"/>
                </a:solidFill>
              </a:rPr>
              <a:t> (deg.)</a:t>
            </a:r>
          </a:p>
        </p:txBody>
      </p:sp>
      <p:sp>
        <p:nvSpPr>
          <p:cNvPr id="35" name="TextBox 34">
            <a:extLst>
              <a:ext uri="{FF2B5EF4-FFF2-40B4-BE49-F238E27FC236}">
                <a16:creationId xmlns:a16="http://schemas.microsoft.com/office/drawing/2014/main" xmlns="" id="{76CEBEFD-86C1-40BC-8C49-3EE37CDE2977}"/>
              </a:ext>
            </a:extLst>
          </p:cNvPr>
          <p:cNvSpPr txBox="1"/>
          <p:nvPr/>
        </p:nvSpPr>
        <p:spPr>
          <a:xfrm>
            <a:off x="1754251" y="3595612"/>
            <a:ext cx="200580" cy="107722"/>
          </a:xfrm>
          <a:prstGeom prst="rect">
            <a:avLst/>
          </a:prstGeom>
          <a:solidFill>
            <a:srgbClr val="F0F0F0"/>
          </a:solidFill>
        </p:spPr>
        <p:txBody>
          <a:bodyPr wrap="square" lIns="0" tIns="0" rIns="0" bIns="0" rtlCol="0">
            <a:spAutoFit/>
          </a:bodyPr>
          <a:lstStyle/>
          <a:p>
            <a:r>
              <a:rPr lang="en-US" sz="700" dirty="0">
                <a:solidFill>
                  <a:schemeClr val="accent4">
                    <a:lumMod val="85000"/>
                    <a:lumOff val="15000"/>
                  </a:schemeClr>
                </a:solidFill>
                <a:latin typeface="Arial" panose="020B0604020202020204" pitchFamily="34" charset="0"/>
                <a:cs typeface="Arial" panose="020B0604020202020204" pitchFamily="34" charset="0"/>
              </a:rPr>
              <a:t>Time</a:t>
            </a:r>
            <a:endParaRPr lang="en-US" sz="1050" dirty="0">
              <a:solidFill>
                <a:schemeClr val="accent4">
                  <a:lumMod val="85000"/>
                  <a:lumOff val="15000"/>
                </a:schemeClr>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7A7D362B-0786-430D-BEAF-8110C3B40252}"/>
              </a:ext>
            </a:extLst>
          </p:cNvPr>
          <p:cNvSpPr txBox="1"/>
          <p:nvPr/>
        </p:nvSpPr>
        <p:spPr>
          <a:xfrm>
            <a:off x="1729230" y="6027865"/>
            <a:ext cx="200580" cy="107722"/>
          </a:xfrm>
          <a:prstGeom prst="rect">
            <a:avLst/>
          </a:prstGeom>
          <a:solidFill>
            <a:srgbClr val="F0F0F0"/>
          </a:solidFill>
        </p:spPr>
        <p:txBody>
          <a:bodyPr wrap="square" lIns="0" tIns="0" rIns="0" bIns="0" rtlCol="0">
            <a:spAutoFit/>
          </a:bodyPr>
          <a:lstStyle/>
          <a:p>
            <a:r>
              <a:rPr lang="en-US" sz="700" dirty="0">
                <a:solidFill>
                  <a:schemeClr val="accent4">
                    <a:lumMod val="85000"/>
                    <a:lumOff val="15000"/>
                  </a:schemeClr>
                </a:solidFill>
                <a:latin typeface="Arial" panose="020B0604020202020204" pitchFamily="34" charset="0"/>
                <a:cs typeface="Arial" panose="020B0604020202020204" pitchFamily="34" charset="0"/>
              </a:rPr>
              <a:t>Time</a:t>
            </a:r>
            <a:endParaRPr lang="en-US" sz="1050" dirty="0">
              <a:solidFill>
                <a:schemeClr val="accent4">
                  <a:lumMod val="85000"/>
                  <a:lumOff val="15000"/>
                </a:scheme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99169572-6F29-4EF6-9E81-12A3262A2C4C}"/>
              </a:ext>
            </a:extLst>
          </p:cNvPr>
          <p:cNvSpPr txBox="1"/>
          <p:nvPr/>
        </p:nvSpPr>
        <p:spPr>
          <a:xfrm>
            <a:off x="5040654" y="3620804"/>
            <a:ext cx="395634" cy="107722"/>
          </a:xfrm>
          <a:prstGeom prst="rect">
            <a:avLst/>
          </a:prstGeom>
          <a:solidFill>
            <a:srgbClr val="F0F0F0"/>
          </a:solidFill>
        </p:spPr>
        <p:txBody>
          <a:bodyPr wrap="square" lIns="0" tIns="0" rIns="0" bIns="0" rtlCol="0">
            <a:spAutoFit/>
          </a:bodyPr>
          <a:lstStyle/>
          <a:p>
            <a:pPr algn="r"/>
            <a:r>
              <a:rPr lang="en-US" sz="700" dirty="0">
                <a:solidFill>
                  <a:schemeClr val="accent4">
                    <a:lumMod val="85000"/>
                    <a:lumOff val="15000"/>
                  </a:schemeClr>
                </a:solidFill>
                <a:latin typeface="Arial" panose="020B0604020202020204" pitchFamily="34" charset="0"/>
                <a:cs typeface="Arial" panose="020B0604020202020204" pitchFamily="34" charset="0"/>
              </a:rPr>
              <a:t>Time</a:t>
            </a:r>
            <a:endParaRPr lang="en-US" sz="1050" dirty="0">
              <a:solidFill>
                <a:schemeClr val="accent4">
                  <a:lumMod val="85000"/>
                  <a:lumOff val="15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D5CABDF7-112F-4987-A9E5-D70D6E88E525}"/>
              </a:ext>
            </a:extLst>
          </p:cNvPr>
          <p:cNvSpPr txBox="1"/>
          <p:nvPr/>
        </p:nvSpPr>
        <p:spPr>
          <a:xfrm>
            <a:off x="5138181" y="6047361"/>
            <a:ext cx="200580" cy="107722"/>
          </a:xfrm>
          <a:prstGeom prst="rect">
            <a:avLst/>
          </a:prstGeom>
          <a:solidFill>
            <a:srgbClr val="F0F0F0"/>
          </a:solidFill>
        </p:spPr>
        <p:txBody>
          <a:bodyPr wrap="square" lIns="0" tIns="0" rIns="0" bIns="0" rtlCol="0">
            <a:spAutoFit/>
          </a:bodyPr>
          <a:lstStyle/>
          <a:p>
            <a:r>
              <a:rPr lang="en-US" sz="700" dirty="0">
                <a:solidFill>
                  <a:schemeClr val="accent4">
                    <a:lumMod val="85000"/>
                    <a:lumOff val="15000"/>
                  </a:schemeClr>
                </a:solidFill>
                <a:latin typeface="Arial" panose="020B0604020202020204" pitchFamily="34" charset="0"/>
                <a:cs typeface="Arial" panose="020B0604020202020204" pitchFamily="34" charset="0"/>
              </a:rPr>
              <a:t>Time</a:t>
            </a:r>
            <a:endParaRPr lang="en-US" sz="1050" dirty="0">
              <a:solidFill>
                <a:schemeClr val="accent4">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8048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228760" y="715846"/>
            <a:ext cx="9833964" cy="4491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Properties of Human Absorber + Hand: </a:t>
            </a:r>
            <a:r>
              <a:rPr lang="en-GB" i="1" dirty="0"/>
              <a:t>Hand Waving</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p:cNvSpPr>
            <a:spLocks noGrp="1"/>
          </p:cNvSpPr>
          <p:nvPr>
            <p:ph type="ftr" idx="14"/>
          </p:nvPr>
        </p:nvSpPr>
        <p:spPr/>
        <p:txBody>
          <a:bodyPr/>
          <a:lstStyle/>
          <a:p>
            <a:r>
              <a:rPr lang="en-US" dirty="0"/>
              <a:t>Camillo Gentile, NIST</a:t>
            </a:r>
            <a:endParaRPr lang="en-GB" dirty="0"/>
          </a:p>
        </p:txBody>
      </p:sp>
      <p:sp>
        <p:nvSpPr>
          <p:cNvPr id="4" name="Date Placeholder 3"/>
          <p:cNvSpPr>
            <a:spLocks noGrp="1"/>
          </p:cNvSpPr>
          <p:nvPr>
            <p:ph type="dt" idx="15"/>
          </p:nvPr>
        </p:nvSpPr>
        <p:spPr/>
        <p:txBody>
          <a:bodyPr/>
          <a:lstStyle/>
          <a:p>
            <a:r>
              <a:rPr lang="en-US" dirty="0"/>
              <a:t>October 2021</a:t>
            </a:r>
            <a:endParaRPr lang="en-GB" dirty="0"/>
          </a:p>
        </p:txBody>
      </p:sp>
      <p:sp>
        <p:nvSpPr>
          <p:cNvPr id="31" name="Content Placeholder 6">
            <a:extLst>
              <a:ext uri="{FF2B5EF4-FFF2-40B4-BE49-F238E27FC236}">
                <a16:creationId xmlns:a16="http://schemas.microsoft.com/office/drawing/2014/main" xmlns="" id="{6C49BE56-A134-4476-AF22-7B68626266B7}"/>
              </a:ext>
            </a:extLst>
          </p:cNvPr>
          <p:cNvSpPr txBox="1">
            <a:spLocks/>
          </p:cNvSpPr>
          <p:nvPr/>
        </p:nvSpPr>
        <p:spPr bwMode="auto">
          <a:xfrm>
            <a:off x="7101591" y="2433784"/>
            <a:ext cx="4347947" cy="122849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just">
              <a:buFont typeface="Arial" panose="020B0604020202020204" pitchFamily="34" charset="0"/>
              <a:buChar char="•"/>
            </a:pPr>
            <a:r>
              <a:rPr lang="en-US" sz="1800" kern="0" dirty="0"/>
              <a:t>The power / phase / AZ </a:t>
            </a:r>
            <a:r>
              <a:rPr lang="en-US" sz="1800" kern="0" dirty="0" err="1"/>
              <a:t>AoA</a:t>
            </a:r>
            <a:r>
              <a:rPr lang="en-US" sz="1800" kern="0" dirty="0"/>
              <a:t> / EL </a:t>
            </a:r>
            <a:r>
              <a:rPr lang="en-US" sz="1800" kern="0" dirty="0" err="1"/>
              <a:t>AoA</a:t>
            </a:r>
            <a:r>
              <a:rPr lang="en-US" sz="1800" kern="0" dirty="0"/>
              <a:t> of the human absorber + hand varies notably over time in </a:t>
            </a:r>
            <a:r>
              <a:rPr lang="en-US" sz="1800" i="1" kern="0" dirty="0"/>
              <a:t>Hand Waving</a:t>
            </a:r>
          </a:p>
          <a:p>
            <a:pPr algn="just">
              <a:buFont typeface="Arial" panose="020B0604020202020204" pitchFamily="34" charset="0"/>
              <a:buChar char="•"/>
            </a:pPr>
            <a:r>
              <a:rPr lang="en-US" sz="1800" kern="0" dirty="0"/>
              <a:t>The power, in particular, exhibits a periodicity that corresponds to the periodicity of the hand motion (2.5 cycles)</a:t>
            </a:r>
          </a:p>
          <a:p>
            <a:pPr marL="0" indent="0" algn="just"/>
            <a:endParaRPr lang="en-US" sz="1800" kern="0" dirty="0"/>
          </a:p>
        </p:txBody>
      </p:sp>
      <p:pic>
        <p:nvPicPr>
          <p:cNvPr id="17" name="Picture 16">
            <a:extLst>
              <a:ext uri="{FF2B5EF4-FFF2-40B4-BE49-F238E27FC236}">
                <a16:creationId xmlns:a16="http://schemas.microsoft.com/office/drawing/2014/main" xmlns="" id="{67F86997-7744-4DE0-A6B3-56F567BBFA8F}"/>
              </a:ext>
            </a:extLst>
          </p:cNvPr>
          <p:cNvPicPr>
            <a:picLocks/>
          </p:cNvPicPr>
          <p:nvPr/>
        </p:nvPicPr>
        <p:blipFill rotWithShape="1">
          <a:blip r:embed="rId3"/>
          <a:srcRect t="2782" r="5157"/>
          <a:stretch/>
        </p:blipFill>
        <p:spPr>
          <a:xfrm>
            <a:off x="3653603" y="1359486"/>
            <a:ext cx="3200400" cy="2286000"/>
          </a:xfrm>
          <a:prstGeom prst="rect">
            <a:avLst/>
          </a:prstGeom>
        </p:spPr>
      </p:pic>
      <p:pic>
        <p:nvPicPr>
          <p:cNvPr id="18" name="Picture 17">
            <a:extLst>
              <a:ext uri="{FF2B5EF4-FFF2-40B4-BE49-F238E27FC236}">
                <a16:creationId xmlns:a16="http://schemas.microsoft.com/office/drawing/2014/main" xmlns="" id="{421FBA87-362A-444D-B9CB-9FA4CDBC1EBF}"/>
              </a:ext>
            </a:extLst>
          </p:cNvPr>
          <p:cNvPicPr>
            <a:picLocks/>
          </p:cNvPicPr>
          <p:nvPr/>
        </p:nvPicPr>
        <p:blipFill rotWithShape="1">
          <a:blip r:embed="rId4"/>
          <a:srcRect t="2867" r="8070"/>
          <a:stretch/>
        </p:blipFill>
        <p:spPr>
          <a:xfrm>
            <a:off x="3653603" y="3733409"/>
            <a:ext cx="3200400" cy="2286000"/>
          </a:xfrm>
          <a:prstGeom prst="rect">
            <a:avLst/>
          </a:prstGeom>
        </p:spPr>
      </p:pic>
      <p:pic>
        <p:nvPicPr>
          <p:cNvPr id="19" name="Picture 18">
            <a:extLst>
              <a:ext uri="{FF2B5EF4-FFF2-40B4-BE49-F238E27FC236}">
                <a16:creationId xmlns:a16="http://schemas.microsoft.com/office/drawing/2014/main" xmlns="" id="{5BD9551C-5FDE-4973-B98D-83CC4F9752AF}"/>
              </a:ext>
            </a:extLst>
          </p:cNvPr>
          <p:cNvPicPr>
            <a:picLocks/>
          </p:cNvPicPr>
          <p:nvPr/>
        </p:nvPicPr>
        <p:blipFill rotWithShape="1">
          <a:blip r:embed="rId5"/>
          <a:srcRect t="3110" r="4441"/>
          <a:stretch/>
        </p:blipFill>
        <p:spPr>
          <a:xfrm>
            <a:off x="298452" y="3733409"/>
            <a:ext cx="3200400" cy="2286000"/>
          </a:xfrm>
          <a:prstGeom prst="rect">
            <a:avLst/>
          </a:prstGeom>
        </p:spPr>
      </p:pic>
      <p:pic>
        <p:nvPicPr>
          <p:cNvPr id="20" name="Picture 19">
            <a:extLst>
              <a:ext uri="{FF2B5EF4-FFF2-40B4-BE49-F238E27FC236}">
                <a16:creationId xmlns:a16="http://schemas.microsoft.com/office/drawing/2014/main" xmlns="" id="{C47E3814-7A50-4154-ABCD-B389B277075E}"/>
              </a:ext>
            </a:extLst>
          </p:cNvPr>
          <p:cNvPicPr>
            <a:picLocks/>
          </p:cNvPicPr>
          <p:nvPr/>
        </p:nvPicPr>
        <p:blipFill rotWithShape="1">
          <a:blip r:embed="rId6"/>
          <a:srcRect t="2563" r="5697"/>
          <a:stretch/>
        </p:blipFill>
        <p:spPr>
          <a:xfrm>
            <a:off x="298452" y="1359486"/>
            <a:ext cx="3200400" cy="2286000"/>
          </a:xfrm>
          <a:prstGeom prst="rect">
            <a:avLst/>
          </a:prstGeom>
        </p:spPr>
      </p:pic>
      <p:sp>
        <p:nvSpPr>
          <p:cNvPr id="21" name="TextBox 20">
            <a:extLst>
              <a:ext uri="{FF2B5EF4-FFF2-40B4-BE49-F238E27FC236}">
                <a16:creationId xmlns:a16="http://schemas.microsoft.com/office/drawing/2014/main" xmlns="" id="{A5CA9787-FD6C-45F7-9FE6-7296EA68D391}"/>
              </a:ext>
            </a:extLst>
          </p:cNvPr>
          <p:cNvSpPr txBox="1"/>
          <p:nvPr/>
        </p:nvSpPr>
        <p:spPr>
          <a:xfrm rot="16200000">
            <a:off x="10112" y="2313378"/>
            <a:ext cx="763029" cy="169277"/>
          </a:xfrm>
          <a:prstGeom prst="rect">
            <a:avLst/>
          </a:prstGeom>
          <a:solidFill>
            <a:srgbClr val="F0F0F0"/>
          </a:solidFill>
        </p:spPr>
        <p:txBody>
          <a:bodyPr wrap="none" lIns="0" tIns="0" rIns="0" bIns="0" rtlCol="0">
            <a:spAutoFit/>
          </a:bodyPr>
          <a:lstStyle/>
          <a:p>
            <a:r>
              <a:rPr lang="en-US" sz="1100" dirty="0">
                <a:solidFill>
                  <a:schemeClr val="tx1"/>
                </a:solidFill>
              </a:rPr>
              <a:t>Power (dBm)</a:t>
            </a:r>
          </a:p>
        </p:txBody>
      </p:sp>
      <p:sp>
        <p:nvSpPr>
          <p:cNvPr id="22" name="TextBox 21">
            <a:extLst>
              <a:ext uri="{FF2B5EF4-FFF2-40B4-BE49-F238E27FC236}">
                <a16:creationId xmlns:a16="http://schemas.microsoft.com/office/drawing/2014/main" xmlns="" id="{52CD604A-0B45-4CEA-AA55-4A7FD8F7D318}"/>
              </a:ext>
            </a:extLst>
          </p:cNvPr>
          <p:cNvSpPr txBox="1"/>
          <p:nvPr/>
        </p:nvSpPr>
        <p:spPr>
          <a:xfrm rot="16200000">
            <a:off x="3390390" y="2316322"/>
            <a:ext cx="695703" cy="169277"/>
          </a:xfrm>
          <a:prstGeom prst="rect">
            <a:avLst/>
          </a:prstGeom>
          <a:solidFill>
            <a:srgbClr val="F0F0F0"/>
          </a:solidFill>
        </p:spPr>
        <p:txBody>
          <a:bodyPr wrap="none" lIns="0" tIns="0" rIns="0" bIns="0" rtlCol="0">
            <a:spAutoFit/>
          </a:bodyPr>
          <a:lstStyle/>
          <a:p>
            <a:r>
              <a:rPr lang="en-US" sz="1100" dirty="0">
                <a:solidFill>
                  <a:schemeClr val="tx1"/>
                </a:solidFill>
              </a:rPr>
              <a:t>Phase (deg.)</a:t>
            </a:r>
          </a:p>
        </p:txBody>
      </p:sp>
      <p:sp>
        <p:nvSpPr>
          <p:cNvPr id="26" name="TextBox 25">
            <a:extLst>
              <a:ext uri="{FF2B5EF4-FFF2-40B4-BE49-F238E27FC236}">
                <a16:creationId xmlns:a16="http://schemas.microsoft.com/office/drawing/2014/main" xmlns="" id="{80E4F315-5A59-47CB-9324-F901523E7B3A}"/>
              </a:ext>
            </a:extLst>
          </p:cNvPr>
          <p:cNvSpPr txBox="1"/>
          <p:nvPr/>
        </p:nvSpPr>
        <p:spPr>
          <a:xfrm rot="16200000">
            <a:off x="-76169" y="4681439"/>
            <a:ext cx="918521" cy="169277"/>
          </a:xfrm>
          <a:prstGeom prst="rect">
            <a:avLst/>
          </a:prstGeom>
          <a:solidFill>
            <a:srgbClr val="F0F0F0"/>
          </a:solidFill>
        </p:spPr>
        <p:txBody>
          <a:bodyPr wrap="none" lIns="0" tIns="0" rIns="0" bIns="0" rtlCol="0">
            <a:spAutoFit/>
          </a:bodyPr>
          <a:lstStyle/>
          <a:p>
            <a:r>
              <a:rPr lang="en-US" sz="1100" dirty="0">
                <a:solidFill>
                  <a:schemeClr val="tx1"/>
                </a:solidFill>
              </a:rPr>
              <a:t>AZ  </a:t>
            </a:r>
            <a:r>
              <a:rPr lang="en-US" sz="1100" dirty="0" err="1">
                <a:solidFill>
                  <a:schemeClr val="tx1"/>
                </a:solidFill>
              </a:rPr>
              <a:t>AoA</a:t>
            </a:r>
            <a:r>
              <a:rPr lang="en-US" sz="1100" dirty="0">
                <a:solidFill>
                  <a:schemeClr val="tx1"/>
                </a:solidFill>
              </a:rPr>
              <a:t> (deg.)</a:t>
            </a:r>
          </a:p>
        </p:txBody>
      </p:sp>
      <p:sp>
        <p:nvSpPr>
          <p:cNvPr id="29" name="TextBox 28">
            <a:extLst>
              <a:ext uri="{FF2B5EF4-FFF2-40B4-BE49-F238E27FC236}">
                <a16:creationId xmlns:a16="http://schemas.microsoft.com/office/drawing/2014/main" xmlns="" id="{6A96D903-2F76-4D6F-8AC2-7A4C7F220A2B}"/>
              </a:ext>
            </a:extLst>
          </p:cNvPr>
          <p:cNvSpPr txBox="1"/>
          <p:nvPr/>
        </p:nvSpPr>
        <p:spPr>
          <a:xfrm rot="16200000">
            <a:off x="3300623" y="4681438"/>
            <a:ext cx="875240" cy="169277"/>
          </a:xfrm>
          <a:prstGeom prst="rect">
            <a:avLst/>
          </a:prstGeom>
          <a:solidFill>
            <a:srgbClr val="F0F0F0"/>
          </a:solidFill>
        </p:spPr>
        <p:txBody>
          <a:bodyPr wrap="none" lIns="0" tIns="0" rIns="0" bIns="0" rtlCol="0">
            <a:spAutoFit/>
          </a:bodyPr>
          <a:lstStyle/>
          <a:p>
            <a:r>
              <a:rPr lang="en-US" sz="1100" dirty="0">
                <a:solidFill>
                  <a:schemeClr val="tx1"/>
                </a:solidFill>
              </a:rPr>
              <a:t>EL </a:t>
            </a:r>
            <a:r>
              <a:rPr lang="en-US" sz="1100" dirty="0" err="1">
                <a:solidFill>
                  <a:schemeClr val="tx1"/>
                </a:solidFill>
              </a:rPr>
              <a:t>AoA</a:t>
            </a:r>
            <a:r>
              <a:rPr lang="en-US" sz="1100" dirty="0">
                <a:solidFill>
                  <a:schemeClr val="tx1"/>
                </a:solidFill>
              </a:rPr>
              <a:t> (deg.)</a:t>
            </a:r>
          </a:p>
        </p:txBody>
      </p:sp>
      <p:sp>
        <p:nvSpPr>
          <p:cNvPr id="3" name="Freeform: Shape 2">
            <a:extLst>
              <a:ext uri="{FF2B5EF4-FFF2-40B4-BE49-F238E27FC236}">
                <a16:creationId xmlns:a16="http://schemas.microsoft.com/office/drawing/2014/main" xmlns="" id="{765A4769-50DF-44F5-A8D0-6B4B19A7ABF8}"/>
              </a:ext>
            </a:extLst>
          </p:cNvPr>
          <p:cNvSpPr/>
          <p:nvPr/>
        </p:nvSpPr>
        <p:spPr bwMode="auto">
          <a:xfrm>
            <a:off x="742462" y="1617785"/>
            <a:ext cx="2602523" cy="1430247"/>
          </a:xfrm>
          <a:custGeom>
            <a:avLst/>
            <a:gdLst>
              <a:gd name="connsiteX0" fmla="*/ 0 w 2602523"/>
              <a:gd name="connsiteY0" fmla="*/ 0 h 1430289"/>
              <a:gd name="connsiteX1" fmla="*/ 398584 w 2602523"/>
              <a:gd name="connsiteY1" fmla="*/ 1430215 h 1430289"/>
              <a:gd name="connsiteX2" fmla="*/ 976923 w 2602523"/>
              <a:gd name="connsiteY2" fmla="*/ 70338 h 1430289"/>
              <a:gd name="connsiteX3" fmla="*/ 1484923 w 2602523"/>
              <a:gd name="connsiteY3" fmla="*/ 1406769 h 1430289"/>
              <a:gd name="connsiteX4" fmla="*/ 1875692 w 2602523"/>
              <a:gd name="connsiteY4" fmla="*/ 70338 h 1430289"/>
              <a:gd name="connsiteX5" fmla="*/ 2602523 w 2602523"/>
              <a:gd name="connsiteY5" fmla="*/ 1398953 h 1430289"/>
              <a:gd name="connsiteX6" fmla="*/ 2602523 w 2602523"/>
              <a:gd name="connsiteY6" fmla="*/ 1398953 h 1430289"/>
              <a:gd name="connsiteX0" fmla="*/ 0 w 2602523"/>
              <a:gd name="connsiteY0" fmla="*/ 0 h 1430289"/>
              <a:gd name="connsiteX1" fmla="*/ 398584 w 2602523"/>
              <a:gd name="connsiteY1" fmla="*/ 1430215 h 1430289"/>
              <a:gd name="connsiteX2" fmla="*/ 976923 w 2602523"/>
              <a:gd name="connsiteY2" fmla="*/ 70338 h 1430289"/>
              <a:gd name="connsiteX3" fmla="*/ 1484923 w 2602523"/>
              <a:gd name="connsiteY3" fmla="*/ 1406769 h 1430289"/>
              <a:gd name="connsiteX4" fmla="*/ 1985107 w 2602523"/>
              <a:gd name="connsiteY4" fmla="*/ 23446 h 1430289"/>
              <a:gd name="connsiteX5" fmla="*/ 2602523 w 2602523"/>
              <a:gd name="connsiteY5" fmla="*/ 1398953 h 1430289"/>
              <a:gd name="connsiteX6" fmla="*/ 2602523 w 2602523"/>
              <a:gd name="connsiteY6" fmla="*/ 1398953 h 1430289"/>
              <a:gd name="connsiteX0" fmla="*/ 0 w 2602523"/>
              <a:gd name="connsiteY0" fmla="*/ 0 h 1430247"/>
              <a:gd name="connsiteX1" fmla="*/ 398584 w 2602523"/>
              <a:gd name="connsiteY1" fmla="*/ 1430215 h 1430247"/>
              <a:gd name="connsiteX2" fmla="*/ 1023815 w 2602523"/>
              <a:gd name="connsiteY2" fmla="*/ 46892 h 1430247"/>
              <a:gd name="connsiteX3" fmla="*/ 1484923 w 2602523"/>
              <a:gd name="connsiteY3" fmla="*/ 1406769 h 1430247"/>
              <a:gd name="connsiteX4" fmla="*/ 1985107 w 2602523"/>
              <a:gd name="connsiteY4" fmla="*/ 23446 h 1430247"/>
              <a:gd name="connsiteX5" fmla="*/ 2602523 w 2602523"/>
              <a:gd name="connsiteY5" fmla="*/ 1398953 h 1430247"/>
              <a:gd name="connsiteX6" fmla="*/ 2602523 w 2602523"/>
              <a:gd name="connsiteY6" fmla="*/ 1398953 h 1430247"/>
              <a:gd name="connsiteX0" fmla="*/ 0 w 2602523"/>
              <a:gd name="connsiteY0" fmla="*/ 0 h 1430247"/>
              <a:gd name="connsiteX1" fmla="*/ 398584 w 2602523"/>
              <a:gd name="connsiteY1" fmla="*/ 1430215 h 1430247"/>
              <a:gd name="connsiteX2" fmla="*/ 1023815 w 2602523"/>
              <a:gd name="connsiteY2" fmla="*/ 46892 h 1430247"/>
              <a:gd name="connsiteX3" fmla="*/ 1484923 w 2602523"/>
              <a:gd name="connsiteY3" fmla="*/ 1406769 h 1430247"/>
              <a:gd name="connsiteX4" fmla="*/ 2039815 w 2602523"/>
              <a:gd name="connsiteY4" fmla="*/ 46892 h 1430247"/>
              <a:gd name="connsiteX5" fmla="*/ 2602523 w 2602523"/>
              <a:gd name="connsiteY5" fmla="*/ 1398953 h 1430247"/>
              <a:gd name="connsiteX6" fmla="*/ 2602523 w 2602523"/>
              <a:gd name="connsiteY6" fmla="*/ 1398953 h 14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2523" h="1430247">
                <a:moveTo>
                  <a:pt x="0" y="0"/>
                </a:moveTo>
                <a:cubicBezTo>
                  <a:pt x="117882" y="709246"/>
                  <a:pt x="227948" y="1422400"/>
                  <a:pt x="398584" y="1430215"/>
                </a:cubicBezTo>
                <a:cubicBezTo>
                  <a:pt x="569220" y="1438030"/>
                  <a:pt x="842759" y="50800"/>
                  <a:pt x="1023815" y="46892"/>
                </a:cubicBezTo>
                <a:cubicBezTo>
                  <a:pt x="1204871" y="42984"/>
                  <a:pt x="1315590" y="1406769"/>
                  <a:pt x="1484923" y="1406769"/>
                </a:cubicBezTo>
                <a:cubicBezTo>
                  <a:pt x="1654256" y="1406769"/>
                  <a:pt x="1853548" y="48195"/>
                  <a:pt x="2039815" y="46892"/>
                </a:cubicBezTo>
                <a:cubicBezTo>
                  <a:pt x="2226082" y="45589"/>
                  <a:pt x="2602523" y="1398953"/>
                  <a:pt x="2602523" y="1398953"/>
                </a:cubicBezTo>
                <a:lnTo>
                  <a:pt x="2602523" y="1398953"/>
                </a:lnTo>
              </a:path>
            </a:pathLst>
          </a:custGeom>
          <a:noFill/>
          <a:ln w="19050" cap="flat" cmpd="sng" algn="ctr">
            <a:solidFill>
              <a:srgbClr val="7030A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i="0" u="none" strike="noStrike" cap="none" normalizeH="0" baseline="0">
              <a:ln>
                <a:noFill/>
              </a:ln>
              <a:solidFill>
                <a:schemeClr val="tx1"/>
              </a:solidFill>
              <a:effectLst/>
              <a:latin typeface="Times New Roman" pitchFamily="16" charset="0"/>
              <a:ea typeface="MS Gothic" charset="-128"/>
            </a:endParaRPr>
          </a:p>
        </p:txBody>
      </p:sp>
      <p:sp>
        <p:nvSpPr>
          <p:cNvPr id="33" name="TextBox 32">
            <a:extLst>
              <a:ext uri="{FF2B5EF4-FFF2-40B4-BE49-F238E27FC236}">
                <a16:creationId xmlns:a16="http://schemas.microsoft.com/office/drawing/2014/main" xmlns="" id="{269F1D2B-1897-4A51-BE22-A1875B625EE4}"/>
              </a:ext>
            </a:extLst>
          </p:cNvPr>
          <p:cNvSpPr txBox="1"/>
          <p:nvPr/>
        </p:nvSpPr>
        <p:spPr>
          <a:xfrm>
            <a:off x="1794550" y="3547400"/>
            <a:ext cx="200580" cy="107722"/>
          </a:xfrm>
          <a:prstGeom prst="rect">
            <a:avLst/>
          </a:prstGeom>
          <a:solidFill>
            <a:srgbClr val="F0F0F0"/>
          </a:solidFill>
        </p:spPr>
        <p:txBody>
          <a:bodyPr wrap="square" lIns="0" tIns="0" rIns="0" bIns="0" rtlCol="0">
            <a:spAutoFit/>
          </a:bodyPr>
          <a:lstStyle/>
          <a:p>
            <a:r>
              <a:rPr lang="en-US" sz="700" dirty="0">
                <a:solidFill>
                  <a:schemeClr val="tx1"/>
                </a:solidFill>
                <a:latin typeface="Arial" panose="020B0604020202020204" pitchFamily="34" charset="0"/>
                <a:cs typeface="Arial" panose="020B0604020202020204" pitchFamily="34" charset="0"/>
              </a:rPr>
              <a:t>Time</a:t>
            </a:r>
            <a:endParaRPr lang="en-US" sz="1050" dirty="0">
              <a:solidFill>
                <a:schemeClr val="tx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62F5C4CC-8E74-4E8B-9DB3-CE3DB3798003}"/>
              </a:ext>
            </a:extLst>
          </p:cNvPr>
          <p:cNvSpPr txBox="1"/>
          <p:nvPr/>
        </p:nvSpPr>
        <p:spPr>
          <a:xfrm>
            <a:off x="1761200" y="5902051"/>
            <a:ext cx="200580" cy="107722"/>
          </a:xfrm>
          <a:prstGeom prst="rect">
            <a:avLst/>
          </a:prstGeom>
          <a:solidFill>
            <a:srgbClr val="F0F0F0"/>
          </a:solidFill>
        </p:spPr>
        <p:txBody>
          <a:bodyPr wrap="square" lIns="0" tIns="0" rIns="0" bIns="0" rtlCol="0">
            <a:spAutoFit/>
          </a:bodyPr>
          <a:lstStyle/>
          <a:p>
            <a:r>
              <a:rPr lang="en-US" sz="700" dirty="0">
                <a:solidFill>
                  <a:schemeClr val="accent4">
                    <a:lumMod val="85000"/>
                    <a:lumOff val="15000"/>
                  </a:schemeClr>
                </a:solidFill>
                <a:latin typeface="Arial" panose="020B0604020202020204" pitchFamily="34" charset="0"/>
                <a:cs typeface="Arial" panose="020B0604020202020204" pitchFamily="34" charset="0"/>
              </a:rPr>
              <a:t>Time</a:t>
            </a:r>
            <a:endParaRPr lang="en-US" sz="1050" dirty="0">
              <a:solidFill>
                <a:schemeClr val="accent4">
                  <a:lumMod val="85000"/>
                  <a:lumOff val="15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BE2A22DF-95E2-410C-A85F-419901728251}"/>
              </a:ext>
            </a:extLst>
          </p:cNvPr>
          <p:cNvSpPr txBox="1"/>
          <p:nvPr/>
        </p:nvSpPr>
        <p:spPr>
          <a:xfrm>
            <a:off x="5156425" y="5904063"/>
            <a:ext cx="200580" cy="107722"/>
          </a:xfrm>
          <a:prstGeom prst="rect">
            <a:avLst/>
          </a:prstGeom>
          <a:solidFill>
            <a:srgbClr val="F0F0F0"/>
          </a:solidFill>
        </p:spPr>
        <p:txBody>
          <a:bodyPr wrap="square" lIns="0" tIns="0" rIns="0" bIns="0" rtlCol="0">
            <a:spAutoFit/>
          </a:bodyPr>
          <a:lstStyle/>
          <a:p>
            <a:r>
              <a:rPr lang="en-US" sz="700" dirty="0">
                <a:solidFill>
                  <a:schemeClr val="accent4">
                    <a:lumMod val="85000"/>
                    <a:lumOff val="15000"/>
                  </a:schemeClr>
                </a:solidFill>
                <a:latin typeface="Arial" panose="020B0604020202020204" pitchFamily="34" charset="0"/>
                <a:cs typeface="Arial" panose="020B0604020202020204" pitchFamily="34" charset="0"/>
              </a:rPr>
              <a:t>Time</a:t>
            </a:r>
            <a:endParaRPr lang="en-US" sz="1050" dirty="0">
              <a:solidFill>
                <a:schemeClr val="accent4">
                  <a:lumMod val="85000"/>
                  <a:lumOff val="15000"/>
                </a:schemeClr>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5BE1F07B-5616-408E-BB76-AFB3A16FB38A}"/>
              </a:ext>
            </a:extLst>
          </p:cNvPr>
          <p:cNvSpPr txBox="1"/>
          <p:nvPr/>
        </p:nvSpPr>
        <p:spPr>
          <a:xfrm>
            <a:off x="4981506" y="3541322"/>
            <a:ext cx="455621" cy="107722"/>
          </a:xfrm>
          <a:prstGeom prst="rect">
            <a:avLst/>
          </a:prstGeom>
          <a:solidFill>
            <a:srgbClr val="F0F0F0"/>
          </a:solidFill>
        </p:spPr>
        <p:txBody>
          <a:bodyPr wrap="square" lIns="0" tIns="0" rIns="0" bIns="0" rtlCol="0">
            <a:spAutoFit/>
          </a:bodyPr>
          <a:lstStyle/>
          <a:p>
            <a:pPr algn="r"/>
            <a:r>
              <a:rPr lang="en-US" sz="700" dirty="0">
                <a:solidFill>
                  <a:schemeClr val="accent4">
                    <a:lumMod val="85000"/>
                    <a:lumOff val="15000"/>
                  </a:schemeClr>
                </a:solidFill>
                <a:latin typeface="Arial" panose="020B0604020202020204" pitchFamily="34" charset="0"/>
                <a:cs typeface="Arial" panose="020B0604020202020204" pitchFamily="34" charset="0"/>
              </a:rPr>
              <a:t>Time</a:t>
            </a:r>
            <a:endParaRPr lang="en-US" sz="1050" dirty="0">
              <a:solidFill>
                <a:schemeClr val="accent4">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4416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13307" y="593014"/>
            <a:ext cx="7965637" cy="657296"/>
          </a:xfrm>
          <a:ln/>
        </p:spPr>
        <p:txBody>
          <a:bodyPr/>
          <a:lstStyle/>
          <a:p>
            <a:pPr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i="1" dirty="0"/>
              <a:t>Slow Breathing </a:t>
            </a:r>
            <a:r>
              <a:rPr lang="en-GB" dirty="0"/>
              <a:t>vs. </a:t>
            </a:r>
            <a:r>
              <a:rPr lang="en-GB" i="1" dirty="0"/>
              <a:t>Fast Breathing </a:t>
            </a:r>
            <a:r>
              <a:rPr lang="en-GB" dirty="0"/>
              <a:t>Scenarios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US" dirty="0"/>
              <a:t>Camillo Gentile, NIST</a:t>
            </a:r>
            <a:endParaRPr lang="en-GB" dirty="0"/>
          </a:p>
        </p:txBody>
      </p:sp>
      <p:sp>
        <p:nvSpPr>
          <p:cNvPr id="4" name="Date Placeholder 3"/>
          <p:cNvSpPr>
            <a:spLocks noGrp="1"/>
          </p:cNvSpPr>
          <p:nvPr>
            <p:ph type="dt" idx="15"/>
          </p:nvPr>
        </p:nvSpPr>
        <p:spPr/>
        <p:txBody>
          <a:bodyPr/>
          <a:lstStyle/>
          <a:p>
            <a:r>
              <a:rPr lang="en-US" dirty="0"/>
              <a:t>October 2021</a:t>
            </a:r>
            <a:endParaRPr lang="en-GB" dirty="0"/>
          </a:p>
        </p:txBody>
      </p:sp>
      <p:pic>
        <p:nvPicPr>
          <p:cNvPr id="12" name="Picture 11">
            <a:extLst>
              <a:ext uri="{FF2B5EF4-FFF2-40B4-BE49-F238E27FC236}">
                <a16:creationId xmlns:a16="http://schemas.microsoft.com/office/drawing/2014/main" xmlns="" id="{B83F8E9C-F1F9-4D55-92B1-9515C2CAA36A}"/>
              </a:ext>
            </a:extLst>
          </p:cNvPr>
          <p:cNvPicPr>
            <a:picLocks noChangeAspect="1"/>
          </p:cNvPicPr>
          <p:nvPr/>
        </p:nvPicPr>
        <p:blipFill rotWithShape="1">
          <a:blip r:embed="rId3"/>
          <a:srcRect t="21584" r="34711"/>
          <a:stretch/>
        </p:blipFill>
        <p:spPr>
          <a:xfrm>
            <a:off x="810146" y="2480460"/>
            <a:ext cx="4617320" cy="1817579"/>
          </a:xfrm>
          <a:prstGeom prst="rect">
            <a:avLst/>
          </a:prstGeom>
        </p:spPr>
      </p:pic>
      <p:sp>
        <p:nvSpPr>
          <p:cNvPr id="13" name="TextBox 12">
            <a:extLst>
              <a:ext uri="{FF2B5EF4-FFF2-40B4-BE49-F238E27FC236}">
                <a16:creationId xmlns:a16="http://schemas.microsoft.com/office/drawing/2014/main" xmlns="" id="{3C45BE7F-C1B4-4C4B-9217-25447486F16B}"/>
              </a:ext>
            </a:extLst>
          </p:cNvPr>
          <p:cNvSpPr txBox="1"/>
          <p:nvPr/>
        </p:nvSpPr>
        <p:spPr>
          <a:xfrm>
            <a:off x="2539170" y="1725490"/>
            <a:ext cx="2221570" cy="461665"/>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b="1" i="1" dirty="0">
                <a:solidFill>
                  <a:srgbClr val="FF0000"/>
                </a:solidFill>
                <a:latin typeface="Calibri" panose="020F0502020204030204"/>
                <a:ea typeface="+mn-ea"/>
              </a:rPr>
              <a:t>Slow Breathing</a:t>
            </a:r>
          </a:p>
        </p:txBody>
      </p:sp>
      <p:sp>
        <p:nvSpPr>
          <p:cNvPr id="15" name="TextBox 14">
            <a:extLst>
              <a:ext uri="{FF2B5EF4-FFF2-40B4-BE49-F238E27FC236}">
                <a16:creationId xmlns:a16="http://schemas.microsoft.com/office/drawing/2014/main" xmlns="" id="{E1EB19AB-80ED-4590-BADD-C51AFD6D99FF}"/>
              </a:ext>
            </a:extLst>
          </p:cNvPr>
          <p:cNvSpPr txBox="1"/>
          <p:nvPr/>
        </p:nvSpPr>
        <p:spPr>
          <a:xfrm>
            <a:off x="8235636" y="1725489"/>
            <a:ext cx="2091202" cy="461665"/>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b="1" i="1" dirty="0">
                <a:solidFill>
                  <a:srgbClr val="FF0000"/>
                </a:solidFill>
                <a:latin typeface="Calibri" panose="020F0502020204030204"/>
                <a:ea typeface="+mn-ea"/>
              </a:rPr>
              <a:t>Fast Breathing</a:t>
            </a:r>
          </a:p>
        </p:txBody>
      </p:sp>
      <p:sp>
        <p:nvSpPr>
          <p:cNvPr id="7" name="TextBox 6">
            <a:extLst>
              <a:ext uri="{FF2B5EF4-FFF2-40B4-BE49-F238E27FC236}">
                <a16:creationId xmlns:a16="http://schemas.microsoft.com/office/drawing/2014/main" xmlns="" id="{350D1761-FF7D-4A85-B971-C72D02ABEB71}"/>
              </a:ext>
            </a:extLst>
          </p:cNvPr>
          <p:cNvSpPr txBox="1"/>
          <p:nvPr/>
        </p:nvSpPr>
        <p:spPr>
          <a:xfrm>
            <a:off x="1594505" y="2190225"/>
            <a:ext cx="864339" cy="307777"/>
          </a:xfrm>
          <a:prstGeom prst="rect">
            <a:avLst/>
          </a:prstGeom>
          <a:noFill/>
        </p:spPr>
        <p:txBody>
          <a:bodyPr wrap="none" rtlCol="0">
            <a:spAutoFit/>
          </a:bodyPr>
          <a:lstStyle/>
          <a:p>
            <a:r>
              <a:rPr lang="en-US" sz="1400" dirty="0">
                <a:solidFill>
                  <a:srgbClr val="00B050"/>
                </a:solidFill>
              </a:rPr>
              <a:t>HUMAN</a:t>
            </a:r>
          </a:p>
        </p:txBody>
      </p:sp>
      <p:sp>
        <p:nvSpPr>
          <p:cNvPr id="17" name="TextBox 16">
            <a:extLst>
              <a:ext uri="{FF2B5EF4-FFF2-40B4-BE49-F238E27FC236}">
                <a16:creationId xmlns:a16="http://schemas.microsoft.com/office/drawing/2014/main" xmlns="" id="{99B991B5-B74E-4A34-94BC-88E9FA12BAA2}"/>
              </a:ext>
            </a:extLst>
          </p:cNvPr>
          <p:cNvSpPr txBox="1"/>
          <p:nvPr/>
        </p:nvSpPr>
        <p:spPr>
          <a:xfrm>
            <a:off x="841316" y="4758991"/>
            <a:ext cx="1600118" cy="523220"/>
          </a:xfrm>
          <a:prstGeom prst="rect">
            <a:avLst/>
          </a:prstGeom>
          <a:noFill/>
        </p:spPr>
        <p:txBody>
          <a:bodyPr wrap="none" rtlCol="0">
            <a:spAutoFit/>
          </a:bodyPr>
          <a:lstStyle/>
          <a:p>
            <a:pPr algn="ctr"/>
            <a:r>
              <a:rPr lang="en-US" sz="1400" dirty="0">
                <a:solidFill>
                  <a:srgbClr val="00B050"/>
                </a:solidFill>
              </a:rPr>
              <a:t>SEMI-ANECHOIC</a:t>
            </a:r>
          </a:p>
          <a:p>
            <a:pPr algn="ctr"/>
            <a:r>
              <a:rPr lang="en-US" sz="1400" dirty="0">
                <a:solidFill>
                  <a:srgbClr val="00B050"/>
                </a:solidFill>
              </a:rPr>
              <a:t>CHAMBER</a:t>
            </a:r>
          </a:p>
        </p:txBody>
      </p:sp>
      <p:sp>
        <p:nvSpPr>
          <p:cNvPr id="21" name="TextBox 20">
            <a:extLst>
              <a:ext uri="{FF2B5EF4-FFF2-40B4-BE49-F238E27FC236}">
                <a16:creationId xmlns:a16="http://schemas.microsoft.com/office/drawing/2014/main" xmlns="" id="{7519DAD5-6D8A-4700-A73C-74F2A1A3B385}"/>
              </a:ext>
            </a:extLst>
          </p:cNvPr>
          <p:cNvSpPr txBox="1"/>
          <p:nvPr/>
        </p:nvSpPr>
        <p:spPr>
          <a:xfrm>
            <a:off x="4346181" y="4459970"/>
            <a:ext cx="1749819" cy="523220"/>
          </a:xfrm>
          <a:prstGeom prst="rect">
            <a:avLst/>
          </a:prstGeom>
          <a:noFill/>
        </p:spPr>
        <p:txBody>
          <a:bodyPr wrap="square" rtlCol="0">
            <a:spAutoFit/>
          </a:bodyPr>
          <a:lstStyle/>
          <a:p>
            <a:pPr algn="ctr"/>
            <a:r>
              <a:rPr lang="en-US" sz="1400" dirty="0">
                <a:solidFill>
                  <a:srgbClr val="00B050"/>
                </a:solidFill>
              </a:rPr>
              <a:t>ABSORBER TO </a:t>
            </a:r>
          </a:p>
          <a:p>
            <a:pPr algn="ctr"/>
            <a:r>
              <a:rPr lang="en-US" sz="1400" dirty="0">
                <a:solidFill>
                  <a:srgbClr val="00B050"/>
                </a:solidFill>
              </a:rPr>
              <a:t>BLOCK </a:t>
            </a:r>
            <a:r>
              <a:rPr lang="en-US" sz="1400" dirty="0" err="1">
                <a:solidFill>
                  <a:srgbClr val="00B050"/>
                </a:solidFill>
              </a:rPr>
              <a:t>LoS</a:t>
            </a:r>
            <a:r>
              <a:rPr lang="en-US" sz="1400" dirty="0">
                <a:solidFill>
                  <a:srgbClr val="00B050"/>
                </a:solidFill>
              </a:rPr>
              <a:t> PATH</a:t>
            </a:r>
          </a:p>
        </p:txBody>
      </p:sp>
      <p:cxnSp>
        <p:nvCxnSpPr>
          <p:cNvPr id="19" name="Straight Arrow Connector 18">
            <a:extLst>
              <a:ext uri="{FF2B5EF4-FFF2-40B4-BE49-F238E27FC236}">
                <a16:creationId xmlns:a16="http://schemas.microsoft.com/office/drawing/2014/main" xmlns="" id="{22A86C82-6AA7-40B5-97D9-49A89F05D317}"/>
              </a:ext>
            </a:extLst>
          </p:cNvPr>
          <p:cNvCxnSpPr>
            <a:cxnSpLocks/>
          </p:cNvCxnSpPr>
          <p:nvPr/>
        </p:nvCxnSpPr>
        <p:spPr bwMode="auto">
          <a:xfrm flipH="1" flipV="1">
            <a:off x="3749189" y="4325216"/>
            <a:ext cx="675875" cy="310372"/>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xmlns="" id="{45AE97BE-8371-45C7-ABA8-56F719A13932}"/>
              </a:ext>
            </a:extLst>
          </p:cNvPr>
          <p:cNvCxnSpPr>
            <a:cxnSpLocks/>
          </p:cNvCxnSpPr>
          <p:nvPr/>
        </p:nvCxnSpPr>
        <p:spPr bwMode="auto">
          <a:xfrm>
            <a:off x="2441434" y="2433312"/>
            <a:ext cx="540492" cy="252037"/>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xmlns="" id="{46F16F4F-BB14-4704-8E33-503291E17441}"/>
              </a:ext>
            </a:extLst>
          </p:cNvPr>
          <p:cNvCxnSpPr>
            <a:cxnSpLocks/>
          </p:cNvCxnSpPr>
          <p:nvPr/>
        </p:nvCxnSpPr>
        <p:spPr bwMode="auto">
          <a:xfrm flipV="1">
            <a:off x="1581638" y="4345782"/>
            <a:ext cx="0" cy="375798"/>
          </a:xfrm>
          <a:prstGeom prst="straightConnector1">
            <a:avLst/>
          </a:prstGeom>
          <a:solidFill>
            <a:srgbClr val="00B8FF"/>
          </a:solidFill>
          <a:ln w="28575" cap="flat" cmpd="sng" algn="ctr">
            <a:solidFill>
              <a:srgbClr val="00B050"/>
            </a:solidFill>
            <a:prstDash val="solid"/>
            <a:round/>
            <a:headEnd type="none" w="med" len="med"/>
            <a:tailEnd type="triangle"/>
          </a:ln>
          <a:effectLst/>
        </p:spPr>
      </p:cxnSp>
      <p:sp>
        <p:nvSpPr>
          <p:cNvPr id="20" name="TextBox 19">
            <a:extLst>
              <a:ext uri="{FF2B5EF4-FFF2-40B4-BE49-F238E27FC236}">
                <a16:creationId xmlns:a16="http://schemas.microsoft.com/office/drawing/2014/main" xmlns="" id="{44C6059B-C708-490D-9C48-763A1D88A63E}"/>
              </a:ext>
            </a:extLst>
          </p:cNvPr>
          <p:cNvSpPr txBox="1"/>
          <p:nvPr/>
        </p:nvSpPr>
        <p:spPr>
          <a:xfrm rot="1785556">
            <a:off x="3603907" y="2558970"/>
            <a:ext cx="210270" cy="549419"/>
          </a:xfrm>
          <a:prstGeom prst="rect">
            <a:avLst/>
          </a:prstGeom>
          <a:solidFill>
            <a:schemeClr val="bg1"/>
          </a:solidFill>
        </p:spPr>
        <p:txBody>
          <a:bodyPr wrap="square" rtlCol="0">
            <a:spAutoFit/>
          </a:bodyPr>
          <a:lstStyle/>
          <a:p>
            <a:endParaRPr lang="en-US" dirty="0"/>
          </a:p>
        </p:txBody>
      </p:sp>
      <p:sp>
        <p:nvSpPr>
          <p:cNvPr id="22" name="Freeform: Shape 21">
            <a:extLst>
              <a:ext uri="{FF2B5EF4-FFF2-40B4-BE49-F238E27FC236}">
                <a16:creationId xmlns:a16="http://schemas.microsoft.com/office/drawing/2014/main" xmlns="" id="{05D8EE4F-F7E2-4337-BD64-65081AE2E365}"/>
              </a:ext>
            </a:extLst>
          </p:cNvPr>
          <p:cNvSpPr/>
          <p:nvPr/>
        </p:nvSpPr>
        <p:spPr>
          <a:xfrm rot="4966818">
            <a:off x="3775526" y="2662335"/>
            <a:ext cx="271482" cy="252856"/>
          </a:xfrm>
          <a:custGeom>
            <a:avLst/>
            <a:gdLst>
              <a:gd name="connsiteX0" fmla="*/ 0 w 1090246"/>
              <a:gd name="connsiteY0" fmla="*/ 288451 h 288451"/>
              <a:gd name="connsiteX1" fmla="*/ 309489 w 1090246"/>
              <a:gd name="connsiteY1" fmla="*/ 63 h 288451"/>
              <a:gd name="connsiteX2" fmla="*/ 815926 w 1090246"/>
              <a:gd name="connsiteY2" fmla="*/ 260316 h 288451"/>
              <a:gd name="connsiteX3" fmla="*/ 1090246 w 1090246"/>
              <a:gd name="connsiteY3" fmla="*/ 42267 h 288451"/>
              <a:gd name="connsiteX4" fmla="*/ 1090246 w 1090246"/>
              <a:gd name="connsiteY4" fmla="*/ 42267 h 28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246" h="288451">
                <a:moveTo>
                  <a:pt x="0" y="288451"/>
                </a:moveTo>
                <a:cubicBezTo>
                  <a:pt x="86750" y="146601"/>
                  <a:pt x="173501" y="4752"/>
                  <a:pt x="309489" y="63"/>
                </a:cubicBezTo>
                <a:cubicBezTo>
                  <a:pt x="445477" y="-4626"/>
                  <a:pt x="685800" y="253282"/>
                  <a:pt x="815926" y="260316"/>
                </a:cubicBezTo>
                <a:cubicBezTo>
                  <a:pt x="946052" y="267350"/>
                  <a:pt x="1090246" y="42267"/>
                  <a:pt x="1090246" y="42267"/>
                </a:cubicBezTo>
                <a:lnTo>
                  <a:pt x="1090246" y="42267"/>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5F518046-BB66-499C-9A27-737DB5F76CA4}"/>
              </a:ext>
            </a:extLst>
          </p:cNvPr>
          <p:cNvPicPr>
            <a:picLocks noChangeAspect="1"/>
          </p:cNvPicPr>
          <p:nvPr/>
        </p:nvPicPr>
        <p:blipFill rotWithShape="1">
          <a:blip r:embed="rId3"/>
          <a:srcRect t="21584" r="34711"/>
          <a:stretch/>
        </p:blipFill>
        <p:spPr>
          <a:xfrm>
            <a:off x="6972577" y="2309165"/>
            <a:ext cx="4617320" cy="1817579"/>
          </a:xfrm>
          <a:prstGeom prst="rect">
            <a:avLst/>
          </a:prstGeom>
        </p:spPr>
      </p:pic>
      <p:sp>
        <p:nvSpPr>
          <p:cNvPr id="29" name="TextBox 28">
            <a:extLst>
              <a:ext uri="{FF2B5EF4-FFF2-40B4-BE49-F238E27FC236}">
                <a16:creationId xmlns:a16="http://schemas.microsoft.com/office/drawing/2014/main" xmlns="" id="{5EB173C0-AA17-4F03-9FD2-7ACD0A9CA779}"/>
              </a:ext>
            </a:extLst>
          </p:cNvPr>
          <p:cNvSpPr txBox="1"/>
          <p:nvPr/>
        </p:nvSpPr>
        <p:spPr>
          <a:xfrm rot="1785556">
            <a:off x="9766338" y="2387675"/>
            <a:ext cx="210270" cy="549419"/>
          </a:xfrm>
          <a:prstGeom prst="rect">
            <a:avLst/>
          </a:prstGeom>
          <a:solidFill>
            <a:schemeClr val="bg1"/>
          </a:solidFill>
        </p:spPr>
        <p:txBody>
          <a:bodyPr wrap="square" rtlCol="0">
            <a:spAutoFit/>
          </a:bodyPr>
          <a:lstStyle/>
          <a:p>
            <a:endParaRPr lang="en-US" dirty="0"/>
          </a:p>
        </p:txBody>
      </p:sp>
      <p:grpSp>
        <p:nvGrpSpPr>
          <p:cNvPr id="31" name="Group 30">
            <a:extLst>
              <a:ext uri="{FF2B5EF4-FFF2-40B4-BE49-F238E27FC236}">
                <a16:creationId xmlns:a16="http://schemas.microsoft.com/office/drawing/2014/main" xmlns="" id="{F3D7BD51-888C-48E7-B4D6-B4AFFE4E6292}"/>
              </a:ext>
            </a:extLst>
          </p:cNvPr>
          <p:cNvGrpSpPr/>
          <p:nvPr/>
        </p:nvGrpSpPr>
        <p:grpSpPr>
          <a:xfrm rot="5400000">
            <a:off x="9952772" y="2566793"/>
            <a:ext cx="292648" cy="277022"/>
            <a:chOff x="5183970" y="2544814"/>
            <a:chExt cx="650558" cy="215273"/>
          </a:xfrm>
        </p:grpSpPr>
        <p:sp>
          <p:nvSpPr>
            <p:cNvPr id="32" name="Freeform: Shape 31">
              <a:extLst>
                <a:ext uri="{FF2B5EF4-FFF2-40B4-BE49-F238E27FC236}">
                  <a16:creationId xmlns:a16="http://schemas.microsoft.com/office/drawing/2014/main" xmlns="" id="{A0877145-FC52-4955-9BA0-5777A5E0A5FC}"/>
                </a:ext>
              </a:extLst>
            </p:cNvPr>
            <p:cNvSpPr/>
            <p:nvPr/>
          </p:nvSpPr>
          <p:spPr>
            <a:xfrm>
              <a:off x="5183970" y="2580282"/>
              <a:ext cx="345798" cy="179805"/>
            </a:xfrm>
            <a:custGeom>
              <a:avLst/>
              <a:gdLst>
                <a:gd name="connsiteX0" fmla="*/ 0 w 1090246"/>
                <a:gd name="connsiteY0" fmla="*/ 288451 h 288451"/>
                <a:gd name="connsiteX1" fmla="*/ 309489 w 1090246"/>
                <a:gd name="connsiteY1" fmla="*/ 63 h 288451"/>
                <a:gd name="connsiteX2" fmla="*/ 815926 w 1090246"/>
                <a:gd name="connsiteY2" fmla="*/ 260316 h 288451"/>
                <a:gd name="connsiteX3" fmla="*/ 1090246 w 1090246"/>
                <a:gd name="connsiteY3" fmla="*/ 42267 h 288451"/>
                <a:gd name="connsiteX4" fmla="*/ 1090246 w 1090246"/>
                <a:gd name="connsiteY4" fmla="*/ 42267 h 28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246" h="288451">
                  <a:moveTo>
                    <a:pt x="0" y="288451"/>
                  </a:moveTo>
                  <a:cubicBezTo>
                    <a:pt x="86750" y="146601"/>
                    <a:pt x="173501" y="4752"/>
                    <a:pt x="309489" y="63"/>
                  </a:cubicBezTo>
                  <a:cubicBezTo>
                    <a:pt x="445477" y="-4626"/>
                    <a:pt x="685800" y="253282"/>
                    <a:pt x="815926" y="260316"/>
                  </a:cubicBezTo>
                  <a:cubicBezTo>
                    <a:pt x="946052" y="267350"/>
                    <a:pt x="1090246" y="42267"/>
                    <a:pt x="1090246" y="42267"/>
                  </a:cubicBezTo>
                  <a:lnTo>
                    <a:pt x="1090246" y="42267"/>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 id="{735E2838-9339-4A03-8EC7-C1668F0CC6C6}"/>
                </a:ext>
              </a:extLst>
            </p:cNvPr>
            <p:cNvSpPr/>
            <p:nvPr/>
          </p:nvSpPr>
          <p:spPr>
            <a:xfrm>
              <a:off x="5488730" y="2544814"/>
              <a:ext cx="345798" cy="179805"/>
            </a:xfrm>
            <a:custGeom>
              <a:avLst/>
              <a:gdLst>
                <a:gd name="connsiteX0" fmla="*/ 0 w 1090246"/>
                <a:gd name="connsiteY0" fmla="*/ 288451 h 288451"/>
                <a:gd name="connsiteX1" fmla="*/ 309489 w 1090246"/>
                <a:gd name="connsiteY1" fmla="*/ 63 h 288451"/>
                <a:gd name="connsiteX2" fmla="*/ 815926 w 1090246"/>
                <a:gd name="connsiteY2" fmla="*/ 260316 h 288451"/>
                <a:gd name="connsiteX3" fmla="*/ 1090246 w 1090246"/>
                <a:gd name="connsiteY3" fmla="*/ 42267 h 288451"/>
                <a:gd name="connsiteX4" fmla="*/ 1090246 w 1090246"/>
                <a:gd name="connsiteY4" fmla="*/ 42267 h 28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246" h="288451">
                  <a:moveTo>
                    <a:pt x="0" y="288451"/>
                  </a:moveTo>
                  <a:cubicBezTo>
                    <a:pt x="86750" y="146601"/>
                    <a:pt x="173501" y="4752"/>
                    <a:pt x="309489" y="63"/>
                  </a:cubicBezTo>
                  <a:cubicBezTo>
                    <a:pt x="445477" y="-4626"/>
                    <a:pt x="685800" y="253282"/>
                    <a:pt x="815926" y="260316"/>
                  </a:cubicBezTo>
                  <a:cubicBezTo>
                    <a:pt x="946052" y="267350"/>
                    <a:pt x="1090246" y="42267"/>
                    <a:pt x="1090246" y="42267"/>
                  </a:cubicBezTo>
                  <a:lnTo>
                    <a:pt x="1090246" y="42267"/>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52033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69F5F72143CB4BA774BD94135063F9" ma:contentTypeVersion="9" ma:contentTypeDescription="Create a new document." ma:contentTypeScope="" ma:versionID="3a6645306c297955d3b01d7238cdcf3d">
  <xsd:schema xmlns:xsd="http://www.w3.org/2001/XMLSchema" xmlns:xs="http://www.w3.org/2001/XMLSchema" xmlns:p="http://schemas.microsoft.com/office/2006/metadata/properties" xmlns:ns3="1f26692b-4adc-4615-b741-9f0a41c6dd59" xmlns:ns4="c8ffece7-7bdd-48c3-82fa-c3ddbdc20ee3" targetNamespace="http://schemas.microsoft.com/office/2006/metadata/properties" ma:root="true" ma:fieldsID="fe0a97c31db9e6a67b22a7eb4713b45a" ns3:_="" ns4:_="">
    <xsd:import namespace="1f26692b-4adc-4615-b741-9f0a41c6dd59"/>
    <xsd:import namespace="c8ffece7-7bdd-48c3-82fa-c3ddbdc20ee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6692b-4adc-4615-b741-9f0a41c6dd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ffece7-7bdd-48c3-82fa-c3ddbdc20e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E08025-C2C8-445C-82C6-ADB62966C807}">
  <ds:schemaRefs>
    <ds:schemaRef ds:uri="1f26692b-4adc-4615-b741-9f0a41c6dd59"/>
    <ds:schemaRef ds:uri="c8ffece7-7bdd-48c3-82fa-c3ddbdc20e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C487AB-0C51-46F9-A7D3-18A2EE696B4E}">
  <ds:schemaRefs>
    <ds:schemaRef ds:uri="http://schemas.microsoft.com/sharepoint/v3/contenttype/forms"/>
  </ds:schemaRefs>
</ds:datastoreItem>
</file>

<file path=customXml/itemProps3.xml><?xml version="1.0" encoding="utf-8"?>
<ds:datastoreItem xmlns:ds="http://schemas.openxmlformats.org/officeDocument/2006/customXml" ds:itemID="{97D5D0FD-24A1-4CF1-9737-B53FF81DDEAC}">
  <ds:schemaRefs>
    <ds:schemaRef ds:uri="1f26692b-4adc-4615-b741-9f0a41c6dd59"/>
    <ds:schemaRef ds:uri="c8ffece7-7bdd-48c3-82fa-c3ddbdc20e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802-11-Submission-16-9</Template>
  <TotalTime>1120</TotalTime>
  <Words>1237</Words>
  <Application>Microsoft Office PowerPoint</Application>
  <PresentationFormat>宽屏</PresentationFormat>
  <Paragraphs>211</Paragraphs>
  <Slides>14</Slides>
  <Notes>12</Notes>
  <HiddenSlides>0</HiddenSlides>
  <MMClips>1</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1" baseType="lpstr">
      <vt:lpstr>Arial Unicode MS</vt:lpstr>
      <vt:lpstr>MS Gothic</vt:lpstr>
      <vt:lpstr>Arial</vt:lpstr>
      <vt:lpstr>Calibri</vt:lpstr>
      <vt:lpstr>Times New Roman</vt:lpstr>
      <vt:lpstr>Office Theme</vt:lpstr>
      <vt:lpstr>Document</vt:lpstr>
      <vt:lpstr>NIST mmWave Phased-Array Channel Sounder  for Human Sensing</vt:lpstr>
      <vt:lpstr>Abstract</vt:lpstr>
      <vt:lpstr>Outline</vt:lpstr>
      <vt:lpstr>Description of Channel Sounder</vt:lpstr>
      <vt:lpstr>No Hand vs. Hand Waving Scenarios</vt:lpstr>
      <vt:lpstr>Path Properties: No Hand vs. Hand Waving</vt:lpstr>
      <vt:lpstr>Properties of Human Absorber: No Hand</vt:lpstr>
      <vt:lpstr>Properties of Human Absorber + Hand: Hand Waving</vt:lpstr>
      <vt:lpstr>Slow Breathing vs. Fast Breathing Scenarios</vt:lpstr>
      <vt:lpstr>Abdomen Scatter Center</vt:lpstr>
      <vt:lpstr>Chest Scatter Center</vt:lpstr>
      <vt:lpstr>PowerPoint 演示文稿</vt:lpstr>
      <vt:lpstr>Conclusions</vt:lpstr>
      <vt:lpstr>References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 simulation &amp; Modeling framework for sensing</dc:title>
  <dc:creator>Ropitault, Tanguy (IntlAssoc)</dc:creator>
  <cp:lastModifiedBy>Hanxiao (Tony, WT Lab)</cp:lastModifiedBy>
  <cp:revision>48</cp:revision>
  <cp:lastPrinted>1601-01-01T00:00:00Z</cp:lastPrinted>
  <dcterms:created xsi:type="dcterms:W3CDTF">2021-05-06T10:44:34Z</dcterms:created>
  <dcterms:modified xsi:type="dcterms:W3CDTF">2021-10-12T09:24:05Z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0x0101000A69F5F72143CB4BA774BD94135063F9</vt:lpwstr>
  </property>
</Properties>
</file>