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850" r:id="rId2"/>
    <p:sldId id="851" r:id="rId3"/>
    <p:sldId id="423" r:id="rId4"/>
    <p:sldId id="858" r:id="rId5"/>
    <p:sldId id="613" r:id="rId6"/>
    <p:sldId id="857" r:id="rId7"/>
    <p:sldId id="856" r:id="rId8"/>
    <p:sldId id="854" r:id="rId9"/>
    <p:sldId id="855" r:id="rId10"/>
    <p:sldId id="848" r:id="rId11"/>
    <p:sldId id="754" r:id="rId12"/>
    <p:sldId id="755" r:id="rId13"/>
    <p:sldId id="458" r:id="rId14"/>
    <p:sldId id="489" r:id="rId15"/>
    <p:sldId id="814" r:id="rId16"/>
    <p:sldId id="815" r:id="rId17"/>
    <p:sldId id="749" r:id="rId18"/>
    <p:sldId id="767" r:id="rId19"/>
    <p:sldId id="768" r:id="rId20"/>
    <p:sldId id="746" r:id="rId21"/>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 id="858"/>
            <p14:sldId id="613"/>
            <p14:sldId id="857"/>
            <p14:sldId id="856"/>
            <p14:sldId id="854"/>
            <p14:sldId id="855"/>
            <p14:sldId id="848"/>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D3CA2A-23F3-4C16-B1C0-52F302F27D8B}" v="10" dt="2021-11-05T13:23:55.0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1" autoAdjust="0"/>
    <p:restoredTop sz="96371" autoAdjust="0"/>
  </p:normalViewPr>
  <p:slideViewPr>
    <p:cSldViewPr>
      <p:cViewPr varScale="1">
        <p:scale>
          <a:sx n="93" d="100"/>
          <a:sy n="93" d="100"/>
        </p:scale>
        <p:origin x="102" y="210"/>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Montemurro" userId="40c20c913ca7511e" providerId="LiveId" clId="{3DD3CA2A-23F3-4C16-B1C0-52F302F27D8B}"/>
    <pc:docChg chg="undo custSel modSld modMainMaster">
      <pc:chgData name="Mike Montemurro" userId="40c20c913ca7511e" providerId="LiveId" clId="{3DD3CA2A-23F3-4C16-B1C0-52F302F27D8B}" dt="2021-11-05T16:09:45.298" v="1443" actId="20577"/>
      <pc:docMkLst>
        <pc:docMk/>
      </pc:docMkLst>
      <pc:sldChg chg="modSp mod">
        <pc:chgData name="Mike Montemurro" userId="40c20c913ca7511e" providerId="LiveId" clId="{3DD3CA2A-23F3-4C16-B1C0-52F302F27D8B}" dt="2021-11-05T16:09:45.298" v="1443" actId="20577"/>
        <pc:sldMkLst>
          <pc:docMk/>
          <pc:sldMk cId="3830619075" sldId="613"/>
        </pc:sldMkLst>
        <pc:spChg chg="mod">
          <ac:chgData name="Mike Montemurro" userId="40c20c913ca7511e" providerId="LiveId" clId="{3DD3CA2A-23F3-4C16-B1C0-52F302F27D8B}" dt="2021-11-05T13:13:50.872" v="1124" actId="20577"/>
          <ac:spMkLst>
            <pc:docMk/>
            <pc:sldMk cId="3830619075" sldId="613"/>
            <ac:spMk id="7" creationId="{12EA73ED-8534-496E-953B-F9D898315292}"/>
          </ac:spMkLst>
        </pc:spChg>
        <pc:spChg chg="mod">
          <ac:chgData name="Mike Montemurro" userId="40c20c913ca7511e" providerId="LiveId" clId="{3DD3CA2A-23F3-4C16-B1C0-52F302F27D8B}" dt="2021-11-05T16:09:45.298" v="1443" actId="20577"/>
          <ac:spMkLst>
            <pc:docMk/>
            <pc:sldMk cId="3830619075" sldId="613"/>
            <ac:spMk id="8" creationId="{4CD249A7-B25B-4413-A490-DA16C7C17DEA}"/>
          </ac:spMkLst>
        </pc:spChg>
        <pc:spChg chg="mod">
          <ac:chgData name="Mike Montemurro" userId="40c20c913ca7511e" providerId="LiveId" clId="{3DD3CA2A-23F3-4C16-B1C0-52F302F27D8B}" dt="2021-11-05T13:30:23.233" v="1401" actId="20577"/>
          <ac:spMkLst>
            <pc:docMk/>
            <pc:sldMk cId="3830619075" sldId="613"/>
            <ac:spMk id="9" creationId="{646D209B-E15C-40CD-B6C9-BF023D20E53D}"/>
          </ac:spMkLst>
        </pc:spChg>
        <pc:spChg chg="mod">
          <ac:chgData name="Mike Montemurro" userId="40c20c913ca7511e" providerId="LiveId" clId="{3DD3CA2A-23F3-4C16-B1C0-52F302F27D8B}" dt="2021-11-04T18:39:47.596" v="1034" actId="20577"/>
          <ac:spMkLst>
            <pc:docMk/>
            <pc:sldMk cId="3830619075" sldId="613"/>
            <ac:spMk id="10" creationId="{CC2AB40D-EE73-4F6E-AF6C-5BB8815A67AA}"/>
          </ac:spMkLst>
        </pc:spChg>
        <pc:spChg chg="mod">
          <ac:chgData name="Mike Montemurro" userId="40c20c913ca7511e" providerId="LiveId" clId="{3DD3CA2A-23F3-4C16-B1C0-52F302F27D8B}" dt="2021-11-04T18:39:13.362" v="1002" actId="20577"/>
          <ac:spMkLst>
            <pc:docMk/>
            <pc:sldMk cId="3830619075" sldId="613"/>
            <ac:spMk id="4103" creationId="{00000000-0000-0000-0000-000000000000}"/>
          </ac:spMkLst>
        </pc:spChg>
      </pc:sldChg>
      <pc:sldChg chg="modSp mod">
        <pc:chgData name="Mike Montemurro" userId="40c20c913ca7511e" providerId="LiveId" clId="{3DD3CA2A-23F3-4C16-B1C0-52F302F27D8B}" dt="2021-11-02T14:18:23.087" v="431" actId="20577"/>
        <pc:sldMkLst>
          <pc:docMk/>
          <pc:sldMk cId="3056178945" sldId="848"/>
        </pc:sldMkLst>
        <pc:spChg chg="mod">
          <ac:chgData name="Mike Montemurro" userId="40c20c913ca7511e" providerId="LiveId" clId="{3DD3CA2A-23F3-4C16-B1C0-52F302F27D8B}" dt="2021-11-02T14:18:23.087" v="431" actId="20577"/>
          <ac:spMkLst>
            <pc:docMk/>
            <pc:sldMk cId="3056178945" sldId="848"/>
            <ac:spMk id="5" creationId="{312E63CB-7AA4-47E9-A213-073D8CADFEE1}"/>
          </ac:spMkLst>
        </pc:spChg>
      </pc:sldChg>
      <pc:sldChg chg="modSp mod">
        <pc:chgData name="Mike Montemurro" userId="40c20c913ca7511e" providerId="LiveId" clId="{3DD3CA2A-23F3-4C16-B1C0-52F302F27D8B}" dt="2021-11-02T14:18:46.871" v="433" actId="20577"/>
        <pc:sldMkLst>
          <pc:docMk/>
          <pc:sldMk cId="2822743645" sldId="850"/>
        </pc:sldMkLst>
        <pc:spChg chg="mod">
          <ac:chgData name="Mike Montemurro" userId="40c20c913ca7511e" providerId="LiveId" clId="{3DD3CA2A-23F3-4C16-B1C0-52F302F27D8B}" dt="2021-11-02T14:18:46.871" v="433" actId="20577"/>
          <ac:spMkLst>
            <pc:docMk/>
            <pc:sldMk cId="2822743645" sldId="850"/>
            <ac:spMk id="5" creationId="{5C289E12-1085-4168-A398-0F7249308ABA}"/>
          </ac:spMkLst>
        </pc:spChg>
      </pc:sldChg>
      <pc:sldChg chg="modSp mod">
        <pc:chgData name="Mike Montemurro" userId="40c20c913ca7511e" providerId="LiveId" clId="{3DD3CA2A-23F3-4C16-B1C0-52F302F27D8B}" dt="2021-11-02T14:05:34.025" v="37" actId="20577"/>
        <pc:sldMkLst>
          <pc:docMk/>
          <pc:sldMk cId="1366082887" sldId="851"/>
        </pc:sldMkLst>
        <pc:spChg chg="mod">
          <ac:chgData name="Mike Montemurro" userId="40c20c913ca7511e" providerId="LiveId" clId="{3DD3CA2A-23F3-4C16-B1C0-52F302F27D8B}" dt="2021-11-02T14:05:34.025" v="37" actId="20577"/>
          <ac:spMkLst>
            <pc:docMk/>
            <pc:sldMk cId="1366082887" sldId="851"/>
            <ac:spMk id="5" creationId="{CE3CB10D-55A8-4529-BEDD-F608F8F8F2BA}"/>
          </ac:spMkLst>
        </pc:spChg>
      </pc:sldChg>
      <pc:sldChg chg="modSp mod">
        <pc:chgData name="Mike Montemurro" userId="40c20c913ca7511e" providerId="LiveId" clId="{3DD3CA2A-23F3-4C16-B1C0-52F302F27D8B}" dt="2021-11-02T14:20:57.751" v="444"/>
        <pc:sldMkLst>
          <pc:docMk/>
          <pc:sldMk cId="1554063236" sldId="857"/>
        </pc:sldMkLst>
        <pc:spChg chg="mod">
          <ac:chgData name="Mike Montemurro" userId="40c20c913ca7511e" providerId="LiveId" clId="{3DD3CA2A-23F3-4C16-B1C0-52F302F27D8B}" dt="2021-11-02T14:20:57.751" v="444"/>
          <ac:spMkLst>
            <pc:docMk/>
            <pc:sldMk cId="1554063236" sldId="857"/>
            <ac:spMk id="5" creationId="{312E63CB-7AA4-47E9-A213-073D8CADFEE1}"/>
          </ac:spMkLst>
        </pc:spChg>
      </pc:sldChg>
      <pc:sldChg chg="modSp mod">
        <pc:chgData name="Mike Montemurro" userId="40c20c913ca7511e" providerId="LiveId" clId="{3DD3CA2A-23F3-4C16-B1C0-52F302F27D8B}" dt="2021-11-03T21:38:41.751" v="793"/>
        <pc:sldMkLst>
          <pc:docMk/>
          <pc:sldMk cId="2162998407" sldId="858"/>
        </pc:sldMkLst>
        <pc:spChg chg="mod">
          <ac:chgData name="Mike Montemurro" userId="40c20c913ca7511e" providerId="LiveId" clId="{3DD3CA2A-23F3-4C16-B1C0-52F302F27D8B}" dt="2021-11-03T21:38:41.751" v="793"/>
          <ac:spMkLst>
            <pc:docMk/>
            <pc:sldMk cId="2162998407" sldId="858"/>
            <ac:spMk id="4" creationId="{30132C6D-8479-4142-B103-4D5169917FBD}"/>
          </ac:spMkLst>
        </pc:spChg>
        <pc:spChg chg="mod">
          <ac:chgData name="Mike Montemurro" userId="40c20c913ca7511e" providerId="LiveId" clId="{3DD3CA2A-23F3-4C16-B1C0-52F302F27D8B}" dt="2021-11-03T21:38:26.500" v="792" actId="20577"/>
          <ac:spMkLst>
            <pc:docMk/>
            <pc:sldMk cId="2162998407" sldId="858"/>
            <ac:spMk id="5" creationId="{CDBD87D4-BD90-4A7E-A129-BCF7400E3DBF}"/>
          </ac:spMkLst>
        </pc:spChg>
      </pc:sldChg>
      <pc:sldMasterChg chg="modSp mod">
        <pc:chgData name="Mike Montemurro" userId="40c20c913ca7511e" providerId="LiveId" clId="{3DD3CA2A-23F3-4C16-B1C0-52F302F27D8B}" dt="2021-11-02T14:04:59.780" v="21" actId="20577"/>
        <pc:sldMasterMkLst>
          <pc:docMk/>
          <pc:sldMasterMk cId="0" sldId="2147483648"/>
        </pc:sldMasterMkLst>
        <pc:spChg chg="mod">
          <ac:chgData name="Mike Montemurro" userId="40c20c913ca7511e" providerId="LiveId" clId="{3DD3CA2A-23F3-4C16-B1C0-52F302F27D8B}" dt="2021-11-02T14:04:51.774" v="15" actId="20577"/>
          <ac:spMkLst>
            <pc:docMk/>
            <pc:sldMasterMk cId="0" sldId="2147483648"/>
            <ac:spMk id="11" creationId="{00000000-0000-0000-0000-000000000000}"/>
          </ac:spMkLst>
        </pc:spChg>
        <pc:spChg chg="mod">
          <ac:chgData name="Mike Montemurro" userId="40c20c913ca7511e" providerId="LiveId" clId="{3DD3CA2A-23F3-4C16-B1C0-52F302F27D8B}" dt="2021-11-02T14:04:59.780" v="21"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5</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userDrawn="1"/>
        </p:nvSpPr>
        <p:spPr bwMode="auto">
          <a:xfrm>
            <a:off x="7918385" y="304027"/>
            <a:ext cx="3359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802.11-21/1632r0</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1541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November </a:t>
            </a:r>
            <a:r>
              <a:rPr lang="en-US" altLang="en-US" sz="1800" b="1" dirty="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hyperlink" Target="https://cvent.me/4xn8Ql"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21/11-21-1518-02-000m-telecon-minutes-for-revme-sept-electronic-interim.docx" TargetMode="External"/><Relationship Id="rId2" Type="http://schemas.openxmlformats.org/officeDocument/2006/relationships/hyperlink" Target="https://mentor.ieee.org/802.11/dcn/21/11-21-1168-01-000m-telecon-minutes-for-revme-july-electronic-plenary.docx"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20/11-20-0177-08-0arc-liaison-to-revmd-on-ess.docx" TargetMode="External"/><Relationship Id="rId2" Type="http://schemas.openxmlformats.org/officeDocument/2006/relationships/hyperlink" Target="https://www.ieee802.org/1/files/public/docs2021/maint-parsons-802.1D_withdrawal_status-0321-v1.pdf"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September 2021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2021-11-05</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a:lnSpc>
                <a:spcPct val="80000"/>
              </a:lnSpc>
            </a:pPr>
            <a:r>
              <a:rPr lang="en-US" altLang="en-US" sz="2000" dirty="0"/>
              <a:t>Next call: Monday 22 November 2021 at 10am ET, 2hrs</a:t>
            </a:r>
          </a:p>
          <a:p>
            <a:pPr marL="0" indent="0">
              <a:lnSpc>
                <a:spcPct val="80000"/>
              </a:lnSpc>
              <a:buNone/>
            </a:pPr>
            <a:endParaRPr lang="en-US" altLang="en-US" sz="2000" dirty="0"/>
          </a:p>
          <a:p>
            <a:pPr>
              <a:lnSpc>
                <a:spcPct val="80000"/>
              </a:lnSpc>
            </a:pPr>
            <a:r>
              <a:rPr lang="en-US" altLang="en-US" sz="2000" dirty="0"/>
              <a:t>&lt;&gt; Nov, &lt;&gt; Dec, &lt;&gt; Jan – 10am ET, 2hrs </a:t>
            </a:r>
          </a:p>
          <a:p>
            <a:pPr>
              <a:lnSpc>
                <a:spcPct val="80000"/>
              </a:lnSpc>
            </a:pPr>
            <a:r>
              <a:rPr lang="en-US" altLang="en-US" sz="2000" dirty="0"/>
              <a:t>For the January Plenary: 5 sessions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November</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10</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a:pPr>
                <a:spcBef>
                  <a:spcPct val="0"/>
                </a:spcBef>
                <a:buFontTx/>
                <a:buNone/>
              </a:pPr>
              <a:t>11</a:t>
            </a:fld>
            <a:endParaRPr lang="en-GB" altLang="en-US" sz="1200" b="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7418778" y="6475413"/>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a:pPr>
                <a:spcBef>
                  <a:spcPct val="0"/>
                </a:spcBef>
                <a:buFontTx/>
                <a:buNone/>
              </a:pPr>
              <a:t>12</a:t>
            </a:fld>
            <a:endParaRPr lang="en-GB" altLang="en-US" sz="1200" b="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a:pPr>
                <a:spcBef>
                  <a:spcPct val="0"/>
                </a:spcBef>
                <a:buFontTx/>
                <a:buNone/>
              </a:pPr>
              <a:t>13</a:t>
            </a:fld>
            <a:endParaRPr lang="en-US" altLang="en-US" sz="1200" b="0"/>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a:pPr>
                <a:spcBef>
                  <a:spcPct val="0"/>
                </a:spcBef>
                <a:buFontTx/>
                <a:buNone/>
              </a:pPr>
              <a:t>14</a:t>
            </a:fld>
            <a:endParaRPr lang="en-US" altLang="en-US" sz="1200" b="0"/>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15</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16</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17</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a:pPr>
                <a:spcBef>
                  <a:spcPct val="0"/>
                </a:spcBef>
                <a:buFontTx/>
                <a:buNone/>
              </a:pPr>
              <a:t>18</a:t>
            </a:fld>
            <a:endParaRPr lang="en-GB" altLang="en-US" sz="1200" b="0"/>
          </a:p>
        </p:txBody>
      </p:sp>
      <p:sp>
        <p:nvSpPr>
          <p:cNvPr id="15363"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a:pPr>
                <a:spcBef>
                  <a:spcPct val="0"/>
                </a:spcBef>
                <a:buFontTx/>
                <a:buNone/>
              </a:pPr>
              <a:t>19</a:t>
            </a:fld>
            <a:endParaRPr lang="en-GB" altLang="en-US" sz="1200" b="0"/>
          </a:p>
        </p:txBody>
      </p:sp>
      <p:sp>
        <p:nvSpPr>
          <p:cNvPr id="16387"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REVme</a:t>
            </a:r>
            <a:r>
              <a:rPr lang="en-US" altLang="en-US" dirty="0"/>
              <a:t> agenda for the November 2021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a:pPr>
                <a:spcBef>
                  <a:spcPct val="0"/>
                </a:spcBef>
                <a:buFontTx/>
                <a:buNone/>
              </a:pPr>
              <a:t>20</a:t>
            </a:fld>
            <a:endParaRPr lang="en-US" altLang="en-US" sz="1200" b="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a:t>Patent FAQ </a:t>
            </a:r>
          </a:p>
          <a:p>
            <a:pPr>
              <a:spcBef>
                <a:spcPct val="0"/>
              </a:spcBef>
              <a:spcAft>
                <a:spcPts val="900"/>
              </a:spcAft>
              <a:buNone/>
            </a:pPr>
            <a:r>
              <a:rPr lang="en-US" altLang="en-US" sz="1800">
                <a:hlinkClick r:id="rId3"/>
              </a:rPr>
              <a:t>http://standards.ieee.org/board/pat/faq.pdf</a:t>
            </a:r>
            <a:r>
              <a:rPr lang="en-US" altLang="en-US" sz="1800"/>
              <a:t> </a:t>
            </a:r>
          </a:p>
          <a:p>
            <a:pPr algn="just">
              <a:spcBef>
                <a:spcPts val="300"/>
              </a:spcBef>
              <a:buNone/>
            </a:pPr>
            <a:r>
              <a:rPr lang="en-US" altLang="en-US"/>
              <a:t>Disclosure of Affiliation</a:t>
            </a:r>
          </a:p>
          <a:p>
            <a:pPr algn="just">
              <a:spcBef>
                <a:spcPts val="300"/>
              </a:spcBef>
              <a:buNone/>
            </a:pPr>
            <a:r>
              <a:rPr lang="en-US" altLang="en-US" sz="1800">
                <a:hlinkClick r:id="rId4"/>
              </a:rPr>
              <a:t>http://standards.ieee.org/faqs/affiliationFAQ.html</a:t>
            </a:r>
            <a:endParaRPr lang="en-US" altLang="en-US"/>
          </a:p>
          <a:p>
            <a:pPr algn="just">
              <a:spcBef>
                <a:spcPts val="1200"/>
              </a:spcBef>
              <a:buNone/>
            </a:pPr>
            <a:r>
              <a:rPr lang="en-US" altLang="en-US"/>
              <a:t>Anti-Trust Guidelines </a:t>
            </a:r>
          </a:p>
          <a:p>
            <a:pPr algn="just">
              <a:spcBef>
                <a:spcPct val="0"/>
              </a:spcBef>
              <a:spcAft>
                <a:spcPts val="900"/>
              </a:spcAft>
              <a:buNone/>
            </a:pPr>
            <a:r>
              <a:rPr lang="en-US" altLang="en-US" sz="1800">
                <a:hlinkClick r:id="rId5"/>
              </a:rPr>
              <a:t>http://standards.ieee.org/resources/antitrust-guidelines.pdf</a:t>
            </a:r>
            <a:endParaRPr lang="en-US" altLang="en-US"/>
          </a:p>
          <a:p>
            <a:pPr algn="just">
              <a:spcBef>
                <a:spcPts val="300"/>
              </a:spcBef>
              <a:buNone/>
            </a:pPr>
            <a:r>
              <a:rPr lang="en-US" altLang="en-US"/>
              <a:t>Code of Ethics</a:t>
            </a:r>
          </a:p>
          <a:p>
            <a:pPr>
              <a:spcBef>
                <a:spcPct val="0"/>
              </a:spcBef>
              <a:spcAft>
                <a:spcPts val="900"/>
              </a:spcAft>
              <a:buNone/>
            </a:pPr>
            <a:r>
              <a:rPr lang="en-US" altLang="en-US" sz="1800">
                <a:hlinkClick r:id="rId6"/>
              </a:rPr>
              <a:t>http://www.ieee.org/web/membership/ethics/code_ethics.html</a:t>
            </a:r>
            <a:r>
              <a:rPr lang="en-US" altLang="en-US" sz="1800"/>
              <a:t>  </a:t>
            </a:r>
            <a:endParaRPr lang="en-US" altLang="en-US"/>
          </a:p>
          <a:p>
            <a:pPr algn="just">
              <a:spcBef>
                <a:spcPts val="300"/>
              </a:spcBef>
              <a:buNone/>
            </a:pPr>
            <a:r>
              <a:rPr lang="en-US" altLang="en-US"/>
              <a:t>IEEE 802.11 Working Group Operations Manual </a:t>
            </a:r>
          </a:p>
          <a:p>
            <a:pPr algn="just">
              <a:spcBef>
                <a:spcPts val="300"/>
              </a:spcBef>
              <a:spcAft>
                <a:spcPts val="300"/>
              </a:spcAft>
              <a:buNone/>
            </a:pPr>
            <a:r>
              <a:rPr lang="nl-NL" altLang="en-US" sz="1800">
                <a:hlinkClick r:id="rId7"/>
              </a:rPr>
              <a:t>https://mentor.ieee.org/802.11/dcn/14/11-14-0629-22-0000-802-11-operations-manual.docx</a:t>
            </a:r>
            <a:r>
              <a:rPr lang="nl-NL" altLang="en-US" sz="18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11-20</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132C6D-8479-4142-B103-4D5169917FBD}"/>
              </a:ext>
            </a:extLst>
          </p:cNvPr>
          <p:cNvSpPr>
            <a:spLocks noGrp="1"/>
          </p:cNvSpPr>
          <p:nvPr>
            <p:ph type="title"/>
          </p:nvPr>
        </p:nvSpPr>
        <p:spPr/>
        <p:txBody>
          <a:bodyPr/>
          <a:lstStyle/>
          <a:p>
            <a:r>
              <a:rPr lang="en-US"/>
              <a:t>Registration for the November 802.11 plenary session</a:t>
            </a:r>
            <a:endParaRPr lang="en-CA" dirty="0"/>
          </a:p>
        </p:txBody>
      </p:sp>
      <p:sp>
        <p:nvSpPr>
          <p:cNvPr id="5" name="Content Placeholder 4">
            <a:extLst>
              <a:ext uri="{FF2B5EF4-FFF2-40B4-BE49-F238E27FC236}">
                <a16:creationId xmlns:a16="http://schemas.microsoft.com/office/drawing/2014/main" id="{CDBD87D4-BD90-4A7E-A129-BCF7400E3DBF}"/>
              </a:ext>
            </a:extLst>
          </p:cNvPr>
          <p:cNvSpPr>
            <a:spLocks noGrp="1"/>
          </p:cNvSpPr>
          <p:nvPr>
            <p:ph idx="1"/>
          </p:nvPr>
        </p:nvSpPr>
        <p:spPr/>
        <p:txBody>
          <a:bodyPr/>
          <a:lstStyle/>
          <a:p>
            <a:pPr>
              <a:buFont typeface="Arial" panose="020B0604020202020204" pitchFamily="34" charset="0"/>
              <a:buChar char="•"/>
            </a:pPr>
            <a:r>
              <a:rPr lang="en-US" dirty="0"/>
              <a:t>This meeting is part of the November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here </a:t>
            </a:r>
            <a:r>
              <a:rPr lang="en-US" dirty="0">
                <a:hlinkClick r:id="rId3"/>
              </a:rPr>
              <a:t>http://802world.org/plenary/</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r>
              <a:rPr lang="en-CA" dirty="0"/>
              <a:t>.</a:t>
            </a:r>
            <a:endParaRPr lang="en-US" dirty="0"/>
          </a:p>
        </p:txBody>
      </p:sp>
      <p:sp>
        <p:nvSpPr>
          <p:cNvPr id="2" name="Footer Placeholder 1">
            <a:extLst>
              <a:ext uri="{FF2B5EF4-FFF2-40B4-BE49-F238E27FC236}">
                <a16:creationId xmlns:a16="http://schemas.microsoft.com/office/drawing/2014/main" id="{7A5BE313-1287-448C-A52D-B749FE92E552}"/>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3585371D-EE47-4EA8-BD3D-E27C1A68BB90}"/>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4</a:t>
            </a:fld>
            <a:endParaRPr lang="en-US" altLang="en-US"/>
          </a:p>
        </p:txBody>
      </p:sp>
    </p:spTree>
    <p:extLst>
      <p:ext uri="{BB962C8B-B14F-4D97-AF65-F5344CB8AC3E}">
        <p14:creationId xmlns:p14="http://schemas.microsoft.com/office/powerpoint/2010/main" val="2162998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5</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1066798" y="1143000"/>
            <a:ext cx="5181602"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Tuesday Nov 9, 4pm ET</a:t>
            </a:r>
          </a:p>
          <a:p>
            <a:pPr lvl="1"/>
            <a:r>
              <a:rPr lang="en-US" altLang="en-US" sz="1100" dirty="0"/>
              <a:t>Chair’s Welcome, Policy &amp; patent reminder</a:t>
            </a:r>
          </a:p>
          <a:p>
            <a:pPr lvl="1"/>
            <a:r>
              <a:rPr lang="en-US" altLang="en-US" sz="1100" dirty="0"/>
              <a:t>Approve agenda</a:t>
            </a:r>
          </a:p>
          <a:p>
            <a:pPr lvl="1"/>
            <a:r>
              <a:rPr lang="en-GB" sz="1100" dirty="0"/>
              <a:t>802.11ay Corrigendum PAR Review</a:t>
            </a:r>
          </a:p>
          <a:p>
            <a:pPr lvl="1"/>
            <a:r>
              <a:rPr lang="en-GB" sz="1100" dirty="0"/>
              <a:t>Comment Resolution</a:t>
            </a:r>
            <a:endParaRPr lang="pt-BR" sz="1050" dirty="0"/>
          </a:p>
          <a:p>
            <a:pPr lvl="2"/>
            <a:r>
              <a:rPr lang="pt-BR" sz="1050" dirty="0"/>
              <a:t>MAC Comments – Rison (Samsung)</a:t>
            </a:r>
          </a:p>
          <a:p>
            <a:pPr lvl="2"/>
            <a:r>
              <a:rPr lang="en-CA" altLang="en-US" sz="1050" dirty="0"/>
              <a:t>MAC Comments – McCann (Huawei)</a:t>
            </a:r>
            <a:endParaRPr lang="pt-BR" sz="1050" dirty="0"/>
          </a:p>
          <a:p>
            <a:pPr lvl="1"/>
            <a:r>
              <a:rPr lang="en-US" altLang="en-US" sz="1100" dirty="0"/>
              <a:t>Recess</a:t>
            </a:r>
          </a:p>
          <a:p>
            <a:pPr lvl="2"/>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934201" y="3581400"/>
            <a:ext cx="4876799" cy="2299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Monday Nov 15, 4pm ET</a:t>
            </a:r>
          </a:p>
          <a:p>
            <a:pPr lvl="1"/>
            <a:r>
              <a:rPr lang="en-CA" altLang="en-US" sz="1200" dirty="0"/>
              <a:t>Comment Resolution</a:t>
            </a:r>
            <a:endParaRPr lang="en-CA" sz="1050" dirty="0"/>
          </a:p>
          <a:p>
            <a:pPr lvl="2"/>
            <a:r>
              <a:rPr lang="en-CA" sz="1050" dirty="0"/>
              <a:t>&lt;&gt;</a:t>
            </a:r>
          </a:p>
          <a:p>
            <a:pPr lvl="2"/>
            <a:r>
              <a:rPr lang="en-CA" sz="1050" dirty="0"/>
              <a:t>&lt;&gt;</a:t>
            </a:r>
          </a:p>
          <a:p>
            <a:pPr lvl="2"/>
            <a:r>
              <a:rPr lang="en-CA" sz="1050" dirty="0"/>
              <a:t>Annex G – Smith (SRT)</a:t>
            </a:r>
          </a:p>
          <a:p>
            <a:pPr lvl="1"/>
            <a:r>
              <a:rPr lang="en-CA" altLang="en-US" sz="1200" dirty="0"/>
              <a:t>Motions </a:t>
            </a:r>
          </a:p>
          <a:p>
            <a:pPr lvl="2"/>
            <a:r>
              <a:rPr lang="en-CA" altLang="en-US" sz="1050" dirty="0"/>
              <a:t>Telecon and September Plenary minutes – Slide 6</a:t>
            </a:r>
          </a:p>
          <a:p>
            <a:pPr lvl="2"/>
            <a:r>
              <a:rPr lang="en-CA" altLang="en-US" sz="1050" dirty="0"/>
              <a:t>Document 11-21/758r14 – Slides xx-</a:t>
            </a:r>
            <a:r>
              <a:rPr lang="en-CA" altLang="en-US" sz="1050" dirty="0" err="1"/>
              <a:t>yy</a:t>
            </a:r>
            <a:endParaRPr lang="en-CA" altLang="en-US" sz="100" dirty="0"/>
          </a:p>
          <a:p>
            <a:pPr lvl="1"/>
            <a:r>
              <a:rPr lang="en-CA" altLang="en-US" sz="1200" dirty="0"/>
              <a:t>Timeline, Teleconferences, </a:t>
            </a:r>
            <a:r>
              <a:rPr lang="en-CA" altLang="en-US" sz="1200" dirty="0" err="1"/>
              <a:t>Adhoc</a:t>
            </a:r>
            <a:r>
              <a:rPr lang="en-CA" altLang="en-US" sz="1200"/>
              <a:t>, </a:t>
            </a:r>
            <a:r>
              <a:rPr lang="en-CA" altLang="en-US" sz="1200" dirty="0"/>
              <a:t>Plan </a:t>
            </a:r>
            <a:r>
              <a:rPr lang="en-CA" altLang="en-US" sz="1200"/>
              <a:t>for January</a:t>
            </a:r>
            <a:endParaRPr lang="en-CA" altLang="en-US" sz="1100" dirty="0"/>
          </a:p>
          <a:p>
            <a:pPr lvl="1"/>
            <a:r>
              <a:rPr lang="en-CA" altLang="en-US" sz="1200" dirty="0" err="1"/>
              <a:t>AoB</a:t>
            </a:r>
            <a:endParaRPr lang="en-CA" altLang="en-US" sz="14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066798" y="3200400"/>
            <a:ext cx="4495801"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Wednesday Nov 10, 4pm ET</a:t>
            </a:r>
          </a:p>
          <a:p>
            <a:pPr lvl="1"/>
            <a:r>
              <a:rPr lang="en-US" altLang="en-US" sz="1100" dirty="0"/>
              <a:t>Editor Report</a:t>
            </a:r>
            <a:endParaRPr lang="en-CA" altLang="en-US" sz="1100" dirty="0"/>
          </a:p>
          <a:p>
            <a:pPr lvl="1"/>
            <a:r>
              <a:rPr lang="en-CA" altLang="en-US" sz="1100" dirty="0"/>
              <a:t>Comment Resolution</a:t>
            </a:r>
          </a:p>
          <a:p>
            <a:pPr lvl="2"/>
            <a:r>
              <a:rPr lang="en-CA" sz="1000" dirty="0"/>
              <a:t>Document 11-21/1784 - </a:t>
            </a:r>
            <a:r>
              <a:rPr lang="en-CA" sz="1000" dirty="0" err="1"/>
              <a:t>Halasz</a:t>
            </a:r>
            <a:r>
              <a:rPr lang="en-CA" sz="1000" dirty="0"/>
              <a:t> (Morse Micro) – CID 246</a:t>
            </a:r>
          </a:p>
          <a:p>
            <a:pPr lvl="2"/>
            <a:r>
              <a:rPr lang="en-CA" sz="1000" dirty="0"/>
              <a:t>CID 101 – Levy (Interdigital)</a:t>
            </a:r>
          </a:p>
          <a:p>
            <a:pPr lvl="2"/>
            <a:r>
              <a:rPr lang="en-CA" sz="1000" dirty="0"/>
              <a:t>MAC Comments – Rison (Samsung)</a:t>
            </a:r>
            <a:endParaRPr lang="en-CA" altLang="en-US" sz="1000" dirty="0"/>
          </a:p>
          <a:p>
            <a:pPr lvl="2"/>
            <a:r>
              <a:rPr lang="pt-BR" sz="1000" dirty="0"/>
              <a:t>GEN Comments – Rosdahl (Qualcomm)</a:t>
            </a:r>
            <a:endParaRPr lang="en-CA" altLang="en-US" sz="1000" dirty="0"/>
          </a:p>
          <a:p>
            <a:pPr lvl="1"/>
            <a:r>
              <a:rPr lang="en-CA" altLang="en-US" sz="1100" dirty="0"/>
              <a:t>Recess</a:t>
            </a:r>
            <a:endParaRPr lang="en-CA" altLang="en-US" sz="1400" dirty="0"/>
          </a:p>
        </p:txBody>
      </p:sp>
      <p:sp>
        <p:nvSpPr>
          <p:cNvPr id="8" name="Rectangle 19">
            <a:extLst>
              <a:ext uri="{FF2B5EF4-FFF2-40B4-BE49-F238E27FC236}">
                <a16:creationId xmlns:a16="http://schemas.microsoft.com/office/drawing/2014/main" id="{4CD249A7-B25B-4413-A490-DA16C7C17DEA}"/>
              </a:ext>
            </a:extLst>
          </p:cNvPr>
          <p:cNvSpPr>
            <a:spLocks noChangeArrowheads="1"/>
          </p:cNvSpPr>
          <p:nvPr/>
        </p:nvSpPr>
        <p:spPr bwMode="auto">
          <a:xfrm>
            <a:off x="1066799" y="4876800"/>
            <a:ext cx="5029201"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Thursday Nov 11, 4pm ET</a:t>
            </a:r>
          </a:p>
          <a:p>
            <a:pPr lvl="1"/>
            <a:r>
              <a:rPr lang="en-CA" altLang="en-US" sz="1100" dirty="0"/>
              <a:t>Comment Resolution</a:t>
            </a:r>
            <a:endParaRPr lang="pt-BR" sz="1000" dirty="0"/>
          </a:p>
          <a:p>
            <a:pPr lvl="2"/>
            <a:r>
              <a:rPr lang="pt-BR" sz="1000" dirty="0"/>
              <a:t>Document 11-21/836 – Henry (Cisco) – CID 90</a:t>
            </a:r>
            <a:endParaRPr lang="nl-NL" sz="1000" dirty="0"/>
          </a:p>
          <a:p>
            <a:pPr lvl="2"/>
            <a:r>
              <a:rPr lang="en-CA" sz="1000" dirty="0"/>
              <a:t>CID 511 – Kim (Qualcomm)</a:t>
            </a:r>
          </a:p>
          <a:p>
            <a:pPr lvl="2"/>
            <a:r>
              <a:rPr lang="en-CA" altLang="en-US" sz="1000" dirty="0"/>
              <a:t>CID 13 – Hart (Cisco)</a:t>
            </a:r>
          </a:p>
          <a:p>
            <a:pPr lvl="2"/>
            <a:r>
              <a:rPr lang="en-CA" altLang="en-US" sz="1000" dirty="0"/>
              <a:t>Document 11-21/1724 – Goodall (Morse Micro) – CID 603, 604, 42 </a:t>
            </a:r>
          </a:p>
          <a:p>
            <a:pPr lvl="1"/>
            <a:r>
              <a:rPr lang="en-CA" altLang="en-US" sz="1100" dirty="0"/>
              <a:t>Recess</a:t>
            </a:r>
            <a:endParaRPr lang="en-CA" altLang="en-US" sz="1600" dirty="0"/>
          </a:p>
        </p:txBody>
      </p:sp>
      <p:sp>
        <p:nvSpPr>
          <p:cNvPr id="9" name="Rectangle 19">
            <a:extLst>
              <a:ext uri="{FF2B5EF4-FFF2-40B4-BE49-F238E27FC236}">
                <a16:creationId xmlns:a16="http://schemas.microsoft.com/office/drawing/2014/main" id="{646D209B-E15C-40CD-B6C9-BF023D20E53D}"/>
              </a:ext>
            </a:extLst>
          </p:cNvPr>
          <p:cNvSpPr>
            <a:spLocks noChangeArrowheads="1"/>
          </p:cNvSpPr>
          <p:nvPr/>
        </p:nvSpPr>
        <p:spPr bwMode="auto">
          <a:xfrm>
            <a:off x="6996110" y="1371600"/>
            <a:ext cx="5043489"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400" dirty="0"/>
              <a:t>Friday Nov 12, 1:30pm ET</a:t>
            </a:r>
          </a:p>
          <a:p>
            <a:pPr lvl="1"/>
            <a:r>
              <a:rPr lang="en-CA" altLang="en-US" sz="1100" dirty="0"/>
              <a:t>Comment Resolution</a:t>
            </a:r>
          </a:p>
          <a:p>
            <a:pPr lvl="2"/>
            <a:r>
              <a:rPr lang="en-US" altLang="en-US" sz="1000" dirty="0"/>
              <a:t>Document 11-21/1753 – </a:t>
            </a:r>
            <a:r>
              <a:rPr lang="en-US" altLang="en-US" sz="1000" dirty="0" err="1"/>
              <a:t>Wentink</a:t>
            </a:r>
            <a:r>
              <a:rPr lang="en-US" altLang="en-US" sz="1000" dirty="0"/>
              <a:t> (Qualcomm) – TDLS</a:t>
            </a:r>
            <a:endParaRPr lang="en-CA" altLang="en-US" sz="1000" dirty="0"/>
          </a:p>
          <a:p>
            <a:pPr lvl="2"/>
            <a:r>
              <a:rPr lang="en-CA" altLang="en-US" sz="1000" dirty="0"/>
              <a:t>GEN CIDs – </a:t>
            </a:r>
            <a:r>
              <a:rPr lang="en-CA" altLang="en-US" sz="1000" dirty="0" err="1"/>
              <a:t>Rosdahl</a:t>
            </a:r>
            <a:r>
              <a:rPr lang="en-CA" altLang="en-US" sz="1000" dirty="0"/>
              <a:t> (Qualcomm) </a:t>
            </a:r>
          </a:p>
          <a:p>
            <a:pPr lvl="2"/>
            <a:r>
              <a:rPr lang="en-CA" altLang="en-US" sz="1000" dirty="0"/>
              <a:t>MAC CIDs + CID 175 – Hamilton (Ruckus/</a:t>
            </a:r>
            <a:r>
              <a:rPr lang="en-CA" altLang="en-US" sz="1000" dirty="0" err="1"/>
              <a:t>Commscope</a:t>
            </a:r>
            <a:r>
              <a:rPr lang="en-CA" altLang="en-US" sz="1000" dirty="0"/>
              <a:t>)</a:t>
            </a:r>
          </a:p>
          <a:p>
            <a:pPr lvl="2"/>
            <a:r>
              <a:rPr lang="en-CA" altLang="en-US" sz="1000" dirty="0"/>
              <a:t>CID 224 – Montemurro (Huawei)  </a:t>
            </a:r>
          </a:p>
          <a:p>
            <a:pPr lvl="1"/>
            <a:r>
              <a:rPr lang="en-CA" altLang="en-US" sz="1100" dirty="0"/>
              <a:t>Recess</a:t>
            </a:r>
            <a:endParaRPr lang="en-CA" altLang="en-US" sz="1800" dirty="0"/>
          </a:p>
        </p:txBody>
      </p:sp>
    </p:spTree>
    <p:extLst>
      <p:ext uri="{BB962C8B-B14F-4D97-AF65-F5344CB8AC3E}">
        <p14:creationId xmlns:p14="http://schemas.microsoft.com/office/powerpoint/2010/main" val="3830619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in documents</a:t>
            </a:r>
            <a:endParaRPr lang="en-US" altLang="en-US" sz="1800" dirty="0"/>
          </a:p>
          <a:p>
            <a:pPr>
              <a:lnSpc>
                <a:spcPct val="80000"/>
              </a:lnSpc>
            </a:pPr>
            <a:r>
              <a:rPr lang="en-US" altLang="en-US" sz="1800" dirty="0">
                <a:hlinkClick r:id="rId2"/>
              </a:rPr>
              <a:t>https://mentor.ieee.org/802.11/dcn/21/11-21-1168-01-000m-telecon-minutes-for-revme-july-electronic-plenary.docx</a:t>
            </a:r>
            <a:r>
              <a:rPr lang="en-US" altLang="en-US" sz="1800" dirty="0"/>
              <a:t> </a:t>
            </a:r>
            <a:r>
              <a:rPr lang="en-US" altLang="en-US" dirty="0"/>
              <a:t> </a:t>
            </a:r>
          </a:p>
          <a:p>
            <a:pPr>
              <a:lnSpc>
                <a:spcPct val="80000"/>
              </a:lnSpc>
            </a:pPr>
            <a:r>
              <a:rPr lang="en-US" altLang="en-US" sz="1800" dirty="0">
                <a:hlinkClick r:id="rId3"/>
              </a:rPr>
              <a:t>https://mentor.ieee.org/802.11/dcn/21/11-21-1590-01-000m-telecon-minutes-for-revme-sept-27-2021.docx</a:t>
            </a:r>
          </a:p>
          <a:p>
            <a:pPr>
              <a:lnSpc>
                <a:spcPct val="80000"/>
              </a:lnSpc>
            </a:pPr>
            <a:r>
              <a:rPr lang="en-US" altLang="en-US" sz="1800" dirty="0">
                <a:hlinkClick r:id="rId3"/>
              </a:rPr>
              <a:t>https://mentor.ieee.org/802.11/dcn/21/11-21-1518-02-000m-telecon-minutes-for-revme-sept-electronic-interim.docx</a:t>
            </a:r>
            <a:endParaRPr lang="en-US" altLang="en-US" sz="1800" dirty="0"/>
          </a:p>
          <a:p>
            <a:pPr marL="0" indent="0">
              <a:lnSpc>
                <a:spcPct val="80000"/>
              </a:lnSpc>
              <a:buNone/>
            </a:pPr>
            <a:endParaRPr lang="en-US" sz="1800" dirty="0"/>
          </a:p>
          <a:p>
            <a:pPr marL="0" indent="0">
              <a:lnSpc>
                <a:spcPct val="80000"/>
              </a:lnSpc>
              <a:buNone/>
            </a:pPr>
            <a:r>
              <a:rPr lang="en-CA" sz="2800" dirty="0"/>
              <a:t>Moved: </a:t>
            </a:r>
          </a:p>
          <a:p>
            <a:pPr marL="0" indent="0">
              <a:buNone/>
            </a:pPr>
            <a:r>
              <a:rPr lang="en-CA" sz="2800" dirty="0"/>
              <a:t>Seconded: </a:t>
            </a:r>
          </a:p>
          <a:p>
            <a:pPr marL="0" indent="0">
              <a:buNone/>
            </a:pPr>
            <a:r>
              <a:rPr lang="en-CA" sz="2800" dirty="0"/>
              <a:t>Results: </a:t>
            </a:r>
            <a:endParaRPr lang="en-US" altLang="en-US" sz="2800" dirty="0"/>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a:lnSpc>
                <a:spcPct val="80000"/>
              </a:lnSpc>
            </a:pPr>
            <a:r>
              <a:rPr lang="en-US" altLang="en-US" sz="1800" dirty="0"/>
              <a:t>Deprecation of 802.1D - Osama</a:t>
            </a:r>
          </a:p>
          <a:p>
            <a:pPr lvl="1">
              <a:lnSpc>
                <a:spcPct val="80000"/>
              </a:lnSpc>
            </a:pPr>
            <a:r>
              <a:rPr lang="en-US" altLang="en-US" sz="1400" dirty="0">
                <a:hlinkClick r:id="rId2"/>
              </a:rPr>
              <a:t>https://www.ieee802.org/1/files/public/docs2021/maint-parsons-802.1D_withdrawal_status-0321-v1.pdf</a:t>
            </a:r>
            <a:r>
              <a:rPr lang="en-US" altLang="en-US" sz="1400" dirty="0"/>
              <a:t>  </a:t>
            </a:r>
          </a:p>
          <a:p>
            <a:pPr>
              <a:lnSpc>
                <a:spcPct val="80000"/>
              </a:lnSpc>
            </a:pPr>
            <a:r>
              <a:rPr lang="en-US" altLang="en-US" sz="1800" dirty="0"/>
              <a:t>ESS and HESSID – Arch contribution – Mark Hamilton</a:t>
            </a:r>
          </a:p>
          <a:p>
            <a:pPr lvl="1">
              <a:lnSpc>
                <a:spcPct val="80000"/>
              </a:lnSpc>
            </a:pPr>
            <a:r>
              <a:rPr lang="en-US" altLang="en-US" sz="1400" dirty="0">
                <a:hlinkClick r:id="rId3"/>
              </a:rPr>
              <a:t>https://mentor.ieee.org/802.11/dcn/20/11-20-0177-08-0arc-liaison-to-revmd-on-ess.docx</a:t>
            </a:r>
            <a:r>
              <a:rPr lang="en-US" altLang="en-US" sz="1400" dirty="0"/>
              <a:t> </a:t>
            </a:r>
          </a:p>
          <a:p>
            <a:pPr>
              <a:lnSpc>
                <a:spcPct val="80000"/>
              </a:lnSpc>
            </a:pPr>
            <a:r>
              <a:rPr lang="en-US" altLang="en-US" sz="1800" dirty="0"/>
              <a:t>QoS re-work – Osama (re-submit comments)</a:t>
            </a:r>
          </a:p>
          <a:p>
            <a:pPr>
              <a:lnSpc>
                <a:spcPct val="80000"/>
              </a:lnSpc>
            </a:pPr>
            <a:r>
              <a:rPr lang="en-US" altLang="en-US" sz="1800" dirty="0"/>
              <a:t>Annex G removal proposal – Graham (</a:t>
            </a:r>
            <a:r>
              <a:rPr lang="en-US" altLang="en-US" sz="1800" dirty="0" err="1"/>
              <a:t>Menzo</a:t>
            </a:r>
            <a:r>
              <a:rPr lang="en-US" altLang="en-US" sz="1800" dirty="0"/>
              <a:t> will help)</a:t>
            </a:r>
          </a:p>
          <a:p>
            <a:pPr>
              <a:lnSpc>
                <a:spcPct val="80000"/>
              </a:lnSpc>
            </a:pPr>
            <a:r>
              <a:rPr lang="en-US" altLang="en-US" sz="1800" dirty="0"/>
              <a:t>Peer to peer/Direct – Emily Qi</a:t>
            </a:r>
          </a:p>
          <a:p>
            <a:pPr>
              <a:lnSpc>
                <a:spcPct val="80000"/>
              </a:lnSpc>
            </a:pPr>
            <a:r>
              <a:rPr lang="en-US" altLang="en-US" sz="1800" dirty="0"/>
              <a:t>What is a “QoS Data Frame”? – Mark Rison </a:t>
            </a:r>
          </a:p>
          <a:p>
            <a:pPr lvl="1">
              <a:lnSpc>
                <a:spcPct val="80000"/>
              </a:lnSpc>
            </a:pPr>
            <a:r>
              <a:rPr lang="en-US" altLang="en-US" sz="1400" dirty="0"/>
              <a:t>Doc 11-20/0435 for CID 4259</a:t>
            </a:r>
          </a:p>
          <a:p>
            <a:pPr>
              <a:lnSpc>
                <a:spcPct val="80000"/>
              </a:lnSpc>
            </a:pPr>
            <a:r>
              <a:rPr lang="en-US" altLang="en-US" sz="1800" dirty="0"/>
              <a:t>What does “a beacon interval” mean? – Mark Rison </a:t>
            </a:r>
          </a:p>
          <a:p>
            <a:pPr lvl="1">
              <a:lnSpc>
                <a:spcPct val="80000"/>
              </a:lnSpc>
            </a:pPr>
            <a:r>
              <a:rPr lang="en-US" altLang="en-US" sz="1400" dirty="0"/>
              <a:t>11-19/0856 under CID 2316</a:t>
            </a:r>
          </a:p>
          <a:p>
            <a:pPr>
              <a:lnSpc>
                <a:spcPct val="80000"/>
              </a:lnSpc>
            </a:pPr>
            <a:r>
              <a:rPr lang="en-US" altLang="en-US" sz="1800" dirty="0" err="1"/>
              <a:t>EAPol</a:t>
            </a:r>
            <a:r>
              <a:rPr lang="en-US" altLang="en-US" sz="1800" dirty="0"/>
              <a:t>-Key Notation – Mike Montemurro</a:t>
            </a:r>
          </a:p>
          <a:p>
            <a:pPr>
              <a:lnSpc>
                <a:spcPct val="80000"/>
              </a:lnSpc>
            </a:pPr>
            <a:r>
              <a:rPr lang="en-US" altLang="en-US" sz="1800" dirty="0"/>
              <a:t>Data Rate limiting feature – Mark Hamilton</a:t>
            </a:r>
          </a:p>
          <a:p>
            <a:pPr>
              <a:lnSpc>
                <a:spcPct val="80000"/>
              </a:lnSpc>
            </a:pPr>
            <a:r>
              <a:rPr lang="en-US" altLang="en-US" sz="1800" dirty="0"/>
              <a:t>Use of passive requirement in the specification – Joe Levy</a:t>
            </a:r>
          </a:p>
          <a:p>
            <a:pPr>
              <a:lnSpc>
                <a:spcPct val="80000"/>
              </a:lnSpc>
            </a:pPr>
            <a:r>
              <a:rPr lang="en-US" altLang="en-US" sz="1800" dirty="0"/>
              <a:t>IEEE 802.11ax problem discovered in </a:t>
            </a:r>
            <a:r>
              <a:rPr lang="en-US" altLang="en-US" sz="1800" dirty="0" err="1"/>
              <a:t>TGbe</a:t>
            </a:r>
            <a:r>
              <a:rPr lang="en-US" altLang="en-US" sz="1800" dirty="0"/>
              <a:t> and explained in doc 11-21/269</a:t>
            </a:r>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Issues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2281110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B050"/>
                </a:solidFill>
              </a:rPr>
              <a:t>Feb 2021 – PAR Approval</a:t>
            </a:r>
          </a:p>
          <a:p>
            <a:pPr>
              <a:lnSpc>
                <a:spcPct val="80000"/>
              </a:lnSpc>
            </a:pPr>
            <a:r>
              <a:rPr lang="en-US" altLang="en-US" sz="2000" dirty="0">
                <a:solidFill>
                  <a:srgbClr val="00B050"/>
                </a:solidFill>
              </a:rPr>
              <a:t>March 2021– Initial meeting, issue comment collection on IEEE Std 802.11-2020 (if published)</a:t>
            </a:r>
          </a:p>
          <a:p>
            <a:pPr>
              <a:lnSpc>
                <a:spcPct val="80000"/>
              </a:lnSpc>
            </a:pPr>
            <a:r>
              <a:rPr lang="en-US" altLang="en-US" sz="2000" dirty="0">
                <a:solidFill>
                  <a:srgbClr val="00B050"/>
                </a:solidFill>
              </a:rPr>
              <a:t>March 2021 – Draft 0.00 available</a:t>
            </a:r>
          </a:p>
          <a:p>
            <a:pPr>
              <a:lnSpc>
                <a:spcPct val="80000"/>
              </a:lnSpc>
            </a:pPr>
            <a:r>
              <a:rPr lang="en-US" altLang="en-US" sz="2000" dirty="0">
                <a:solidFill>
                  <a:srgbClr val="00B050"/>
                </a:solidFill>
              </a:rPr>
              <a:t>May 2021 – Process CC input, 11ax, 11ay, 11ba integration begins</a:t>
            </a:r>
          </a:p>
          <a:p>
            <a:pPr>
              <a:lnSpc>
                <a:spcPct val="80000"/>
              </a:lnSpc>
            </a:pPr>
            <a:r>
              <a:rPr lang="en-US" altLang="en-US" sz="2000" dirty="0"/>
              <a:t>Nov 2021 – Initial D1.0 WG Letter ballot </a:t>
            </a:r>
          </a:p>
          <a:p>
            <a:pPr>
              <a:lnSpc>
                <a:spcPct val="80000"/>
              </a:lnSpc>
            </a:pPr>
            <a:r>
              <a:rPr lang="en-US" altLang="en-US" sz="2000" dirty="0"/>
              <a:t>May 2022 –D2.0 Recirculation LB </a:t>
            </a:r>
          </a:p>
          <a:p>
            <a:pPr>
              <a:lnSpc>
                <a:spcPct val="80000"/>
              </a:lnSpc>
            </a:pPr>
            <a:r>
              <a:rPr lang="en-US" altLang="en-US" sz="2000" dirty="0"/>
              <a:t>Jan 2023 – D3.0 Recirculation LB (</a:t>
            </a:r>
            <a:r>
              <a:rPr lang="en-US" altLang="en-US" sz="2000" dirty="0">
                <a:solidFill>
                  <a:srgbClr val="0000FF"/>
                </a:solidFill>
              </a:rPr>
              <a:t>11az + other amendments &lt;11bc, 11bd, 11bb&gt;</a:t>
            </a:r>
            <a:r>
              <a:rPr lang="en-US" altLang="en-US" sz="2000" dirty="0">
                <a:solidFill>
                  <a:srgbClr val="0070C0"/>
                </a:solidFill>
              </a:rPr>
              <a:t> </a:t>
            </a:r>
            <a:r>
              <a:rPr lang="en-US" altLang="en-US" sz="2000" dirty="0"/>
              <a:t>) </a:t>
            </a:r>
          </a:p>
          <a:p>
            <a:pPr>
              <a:lnSpc>
                <a:spcPct val="80000"/>
              </a:lnSpc>
            </a:pPr>
            <a:r>
              <a:rPr lang="en-US" altLang="en-US" sz="2000" dirty="0"/>
              <a:t>May 2023 – D4.0 Recirculation (</a:t>
            </a:r>
            <a:r>
              <a:rPr lang="en-US" altLang="en-US" sz="2000" dirty="0">
                <a:solidFill>
                  <a:srgbClr val="0000FF"/>
                </a:solidFill>
              </a:rPr>
              <a:t>other amendment integration</a:t>
            </a:r>
            <a:r>
              <a:rPr lang="en-US" altLang="en-US" sz="2000" dirty="0"/>
              <a:t>)</a:t>
            </a:r>
          </a:p>
          <a:p>
            <a:pPr>
              <a:lnSpc>
                <a:spcPct val="80000"/>
              </a:lnSpc>
            </a:pPr>
            <a:r>
              <a:rPr lang="en-US" altLang="en-US" sz="2000" dirty="0"/>
              <a:t>Jul 2023 – D5.0 Initial SA Ballot (</a:t>
            </a:r>
            <a:r>
              <a:rPr lang="en-US" altLang="en-US" sz="2000" dirty="0">
                <a:solidFill>
                  <a:srgbClr val="0000FF"/>
                </a:solidFill>
              </a:rPr>
              <a:t>pending integration</a:t>
            </a:r>
            <a:r>
              <a:rPr lang="en-US" altLang="en-US" sz="2000" dirty="0"/>
              <a:t>)</a:t>
            </a:r>
          </a:p>
          <a:p>
            <a:pPr>
              <a:lnSpc>
                <a:spcPct val="80000"/>
              </a:lnSpc>
            </a:pPr>
            <a:r>
              <a:rPr lang="en-US" altLang="en-US" sz="2000" dirty="0"/>
              <a:t>Jan 2024 – D6.0 Recirculation SA Ballot  </a:t>
            </a:r>
          </a:p>
          <a:p>
            <a:pPr>
              <a:lnSpc>
                <a:spcPct val="80000"/>
              </a:lnSpc>
            </a:pPr>
            <a:r>
              <a:rPr lang="en-US" altLang="en-US" sz="2000" dirty="0"/>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915059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a:t>
            </a:r>
            <a:r>
              <a:rPr lang="en-CA" dirty="0" err="1"/>
              <a:t>REVme</a:t>
            </a:r>
            <a:r>
              <a:rPr lang="en-CA" dirty="0"/>
              <a:t>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8 of &lt;this&gt; document as the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9</a:t>
            </a:fld>
            <a:endParaRPr lang="en-US" altLang="en-US"/>
          </a:p>
        </p:txBody>
      </p:sp>
    </p:spTree>
    <p:extLst>
      <p:ext uri="{BB962C8B-B14F-4D97-AF65-F5344CB8AC3E}">
        <p14:creationId xmlns:p14="http://schemas.microsoft.com/office/powerpoint/2010/main" val="228921450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106999</TotalTime>
  <Words>2386</Words>
  <Application>Microsoft Office PowerPoint</Application>
  <PresentationFormat>Widescreen</PresentationFormat>
  <Paragraphs>262</Paragraphs>
  <Slides>20</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Helvetica</vt:lpstr>
      <vt:lpstr>Monotype Sorts</vt:lpstr>
      <vt:lpstr>Times New Roman</vt:lpstr>
      <vt:lpstr>802-11-Submission</vt:lpstr>
      <vt:lpstr>Document</vt:lpstr>
      <vt:lpstr>PowerPoint Presentation</vt:lpstr>
      <vt:lpstr>Abstract</vt:lpstr>
      <vt:lpstr>Chair’s welcome and Patent Reminder</vt:lpstr>
      <vt:lpstr>Registration for the November 802.11 plenary session</vt:lpstr>
      <vt:lpstr>REVme Agenda</vt:lpstr>
      <vt:lpstr>REVme minutes approval</vt:lpstr>
      <vt:lpstr>REVme Issues</vt:lpstr>
      <vt:lpstr>TGme Timeline</vt:lpstr>
      <vt:lpstr>Motion to Approve REVme Timeline </vt:lpstr>
      <vt:lpstr>Teleconference – Meeting plan until November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11-21/xxxx</dc:title>
  <dc:subject>Task Group AY November 2015 Meeting Agenda</dc:subject>
  <dc:creator>"mmontemurro@blackberry.com" &lt;mmontemurro@blackberry.com&gt;</dc:creator>
  <cp:keywords>May 2021</cp:keywords>
  <dc:description/>
  <cp:lastModifiedBy>Mike Montemurro</cp:lastModifiedBy>
  <cp:revision>4598</cp:revision>
  <cp:lastPrinted>2014-11-04T15:04:57Z</cp:lastPrinted>
  <dcterms:created xsi:type="dcterms:W3CDTF">2007-04-17T18:10:23Z</dcterms:created>
  <dcterms:modified xsi:type="dcterms:W3CDTF">2021-11-05T16:10:03Z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