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4"/>
  </p:sldMasterIdLst>
  <p:notesMasterIdLst>
    <p:notesMasterId r:id="rId33"/>
  </p:notesMasterIdLst>
  <p:handoutMasterIdLst>
    <p:handoutMasterId r:id="rId34"/>
  </p:handoutMasterIdLst>
  <p:sldIdLst>
    <p:sldId id="256" r:id="rId5"/>
    <p:sldId id="287" r:id="rId6"/>
    <p:sldId id="257" r:id="rId7"/>
    <p:sldId id="2366" r:id="rId8"/>
    <p:sldId id="2367" r:id="rId9"/>
    <p:sldId id="288" r:id="rId10"/>
    <p:sldId id="289" r:id="rId11"/>
    <p:sldId id="266" r:id="rId12"/>
    <p:sldId id="267" r:id="rId13"/>
    <p:sldId id="281" r:id="rId14"/>
    <p:sldId id="268" r:id="rId15"/>
    <p:sldId id="271" r:id="rId16"/>
    <p:sldId id="285" r:id="rId17"/>
    <p:sldId id="274" r:id="rId18"/>
    <p:sldId id="325" r:id="rId19"/>
    <p:sldId id="275" r:id="rId20"/>
    <p:sldId id="2368" r:id="rId21"/>
    <p:sldId id="2369" r:id="rId22"/>
    <p:sldId id="2370" r:id="rId23"/>
    <p:sldId id="2371" r:id="rId24"/>
    <p:sldId id="2372" r:id="rId25"/>
    <p:sldId id="328" r:id="rId26"/>
    <p:sldId id="329" r:id="rId27"/>
    <p:sldId id="297" r:id="rId28"/>
    <p:sldId id="284" r:id="rId29"/>
    <p:sldId id="331" r:id="rId30"/>
    <p:sldId id="332" r:id="rId31"/>
    <p:sldId id="264" r:id="rId32"/>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B4629E-F9C6-49E6-9234-E984A2DDC9EA}" v="2" dt="2021-11-08T19:31:46.2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66" autoAdjust="0"/>
    <p:restoredTop sz="95407" autoAdjust="0"/>
  </p:normalViewPr>
  <p:slideViewPr>
    <p:cSldViewPr>
      <p:cViewPr>
        <p:scale>
          <a:sx n="90" d="100"/>
          <a:sy n="90" d="100"/>
        </p:scale>
        <p:origin x="66" y="-690"/>
      </p:cViewPr>
      <p:guideLst>
        <p:guide orient="horz" pos="2160"/>
        <p:guide pos="3840"/>
      </p:guideLst>
    </p:cSldViewPr>
  </p:slideViewPr>
  <p:outlineViewPr>
    <p:cViewPr varScale="1">
      <p:scale>
        <a:sx n="33" d="100"/>
        <a:sy n="33" d="100"/>
      </p:scale>
      <p:origin x="0" y="-9840"/>
    </p:cViewPr>
  </p:outlineViewPr>
  <p:notesTextViewPr>
    <p:cViewPr>
      <p:scale>
        <a:sx n="100" d="100"/>
        <a:sy n="100" d="100"/>
      </p:scale>
      <p:origin x="0" y="0"/>
    </p:cViewPr>
  </p:notesTextViewPr>
  <p:sorterViewPr>
    <p:cViewPr>
      <p:scale>
        <a:sx n="100" d="100"/>
        <a:sy n="100" d="100"/>
      </p:scale>
      <p:origin x="0" y="-1668"/>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5AB4629E-F9C6-49E6-9234-E984A2DDC9EA}"/>
    <pc:docChg chg="custSel addSld modSld modMainMaster">
      <pc:chgData name="Jon Rosdahl" userId="2820f357-2dd4-4127-8713-e0bfde0fd756" providerId="ADAL" clId="{5AB4629E-F9C6-49E6-9234-E984A2DDC9EA}" dt="2021-11-08T19:31:31.566" v="970" actId="20577"/>
      <pc:docMkLst>
        <pc:docMk/>
      </pc:docMkLst>
      <pc:sldChg chg="modSp mod">
        <pc:chgData name="Jon Rosdahl" userId="2820f357-2dd4-4127-8713-e0bfde0fd756" providerId="ADAL" clId="{5AB4629E-F9C6-49E6-9234-E984A2DDC9EA}" dt="2021-11-08T19:28:16.295" v="901" actId="6549"/>
        <pc:sldMkLst>
          <pc:docMk/>
          <pc:sldMk cId="0" sldId="256"/>
        </pc:sldMkLst>
        <pc:spChg chg="mod">
          <ac:chgData name="Jon Rosdahl" userId="2820f357-2dd4-4127-8713-e0bfde0fd756" providerId="ADAL" clId="{5AB4629E-F9C6-49E6-9234-E984A2DDC9EA}" dt="2021-11-08T19:28:16.295" v="901" actId="6549"/>
          <ac:spMkLst>
            <pc:docMk/>
            <pc:sldMk cId="0" sldId="256"/>
            <ac:spMk id="3074" creationId="{00000000-0000-0000-0000-000000000000}"/>
          </ac:spMkLst>
        </pc:spChg>
      </pc:sldChg>
      <pc:sldChg chg="modSp mod">
        <pc:chgData name="Jon Rosdahl" userId="2820f357-2dd4-4127-8713-e0bfde0fd756" providerId="ADAL" clId="{5AB4629E-F9C6-49E6-9234-E984A2DDC9EA}" dt="2021-11-08T18:39:01.412" v="7" actId="20577"/>
        <pc:sldMkLst>
          <pc:docMk/>
          <pc:sldMk cId="3439635317" sldId="274"/>
        </pc:sldMkLst>
        <pc:spChg chg="mod">
          <ac:chgData name="Jon Rosdahl" userId="2820f357-2dd4-4127-8713-e0bfde0fd756" providerId="ADAL" clId="{5AB4629E-F9C6-49E6-9234-E984A2DDC9EA}" dt="2021-11-08T18:39:01.412" v="7" actId="20577"/>
          <ac:spMkLst>
            <pc:docMk/>
            <pc:sldMk cId="3439635317" sldId="274"/>
            <ac:spMk id="3" creationId="{00000000-0000-0000-0000-000000000000}"/>
          </ac:spMkLst>
        </pc:spChg>
      </pc:sldChg>
      <pc:sldChg chg="delSp modSp mod">
        <pc:chgData name="Jon Rosdahl" userId="2820f357-2dd4-4127-8713-e0bfde0fd756" providerId="ADAL" clId="{5AB4629E-F9C6-49E6-9234-E984A2DDC9EA}" dt="2021-11-08T19:31:31.566" v="970" actId="20577"/>
        <pc:sldMkLst>
          <pc:docMk/>
          <pc:sldMk cId="2170297715" sldId="275"/>
        </pc:sldMkLst>
        <pc:spChg chg="del">
          <ac:chgData name="Jon Rosdahl" userId="2820f357-2dd4-4127-8713-e0bfde0fd756" providerId="ADAL" clId="{5AB4629E-F9C6-49E6-9234-E984A2DDC9EA}" dt="2021-11-08T19:31:24.488" v="967" actId="478"/>
          <ac:spMkLst>
            <pc:docMk/>
            <pc:sldMk cId="2170297715" sldId="275"/>
            <ac:spMk id="2" creationId="{00000000-0000-0000-0000-000000000000}"/>
          </ac:spMkLst>
        </pc:spChg>
        <pc:spChg chg="mod">
          <ac:chgData name="Jon Rosdahl" userId="2820f357-2dd4-4127-8713-e0bfde0fd756" providerId="ADAL" clId="{5AB4629E-F9C6-49E6-9234-E984A2DDC9EA}" dt="2021-11-08T19:31:31.566" v="970" actId="20577"/>
          <ac:spMkLst>
            <pc:docMk/>
            <pc:sldMk cId="2170297715" sldId="275"/>
            <ac:spMk id="7" creationId="{00000000-0000-0000-0000-000000000000}"/>
          </ac:spMkLst>
        </pc:spChg>
      </pc:sldChg>
      <pc:sldChg chg="modSp mod">
        <pc:chgData name="Jon Rosdahl" userId="2820f357-2dd4-4127-8713-e0bfde0fd756" providerId="ADAL" clId="{5AB4629E-F9C6-49E6-9234-E984A2DDC9EA}" dt="2021-11-08T19:30:10.765" v="966" actId="20577"/>
        <pc:sldMkLst>
          <pc:docMk/>
          <pc:sldMk cId="3866284722" sldId="325"/>
        </pc:sldMkLst>
        <pc:spChg chg="mod">
          <ac:chgData name="Jon Rosdahl" userId="2820f357-2dd4-4127-8713-e0bfde0fd756" providerId="ADAL" clId="{5AB4629E-F9C6-49E6-9234-E984A2DDC9EA}" dt="2021-11-08T19:30:10.765" v="966" actId="20577"/>
          <ac:spMkLst>
            <pc:docMk/>
            <pc:sldMk cId="3866284722" sldId="325"/>
            <ac:spMk id="3" creationId="{58F48A77-6149-4095-9848-28A693C82088}"/>
          </ac:spMkLst>
        </pc:spChg>
      </pc:sldChg>
      <pc:sldChg chg="modSp mod">
        <pc:chgData name="Jon Rosdahl" userId="2820f357-2dd4-4127-8713-e0bfde0fd756" providerId="ADAL" clId="{5AB4629E-F9C6-49E6-9234-E984A2DDC9EA}" dt="2021-11-08T18:52:46.493" v="182" actId="20577"/>
        <pc:sldMkLst>
          <pc:docMk/>
          <pc:sldMk cId="3679736647" sldId="2368"/>
        </pc:sldMkLst>
        <pc:spChg chg="mod">
          <ac:chgData name="Jon Rosdahl" userId="2820f357-2dd4-4127-8713-e0bfde0fd756" providerId="ADAL" clId="{5AB4629E-F9C6-49E6-9234-E984A2DDC9EA}" dt="2021-11-08T18:52:46.493" v="182" actId="20577"/>
          <ac:spMkLst>
            <pc:docMk/>
            <pc:sldMk cId="3679736647" sldId="2368"/>
            <ac:spMk id="10" creationId="{7F1D0C2A-CA5D-411A-80DD-232F384E374B}"/>
          </ac:spMkLst>
        </pc:spChg>
      </pc:sldChg>
      <pc:sldChg chg="modSp mod">
        <pc:chgData name="Jon Rosdahl" userId="2820f357-2dd4-4127-8713-e0bfde0fd756" providerId="ADAL" clId="{5AB4629E-F9C6-49E6-9234-E984A2DDC9EA}" dt="2021-11-08T19:00:03.190" v="314" actId="20577"/>
        <pc:sldMkLst>
          <pc:docMk/>
          <pc:sldMk cId="686618728" sldId="2369"/>
        </pc:sldMkLst>
        <pc:spChg chg="mod">
          <ac:chgData name="Jon Rosdahl" userId="2820f357-2dd4-4127-8713-e0bfde0fd756" providerId="ADAL" clId="{5AB4629E-F9C6-49E6-9234-E984A2DDC9EA}" dt="2021-11-08T19:00:03.190" v="314" actId="20577"/>
          <ac:spMkLst>
            <pc:docMk/>
            <pc:sldMk cId="686618728" sldId="2369"/>
            <ac:spMk id="3" creationId="{0C80D627-1908-4063-85FC-43364B843AB2}"/>
          </ac:spMkLst>
        </pc:spChg>
      </pc:sldChg>
      <pc:sldChg chg="modSp mod">
        <pc:chgData name="Jon Rosdahl" userId="2820f357-2dd4-4127-8713-e0bfde0fd756" providerId="ADAL" clId="{5AB4629E-F9C6-49E6-9234-E984A2DDC9EA}" dt="2021-11-08T19:24:46.191" v="899" actId="20577"/>
        <pc:sldMkLst>
          <pc:docMk/>
          <pc:sldMk cId="3971171732" sldId="2371"/>
        </pc:sldMkLst>
        <pc:spChg chg="mod">
          <ac:chgData name="Jon Rosdahl" userId="2820f357-2dd4-4127-8713-e0bfde0fd756" providerId="ADAL" clId="{5AB4629E-F9C6-49E6-9234-E984A2DDC9EA}" dt="2021-11-08T19:24:46.191" v="899" actId="20577"/>
          <ac:spMkLst>
            <pc:docMk/>
            <pc:sldMk cId="3971171732" sldId="2371"/>
            <ac:spMk id="3" creationId="{1FD56FA6-E419-48CD-9027-207664935DEA}"/>
          </ac:spMkLst>
        </pc:spChg>
      </pc:sldChg>
      <pc:sldChg chg="modSp new mod">
        <pc:chgData name="Jon Rosdahl" userId="2820f357-2dd4-4127-8713-e0bfde0fd756" providerId="ADAL" clId="{5AB4629E-F9C6-49E6-9234-E984A2DDC9EA}" dt="2021-11-08T19:22:08.909" v="895" actId="20577"/>
        <pc:sldMkLst>
          <pc:docMk/>
          <pc:sldMk cId="2916561165" sldId="2372"/>
        </pc:sldMkLst>
        <pc:spChg chg="mod">
          <ac:chgData name="Jon Rosdahl" userId="2820f357-2dd4-4127-8713-e0bfde0fd756" providerId="ADAL" clId="{5AB4629E-F9C6-49E6-9234-E984A2DDC9EA}" dt="2021-11-08T19:18:28.157" v="827" actId="404"/>
          <ac:spMkLst>
            <pc:docMk/>
            <pc:sldMk cId="2916561165" sldId="2372"/>
            <ac:spMk id="2" creationId="{80DBE17A-6298-488B-B97A-698F8439ECF0}"/>
          </ac:spMkLst>
        </pc:spChg>
        <pc:spChg chg="mod">
          <ac:chgData name="Jon Rosdahl" userId="2820f357-2dd4-4127-8713-e0bfde0fd756" providerId="ADAL" clId="{5AB4629E-F9C6-49E6-9234-E984A2DDC9EA}" dt="2021-11-08T19:22:08.909" v="895" actId="20577"/>
          <ac:spMkLst>
            <pc:docMk/>
            <pc:sldMk cId="2916561165" sldId="2372"/>
            <ac:spMk id="3" creationId="{1BDDEC8A-CA88-4CBF-B844-AE53A292BDC6}"/>
          </ac:spMkLst>
        </pc:spChg>
      </pc:sldChg>
      <pc:sldMasterChg chg="modSp mod">
        <pc:chgData name="Jon Rosdahl" userId="2820f357-2dd4-4127-8713-e0bfde0fd756" providerId="ADAL" clId="{5AB4629E-F9C6-49E6-9234-E984A2DDC9EA}" dt="2021-11-08T19:28:36.573" v="903" actId="6549"/>
        <pc:sldMasterMkLst>
          <pc:docMk/>
          <pc:sldMasterMk cId="350243259" sldId="2147483738"/>
        </pc:sldMasterMkLst>
        <pc:spChg chg="mod">
          <ac:chgData name="Jon Rosdahl" userId="2820f357-2dd4-4127-8713-e0bfde0fd756" providerId="ADAL" clId="{5AB4629E-F9C6-49E6-9234-E984A2DDC9EA}" dt="2021-11-08T19:28:36.573" v="903" actId="6549"/>
          <ac:spMkLst>
            <pc:docMk/>
            <pc:sldMasterMk cId="350243259" sldId="2147483738"/>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802-11-21/1627r1</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2021</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802-11-21/1627r1</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2021</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802-11-21/1627r1</a:t>
            </a:r>
          </a:p>
        </p:txBody>
      </p:sp>
      <p:sp>
        <p:nvSpPr>
          <p:cNvPr id="5" name="Rectangle 3"/>
          <p:cNvSpPr>
            <a:spLocks noGrp="1" noChangeArrowheads="1"/>
          </p:cNvSpPr>
          <p:nvPr>
            <p:ph type="dt"/>
          </p:nvPr>
        </p:nvSpPr>
        <p:spPr>
          <a:ln/>
        </p:spPr>
        <p:txBody>
          <a:bodyPr/>
          <a:lstStyle/>
          <a:p>
            <a:r>
              <a:rPr lang="en-US"/>
              <a:t>November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802-11-21/1627r1</a:t>
            </a:r>
          </a:p>
        </p:txBody>
      </p:sp>
      <p:sp>
        <p:nvSpPr>
          <p:cNvPr id="5" name="Rectangle 3"/>
          <p:cNvSpPr>
            <a:spLocks noGrp="1" noChangeArrowheads="1"/>
          </p:cNvSpPr>
          <p:nvPr>
            <p:ph type="dt"/>
          </p:nvPr>
        </p:nvSpPr>
        <p:spPr>
          <a:ln/>
        </p:spPr>
        <p:txBody>
          <a:bodyPr/>
          <a:lstStyle/>
          <a:p>
            <a:r>
              <a:rPr lang="en-US"/>
              <a:t>November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3</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r>
              <a:rPr lang="en-US" dirty="0"/>
              <a:t>AOE = Anywhere On Earth (23:59 UTC-12)</a:t>
            </a:r>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r>
              <a:rPr lang="en-US" dirty="0"/>
              <a:t>Agenda item 2.1.2.1</a:t>
            </a:r>
          </a:p>
        </p:txBody>
      </p:sp>
      <p:sp>
        <p:nvSpPr>
          <p:cNvPr id="4" name="Header Placeholder 3"/>
          <p:cNvSpPr>
            <a:spLocks noGrp="1"/>
          </p:cNvSpPr>
          <p:nvPr>
            <p:ph type="hdr" sz="quarter" idx="10"/>
          </p:nvPr>
        </p:nvSpPr>
        <p:spPr/>
        <p:txBody>
          <a:bodyPr/>
          <a:lstStyle/>
          <a:p>
            <a:pPr>
              <a:defRPr/>
            </a:pPr>
            <a:r>
              <a:rPr lang="en-US"/>
              <a:t>doc.: IEEE 802-11-21/1627r1</a:t>
            </a:r>
          </a:p>
        </p:txBody>
      </p:sp>
      <p:sp>
        <p:nvSpPr>
          <p:cNvPr id="5" name="Date Placeholder 4"/>
          <p:cNvSpPr>
            <a:spLocks noGrp="1"/>
          </p:cNvSpPr>
          <p:nvPr>
            <p:ph type="dt" idx="11"/>
          </p:nvPr>
        </p:nvSpPr>
        <p:spPr/>
        <p:txBody>
          <a:bodyPr/>
          <a:lstStyle/>
          <a:p>
            <a:pPr>
              <a:defRPr/>
            </a:pPr>
            <a:r>
              <a:rPr lang="en-US"/>
              <a:t>March 2018</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8</a:t>
            </a:fld>
            <a:endParaRPr lang="en-US"/>
          </a:p>
        </p:txBody>
      </p:sp>
    </p:spTree>
    <p:extLst>
      <p:ext uri="{BB962C8B-B14F-4D97-AF65-F5344CB8AC3E}">
        <p14:creationId xmlns:p14="http://schemas.microsoft.com/office/powerpoint/2010/main" val="173606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802-11-21/1627r1</a:t>
            </a:r>
          </a:p>
        </p:txBody>
      </p:sp>
      <p:sp>
        <p:nvSpPr>
          <p:cNvPr id="5" name="Date Placeholder 4"/>
          <p:cNvSpPr>
            <a:spLocks noGrp="1"/>
          </p:cNvSpPr>
          <p:nvPr>
            <p:ph type="dt" idx="11"/>
          </p:nvPr>
        </p:nvSpPr>
        <p:spPr/>
        <p:txBody>
          <a:bodyPr/>
          <a:lstStyle/>
          <a:p>
            <a:pPr>
              <a:defRPr/>
            </a:pPr>
            <a:r>
              <a:rPr lang="en-US"/>
              <a:t>March 2018</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2517620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802-11-21/1627r1</a:t>
            </a:r>
          </a:p>
        </p:txBody>
      </p:sp>
      <p:sp>
        <p:nvSpPr>
          <p:cNvPr id="5" name="Date Placeholder 4"/>
          <p:cNvSpPr>
            <a:spLocks noGrp="1"/>
          </p:cNvSpPr>
          <p:nvPr>
            <p:ph type="dt" idx="11"/>
          </p:nvPr>
        </p:nvSpPr>
        <p:spPr/>
        <p:txBody>
          <a:bodyPr/>
          <a:lstStyle/>
          <a:p>
            <a:pPr>
              <a:defRPr/>
            </a:pPr>
            <a:r>
              <a:rPr lang="en-US"/>
              <a:t>March 2018</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4159499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703263"/>
            <a:ext cx="617220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doc.: IEEE 802-11-21/1627r1</a:t>
            </a:r>
          </a:p>
        </p:txBody>
      </p:sp>
      <p:sp>
        <p:nvSpPr>
          <p:cNvPr id="5" name="Date Placeholder 4"/>
          <p:cNvSpPr>
            <a:spLocks noGrp="1"/>
          </p:cNvSpPr>
          <p:nvPr>
            <p:ph type="dt" idx="11"/>
          </p:nvPr>
        </p:nvSpPr>
        <p:spPr/>
        <p:txBody>
          <a:bodyPr/>
          <a:lstStyle/>
          <a:p>
            <a:pPr>
              <a:defRPr/>
            </a:pPr>
            <a:r>
              <a:rPr lang="en-US"/>
              <a:t>March 2018</a:t>
            </a:r>
          </a:p>
        </p:txBody>
      </p:sp>
      <p:sp>
        <p:nvSpPr>
          <p:cNvPr id="6" name="Footer Placeholder 5"/>
          <p:cNvSpPr>
            <a:spLocks noGrp="1"/>
          </p:cNvSpPr>
          <p:nvPr>
            <p:ph type="ftr" sz="quarter" idx="12"/>
          </p:nvPr>
        </p:nvSpPr>
        <p:spPr/>
        <p:txBody>
          <a:bodyPr/>
          <a:lstStyle/>
          <a:p>
            <a:pPr lvl="4">
              <a:defRPr/>
            </a:pPr>
            <a:r>
              <a:rPr lang="en-US"/>
              <a:t>Dorothy Stanley (HP Enterprise)</a:t>
            </a:r>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238984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802-11-21/1627r1</a:t>
            </a:r>
          </a:p>
        </p:txBody>
      </p:sp>
      <p:sp>
        <p:nvSpPr>
          <p:cNvPr id="5" name="Date Placeholder 4"/>
          <p:cNvSpPr>
            <a:spLocks noGrp="1"/>
          </p:cNvSpPr>
          <p:nvPr>
            <p:ph type="dt" idx="11"/>
          </p:nvPr>
        </p:nvSpPr>
        <p:spPr/>
        <p:txBody>
          <a:bodyPr/>
          <a:lstStyle/>
          <a:p>
            <a:r>
              <a:rPr lang="en-US"/>
              <a:t>November 2021</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14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802-11-21/1627r1</a:t>
            </a:r>
          </a:p>
        </p:txBody>
      </p:sp>
      <p:sp>
        <p:nvSpPr>
          <p:cNvPr id="5" name="Rectangle 3"/>
          <p:cNvSpPr>
            <a:spLocks noGrp="1" noChangeArrowheads="1"/>
          </p:cNvSpPr>
          <p:nvPr>
            <p:ph type="dt"/>
          </p:nvPr>
        </p:nvSpPr>
        <p:spPr>
          <a:ln/>
        </p:spPr>
        <p:txBody>
          <a:bodyPr/>
          <a:lstStyle/>
          <a:p>
            <a:r>
              <a:rPr lang="en-US"/>
              <a:t>November 2021</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28</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2021</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2021</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2021</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2021</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2021</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2021</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2021</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2021</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2021</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2021</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4775201" y="357188"/>
            <a:ext cx="6496051"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11-21-1627r1</a:t>
            </a: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ec/dcn/17/ec-17-0093-05-0PNP-ieee-802-participation-slide-ppt.ppt" TargetMode="External"/><Relationship Id="rId3" Type="http://schemas.openxmlformats.org/officeDocument/2006/relationships/hyperlink" Target="https://ieee.box.com/v/PandP-LMSC" TargetMode="External"/><Relationship Id="rId7" Type="http://schemas.openxmlformats.org/officeDocument/2006/relationships/hyperlink" Target="https://mentor.ieee.org/802-ec/dcn/17/ec-17-0120-31-0PNP-ieee-802-lmsc-chairs-guidelines.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s://mentor.ieee.org/802-ec/dcn/21/ec-21-0207-21-0PNP-ieee-802-lmsc-working-group-policies-and-procedures.pdf" TargetMode="External"/><Relationship Id="rId10" Type="http://schemas.openxmlformats.org/officeDocument/2006/relationships/hyperlink" Target="http://www.ieee802.org/devdocs.shtml" TargetMode="External"/><Relationship Id="rId4" Type="http://schemas.openxmlformats.org/officeDocument/2006/relationships/hyperlink" Target="https://mentor.ieee.org/802-ec/dcn/17/ec-17-0120-29-0PNP-ieee-802-lmsc-chairs-guidelines.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4/11-14-0629-22-0000-802-11-operations-manual.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entor.ieee.org/802.15/dcn/21/15-21-0475-03-03ma-draft-par-15-3ma.pdf" TargetMode="External"/><Relationship Id="rId3" Type="http://schemas.openxmlformats.org/officeDocument/2006/relationships/hyperlink" Target="https://www.ieee802.org/1/files/public/docs2021/ds-draft-CSD-0921-v01.pdf" TargetMode="External"/><Relationship Id="rId7" Type="http://schemas.openxmlformats.org/officeDocument/2006/relationships/hyperlink" Target="https://mentor.ieee.org/802-ec/dcn/18/ec-18-0080-00-ACSD-802-11bb.docx" TargetMode="External"/><Relationship Id="rId2" Type="http://schemas.openxmlformats.org/officeDocument/2006/relationships/hyperlink" Target="https://www.ieee802.org/1/files/public/docs2021/ds-draft-PAR-0921-v01.pdf"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83-00-00bb-tgbb-modified-par.pdf" TargetMode="External"/><Relationship Id="rId5" Type="http://schemas.openxmlformats.org/officeDocument/2006/relationships/hyperlink" Target="https://mentor.ieee.org/802-ec/dcn/21/ec-21-0225-00-00EC-csd-ieee-p802-3df.pdf" TargetMode="External"/><Relationship Id="rId4" Type="http://schemas.openxmlformats.org/officeDocument/2006/relationships/hyperlink" Target="https://mentor.ieee.org/802-ec/dcn/21/ec-21-0224-01-00EC-par-ieee-p802-3df.pdf" TargetMode="External"/><Relationship Id="rId9" Type="http://schemas.openxmlformats.org/officeDocument/2006/relationships/hyperlink" Target="https://mentor.ieee.org/802.15/dcn/21/15-21-0477-03-03ma-draft-csd-15-3ma.docx"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mentor.ieee.org/802.11/dcn/21/11-21-1064-00-0PAR-par-minutes-july-2021-session.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ieee802.org/1/files/public/docs2021/ds-draft-CSD-0921-v01.pdf" TargetMode="External"/><Relationship Id="rId2" Type="http://schemas.openxmlformats.org/officeDocument/2006/relationships/hyperlink" Target="https://www.ieee802.org/1/files/public/docs2021/ds-draft-PAR-0921-v01.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ec/dcn/21/ec-21-0225-00-00EC-csd-ieee-p802-3df.pdf" TargetMode="External"/><Relationship Id="rId2" Type="http://schemas.openxmlformats.org/officeDocument/2006/relationships/hyperlink" Target="https://mentor.ieee.org/802-ec/dcn/21/ec-21-0224-01-00EC-par-ieee-p802-3df.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ec/dcn/18/ec-18-0080-00-ACSD-802-11bb.docx" TargetMode="External"/><Relationship Id="rId2" Type="http://schemas.openxmlformats.org/officeDocument/2006/relationships/hyperlink" Target="https://mentor.ieee.org/802.11/dcn/21/11-21-1283-00-00bb-tgbb-modified-par.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mentor.ieee.org/802.15/dcn/21/15-21-0475-03-03ma-draft-par-15-3ma.pdf" TargetMode="External"/><Relationship Id="rId3" Type="http://schemas.openxmlformats.org/officeDocument/2006/relationships/hyperlink" Target="https://www.ieee802.org/1/files/public/docs2021/ds-draft-CSD-0921-v01.pdf" TargetMode="External"/><Relationship Id="rId7" Type="http://schemas.openxmlformats.org/officeDocument/2006/relationships/hyperlink" Target="https://mentor.ieee.org/802-ec/dcn/18/ec-18-0080-00-ACSD-802-11bb.docx" TargetMode="External"/><Relationship Id="rId2" Type="http://schemas.openxmlformats.org/officeDocument/2006/relationships/hyperlink" Target="https://www.ieee802.org/1/files/public/docs2021/ds-draft-PAR-0921-v01.pdf" TargetMode="External"/><Relationship Id="rId1" Type="http://schemas.openxmlformats.org/officeDocument/2006/relationships/slideLayout" Target="../slideLayouts/slideLayout2.xml"/><Relationship Id="rId6" Type="http://schemas.openxmlformats.org/officeDocument/2006/relationships/hyperlink" Target="https://mentor.ieee.org/802.11/dcn/21/11-21-1283-00-00bb-tgbb-modified-par.pdf" TargetMode="External"/><Relationship Id="rId5" Type="http://schemas.openxmlformats.org/officeDocument/2006/relationships/hyperlink" Target="https://mentor.ieee.org/802-ec/dcn/21/ec-21-0225-00-00EC-csd-ieee-p802-3df.pdf" TargetMode="External"/><Relationship Id="rId4" Type="http://schemas.openxmlformats.org/officeDocument/2006/relationships/hyperlink" Target="https://mentor.ieee.org/802-ec/dcn/21/ec-21-0224-01-00EC-par-ieee-p802-3df.pdf" TargetMode="External"/><Relationship Id="rId9" Type="http://schemas.openxmlformats.org/officeDocument/2006/relationships/hyperlink" Target="https://mentor.ieee.org/802.15/dcn/21/15-21-0477-03-03ma-draft-csd-15-3ma.docx"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15/dcn/21/15-21-0477-03-03ma-draft-csd-15-3ma.docx" TargetMode="External"/><Relationship Id="rId2" Type="http://schemas.openxmlformats.org/officeDocument/2006/relationships/hyperlink" Target="https://mentor.ieee.org/802.15/dcn/21/15-21-0475-03-03ma-draft-par-15-3ma.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5/dcn/21/15-21-0477-03-03ma-draft-csd-15-3ma.docx" TargetMode="External"/><Relationship Id="rId2" Type="http://schemas.openxmlformats.org/officeDocument/2006/relationships/hyperlink" Target="https://mentor.ieee.org/802.15/dcn/21/15-21-0475-03-03ma-draft-par-15-3ma.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s://ieee802.org/PARs.s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mentor.ieee.org/802.11/dcn/21/11-21-1064-00-0PAR-par-minutes-july-2021-session.docx"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802world.org/plenary/" TargetMode="External"/><Relationship Id="rId2" Type="http://schemas.openxmlformats.org/officeDocument/2006/relationships/hyperlink" Target="https://cvent.me/4xn8Q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develop/policies/bylaws/sect6-7.html#lo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0" i="0" dirty="0">
                <a:solidFill>
                  <a:srgbClr val="000000"/>
                </a:solidFill>
                <a:effectLst/>
                <a:latin typeface="Verdana" panose="020B0604030504040204" pitchFamily="34" charset="0"/>
              </a:rPr>
              <a:t>PAR Review SC - Meeting Agenda and Comment slides - Nov 2021 - Electronic Plenary</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 2021-11-08</a:t>
            </a:r>
          </a:p>
        </p:txBody>
      </p:sp>
      <p:sp>
        <p:nvSpPr>
          <p:cNvPr id="6" name="Date Placeholder 3"/>
          <p:cNvSpPr>
            <a:spLocks noGrp="1"/>
          </p:cNvSpPr>
          <p:nvPr>
            <p:ph type="dt" idx="10"/>
          </p:nvPr>
        </p:nvSpPr>
        <p:spPr/>
        <p:txBody>
          <a:bodyPr/>
          <a:lstStyle/>
          <a:p>
            <a:r>
              <a:rPr lang="en-US"/>
              <a:t>November 2021</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name="Document" r:id="rId3" imgW="8289564" imgH="2521714" progId="Word.Document.8">
                  <p:embed/>
                </p:oleObj>
              </mc:Choice>
              <mc:Fallback>
                <p:oleObj name="Document" r:id="rId3" imgW="8289564" imgH="2521714" progId="Word.Document.8">
                  <p:embed/>
                  <p:pic>
                    <p:nvPicPr>
                      <p:cNvPr id="3075" name="Object 3"/>
                      <p:cNvPicPr>
                        <a:picLocks noChangeAspect="1" noChangeArrowheads="1"/>
                      </p:cNvPicPr>
                      <p:nvPr/>
                    </p:nvPicPr>
                    <p:blipFill>
                      <a:blip r:embed="rId4"/>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802 Ground Rules</a:t>
            </a:r>
          </a:p>
        </p:txBody>
      </p:sp>
      <p:sp>
        <p:nvSpPr>
          <p:cNvPr id="3" name="Content Placeholder 2"/>
          <p:cNvSpPr>
            <a:spLocks noGrp="1"/>
          </p:cNvSpPr>
          <p:nvPr>
            <p:ph idx="1"/>
          </p:nvPr>
        </p:nvSpPr>
        <p:spPr/>
        <p:txBody>
          <a:bodyPr/>
          <a:lstStyle/>
          <a:p>
            <a:pPr indent="-457200">
              <a:buFont typeface="Arial" panose="020B0604020202020204" pitchFamily="34" charset="0"/>
              <a:buChar char="•"/>
            </a:pPr>
            <a:r>
              <a:rPr lang="en-US" dirty="0">
                <a:cs typeface="DejaVu Sans" pitchFamily="34" charset="0"/>
              </a:rPr>
              <a:t>Respect … give it, get it</a:t>
            </a:r>
          </a:p>
          <a:p>
            <a:pPr indent="-457200">
              <a:buFont typeface="Arial" panose="020B0604020202020204" pitchFamily="34" charset="0"/>
              <a:buChar char="•"/>
            </a:pPr>
            <a:r>
              <a:rPr lang="en-US" dirty="0">
                <a:cs typeface="DejaVu Sans" pitchFamily="34" charset="0"/>
              </a:rPr>
              <a:t>NO product pitches</a:t>
            </a:r>
          </a:p>
          <a:p>
            <a:pPr indent="-457200">
              <a:buFont typeface="Arial" panose="020B0604020202020204" pitchFamily="34" charset="0"/>
              <a:buChar char="•"/>
            </a:pPr>
            <a:r>
              <a:rPr lang="en-US" dirty="0">
                <a:cs typeface="DejaVu Sans" pitchFamily="34" charset="0"/>
              </a:rPr>
              <a:t>NO corporate pitches</a:t>
            </a:r>
          </a:p>
          <a:p>
            <a:pPr indent="-457200">
              <a:buFont typeface="Arial" panose="020B0604020202020204" pitchFamily="34" charset="0"/>
              <a:buChar char="•"/>
            </a:pPr>
            <a:r>
              <a:rPr lang="en-US" dirty="0">
                <a:cs typeface="DejaVu Sans" pitchFamily="34" charset="0"/>
              </a:rPr>
              <a:t>NO prices</a:t>
            </a:r>
          </a:p>
          <a:p>
            <a:pPr indent="-457200">
              <a:buFont typeface="Arial" panose="020B0604020202020204" pitchFamily="34" charset="0"/>
              <a:buChar char="•"/>
            </a:pPr>
            <a:r>
              <a:rPr lang="en-US" dirty="0">
                <a:cs typeface="DejaVu Sans" pitchFamily="34" charset="0"/>
              </a:rPr>
              <a:t>NO restrictive notices – (no confidentiality notices in email)</a:t>
            </a:r>
          </a:p>
          <a:p>
            <a:pPr indent="-457200">
              <a:buFont typeface="Arial" panose="020B0604020202020204" pitchFamily="34" charset="0"/>
              <a:buChar char="•"/>
            </a:pPr>
            <a:r>
              <a:rPr lang="en-US" dirty="0">
                <a:cs typeface="DejaVu Sans" pitchFamily="34" charset="0"/>
              </a:rPr>
              <a:t>Presentations must be openly available</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10</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Robert Stacey, Intel</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September 2021</a:t>
            </a:r>
            <a:endParaRPr lang="en-GB" dirty="0"/>
          </a:p>
        </p:txBody>
      </p:sp>
    </p:spTree>
    <p:extLst>
      <p:ext uri="{BB962C8B-B14F-4D97-AF65-F5344CB8AC3E}">
        <p14:creationId xmlns:p14="http://schemas.microsoft.com/office/powerpoint/2010/main" val="1771915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 Rules Documents </a:t>
            </a:r>
          </a:p>
        </p:txBody>
      </p:sp>
      <p:sp>
        <p:nvSpPr>
          <p:cNvPr id="8198" name="Rectangle 3"/>
          <p:cNvSpPr>
            <a:spLocks noGrp="1" noChangeArrowheads="1"/>
          </p:cNvSpPr>
          <p:nvPr>
            <p:ph idx="1"/>
          </p:nvPr>
        </p:nvSpPr>
        <p:spPr>
          <a:xfrm>
            <a:off x="914401" y="1751015"/>
            <a:ext cx="10361084" cy="4343400"/>
          </a:xfrm>
          <a:noFill/>
        </p:spPr>
        <p:txBody>
          <a:bodyPr/>
          <a:lstStyle/>
          <a:p>
            <a:r>
              <a:rPr lang="en-US" sz="2000" dirty="0"/>
              <a:t>IEEE 802 Policies &amp; Procedures (8 February 2021)</a:t>
            </a:r>
          </a:p>
          <a:p>
            <a:pPr lvl="1"/>
            <a:r>
              <a:rPr lang="en-US" sz="1800" dirty="0">
                <a:hlinkClick r:id="rId3"/>
              </a:rPr>
              <a:t>https://ieee.box.com/v/PandP-LMSC</a:t>
            </a:r>
            <a:endParaRPr lang="en-US" sz="1800" dirty="0"/>
          </a:p>
          <a:p>
            <a:r>
              <a:rPr lang="en-US" sz="2000" dirty="0"/>
              <a:t>IEEE 802 Operations Manual (4 August 2020)</a:t>
            </a:r>
          </a:p>
          <a:p>
            <a:pPr lvl="1">
              <a:lnSpc>
                <a:spcPct val="80000"/>
              </a:lnSpc>
              <a:defRPr/>
            </a:pPr>
            <a:r>
              <a:rPr lang="en-US" altLang="en-US" sz="1800" dirty="0">
                <a:hlinkClick r:id="rId4"/>
              </a:rPr>
              <a:t>https://mentor.ieee.org/802-ec/dcn/17/ec-17-0090-24-0PNP-ieee-802-lmsc-operations-manual.pdf</a:t>
            </a:r>
            <a:endParaRPr lang="en-US" altLang="en-US" sz="1800" dirty="0"/>
          </a:p>
          <a:p>
            <a:pPr>
              <a:lnSpc>
                <a:spcPct val="80000"/>
              </a:lnSpc>
              <a:defRPr/>
            </a:pPr>
            <a:r>
              <a:rPr lang="en-US" sz="2000" dirty="0"/>
              <a:t>IEEE 802 Working Group Policies &amp; Procedures (29 August 2021)</a:t>
            </a:r>
            <a:r>
              <a:rPr lang="en-US" altLang="en-US" sz="2000" dirty="0"/>
              <a:t> </a:t>
            </a:r>
          </a:p>
          <a:p>
            <a:pPr lvl="1"/>
            <a:r>
              <a:rPr lang="en-US" altLang="en-US" sz="1800" dirty="0">
                <a:hlinkClick r:id="rId5"/>
              </a:rPr>
              <a:t>https://mentor.ieee.org/802-ec/dcn/21/ec-21-0207-21-0PNP-ieee-802-lmsc-working-group-policies-and-procedures.pdf</a:t>
            </a:r>
            <a:endParaRPr lang="en-US" altLang="en-US" sz="1800" dirty="0"/>
          </a:p>
          <a:p>
            <a:r>
              <a:rPr lang="en-US" sz="2000" dirty="0"/>
              <a:t>IEEE 802 LMSC Chair's Guidelines (23 July 2021)</a:t>
            </a:r>
            <a:endParaRPr lang="en-US" sz="2000" dirty="0">
              <a:hlinkClick r:id="rId6"/>
            </a:endParaRPr>
          </a:p>
          <a:p>
            <a:pPr lvl="1"/>
            <a:r>
              <a:rPr lang="en-US" sz="1800" dirty="0">
                <a:hlinkClick r:id="rId7"/>
              </a:rPr>
              <a:t>https://mentor.ieee.org/802-ec/dcn/17/ec-17-0120-31-0PNP-ieee-802-lmsc-chairs-guidelines.pdf</a:t>
            </a:r>
            <a:endParaRPr lang="en-US" sz="1800" dirty="0"/>
          </a:p>
          <a:p>
            <a:r>
              <a:rPr lang="en-US" sz="2000" dirty="0"/>
              <a:t>Participation in IEEE 802 Meetings</a:t>
            </a:r>
          </a:p>
          <a:p>
            <a:pPr lvl="1"/>
            <a:r>
              <a:rPr lang="en-US" sz="1800" u="sng" dirty="0">
                <a:hlinkClick r:id="rId8"/>
              </a:rPr>
              <a:t>https://mentor.ieee.org/802-ec/dcn/17/ec-17-0093-05-0PNP-ieee-802-participation-slide-ppt.ppt</a:t>
            </a:r>
            <a:endParaRPr lang="en-US" sz="1800" u="sng" dirty="0"/>
          </a:p>
          <a:p>
            <a:pPr lvl="1"/>
            <a:endParaRPr lang="en-US" sz="1600" dirty="0"/>
          </a:p>
          <a:p>
            <a:r>
              <a:rPr lang="en-US" sz="1600" dirty="0"/>
              <a:t>Policies and Procedures hierarchy: </a:t>
            </a:r>
            <a:r>
              <a:rPr lang="en-US" sz="1600" b="0" dirty="0">
                <a:hlinkClick r:id="rId9"/>
              </a:rPr>
              <a:t>http://www.ieee802.org/11/Rules/rules.shtml</a:t>
            </a:r>
            <a:endParaRPr lang="en-US" sz="1600" b="0" dirty="0"/>
          </a:p>
          <a:p>
            <a:pPr marL="342900" lvl="1" indent="-342900">
              <a:buFontTx/>
              <a:buChar char="•"/>
            </a:pPr>
            <a:r>
              <a:rPr lang="en-US" altLang="en-US" sz="1600" b="1" dirty="0"/>
              <a:t>IEEE 802 Procedural document website: </a:t>
            </a:r>
            <a:r>
              <a:rPr lang="en-US" altLang="en-US" sz="1600" dirty="0">
                <a:hlinkClick r:id="rId10"/>
              </a:rPr>
              <a:t>http://www.ieee802.org/devdocs.shtml</a:t>
            </a:r>
            <a:r>
              <a:rPr lang="en-US" altLang="en-US" sz="1600" dirty="0"/>
              <a:t> </a:t>
            </a:r>
          </a:p>
          <a:p>
            <a:endParaRPr lang="en-US" dirty="0"/>
          </a:p>
          <a:p>
            <a:pPr lvl="1"/>
            <a:endParaRPr lang="en-US" sz="1800"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Robert Stacey, Intel</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September 2021</a:t>
            </a:r>
          </a:p>
        </p:txBody>
      </p:sp>
    </p:spTree>
    <p:extLst>
      <p:ext uri="{BB962C8B-B14F-4D97-AF65-F5344CB8AC3E}">
        <p14:creationId xmlns:p14="http://schemas.microsoft.com/office/powerpoint/2010/main" val="233286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a:t>IEEE 802.11 Rules Document </a:t>
            </a:r>
          </a:p>
        </p:txBody>
      </p:sp>
      <p:sp>
        <p:nvSpPr>
          <p:cNvPr id="8198" name="Rectangle 3"/>
          <p:cNvSpPr>
            <a:spLocks noGrp="1" noChangeArrowheads="1"/>
          </p:cNvSpPr>
          <p:nvPr>
            <p:ph idx="1"/>
          </p:nvPr>
        </p:nvSpPr>
        <p:spPr>
          <a:noFill/>
        </p:spPr>
        <p:txBody>
          <a:bodyPr/>
          <a:lstStyle/>
          <a:p>
            <a:r>
              <a:rPr lang="en-US" dirty="0"/>
              <a:t>IEEE 802.11 WG Operations Manual (Approved 13 July 2018):</a:t>
            </a:r>
          </a:p>
          <a:p>
            <a:pPr lvl="1"/>
            <a:r>
              <a:rPr lang="en-US" altLang="en-US" dirty="0">
                <a:hlinkClick r:id="rId3"/>
              </a:rPr>
              <a:t>https://mentor.ieee.org/802.11/dcn/14/11-14-0629-22-0000-802-11-operations-manual.docx</a:t>
            </a:r>
            <a:endParaRPr lang="en-US" altLang="en-US" dirty="0"/>
          </a:p>
          <a:p>
            <a:pPr lvl="1"/>
            <a:endParaRPr lang="en-US" altLang="en-US" dirty="0"/>
          </a:p>
          <a:p>
            <a:pPr marL="57150" indent="0"/>
            <a:r>
              <a:rPr lang="en-US" altLang="en-US" dirty="0"/>
              <a:t>No changes since July 2018    </a:t>
            </a:r>
          </a:p>
          <a:p>
            <a:endParaRPr lang="en-US" dirty="0"/>
          </a:p>
        </p:txBody>
      </p:sp>
      <p:sp>
        <p:nvSpPr>
          <p:cNvPr id="2" name="Slide Number Placeholder 1"/>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
        <p:nvSpPr>
          <p:cNvPr id="819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Robert Stacey, Intel</a:t>
            </a:r>
            <a:endParaRPr lang="en-US"/>
          </a:p>
        </p:txBody>
      </p:sp>
      <p:sp>
        <p:nvSpPr>
          <p:cNvPr id="819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September 2021</a:t>
            </a:r>
          </a:p>
        </p:txBody>
      </p:sp>
    </p:spTree>
    <p:extLst>
      <p:ext uri="{BB962C8B-B14F-4D97-AF65-F5344CB8AC3E}">
        <p14:creationId xmlns:p14="http://schemas.microsoft.com/office/powerpoint/2010/main" val="925929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1087013"/>
          </a:xfrm>
        </p:spPr>
        <p:txBody>
          <a:bodyPr/>
          <a:lstStyle/>
          <a:p>
            <a:r>
              <a:rPr lang="en-US" sz="2400" dirty="0"/>
              <a:t>IEEE 802 PARs &amp; ICAIDs under consideration</a:t>
            </a:r>
            <a:br>
              <a:rPr lang="en-US" sz="2400" dirty="0"/>
            </a:br>
            <a:r>
              <a:rPr lang="en-US" sz="2400" dirty="0"/>
              <a:t>for 8 &amp; 9 November 2021, 802 EC Teleconferences</a:t>
            </a:r>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
        <p:nvSpPr>
          <p:cNvPr id="8" name="Content Placeholder 7">
            <a:extLst>
              <a:ext uri="{FF2B5EF4-FFF2-40B4-BE49-F238E27FC236}">
                <a16:creationId xmlns:a16="http://schemas.microsoft.com/office/drawing/2014/main" id="{A17284DF-72F3-4BE4-A17D-B2B7EC7499F0}"/>
              </a:ext>
            </a:extLst>
          </p:cNvPr>
          <p:cNvSpPr>
            <a:spLocks noGrp="1"/>
          </p:cNvSpPr>
          <p:nvPr>
            <p:ph idx="1"/>
          </p:nvPr>
        </p:nvSpPr>
        <p:spPr>
          <a:xfrm>
            <a:off x="914402" y="1851397"/>
            <a:ext cx="10547392" cy="4624018"/>
          </a:xfrm>
        </p:spPr>
        <p:txBody>
          <a:bodyPr/>
          <a:lstStyle/>
          <a:p>
            <a:pPr algn="l"/>
            <a:r>
              <a:rPr lang="en-US" sz="2000" b="1" i="0" dirty="0">
                <a:solidFill>
                  <a:srgbClr val="000000"/>
                </a:solidFill>
                <a:effectLst/>
                <a:latin typeface="Times New Roman" panose="02020603050405020304" pitchFamily="18" charset="0"/>
              </a:rPr>
              <a:t>Nov 05-19, 2021 Electronic Plenary</a:t>
            </a:r>
          </a:p>
          <a:p>
            <a:pPr marL="457200" indent="-457200" algn="l">
              <a:buFont typeface="+mj-lt"/>
              <a:buAutoNum type="arabicPeriod"/>
            </a:pPr>
            <a:r>
              <a:rPr lang="en-US" sz="2000" b="0" i="0" dirty="0">
                <a:solidFill>
                  <a:srgbClr val="000000"/>
                </a:solidFill>
                <a:effectLst/>
                <a:latin typeface="Times New Roman" panose="02020603050405020304" pitchFamily="18" charset="0"/>
              </a:rPr>
              <a:t>802.1ASds  - Amendment: Support for the IEEE Std 802.3 Clause 4 Media Access Control (MAC) operating in half-duplex, </a:t>
            </a:r>
            <a:r>
              <a:rPr lang="en-US" sz="2000" b="0" i="0" dirty="0">
                <a:solidFill>
                  <a:srgbClr val="000000"/>
                </a:solidFill>
                <a:effectLst/>
                <a:latin typeface="Times New Roman" panose="02020603050405020304" pitchFamily="18" charset="0"/>
                <a:hlinkClick r:id="rId2"/>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802.3df - Amendment: Media Access Control Parameters, Physical Layers and Management Parameters for 200 Gb/s, 400 Gb/s, 800 Gb/s, and 1.6 Tb/s Operation, </a:t>
            </a:r>
            <a:r>
              <a:rPr lang="en-US" sz="2000" b="0" i="0" dirty="0">
                <a:solidFill>
                  <a:srgbClr val="000000"/>
                </a:solidFill>
                <a:effectLst/>
                <a:latin typeface="Times New Roman" panose="02020603050405020304" pitchFamily="18" charset="0"/>
                <a:hlinkClick r:id="rId4"/>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5"/>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802.11bb - Amendment: Light Communication, </a:t>
            </a:r>
            <a:r>
              <a:rPr lang="en-US" sz="2000" b="0" i="0" dirty="0">
                <a:solidFill>
                  <a:srgbClr val="000000"/>
                </a:solidFill>
                <a:effectLst/>
                <a:latin typeface="Times New Roman" panose="02020603050405020304" pitchFamily="18" charset="0"/>
                <a:hlinkClick r:id="rId6"/>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7"/>
              </a:rPr>
              <a:t>CSD</a:t>
            </a:r>
            <a:endParaRPr lang="en-US" sz="2000" b="0" i="0" dirty="0">
              <a:solidFill>
                <a:srgbClr val="000000"/>
              </a:solidFill>
              <a:effectLst/>
              <a:latin typeface="Times New Roman" panose="02020603050405020304" pitchFamily="18" charset="0"/>
            </a:endParaRPr>
          </a:p>
          <a:p>
            <a:pPr marL="457200" indent="-457200" algn="l">
              <a:buFont typeface="+mj-lt"/>
              <a:buAutoNum type="arabicPeriod"/>
            </a:pPr>
            <a:r>
              <a:rPr lang="en-US" sz="2000" b="0" i="0" dirty="0">
                <a:solidFill>
                  <a:srgbClr val="000000"/>
                </a:solidFill>
                <a:effectLst/>
                <a:latin typeface="Times New Roman" panose="02020603050405020304" pitchFamily="18" charset="0"/>
              </a:rPr>
              <a:t>802.15ma - Standard for High Data Rate Wireless Multi-Media Networks - Revision to IEEE Standard 802.15.3-2016, </a:t>
            </a:r>
            <a:r>
              <a:rPr lang="en-US" sz="2000" b="0" i="0" dirty="0">
                <a:solidFill>
                  <a:srgbClr val="000000"/>
                </a:solidFill>
                <a:effectLst/>
                <a:latin typeface="Times New Roman" panose="02020603050405020304" pitchFamily="18" charset="0"/>
                <a:hlinkClick r:id="rId8"/>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9"/>
              </a:rPr>
              <a:t>CSD</a:t>
            </a:r>
            <a:endParaRPr lang="en-US" sz="2000" b="0" i="0" dirty="0">
              <a:solidFill>
                <a:srgbClr val="000000"/>
              </a:solidFill>
              <a:effectLst/>
              <a:latin typeface="Times New Roman" panose="02020603050405020304" pitchFamily="18" charset="0"/>
            </a:endParaRPr>
          </a:p>
          <a:p>
            <a:endParaRPr lang="en-US" sz="1800" dirty="0"/>
          </a:p>
        </p:txBody>
      </p:sp>
    </p:spTree>
    <p:extLst>
      <p:ext uri="{BB962C8B-B14F-4D97-AF65-F5344CB8AC3E}">
        <p14:creationId xmlns:p14="http://schemas.microsoft.com/office/powerpoint/2010/main" val="2099305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Agenda for PAR Review SC –  November 8, 2021</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fontScale="70000" lnSpcReduction="20000"/>
          </a:bodyPr>
          <a:lstStyle/>
          <a:p>
            <a:pPr marL="0" indent="0"/>
            <a:r>
              <a:rPr lang="en-US" dirty="0"/>
              <a:t>Monday 8 November 2021- 13:30-15:30 ET (18:30-20:30 UTC)</a:t>
            </a:r>
          </a:p>
          <a:p>
            <a:pPr marL="0" indent="0"/>
            <a:r>
              <a:rPr lang="en-US" dirty="0"/>
              <a:t>	Agenda:</a:t>
            </a:r>
          </a:p>
          <a:p>
            <a:pPr marL="1257300" lvl="2" indent="-457200">
              <a:buFont typeface="+mj-lt"/>
              <a:buAutoNum type="arabicPeriod"/>
            </a:pPr>
            <a:r>
              <a:rPr lang="en-US" sz="2000" dirty="0"/>
              <a:t>Welcome – Review Policies and Procedures slides.</a:t>
            </a:r>
          </a:p>
          <a:p>
            <a:pPr marL="1257300" lvl="2" indent="-457200">
              <a:buFont typeface="+mj-lt"/>
              <a:buAutoNum type="arabicPeriod"/>
            </a:pPr>
            <a:r>
              <a:rPr lang="en-US" sz="2000" dirty="0"/>
              <a:t>Approve Previous Minutes </a:t>
            </a:r>
          </a:p>
          <a:p>
            <a:pPr marL="1257300" lvl="2" indent="-457200">
              <a:buFont typeface="+mj-lt"/>
              <a:buAutoNum type="arabicPeriod"/>
            </a:pPr>
            <a:r>
              <a:rPr lang="en-US" sz="2000" dirty="0"/>
              <a:t>Determine order of review</a:t>
            </a:r>
          </a:p>
          <a:p>
            <a:pPr marL="1257300" lvl="2" indent="-457200">
              <a:buFont typeface="+mj-lt"/>
              <a:buAutoNum type="arabicPeriod"/>
            </a:pPr>
            <a:r>
              <a:rPr lang="en-US" sz="2000" dirty="0"/>
              <a:t>Review PARs/CSD posted for review this Electronic Plenary.</a:t>
            </a:r>
          </a:p>
          <a:p>
            <a:pPr marL="0" indent="0"/>
            <a:r>
              <a:rPr lang="en-US" dirty="0"/>
              <a:t>Tuesday 9 November 2021- 13:30-15:30 ET (18:30-20:30 UTC)</a:t>
            </a:r>
          </a:p>
          <a:p>
            <a:pPr marL="0" indent="0"/>
            <a:r>
              <a:rPr lang="en-US" dirty="0"/>
              <a:t>	Agenda:</a:t>
            </a:r>
          </a:p>
          <a:p>
            <a:pPr marL="1257300" lvl="2" indent="-457200">
              <a:buFont typeface="+mj-lt"/>
              <a:buAutoNum type="arabicPeriod"/>
            </a:pPr>
            <a:r>
              <a:rPr lang="en-US" sz="2000" dirty="0"/>
              <a:t>Review PARs/CSD posted for review this Electronic Plenary.</a:t>
            </a:r>
          </a:p>
          <a:p>
            <a:pPr marL="1257300" lvl="2" indent="-457200">
              <a:buFont typeface="+mj-lt"/>
              <a:buAutoNum type="arabicPeriod"/>
            </a:pPr>
            <a:r>
              <a:rPr lang="en-US" sz="2000" dirty="0"/>
              <a:t>Post Feedback to 802 EC Reflector by Nov 10, 2021</a:t>
            </a:r>
          </a:p>
          <a:p>
            <a:pPr marL="1257300" lvl="2" indent="-457200">
              <a:buFont typeface="+mj-lt"/>
              <a:buAutoNum type="arabicPeriod"/>
            </a:pPr>
            <a:r>
              <a:rPr lang="en-US" sz="2000" dirty="0"/>
              <a:t>Recess</a:t>
            </a:r>
            <a:endParaRPr lang="en-US" sz="2000" u="sng" dirty="0"/>
          </a:p>
          <a:p>
            <a:pPr marL="857250" lvl="1" indent="-457200">
              <a:buFont typeface="+mj-lt"/>
              <a:buAutoNum type="arabicPeriod"/>
            </a:pPr>
            <a:endParaRPr lang="en-US" u="sng" dirty="0"/>
          </a:p>
          <a:p>
            <a:pPr marL="0" indent="0"/>
            <a:r>
              <a:rPr lang="en-US" dirty="0"/>
              <a:t>Thursday 18 November 2021 - 9:00-10:00 ET (13:00-14:00 UTC)</a:t>
            </a:r>
          </a:p>
          <a:p>
            <a:pPr marL="0" indent="0"/>
            <a:r>
              <a:rPr lang="en-US" dirty="0"/>
              <a:t>	Agenda:</a:t>
            </a:r>
            <a:endParaRPr lang="en-US" b="0" dirty="0"/>
          </a:p>
          <a:p>
            <a:pPr marL="400050" lvl="1" indent="0"/>
            <a:r>
              <a:rPr lang="en-US" b="0" dirty="0"/>
              <a:t>	</a:t>
            </a:r>
            <a:r>
              <a:rPr lang="en-US" sz="1800" b="0" dirty="0"/>
              <a:t>1. Review Responses</a:t>
            </a:r>
          </a:p>
          <a:p>
            <a:pPr marL="400050" lvl="1" indent="0"/>
            <a:r>
              <a:rPr lang="en-US" sz="1800" b="0" dirty="0"/>
              <a:t>	2. Provide any required feedback to WG (email)</a:t>
            </a:r>
          </a:p>
          <a:p>
            <a:pPr marL="400050" lvl="1" indent="0"/>
            <a:r>
              <a:rPr lang="en-US" sz="1800" b="0" dirty="0"/>
              <a:t>	3. Adjourn</a:t>
            </a:r>
          </a:p>
        </p:txBody>
      </p:sp>
      <p:sp>
        <p:nvSpPr>
          <p:cNvPr id="6" name="Date Placeholder 5"/>
          <p:cNvSpPr>
            <a:spLocks noGrp="1"/>
          </p:cNvSpPr>
          <p:nvPr>
            <p:ph type="dt" idx="10"/>
          </p:nvPr>
        </p:nvSpPr>
        <p:spPr/>
        <p:txBody>
          <a:bodyPr/>
          <a:lstStyle/>
          <a:p>
            <a:r>
              <a:rPr lang="en-US"/>
              <a:t>November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9B48-724F-44AC-933A-C1D772F30F06}"/>
              </a:ext>
            </a:extLst>
          </p:cNvPr>
          <p:cNvSpPr>
            <a:spLocks noGrp="1"/>
          </p:cNvSpPr>
          <p:nvPr>
            <p:ph type="title"/>
          </p:nvPr>
        </p:nvSpPr>
        <p:spPr>
          <a:xfrm>
            <a:off x="914402" y="685803"/>
            <a:ext cx="10361084" cy="654965"/>
          </a:xfrm>
        </p:spPr>
        <p:txBody>
          <a:bodyPr/>
          <a:lstStyle/>
          <a:p>
            <a:r>
              <a:rPr lang="en-US" sz="2800" dirty="0"/>
              <a:t>Motion to approve Previous Minutes</a:t>
            </a:r>
          </a:p>
        </p:txBody>
      </p:sp>
      <p:sp>
        <p:nvSpPr>
          <p:cNvPr id="3" name="Content Placeholder 2">
            <a:extLst>
              <a:ext uri="{FF2B5EF4-FFF2-40B4-BE49-F238E27FC236}">
                <a16:creationId xmlns:a16="http://schemas.microsoft.com/office/drawing/2014/main" id="{58F48A77-6149-4095-9848-28A693C82088}"/>
              </a:ext>
            </a:extLst>
          </p:cNvPr>
          <p:cNvSpPr>
            <a:spLocks noGrp="1"/>
          </p:cNvSpPr>
          <p:nvPr>
            <p:ph idx="1"/>
          </p:nvPr>
        </p:nvSpPr>
        <p:spPr/>
        <p:txBody>
          <a:bodyPr/>
          <a:lstStyle/>
          <a:p>
            <a:r>
              <a:rPr lang="en-US" sz="2000" b="1" dirty="0"/>
              <a:t>Move to approve the minutes from July 2021 in document 11-21/1064r0:</a:t>
            </a:r>
          </a:p>
          <a:p>
            <a:pPr lvl="1"/>
            <a:r>
              <a:rPr lang="en-US" b="1" dirty="0">
                <a:hlinkClick r:id="rId2"/>
              </a:rPr>
              <a:t>https://mentor.ieee.org/802.11/dcn/21/11-21-1064-00-0PAR-par-minutes-july-2021-session.docx</a:t>
            </a:r>
            <a:endParaRPr lang="en-US" b="1" dirty="0"/>
          </a:p>
          <a:p>
            <a:endParaRPr lang="en-US" dirty="0"/>
          </a:p>
          <a:p>
            <a:r>
              <a:rPr lang="en-US" sz="2000" dirty="0"/>
              <a:t>Moved: Michael Montemurro</a:t>
            </a:r>
          </a:p>
          <a:p>
            <a:r>
              <a:rPr lang="en-US" sz="2000" dirty="0"/>
              <a:t>2</a:t>
            </a:r>
            <a:r>
              <a:rPr lang="en-US" sz="2000" baseline="30000" dirty="0"/>
              <a:t>nd</a:t>
            </a:r>
            <a:r>
              <a:rPr lang="en-US" sz="2000" dirty="0"/>
              <a:t>:       Lei Wang</a:t>
            </a:r>
          </a:p>
          <a:p>
            <a:r>
              <a:rPr lang="en-US" sz="2000" dirty="0"/>
              <a:t>Results: Unanimous consent.</a:t>
            </a:r>
          </a:p>
          <a:p>
            <a:endParaRPr lang="en-US" dirty="0"/>
          </a:p>
        </p:txBody>
      </p:sp>
      <p:sp>
        <p:nvSpPr>
          <p:cNvPr id="4" name="Date Placeholder 3">
            <a:extLst>
              <a:ext uri="{FF2B5EF4-FFF2-40B4-BE49-F238E27FC236}">
                <a16:creationId xmlns:a16="http://schemas.microsoft.com/office/drawing/2014/main" id="{2F4099CA-8337-48FF-9415-776BA80408E3}"/>
              </a:ext>
            </a:extLst>
          </p:cNvPr>
          <p:cNvSpPr>
            <a:spLocks noGrp="1"/>
          </p:cNvSpPr>
          <p:nvPr>
            <p:ph type="dt" idx="10"/>
          </p:nvPr>
        </p:nvSpPr>
        <p:spPr/>
        <p:txBody>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US" sz="1800" b="1" i="0" u="none" strike="noStrike" kern="1200" cap="none" spc="0" normalizeH="0" baseline="0" noProof="0">
                <a:ln>
                  <a:noFill/>
                </a:ln>
                <a:solidFill>
                  <a:srgbClr val="000000"/>
                </a:solidFill>
                <a:effectLst/>
                <a:uLnTx/>
                <a:uFillTx/>
                <a:latin typeface="Times New Roman" pitchFamily="16" charset="0"/>
                <a:ea typeface="MS Gothic" charset="-128"/>
              </a:rPr>
              <a:t>November 2021</a:t>
            </a:r>
            <a:endPar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
        <p:nvSpPr>
          <p:cNvPr id="5" name="Footer Placeholder 4">
            <a:extLst>
              <a:ext uri="{FF2B5EF4-FFF2-40B4-BE49-F238E27FC236}">
                <a16:creationId xmlns:a16="http://schemas.microsoft.com/office/drawing/2014/main" id="{45521205-D607-4B1A-8F09-17C0A4C05585}"/>
              </a:ext>
            </a:extLst>
          </p:cNvPr>
          <p:cNvSpPr>
            <a:spLocks noGrp="1"/>
          </p:cNvSpPr>
          <p:nvPr>
            <p:ph type="ftr" idx="11"/>
          </p:nvPr>
        </p:nvSpPr>
        <p:spPr/>
        <p:txBody>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Arial Unicode MS" pitchFamily="34" charset="-128"/>
              </a:rPr>
              <a:t>Jon Rosdahl (Qualcomm)</a:t>
            </a:r>
            <a:endParaRPr kumimoji="0" lang="en-GB" sz="1800" b="0" i="0" u="none" strike="noStrike" kern="1200" cap="none" spc="0" normalizeH="0" baseline="0" noProof="0" dirty="0">
              <a:ln>
                <a:noFill/>
              </a:ln>
              <a:solidFill>
                <a:srgbClr val="000000"/>
              </a:solidFill>
              <a:effectLst/>
              <a:uLnTx/>
              <a:uFillTx/>
              <a:latin typeface="Times New Roman" pitchFamily="16" charset="0"/>
              <a:ea typeface="Arial Unicode MS" pitchFamily="34" charset="-128"/>
            </a:endParaRPr>
          </a:p>
        </p:txBody>
      </p:sp>
      <p:sp>
        <p:nvSpPr>
          <p:cNvPr id="6" name="Slide Number Placeholder 5">
            <a:extLst>
              <a:ext uri="{FF2B5EF4-FFF2-40B4-BE49-F238E27FC236}">
                <a16:creationId xmlns:a16="http://schemas.microsoft.com/office/drawing/2014/main" id="{7977B1C8-1CEA-4903-9610-B1E925DF4894}"/>
              </a:ext>
            </a:extLst>
          </p:cNvPr>
          <p:cNvSpPr>
            <a:spLocks noGrp="1"/>
          </p:cNvSpPr>
          <p:nvPr>
            <p:ph type="sldNum" idx="12"/>
          </p:nvPr>
        </p:nvSpPr>
        <p:spPr/>
        <p:txBody>
          <a:bodyPr/>
          <a:lstStyle/>
          <a:p>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0" i="0" u="none" strike="noStrike" kern="1200" cap="none" spc="0" normalizeH="0" baseline="0" noProof="0">
                <a:ln>
                  <a:noFill/>
                </a:ln>
                <a:solidFill>
                  <a:srgbClr val="000000"/>
                </a:solidFill>
                <a:effectLst/>
                <a:uLnTx/>
                <a:uFillTx/>
                <a:latin typeface="Times New Roman" pitchFamily="16" charset="0"/>
                <a:ea typeface="MS Gothic" charset="-128"/>
              </a:rPr>
              <a:t>Slide </a:t>
            </a:r>
            <a:fld id="{440F5867-744E-4AA6-B0ED-4C44D2DFBB7B}" type="slidenum">
              <a:rPr kumimoji="0" lang="en-GB" sz="1800" b="0" i="0" u="none" strike="noStrike" kern="1200" cap="none" spc="0" normalizeH="0" baseline="0" noProof="0" smtClean="0">
                <a:ln>
                  <a:noFill/>
                </a:ln>
                <a:solidFill>
                  <a:srgbClr val="000000"/>
                </a:solidFill>
                <a:effectLst/>
                <a:uLnTx/>
                <a:uFillTx/>
                <a:latin typeface="Times New Roman" pitchFamily="16" charset="0"/>
                <a:ea typeface="MS Gothic" charset="-128"/>
              </a:rPr>
              <a:pPr marL="0" marR="0" lvl="0" indent="0" algn="ct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15</a:t>
            </a:fld>
            <a:endParaRPr kumimoji="0" lang="en-GB" sz="1800" b="0" i="0" u="none" strike="noStrike" kern="1200" cap="none" spc="0" normalizeH="0" baseline="0" noProof="0" dirty="0">
              <a:ln>
                <a:noFill/>
              </a:ln>
              <a:solidFill>
                <a:srgbClr val="000000"/>
              </a:solidFill>
              <a:effectLst/>
              <a:uLnTx/>
              <a:uFillTx/>
              <a:latin typeface="Times New Roman" pitchFamily="16" charset="0"/>
              <a:ea typeface="MS Gothic" charset="-128"/>
            </a:endParaRPr>
          </a:p>
        </p:txBody>
      </p:sp>
    </p:spTree>
    <p:extLst>
      <p:ext uri="{BB962C8B-B14F-4D97-AF65-F5344CB8AC3E}">
        <p14:creationId xmlns:p14="http://schemas.microsoft.com/office/powerpoint/2010/main" val="3866284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a:t>Review SC Comments</a:t>
            </a:r>
            <a:endParaRPr lang="en-US" dirty="0"/>
          </a:p>
        </p:txBody>
      </p:sp>
      <p:sp>
        <p:nvSpPr>
          <p:cNvPr id="4" name="Date Placeholder 3"/>
          <p:cNvSpPr>
            <a:spLocks noGrp="1"/>
          </p:cNvSpPr>
          <p:nvPr>
            <p:ph type="dt" idx="10"/>
          </p:nvPr>
        </p:nvSpPr>
        <p:spPr/>
        <p:txBody>
          <a:bodyPr/>
          <a:lstStyle/>
          <a:p>
            <a:r>
              <a:rPr lang="en-US"/>
              <a:t>November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CAD03B6-693A-4FA4-8CA7-6263A028E4C1}"/>
              </a:ext>
            </a:extLst>
          </p:cNvPr>
          <p:cNvSpPr>
            <a:spLocks noGrp="1"/>
          </p:cNvSpPr>
          <p:nvPr>
            <p:ph type="title"/>
          </p:nvPr>
        </p:nvSpPr>
        <p:spPr>
          <a:xfrm>
            <a:off x="914402" y="685803"/>
            <a:ext cx="10361084" cy="726973"/>
          </a:xfrm>
        </p:spPr>
        <p:txBody>
          <a:bodyPr/>
          <a:lstStyle/>
          <a:p>
            <a:r>
              <a:rPr lang="en-US" sz="2000" b="0" i="0" dirty="0">
                <a:solidFill>
                  <a:srgbClr val="000000"/>
                </a:solidFill>
                <a:effectLst/>
                <a:latin typeface="Times New Roman" panose="02020603050405020304" pitchFamily="18" charset="0"/>
              </a:rPr>
              <a:t>802.1ASds  - Amendment: Support for the IEEE Std 802.3 Clause 4 Media Access Control (MAC) operating in half-duplex, </a:t>
            </a:r>
            <a:r>
              <a:rPr lang="en-US" sz="2000" b="0" i="0" dirty="0">
                <a:solidFill>
                  <a:srgbClr val="000000"/>
                </a:solidFill>
                <a:effectLst/>
                <a:latin typeface="Times New Roman" panose="02020603050405020304" pitchFamily="18" charset="0"/>
                <a:hlinkClick r:id="rId2"/>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dirty="0"/>
          </a:p>
        </p:txBody>
      </p:sp>
      <p:sp>
        <p:nvSpPr>
          <p:cNvPr id="10" name="Content Placeholder 9">
            <a:extLst>
              <a:ext uri="{FF2B5EF4-FFF2-40B4-BE49-F238E27FC236}">
                <a16:creationId xmlns:a16="http://schemas.microsoft.com/office/drawing/2014/main" id="{7F1D0C2A-CA5D-411A-80DD-232F384E374B}"/>
              </a:ext>
            </a:extLst>
          </p:cNvPr>
          <p:cNvSpPr>
            <a:spLocks noGrp="1"/>
          </p:cNvSpPr>
          <p:nvPr>
            <p:ph idx="1"/>
          </p:nvPr>
        </p:nvSpPr>
        <p:spPr>
          <a:xfrm>
            <a:off x="914402" y="1628801"/>
            <a:ext cx="10361084" cy="4465614"/>
          </a:xfrm>
        </p:spPr>
        <p:txBody>
          <a:bodyPr/>
          <a:lstStyle/>
          <a:p>
            <a:r>
              <a:rPr lang="en-US" dirty="0"/>
              <a:t>5.2b: Change “and managed objects to add support for the IEEE Std 802.3”</a:t>
            </a:r>
          </a:p>
          <a:p>
            <a:r>
              <a:rPr lang="en-US" dirty="0"/>
              <a:t>To “and managed objects that support IEEE Std 802.3  </a:t>
            </a:r>
          </a:p>
          <a:p>
            <a:r>
              <a:rPr lang="en-US" dirty="0"/>
              <a:t>5.2b: suggest removal of “also”.</a:t>
            </a:r>
          </a:p>
          <a:p>
            <a:endParaRPr lang="en-US" dirty="0"/>
          </a:p>
          <a:p>
            <a:r>
              <a:rPr lang="en-US" dirty="0"/>
              <a:t>8.1 Cite the paragraph that the notes (titles) are used in.</a:t>
            </a:r>
          </a:p>
          <a:p>
            <a:endParaRPr lang="en-US" dirty="0"/>
          </a:p>
          <a:p>
            <a:r>
              <a:rPr lang="en-US" dirty="0"/>
              <a:t>CSD – No comments.</a:t>
            </a:r>
          </a:p>
          <a:p>
            <a:endParaRPr lang="en-US" dirty="0"/>
          </a:p>
        </p:txBody>
      </p:sp>
      <p:sp>
        <p:nvSpPr>
          <p:cNvPr id="4" name="Date Placeholder 3">
            <a:extLst>
              <a:ext uri="{FF2B5EF4-FFF2-40B4-BE49-F238E27FC236}">
                <a16:creationId xmlns:a16="http://schemas.microsoft.com/office/drawing/2014/main" id="{EF222622-2A14-49A7-94E5-1B9285C50217}"/>
              </a:ext>
            </a:extLst>
          </p:cNvPr>
          <p:cNvSpPr>
            <a:spLocks noGrp="1"/>
          </p:cNvSpPr>
          <p:nvPr>
            <p:ph type="dt" idx="10"/>
          </p:nvPr>
        </p:nvSpPr>
        <p:spPr/>
        <p:txBody>
          <a:bodyPr/>
          <a:lstStyle/>
          <a:p>
            <a:pPr>
              <a:defRPr/>
            </a:pPr>
            <a:r>
              <a:rPr lang="en-US">
                <a:solidFill>
                  <a:srgbClr val="000000"/>
                </a:solidFill>
              </a:rPr>
              <a:t>November 2021</a:t>
            </a:r>
            <a:endParaRPr lang="en-US" dirty="0">
              <a:solidFill>
                <a:srgbClr val="000000"/>
              </a:solidFill>
            </a:endParaRPr>
          </a:p>
        </p:txBody>
      </p:sp>
      <p:sp>
        <p:nvSpPr>
          <p:cNvPr id="5" name="Footer Placeholder 4">
            <a:extLst>
              <a:ext uri="{FF2B5EF4-FFF2-40B4-BE49-F238E27FC236}">
                <a16:creationId xmlns:a16="http://schemas.microsoft.com/office/drawing/2014/main" id="{4DA7178C-912A-4065-8147-063EEF7D71BF}"/>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02FE1BB-DDD5-4354-A34A-D2AAC13AF6BD}"/>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17</a:t>
            </a:fld>
            <a:endParaRPr lang="en-US" altLang="en-US">
              <a:solidFill>
                <a:srgbClr val="000000"/>
              </a:solidFill>
            </a:endParaRPr>
          </a:p>
        </p:txBody>
      </p:sp>
    </p:spTree>
    <p:extLst>
      <p:ext uri="{BB962C8B-B14F-4D97-AF65-F5344CB8AC3E}">
        <p14:creationId xmlns:p14="http://schemas.microsoft.com/office/powerpoint/2010/main" val="3679736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5573E-0969-4D0B-8B5B-D9CF3684E619}"/>
              </a:ext>
            </a:extLst>
          </p:cNvPr>
          <p:cNvSpPr>
            <a:spLocks noGrp="1"/>
          </p:cNvSpPr>
          <p:nvPr>
            <p:ph type="title"/>
          </p:nvPr>
        </p:nvSpPr>
        <p:spPr>
          <a:xfrm>
            <a:off x="914402" y="763586"/>
            <a:ext cx="10361084" cy="726973"/>
          </a:xfrm>
        </p:spPr>
        <p:txBody>
          <a:bodyPr/>
          <a:lstStyle/>
          <a:p>
            <a:r>
              <a:rPr lang="en-US" sz="2000" b="0" i="0" dirty="0">
                <a:solidFill>
                  <a:srgbClr val="000000"/>
                </a:solidFill>
                <a:effectLst/>
                <a:latin typeface="Times New Roman" panose="02020603050405020304" pitchFamily="18" charset="0"/>
              </a:rPr>
              <a:t>802.3df - Amendment: Media Access Control Parameters, Physical Layers and Management Parameters for 200 Gb/s, 400 Gb/s, 800 Gb/s, and 1.6 Tb/s Operation, </a:t>
            </a:r>
            <a:r>
              <a:rPr lang="en-US" sz="2000" b="0" i="0" dirty="0">
                <a:solidFill>
                  <a:srgbClr val="000000"/>
                </a:solidFill>
                <a:effectLst/>
                <a:latin typeface="Times New Roman" panose="02020603050405020304" pitchFamily="18" charset="0"/>
                <a:hlinkClick r:id="rId2"/>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dirty="0"/>
          </a:p>
        </p:txBody>
      </p:sp>
      <p:sp>
        <p:nvSpPr>
          <p:cNvPr id="3" name="Content Placeholder 2">
            <a:extLst>
              <a:ext uri="{FF2B5EF4-FFF2-40B4-BE49-F238E27FC236}">
                <a16:creationId xmlns:a16="http://schemas.microsoft.com/office/drawing/2014/main" id="{0C80D627-1908-4063-85FC-43364B843AB2}"/>
              </a:ext>
            </a:extLst>
          </p:cNvPr>
          <p:cNvSpPr>
            <a:spLocks noGrp="1"/>
          </p:cNvSpPr>
          <p:nvPr>
            <p:ph idx="1"/>
          </p:nvPr>
        </p:nvSpPr>
        <p:spPr>
          <a:xfrm>
            <a:off x="914402" y="1646923"/>
            <a:ext cx="10361084" cy="4447491"/>
          </a:xfrm>
        </p:spPr>
        <p:txBody>
          <a:bodyPr/>
          <a:lstStyle/>
          <a:p>
            <a:r>
              <a:rPr lang="en-US" dirty="0"/>
              <a:t>5.2b – Change “;” to ,” (This is a simple list of 3 items and a comma should be ok.  -- Use a semicolon to join two related independent clauses in place of a comma and a coordinating conjunction (and, but, or, nor, for, so, yet). Make sure when you use the semicolon that the connection between the two independent clauses is clear without the coordinating conjunction.)</a:t>
            </a:r>
          </a:p>
          <a:p>
            <a:endParaRPr lang="en-US" dirty="0"/>
          </a:p>
          <a:p>
            <a:r>
              <a:rPr lang="en-US" dirty="0"/>
              <a:t>CSD: No Comment</a:t>
            </a:r>
          </a:p>
        </p:txBody>
      </p:sp>
      <p:sp>
        <p:nvSpPr>
          <p:cNvPr id="4" name="Date Placeholder 3">
            <a:extLst>
              <a:ext uri="{FF2B5EF4-FFF2-40B4-BE49-F238E27FC236}">
                <a16:creationId xmlns:a16="http://schemas.microsoft.com/office/drawing/2014/main" id="{9FFC7863-4564-4892-A707-43BD56D9A848}"/>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65558D55-46A8-4BFF-B735-EFFEFD4B1EA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A270025-E40D-4344-870C-EDD3C5B4ADAF}"/>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686618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B1CED-0E31-40E1-A625-D4499E973F52}"/>
              </a:ext>
            </a:extLst>
          </p:cNvPr>
          <p:cNvSpPr>
            <a:spLocks noGrp="1"/>
          </p:cNvSpPr>
          <p:nvPr>
            <p:ph type="title"/>
          </p:nvPr>
        </p:nvSpPr>
        <p:spPr>
          <a:xfrm>
            <a:off x="914402" y="685803"/>
            <a:ext cx="10361084" cy="726973"/>
          </a:xfrm>
        </p:spPr>
        <p:txBody>
          <a:bodyPr/>
          <a:lstStyle/>
          <a:p>
            <a:r>
              <a:rPr lang="en-US" sz="2000" b="0" i="0" dirty="0">
                <a:solidFill>
                  <a:srgbClr val="000000"/>
                </a:solidFill>
                <a:effectLst/>
                <a:latin typeface="Times New Roman" panose="02020603050405020304" pitchFamily="18" charset="0"/>
              </a:rPr>
              <a:t>802.11bb - Amendment: Light Communication, </a:t>
            </a:r>
            <a:r>
              <a:rPr lang="en-US" sz="2000" b="0" i="0" dirty="0">
                <a:solidFill>
                  <a:srgbClr val="000000"/>
                </a:solidFill>
                <a:effectLst/>
                <a:latin typeface="Times New Roman" panose="02020603050405020304" pitchFamily="18" charset="0"/>
                <a:hlinkClick r:id="rId2"/>
              </a:rPr>
              <a:t>PAR Modification</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dirty="0"/>
          </a:p>
        </p:txBody>
      </p:sp>
      <p:sp>
        <p:nvSpPr>
          <p:cNvPr id="3" name="Content Placeholder 2">
            <a:extLst>
              <a:ext uri="{FF2B5EF4-FFF2-40B4-BE49-F238E27FC236}">
                <a16:creationId xmlns:a16="http://schemas.microsoft.com/office/drawing/2014/main" id="{4EAB48BF-33BC-473D-8C0E-CD68AFD22FA8}"/>
              </a:ext>
            </a:extLst>
          </p:cNvPr>
          <p:cNvSpPr>
            <a:spLocks noGrp="1"/>
          </p:cNvSpPr>
          <p:nvPr>
            <p:ph idx="1"/>
          </p:nvPr>
        </p:nvSpPr>
        <p:spPr/>
        <p:txBody>
          <a:bodyPr/>
          <a:lstStyle/>
          <a:p>
            <a:r>
              <a:rPr lang="en-US" sz="2000" dirty="0"/>
              <a:t>No Comment from 802.11 PAR Review SC</a:t>
            </a:r>
          </a:p>
        </p:txBody>
      </p:sp>
      <p:sp>
        <p:nvSpPr>
          <p:cNvPr id="4" name="Date Placeholder 3">
            <a:extLst>
              <a:ext uri="{FF2B5EF4-FFF2-40B4-BE49-F238E27FC236}">
                <a16:creationId xmlns:a16="http://schemas.microsoft.com/office/drawing/2014/main" id="{FE67FE4C-B27C-4C1B-9092-C49241B65C1B}"/>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43827087-A1AE-45AA-826E-40721810BC3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4489368-7F10-42AC-B06D-78438965107B}"/>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1213183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0DE7C-91F5-45A8-9A96-57DA2CC38B3B}"/>
              </a:ext>
            </a:extLst>
          </p:cNvPr>
          <p:cNvSpPr>
            <a:spLocks noGrp="1"/>
          </p:cNvSpPr>
          <p:nvPr>
            <p:ph type="title"/>
          </p:nvPr>
        </p:nvSpPr>
        <p:spPr>
          <a:xfrm>
            <a:off x="915458" y="641909"/>
            <a:ext cx="10361084" cy="848911"/>
          </a:xfrm>
        </p:spPr>
        <p:txBody>
          <a:bodyPr/>
          <a:lstStyle/>
          <a:p>
            <a:r>
              <a:rPr lang="en-US" altLang="en-US" sz="2800" dirty="0"/>
              <a:t>PAR Review SC – Snapshot slide</a:t>
            </a:r>
            <a:br>
              <a:rPr lang="en-US" altLang="en-US" sz="2800" dirty="0"/>
            </a:br>
            <a:r>
              <a:rPr lang="en-US" altLang="en-US" sz="2800" dirty="0"/>
              <a:t>Chair: Jon Rosdahl</a:t>
            </a:r>
            <a:endParaRPr lang="en-US" sz="2800" dirty="0"/>
          </a:p>
        </p:txBody>
      </p:sp>
      <p:sp>
        <p:nvSpPr>
          <p:cNvPr id="3" name="Content Placeholder 2">
            <a:extLst>
              <a:ext uri="{FF2B5EF4-FFF2-40B4-BE49-F238E27FC236}">
                <a16:creationId xmlns:a16="http://schemas.microsoft.com/office/drawing/2014/main" id="{8A337E3F-2C54-47D6-B9F4-C7408CA692FF}"/>
              </a:ext>
            </a:extLst>
          </p:cNvPr>
          <p:cNvSpPr>
            <a:spLocks noGrp="1"/>
          </p:cNvSpPr>
          <p:nvPr>
            <p:ph idx="1"/>
          </p:nvPr>
        </p:nvSpPr>
        <p:spPr>
          <a:xfrm>
            <a:off x="695400" y="1525506"/>
            <a:ext cx="10873208" cy="4949909"/>
          </a:xfrm>
        </p:spPr>
        <p:txBody>
          <a:bodyPr/>
          <a:lstStyle/>
          <a:p>
            <a:pPr marL="285750" indent="-285750"/>
            <a:r>
              <a:rPr lang="en-US" sz="1800" dirty="0"/>
              <a:t>PARs to be considered on </a:t>
            </a:r>
            <a:r>
              <a:rPr lang="en-US" altLang="en-US" sz="1800" dirty="0"/>
              <a:t>Telecons November 8 and 9, 2021  13:30-15:30 ET  - Comments due November 10</a:t>
            </a:r>
          </a:p>
          <a:p>
            <a:pPr algn="l"/>
            <a:endParaRPr lang="en-US" sz="1800" b="1" i="0" dirty="0">
              <a:solidFill>
                <a:srgbClr val="000000"/>
              </a:solidFill>
              <a:effectLst/>
              <a:latin typeface="Times New Roman" panose="02020603050405020304" pitchFamily="18" charset="0"/>
            </a:endParaRPr>
          </a:p>
          <a:p>
            <a:pPr algn="l"/>
            <a:r>
              <a:rPr lang="en-US" sz="1800" b="1" i="0" dirty="0">
                <a:solidFill>
                  <a:srgbClr val="000000"/>
                </a:solidFill>
                <a:effectLst/>
                <a:latin typeface="Times New Roman" panose="02020603050405020304" pitchFamily="18" charset="0"/>
              </a:rPr>
              <a:t>Nov 05-19, 2021 Electronic Plenary</a:t>
            </a:r>
          </a:p>
          <a:p>
            <a:pPr algn="l">
              <a:buFont typeface="Arial" panose="020B0604020202020204" pitchFamily="34" charset="0"/>
              <a:buChar char="•"/>
            </a:pPr>
            <a:r>
              <a:rPr lang="en-US" sz="1800" b="0" i="0" dirty="0">
                <a:solidFill>
                  <a:srgbClr val="000000"/>
                </a:solidFill>
                <a:effectLst/>
                <a:latin typeface="Times New Roman" panose="02020603050405020304" pitchFamily="18" charset="0"/>
              </a:rPr>
              <a:t>802.1ASds  - Amendment: Support for the IEEE Std 802.3 Clause 4 Media Access Control (MAC) operating in half-duplex, </a:t>
            </a:r>
            <a:r>
              <a:rPr lang="en-US" sz="1800" b="0" i="0" dirty="0">
                <a:solidFill>
                  <a:srgbClr val="000000"/>
                </a:solidFill>
                <a:effectLst/>
                <a:latin typeface="Times New Roman" panose="02020603050405020304" pitchFamily="18" charset="0"/>
                <a:hlinkClick r:id="rId2"/>
              </a:rPr>
              <a:t>PAR</a:t>
            </a:r>
            <a:r>
              <a:rPr lang="en-US" sz="1800" b="0" i="0" dirty="0">
                <a:solidFill>
                  <a:srgbClr val="000000"/>
                </a:solidFill>
                <a:effectLst/>
                <a:latin typeface="Times New Roman" panose="02020603050405020304" pitchFamily="18" charset="0"/>
              </a:rPr>
              <a:t> and </a:t>
            </a:r>
            <a:r>
              <a:rPr lang="en-US" sz="1800" b="0" i="0" dirty="0">
                <a:solidFill>
                  <a:srgbClr val="000000"/>
                </a:solidFill>
                <a:effectLst/>
                <a:latin typeface="Times New Roman" panose="02020603050405020304" pitchFamily="18" charset="0"/>
                <a:hlinkClick r:id="rId3"/>
              </a:rPr>
              <a:t>CSD</a:t>
            </a:r>
            <a:endParaRPr lang="en-US" sz="18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1800" b="0" i="0" dirty="0">
                <a:solidFill>
                  <a:srgbClr val="000000"/>
                </a:solidFill>
                <a:effectLst/>
                <a:latin typeface="Times New Roman" panose="02020603050405020304" pitchFamily="18" charset="0"/>
              </a:rPr>
              <a:t>802.3df - Amendment: Media Access Control Parameters, Physical Layers and Management Parameters for 200 Gb/s, 400 Gb/s, 800 Gb/s, and 1.6 Tb/s Operation, </a:t>
            </a:r>
            <a:r>
              <a:rPr lang="en-US" sz="1800" b="0" i="0" dirty="0">
                <a:solidFill>
                  <a:srgbClr val="000000"/>
                </a:solidFill>
                <a:effectLst/>
                <a:latin typeface="Times New Roman" panose="02020603050405020304" pitchFamily="18" charset="0"/>
                <a:hlinkClick r:id="rId4"/>
              </a:rPr>
              <a:t>PAR</a:t>
            </a:r>
            <a:r>
              <a:rPr lang="en-US" sz="1800" b="0" i="0" dirty="0">
                <a:solidFill>
                  <a:srgbClr val="000000"/>
                </a:solidFill>
                <a:effectLst/>
                <a:latin typeface="Times New Roman" panose="02020603050405020304" pitchFamily="18" charset="0"/>
              </a:rPr>
              <a:t> and </a:t>
            </a:r>
            <a:r>
              <a:rPr lang="en-US" sz="1800" b="0" i="0" dirty="0">
                <a:solidFill>
                  <a:srgbClr val="000000"/>
                </a:solidFill>
                <a:effectLst/>
                <a:latin typeface="Times New Roman" panose="02020603050405020304" pitchFamily="18" charset="0"/>
                <a:hlinkClick r:id="rId5"/>
              </a:rPr>
              <a:t>CSD</a:t>
            </a:r>
            <a:endParaRPr lang="en-US" sz="18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1800" b="0" i="0" dirty="0">
                <a:solidFill>
                  <a:srgbClr val="000000"/>
                </a:solidFill>
                <a:effectLst/>
                <a:latin typeface="Times New Roman" panose="02020603050405020304" pitchFamily="18" charset="0"/>
              </a:rPr>
              <a:t>802.11bb - Amendment: Light Communication, </a:t>
            </a:r>
            <a:r>
              <a:rPr lang="en-US" sz="1800" b="0" i="0" dirty="0">
                <a:solidFill>
                  <a:srgbClr val="000000"/>
                </a:solidFill>
                <a:effectLst/>
                <a:latin typeface="Times New Roman" panose="02020603050405020304" pitchFamily="18" charset="0"/>
                <a:hlinkClick r:id="rId6"/>
              </a:rPr>
              <a:t>PAR Modification</a:t>
            </a:r>
            <a:r>
              <a:rPr lang="en-US" sz="1800" b="0" i="0" dirty="0">
                <a:solidFill>
                  <a:srgbClr val="000000"/>
                </a:solidFill>
                <a:effectLst/>
                <a:latin typeface="Times New Roman" panose="02020603050405020304" pitchFamily="18" charset="0"/>
              </a:rPr>
              <a:t>, and </a:t>
            </a:r>
            <a:r>
              <a:rPr lang="en-US" sz="1800" b="0" i="0" dirty="0">
                <a:solidFill>
                  <a:srgbClr val="000000"/>
                </a:solidFill>
                <a:effectLst/>
                <a:latin typeface="Times New Roman" panose="02020603050405020304" pitchFamily="18" charset="0"/>
                <a:hlinkClick r:id="rId7"/>
              </a:rPr>
              <a:t>CSD</a:t>
            </a:r>
            <a:endParaRPr lang="en-US" sz="1800" b="0" i="0" dirty="0">
              <a:solidFill>
                <a:srgbClr val="000000"/>
              </a:solidFill>
              <a:effectLst/>
              <a:latin typeface="Times New Roman" panose="02020603050405020304" pitchFamily="18" charset="0"/>
            </a:endParaRPr>
          </a:p>
          <a:p>
            <a:pPr algn="l">
              <a:buFont typeface="Arial" panose="020B0604020202020204" pitchFamily="34" charset="0"/>
              <a:buChar char="•"/>
            </a:pPr>
            <a:r>
              <a:rPr lang="en-US" sz="1800" b="0" i="0" dirty="0">
                <a:solidFill>
                  <a:srgbClr val="000000"/>
                </a:solidFill>
                <a:effectLst/>
                <a:latin typeface="Times New Roman" panose="02020603050405020304" pitchFamily="18" charset="0"/>
              </a:rPr>
              <a:t>802.15ma - Standard for High Data Rate Wireless Multi-Media Networks - Revision to IEEE Standard 802.15.3-2016, </a:t>
            </a:r>
            <a:r>
              <a:rPr lang="en-US" sz="1800" b="0" i="0" dirty="0">
                <a:solidFill>
                  <a:srgbClr val="000000"/>
                </a:solidFill>
                <a:effectLst/>
                <a:latin typeface="Times New Roman" panose="02020603050405020304" pitchFamily="18" charset="0"/>
                <a:hlinkClick r:id="rId8"/>
              </a:rPr>
              <a:t>PAR</a:t>
            </a:r>
            <a:r>
              <a:rPr lang="en-US" sz="1800" b="0" i="0" dirty="0">
                <a:solidFill>
                  <a:srgbClr val="000000"/>
                </a:solidFill>
                <a:effectLst/>
                <a:latin typeface="Times New Roman" panose="02020603050405020304" pitchFamily="18" charset="0"/>
              </a:rPr>
              <a:t> and </a:t>
            </a:r>
            <a:r>
              <a:rPr lang="en-US" sz="1800" b="0" i="0" dirty="0">
                <a:solidFill>
                  <a:srgbClr val="000000"/>
                </a:solidFill>
                <a:effectLst/>
                <a:latin typeface="Times New Roman" panose="02020603050405020304" pitchFamily="18" charset="0"/>
                <a:hlinkClick r:id="rId9"/>
              </a:rPr>
              <a:t>CSD</a:t>
            </a:r>
            <a:endParaRPr lang="en-US" sz="1800" b="0" i="0" dirty="0">
              <a:solidFill>
                <a:srgbClr val="000000"/>
              </a:solidFill>
              <a:effectLst/>
              <a:latin typeface="Times New Roman" panose="02020603050405020304" pitchFamily="18" charset="0"/>
            </a:endParaRPr>
          </a:p>
          <a:p>
            <a:endParaRPr lang="en-US" altLang="en-US" sz="1400" dirty="0"/>
          </a:p>
          <a:p>
            <a:r>
              <a:rPr lang="en-US" altLang="en-US" sz="1800" dirty="0"/>
              <a:t>Feedback to be reviewed on Thursda</a:t>
            </a:r>
            <a:r>
              <a:rPr lang="en-US" sz="1800" dirty="0"/>
              <a:t>y 18 November 2021 9:00-10:00 ET</a:t>
            </a:r>
            <a:endParaRPr lang="en-US" altLang="en-US" sz="1800" dirty="0"/>
          </a:p>
        </p:txBody>
      </p:sp>
      <p:sp>
        <p:nvSpPr>
          <p:cNvPr id="4" name="Date Placeholder 3">
            <a:extLst>
              <a:ext uri="{FF2B5EF4-FFF2-40B4-BE49-F238E27FC236}">
                <a16:creationId xmlns:a16="http://schemas.microsoft.com/office/drawing/2014/main" id="{F50E3A87-C269-48A3-8E92-ECFE8A46A6EB}"/>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94711B1D-FCDD-4755-9D99-2CA74ED21E19}"/>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4ACB67-5076-4258-BBF2-1EA3692B05F1}"/>
              </a:ext>
            </a:extLst>
          </p:cNvPr>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Tree>
    <p:extLst>
      <p:ext uri="{BB962C8B-B14F-4D97-AF65-F5344CB8AC3E}">
        <p14:creationId xmlns:p14="http://schemas.microsoft.com/office/powerpoint/2010/main" val="82277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754CC-2CA2-4551-86E7-1142C5378A0F}"/>
              </a:ext>
            </a:extLst>
          </p:cNvPr>
          <p:cNvSpPr>
            <a:spLocks noGrp="1"/>
          </p:cNvSpPr>
          <p:nvPr>
            <p:ph type="title"/>
          </p:nvPr>
        </p:nvSpPr>
        <p:spPr>
          <a:xfrm>
            <a:off x="914402" y="685803"/>
            <a:ext cx="10361084" cy="798981"/>
          </a:xfrm>
        </p:spPr>
        <p:txBody>
          <a:bodyPr/>
          <a:lstStyle/>
          <a:p>
            <a:r>
              <a:rPr lang="en-US" sz="2000" b="0" i="0" dirty="0">
                <a:solidFill>
                  <a:srgbClr val="000000"/>
                </a:solidFill>
                <a:effectLst/>
                <a:latin typeface="Times New Roman" panose="02020603050405020304" pitchFamily="18" charset="0"/>
              </a:rPr>
              <a:t>802.15ma - Standard for High Data Rate Wireless Multi-Media Networks - Revision to IEEE Standard 802.15.3-2016, </a:t>
            </a:r>
            <a:r>
              <a:rPr lang="en-US" sz="2000" b="0" i="0" dirty="0">
                <a:solidFill>
                  <a:srgbClr val="000000"/>
                </a:solidFill>
                <a:effectLst/>
                <a:latin typeface="Times New Roman" panose="02020603050405020304" pitchFamily="18" charset="0"/>
                <a:hlinkClick r:id="rId2"/>
              </a:rPr>
              <a:t>PAR</a:t>
            </a:r>
            <a:r>
              <a:rPr lang="en-US" sz="2000" b="0" i="0" dirty="0">
                <a:solidFill>
                  <a:srgbClr val="000000"/>
                </a:solidFill>
                <a:effectLst/>
                <a:latin typeface="Times New Roman" panose="02020603050405020304" pitchFamily="18" charset="0"/>
              </a:rPr>
              <a:t> and </a:t>
            </a:r>
            <a:r>
              <a:rPr lang="en-US" sz="2000" b="0" i="0" dirty="0">
                <a:solidFill>
                  <a:srgbClr val="000000"/>
                </a:solidFill>
                <a:effectLst/>
                <a:latin typeface="Times New Roman" panose="02020603050405020304" pitchFamily="18" charset="0"/>
                <a:hlinkClick r:id="rId3"/>
              </a:rPr>
              <a:t>CSD</a:t>
            </a:r>
            <a:endParaRPr lang="en-US" sz="2000" dirty="0"/>
          </a:p>
        </p:txBody>
      </p:sp>
      <p:sp>
        <p:nvSpPr>
          <p:cNvPr id="3" name="Content Placeholder 2">
            <a:extLst>
              <a:ext uri="{FF2B5EF4-FFF2-40B4-BE49-F238E27FC236}">
                <a16:creationId xmlns:a16="http://schemas.microsoft.com/office/drawing/2014/main" id="{1FD56FA6-E419-48CD-9027-207664935DEA}"/>
              </a:ext>
            </a:extLst>
          </p:cNvPr>
          <p:cNvSpPr>
            <a:spLocks noGrp="1"/>
          </p:cNvSpPr>
          <p:nvPr>
            <p:ph idx="1"/>
          </p:nvPr>
        </p:nvSpPr>
        <p:spPr>
          <a:xfrm>
            <a:off x="914402" y="1563365"/>
            <a:ext cx="10361084" cy="4531049"/>
          </a:xfrm>
        </p:spPr>
        <p:txBody>
          <a:bodyPr/>
          <a:lstStyle/>
          <a:p>
            <a:r>
              <a:rPr lang="en-US" dirty="0"/>
              <a:t>2.1 – </a:t>
            </a:r>
            <a:r>
              <a:rPr lang="en-US" dirty="0" err="1"/>
              <a:t>NesCom</a:t>
            </a:r>
            <a:r>
              <a:rPr lang="en-US" dirty="0"/>
              <a:t> Conventions states </a:t>
            </a:r>
          </a:p>
          <a:p>
            <a:r>
              <a:rPr lang="en-US" dirty="0"/>
              <a:t>			“For PARs for new projects, standards developers who use general terms to represent ranges (e.g. high, medium, low) within the title, scope, or purpose, must numerically define such ranges where they first appear (title, scope, or purpose, as applicable). Any exception to this must be explained.”</a:t>
            </a:r>
          </a:p>
          <a:p>
            <a:r>
              <a:rPr lang="en-US" dirty="0"/>
              <a:t>	So, the title should be considered to be updated to include the range that the revision will cover.  As 802.15 is now not just Low data rate or personal area networks, the title should be updated to include a range per convention.  </a:t>
            </a:r>
          </a:p>
          <a:p>
            <a:r>
              <a:rPr lang="en-US" dirty="0"/>
              <a:t>5.5 Properly cite “802.15.3d, 802.15.3e and 80.15.3f” ..e.g. IEEE std 802.15.3d…”</a:t>
            </a:r>
          </a:p>
        </p:txBody>
      </p:sp>
      <p:sp>
        <p:nvSpPr>
          <p:cNvPr id="4" name="Date Placeholder 3">
            <a:extLst>
              <a:ext uri="{FF2B5EF4-FFF2-40B4-BE49-F238E27FC236}">
                <a16:creationId xmlns:a16="http://schemas.microsoft.com/office/drawing/2014/main" id="{4609F6BD-212E-436E-AC6B-D775A255FD86}"/>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203A9C58-D4BB-4F57-9D67-46D3F246845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FA81F0F-EA46-44BD-8056-E4D78752D5F3}"/>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Tree>
    <p:extLst>
      <p:ext uri="{BB962C8B-B14F-4D97-AF65-F5344CB8AC3E}">
        <p14:creationId xmlns:p14="http://schemas.microsoft.com/office/powerpoint/2010/main" val="3971171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E17A-6298-488B-B97A-698F8439ECF0}"/>
              </a:ext>
            </a:extLst>
          </p:cNvPr>
          <p:cNvSpPr>
            <a:spLocks noGrp="1"/>
          </p:cNvSpPr>
          <p:nvPr>
            <p:ph type="title"/>
          </p:nvPr>
        </p:nvSpPr>
        <p:spPr/>
        <p:txBody>
          <a:bodyPr/>
          <a:lstStyle/>
          <a:p>
            <a:r>
              <a:rPr lang="en-US" sz="2800" b="0" i="0" dirty="0">
                <a:solidFill>
                  <a:srgbClr val="000000"/>
                </a:solidFill>
                <a:effectLst/>
                <a:latin typeface="Times New Roman" panose="02020603050405020304" pitchFamily="18" charset="0"/>
              </a:rPr>
              <a:t>802.15ma - Standard for High Data Rate Wireless Multi-Media Networks - Revision to IEEE Standard 802.15.3-2016, </a:t>
            </a:r>
            <a:r>
              <a:rPr lang="en-US" sz="2800" b="0" i="0" dirty="0">
                <a:solidFill>
                  <a:srgbClr val="000000"/>
                </a:solidFill>
                <a:effectLst/>
                <a:latin typeface="Times New Roman" panose="02020603050405020304" pitchFamily="18" charset="0"/>
                <a:hlinkClick r:id="rId2"/>
              </a:rPr>
              <a:t>PAR</a:t>
            </a:r>
            <a:r>
              <a:rPr lang="en-US" sz="2800" b="0" i="0" dirty="0">
                <a:solidFill>
                  <a:srgbClr val="000000"/>
                </a:solidFill>
                <a:effectLst/>
                <a:latin typeface="Times New Roman" panose="02020603050405020304" pitchFamily="18" charset="0"/>
              </a:rPr>
              <a:t> and </a:t>
            </a:r>
            <a:r>
              <a:rPr lang="en-US" sz="2800" b="0" i="0" dirty="0">
                <a:solidFill>
                  <a:srgbClr val="000000"/>
                </a:solidFill>
                <a:effectLst/>
                <a:latin typeface="Times New Roman" panose="02020603050405020304" pitchFamily="18" charset="0"/>
                <a:hlinkClick r:id="rId3"/>
              </a:rPr>
              <a:t>CSD</a:t>
            </a:r>
            <a:endParaRPr lang="en-US" sz="2800" dirty="0"/>
          </a:p>
        </p:txBody>
      </p:sp>
      <p:sp>
        <p:nvSpPr>
          <p:cNvPr id="3" name="Content Placeholder 2">
            <a:extLst>
              <a:ext uri="{FF2B5EF4-FFF2-40B4-BE49-F238E27FC236}">
                <a16:creationId xmlns:a16="http://schemas.microsoft.com/office/drawing/2014/main" id="{1BDDEC8A-CA88-4CBF-B844-AE53A292BDC6}"/>
              </a:ext>
            </a:extLst>
          </p:cNvPr>
          <p:cNvSpPr>
            <a:spLocks noGrp="1"/>
          </p:cNvSpPr>
          <p:nvPr>
            <p:ph idx="1"/>
          </p:nvPr>
        </p:nvSpPr>
        <p:spPr/>
        <p:txBody>
          <a:bodyPr/>
          <a:lstStyle/>
          <a:p>
            <a:r>
              <a:rPr lang="en-US" dirty="0"/>
              <a:t>8.1  Please list the full Standard name for those standards cited in the PAR:</a:t>
            </a:r>
          </a:p>
          <a:p>
            <a:pPr lvl="1"/>
            <a:r>
              <a:rPr lang="en-US" dirty="0"/>
              <a:t>5.5 Standards cited in the PAR:</a:t>
            </a:r>
          </a:p>
          <a:p>
            <a:pPr lvl="2"/>
            <a:r>
              <a:rPr lang="en-US" sz="2200" dirty="0"/>
              <a:t>802.15.3d, 802.15.3e and 80.15.3f.</a:t>
            </a:r>
          </a:p>
          <a:p>
            <a:pPr lvl="2"/>
            <a:r>
              <a:rPr lang="en-US" sz="2200" dirty="0"/>
              <a:t>IEEE Std. 802.1D-2004,</a:t>
            </a:r>
          </a:p>
          <a:p>
            <a:pPr lvl="2"/>
            <a:r>
              <a:rPr lang="en-US" sz="2200" dirty="0"/>
              <a:t>IEEE Std. 802.1Q</a:t>
            </a:r>
          </a:p>
          <a:p>
            <a:endParaRPr lang="en-US" sz="2800" dirty="0"/>
          </a:p>
          <a:p>
            <a:r>
              <a:rPr lang="en-US" sz="2800" dirty="0"/>
              <a:t>CSD: Not required for Revision Projects. – Thanks for effort.</a:t>
            </a:r>
          </a:p>
        </p:txBody>
      </p:sp>
      <p:sp>
        <p:nvSpPr>
          <p:cNvPr id="4" name="Date Placeholder 3">
            <a:extLst>
              <a:ext uri="{FF2B5EF4-FFF2-40B4-BE49-F238E27FC236}">
                <a16:creationId xmlns:a16="http://schemas.microsoft.com/office/drawing/2014/main" id="{4A5B4390-C1B8-4250-B126-F0539D5F31DB}"/>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FD62B9DD-18E2-45C9-9015-3A19873AB455}"/>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DB11B78-4D89-4D48-A45D-DD9BC72CDDE1}"/>
              </a:ext>
            </a:extLst>
          </p:cNvPr>
          <p:cNvSpPr>
            <a:spLocks noGrp="1"/>
          </p:cNvSpPr>
          <p:nvPr>
            <p:ph type="sldNum" idx="12"/>
          </p:nvPr>
        </p:nvSpPr>
        <p:spPr/>
        <p:txBody>
          <a:bodyPr/>
          <a:lstStyle/>
          <a:p>
            <a:r>
              <a:rPr lang="en-GB"/>
              <a:t>Slide </a:t>
            </a:r>
            <a:fld id="{440F5867-744E-4AA6-B0ED-4C44D2DFBB7B}" type="slidenum">
              <a:rPr lang="en-GB" smtClean="0"/>
              <a:pPr/>
              <a:t>21</a:t>
            </a:fld>
            <a:endParaRPr lang="en-GB" dirty="0"/>
          </a:p>
        </p:txBody>
      </p:sp>
    </p:spTree>
    <p:extLst>
      <p:ext uri="{BB962C8B-B14F-4D97-AF65-F5344CB8AC3E}">
        <p14:creationId xmlns:p14="http://schemas.microsoft.com/office/powerpoint/2010/main" val="2916561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Snapshot Report to 802.11 closing plenary</a:t>
            </a:r>
          </a:p>
        </p:txBody>
      </p:sp>
      <p:sp>
        <p:nvSpPr>
          <p:cNvPr id="2" name="Text Placeholder 1"/>
          <p:cNvSpPr>
            <a:spLocks noGrp="1"/>
          </p:cNvSpPr>
          <p:nvPr>
            <p:ph type="body" idx="1"/>
          </p:nvPr>
        </p:nvSpPr>
        <p:spPr/>
        <p:txBody>
          <a:bodyPr/>
          <a:lstStyle/>
          <a:p>
            <a:r>
              <a:rPr lang="en-US" dirty="0"/>
              <a:t>As of July 15</a:t>
            </a:r>
          </a:p>
        </p:txBody>
      </p:sp>
      <p:sp>
        <p:nvSpPr>
          <p:cNvPr id="4" name="Date Placeholder 3"/>
          <p:cNvSpPr>
            <a:spLocks noGrp="1"/>
          </p:cNvSpPr>
          <p:nvPr>
            <p:ph type="dt" idx="10"/>
          </p:nvPr>
        </p:nvSpPr>
        <p:spPr/>
        <p:txBody>
          <a:bodyPr/>
          <a:lstStyle/>
          <a:p>
            <a:r>
              <a:rPr lang="en-US"/>
              <a:t>November 2021</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22</a:t>
            </a:fld>
            <a:endParaRPr lang="en-GB"/>
          </a:p>
        </p:txBody>
      </p:sp>
    </p:spTree>
    <p:extLst>
      <p:ext uri="{BB962C8B-B14F-4D97-AF65-F5344CB8AC3E}">
        <p14:creationId xmlns:p14="http://schemas.microsoft.com/office/powerpoint/2010/main" val="16047104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3723C62-F503-4B28-A6CE-0E72B92714AF}"/>
              </a:ext>
            </a:extLst>
          </p:cNvPr>
          <p:cNvSpPr>
            <a:spLocks noGrp="1"/>
          </p:cNvSpPr>
          <p:nvPr>
            <p:ph type="title"/>
          </p:nvPr>
        </p:nvSpPr>
        <p:spPr>
          <a:xfrm>
            <a:off x="914402" y="685803"/>
            <a:ext cx="10361084" cy="726973"/>
          </a:xfrm>
        </p:spPr>
        <p:txBody>
          <a:bodyPr/>
          <a:lstStyle/>
          <a:p>
            <a:r>
              <a:rPr lang="en-US" sz="2400" dirty="0"/>
              <a:t>PAR Review SC </a:t>
            </a:r>
            <a:br>
              <a:rPr lang="en-US" sz="2400" dirty="0"/>
            </a:br>
            <a:r>
              <a:rPr lang="en-US" sz="2400" dirty="0"/>
              <a:t>Jon Rosdahl, Chair</a:t>
            </a:r>
          </a:p>
        </p:txBody>
      </p:sp>
      <p:sp>
        <p:nvSpPr>
          <p:cNvPr id="8" name="Content Placeholder 7">
            <a:extLst>
              <a:ext uri="{FF2B5EF4-FFF2-40B4-BE49-F238E27FC236}">
                <a16:creationId xmlns:a16="http://schemas.microsoft.com/office/drawing/2014/main" id="{CB46589D-B045-4F67-96F9-108FD0B249A7}"/>
              </a:ext>
            </a:extLst>
          </p:cNvPr>
          <p:cNvSpPr>
            <a:spLocks noGrp="1"/>
          </p:cNvSpPr>
          <p:nvPr>
            <p:ph idx="1"/>
          </p:nvPr>
        </p:nvSpPr>
        <p:spPr>
          <a:xfrm>
            <a:off x="914402" y="1628801"/>
            <a:ext cx="10361084" cy="4465614"/>
          </a:xfrm>
        </p:spPr>
        <p:txBody>
          <a:bodyPr/>
          <a:lstStyle/>
          <a:p>
            <a:pPr marL="285750" indent="-285750"/>
            <a:r>
              <a:rPr lang="en-US" dirty="0"/>
              <a:t>PARs were considered on </a:t>
            </a:r>
            <a:r>
              <a:rPr lang="en-US" altLang="en-US" dirty="0"/>
              <a:t>Telecon November 8 &amp; 9, 2021  13:30-15:30 ET</a:t>
            </a:r>
          </a:p>
          <a:p>
            <a:pPr marL="685800" lvl="1"/>
            <a:r>
              <a:rPr lang="en-US" altLang="en-US" dirty="0"/>
              <a:t>See the list here: </a:t>
            </a:r>
            <a:r>
              <a:rPr lang="en-US" altLang="en-US" dirty="0">
                <a:hlinkClick r:id="rId2"/>
              </a:rPr>
              <a:t>https://ieee802.org/PARs.shtml</a:t>
            </a:r>
            <a:r>
              <a:rPr lang="en-US" altLang="en-US" dirty="0"/>
              <a:t> </a:t>
            </a:r>
          </a:p>
          <a:p>
            <a:pPr marL="685800" lvl="1"/>
            <a:r>
              <a:rPr lang="en-US" altLang="en-US" dirty="0"/>
              <a:t>Comments were posted to the EC reflector – 10 November 2021 </a:t>
            </a:r>
          </a:p>
          <a:p>
            <a:pPr marL="685800" lvl="1"/>
            <a:endParaRPr lang="en-US" altLang="en-US" dirty="0"/>
          </a:p>
          <a:p>
            <a:pPr marL="285750" indent="-285750"/>
            <a:r>
              <a:rPr lang="en-US" altLang="en-US" dirty="0"/>
              <a:t>Feedback from WG due Wednesday 10 November 2021</a:t>
            </a:r>
          </a:p>
          <a:p>
            <a:pPr marL="285750" indent="-285750"/>
            <a:endParaRPr lang="en-US" altLang="en-US" dirty="0"/>
          </a:p>
          <a:p>
            <a:pPr marL="285750" indent="-285750"/>
            <a:r>
              <a:rPr lang="en-US" altLang="en-US" dirty="0"/>
              <a:t>Feedback to be reviewed on Thursda</a:t>
            </a:r>
            <a:r>
              <a:rPr lang="en-US" dirty="0"/>
              <a:t>y 18 November 2021 9:00-10:00 ET</a:t>
            </a:r>
          </a:p>
          <a:p>
            <a:pPr marL="285750" indent="-285750"/>
            <a:endParaRPr lang="en-US" dirty="0"/>
          </a:p>
          <a:p>
            <a:pPr marL="285750" indent="-285750"/>
            <a:r>
              <a:rPr lang="en-US" dirty="0"/>
              <a:t>A Final report will be sent out prior to the Closing 802 EC Plenary Meeting.</a:t>
            </a:r>
          </a:p>
          <a:p>
            <a:pPr marL="285750" indent="-285750"/>
            <a:endParaRPr lang="en-US" dirty="0"/>
          </a:p>
        </p:txBody>
      </p:sp>
      <p:sp>
        <p:nvSpPr>
          <p:cNvPr id="4" name="Date Placeholder 3">
            <a:extLst>
              <a:ext uri="{FF2B5EF4-FFF2-40B4-BE49-F238E27FC236}">
                <a16:creationId xmlns:a16="http://schemas.microsoft.com/office/drawing/2014/main" id="{CFA74791-02E4-4161-A74F-E2C580C09359}"/>
              </a:ext>
            </a:extLst>
          </p:cNvPr>
          <p:cNvSpPr>
            <a:spLocks noGrp="1"/>
          </p:cNvSpPr>
          <p:nvPr>
            <p:ph type="dt" idx="10"/>
          </p:nvPr>
        </p:nvSpPr>
        <p:spPr/>
        <p:txBody>
          <a:bodyPr/>
          <a:lstStyle/>
          <a:p>
            <a:pPr>
              <a:defRPr/>
            </a:pPr>
            <a:r>
              <a:rPr lang="en-US">
                <a:solidFill>
                  <a:srgbClr val="000000"/>
                </a:solidFill>
              </a:rPr>
              <a:t>November 2021</a:t>
            </a:r>
            <a:endParaRPr lang="en-US" dirty="0">
              <a:solidFill>
                <a:srgbClr val="000000"/>
              </a:solidFill>
            </a:endParaRPr>
          </a:p>
        </p:txBody>
      </p:sp>
      <p:sp>
        <p:nvSpPr>
          <p:cNvPr id="5" name="Footer Placeholder 4">
            <a:extLst>
              <a:ext uri="{FF2B5EF4-FFF2-40B4-BE49-F238E27FC236}">
                <a16:creationId xmlns:a16="http://schemas.microsoft.com/office/drawing/2014/main" id="{9E179B68-B8DD-4D01-A19B-C60183D73755}"/>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1BACB44-535E-4B7C-96CE-D105B3096CD7}"/>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23</a:t>
            </a:fld>
            <a:endParaRPr lang="en-US" altLang="en-US">
              <a:solidFill>
                <a:srgbClr val="000000"/>
              </a:solidFill>
            </a:endParaRPr>
          </a:p>
        </p:txBody>
      </p:sp>
    </p:spTree>
    <p:extLst>
      <p:ext uri="{BB962C8B-B14F-4D97-AF65-F5344CB8AC3E}">
        <p14:creationId xmlns:p14="http://schemas.microsoft.com/office/powerpoint/2010/main" val="2493126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3105-1CA0-443F-B1A3-AC29BCE1437B}"/>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30B97474-5C9C-4EFA-B1B2-2D473D51CC1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5180B14E-459D-4D1C-B097-7786B6E3248A}"/>
              </a:ext>
            </a:extLst>
          </p:cNvPr>
          <p:cNvSpPr>
            <a:spLocks noGrp="1"/>
          </p:cNvSpPr>
          <p:nvPr>
            <p:ph type="dt" idx="10"/>
          </p:nvPr>
        </p:nvSpPr>
        <p:spPr/>
        <p:txBody>
          <a:bodyPr/>
          <a:lstStyle/>
          <a:p>
            <a:pPr>
              <a:defRPr/>
            </a:pPr>
            <a:r>
              <a:rPr lang="en-US">
                <a:solidFill>
                  <a:srgbClr val="000000"/>
                </a:solidFill>
              </a:rPr>
              <a:t>November 2021</a:t>
            </a:r>
            <a:endParaRPr lang="en-US" dirty="0">
              <a:solidFill>
                <a:srgbClr val="000000"/>
              </a:solidFill>
            </a:endParaRPr>
          </a:p>
        </p:txBody>
      </p:sp>
      <p:sp>
        <p:nvSpPr>
          <p:cNvPr id="5" name="Footer Placeholder 4">
            <a:extLst>
              <a:ext uri="{FF2B5EF4-FFF2-40B4-BE49-F238E27FC236}">
                <a16:creationId xmlns:a16="http://schemas.microsoft.com/office/drawing/2014/main" id="{B8758877-86A7-43C7-9D10-6E5F40B028B1}"/>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5C49826-E039-44C4-A6DB-616DB23E417B}"/>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24</a:t>
            </a:fld>
            <a:endParaRPr lang="en-US" altLang="en-US">
              <a:solidFill>
                <a:srgbClr val="000000"/>
              </a:solidFill>
            </a:endParaRPr>
          </a:p>
        </p:txBody>
      </p:sp>
    </p:spTree>
    <p:extLst>
      <p:ext uri="{BB962C8B-B14F-4D97-AF65-F5344CB8AC3E}">
        <p14:creationId xmlns:p14="http://schemas.microsoft.com/office/powerpoint/2010/main" val="23676271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2021</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25</a:t>
            </a:fld>
            <a:endParaRPr lang="en-GB"/>
          </a:p>
        </p:txBody>
      </p:sp>
    </p:spTree>
    <p:extLst>
      <p:ext uri="{BB962C8B-B14F-4D97-AF65-F5344CB8AC3E}">
        <p14:creationId xmlns:p14="http://schemas.microsoft.com/office/powerpoint/2010/main" val="38833705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7F91B3A-9B93-4C96-ACC3-008910402BEF}"/>
              </a:ext>
            </a:extLst>
          </p:cNvPr>
          <p:cNvSpPr>
            <a:spLocks noGrp="1"/>
          </p:cNvSpPr>
          <p:nvPr>
            <p:ph type="title"/>
          </p:nvPr>
        </p:nvSpPr>
        <p:spPr/>
        <p:txBody>
          <a:bodyPr/>
          <a:lstStyle/>
          <a:p>
            <a:r>
              <a:rPr lang="en-US" dirty="0"/>
              <a:t>Final Report to 802.11</a:t>
            </a:r>
          </a:p>
        </p:txBody>
      </p:sp>
      <p:sp>
        <p:nvSpPr>
          <p:cNvPr id="8" name="Content Placeholder 7">
            <a:extLst>
              <a:ext uri="{FF2B5EF4-FFF2-40B4-BE49-F238E27FC236}">
                <a16:creationId xmlns:a16="http://schemas.microsoft.com/office/drawing/2014/main" id="{9E0431BB-C713-450C-90C3-EF5AFA8F2E34}"/>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9A6C56FC-AB46-46EA-A9DA-5D096D6D2EA6}"/>
              </a:ext>
            </a:extLst>
          </p:cNvPr>
          <p:cNvSpPr>
            <a:spLocks noGrp="1"/>
          </p:cNvSpPr>
          <p:nvPr>
            <p:ph type="dt" idx="10"/>
          </p:nvPr>
        </p:nvSpPr>
        <p:spPr/>
        <p:txBody>
          <a:bodyPr/>
          <a:lstStyle/>
          <a:p>
            <a:pPr>
              <a:defRPr/>
            </a:pPr>
            <a:r>
              <a:rPr lang="en-US">
                <a:solidFill>
                  <a:srgbClr val="000000"/>
                </a:solidFill>
              </a:rPr>
              <a:t>November 2021</a:t>
            </a:r>
            <a:endParaRPr lang="en-US" dirty="0">
              <a:solidFill>
                <a:srgbClr val="000000"/>
              </a:solidFill>
            </a:endParaRPr>
          </a:p>
        </p:txBody>
      </p:sp>
      <p:sp>
        <p:nvSpPr>
          <p:cNvPr id="5" name="Footer Placeholder 4">
            <a:extLst>
              <a:ext uri="{FF2B5EF4-FFF2-40B4-BE49-F238E27FC236}">
                <a16:creationId xmlns:a16="http://schemas.microsoft.com/office/drawing/2014/main" id="{62F5476E-E58B-459B-BDC7-9ACAD281891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D8064680-6662-479C-8AA0-F319FEF3F785}"/>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26</a:t>
            </a:fld>
            <a:endParaRPr lang="en-US" altLang="en-US">
              <a:solidFill>
                <a:srgbClr val="000000"/>
              </a:solidFill>
            </a:endParaRPr>
          </a:p>
        </p:txBody>
      </p:sp>
    </p:spTree>
    <p:extLst>
      <p:ext uri="{BB962C8B-B14F-4D97-AF65-F5344CB8AC3E}">
        <p14:creationId xmlns:p14="http://schemas.microsoft.com/office/powerpoint/2010/main" val="1784219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C58C4-9258-49B3-9800-28D4D64B7380}"/>
              </a:ext>
            </a:extLst>
          </p:cNvPr>
          <p:cNvSpPr>
            <a:spLocks noGrp="1"/>
          </p:cNvSpPr>
          <p:nvPr>
            <p:ph type="title"/>
          </p:nvPr>
        </p:nvSpPr>
        <p:spPr/>
        <p:txBody>
          <a:bodyPr/>
          <a:lstStyle/>
          <a:p>
            <a:r>
              <a:rPr lang="en-US" dirty="0"/>
              <a:t>Motion to approve Report</a:t>
            </a:r>
          </a:p>
        </p:txBody>
      </p:sp>
      <p:sp>
        <p:nvSpPr>
          <p:cNvPr id="3" name="Content Placeholder 2">
            <a:extLst>
              <a:ext uri="{FF2B5EF4-FFF2-40B4-BE49-F238E27FC236}">
                <a16:creationId xmlns:a16="http://schemas.microsoft.com/office/drawing/2014/main" id="{FF45EDF8-F8B4-4C62-A574-17EE4A97B753}"/>
              </a:ext>
            </a:extLst>
          </p:cNvPr>
          <p:cNvSpPr>
            <a:spLocks noGrp="1"/>
          </p:cNvSpPr>
          <p:nvPr>
            <p:ph idx="1"/>
          </p:nvPr>
        </p:nvSpPr>
        <p:spPr/>
        <p:txBody>
          <a:bodyPr/>
          <a:lstStyle/>
          <a:p>
            <a:r>
              <a:rPr lang="en-US" dirty="0"/>
              <a:t>Move to accept the report contained in doc 11-21/1627r0:</a:t>
            </a:r>
          </a:p>
          <a:p>
            <a:pPr lvl="1"/>
            <a:endParaRPr lang="en-US" dirty="0"/>
          </a:p>
          <a:p>
            <a:r>
              <a:rPr lang="en-US" dirty="0"/>
              <a:t> as the report from PAR Review SC for the November 2021 plenary.</a:t>
            </a:r>
          </a:p>
          <a:p>
            <a:endParaRPr lang="en-US" dirty="0"/>
          </a:p>
          <a:p>
            <a:r>
              <a:rPr lang="en-US" dirty="0"/>
              <a:t>    Moved:</a:t>
            </a:r>
          </a:p>
          <a:p>
            <a:r>
              <a:rPr lang="en-US" dirty="0"/>
              <a:t>	2</a:t>
            </a:r>
            <a:r>
              <a:rPr lang="en-US" baseline="30000" dirty="0"/>
              <a:t>nd</a:t>
            </a:r>
            <a:r>
              <a:rPr lang="en-US" dirty="0"/>
              <a:t>: </a:t>
            </a:r>
          </a:p>
          <a:p>
            <a:r>
              <a:rPr lang="en-US" dirty="0"/>
              <a:t>	Results:</a:t>
            </a:r>
            <a:br>
              <a:rPr lang="en-US" dirty="0"/>
            </a:br>
            <a:endParaRPr lang="en-US" dirty="0"/>
          </a:p>
        </p:txBody>
      </p:sp>
      <p:sp>
        <p:nvSpPr>
          <p:cNvPr id="4" name="Date Placeholder 3">
            <a:extLst>
              <a:ext uri="{FF2B5EF4-FFF2-40B4-BE49-F238E27FC236}">
                <a16:creationId xmlns:a16="http://schemas.microsoft.com/office/drawing/2014/main" id="{2471E1EE-344C-47B3-9380-3DAB4BFA473D}"/>
              </a:ext>
            </a:extLst>
          </p:cNvPr>
          <p:cNvSpPr>
            <a:spLocks noGrp="1"/>
          </p:cNvSpPr>
          <p:nvPr>
            <p:ph type="dt" idx="10"/>
          </p:nvPr>
        </p:nvSpPr>
        <p:spPr/>
        <p:txBody>
          <a:bodyPr/>
          <a:lstStyle/>
          <a:p>
            <a:r>
              <a:rPr lang="en-US"/>
              <a:t>November 2021</a:t>
            </a:r>
            <a:endParaRPr lang="en-GB" dirty="0"/>
          </a:p>
        </p:txBody>
      </p:sp>
      <p:sp>
        <p:nvSpPr>
          <p:cNvPr id="5" name="Footer Placeholder 4">
            <a:extLst>
              <a:ext uri="{FF2B5EF4-FFF2-40B4-BE49-F238E27FC236}">
                <a16:creationId xmlns:a16="http://schemas.microsoft.com/office/drawing/2014/main" id="{28941623-2AE7-4561-97CC-266C84FE46C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FD3053F-90D2-4FCE-8C1A-E71EF24BF633}"/>
              </a:ext>
            </a:extLst>
          </p:cNvPr>
          <p:cNvSpPr>
            <a:spLocks noGrp="1"/>
          </p:cNvSpPr>
          <p:nvPr>
            <p:ph type="sldNum" idx="12"/>
          </p:nvPr>
        </p:nvSpPr>
        <p:spPr/>
        <p:txBody>
          <a:bodyPr/>
          <a:lstStyle/>
          <a:p>
            <a:r>
              <a:rPr lang="en-GB"/>
              <a:t>Slide </a:t>
            </a:r>
            <a:fld id="{440F5867-744E-4AA6-B0ED-4C44D2DFBB7B}" type="slidenum">
              <a:rPr lang="en-GB" smtClean="0"/>
              <a:pPr/>
              <a:t>27</a:t>
            </a:fld>
            <a:endParaRPr lang="en-GB" dirty="0"/>
          </a:p>
        </p:txBody>
      </p:sp>
    </p:spTree>
    <p:extLst>
      <p:ext uri="{BB962C8B-B14F-4D97-AF65-F5344CB8AC3E}">
        <p14:creationId xmlns:p14="http://schemas.microsoft.com/office/powerpoint/2010/main" val="28910405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547392"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sz="2400" b="1" dirty="0"/>
              <a:t>Previous Virtual Plenary minutes:  11-21/1064r0:</a:t>
            </a:r>
          </a:p>
          <a:p>
            <a:pPr lvl="3"/>
            <a:r>
              <a:rPr lang="en-US" b="1" dirty="0">
                <a:hlinkClick r:id="rId4"/>
              </a:rPr>
              <a:t>https://mentor.ieee.org/802.11/dcn/21/11-21-1064-00-0PAR-par-minutes-july-2021-session.docx</a:t>
            </a:r>
            <a:endParaRPr lang="en-US" b="1" dirty="0"/>
          </a:p>
          <a:p>
            <a:pPr lvl="3"/>
            <a:endParaRPr lang="en-US" b="1" dirty="0"/>
          </a:p>
          <a:p>
            <a:pPr lvl="1"/>
            <a:r>
              <a:rPr lang="en-US" sz="2800" b="1" dirty="0"/>
              <a:t>Current Teleconference minutes:  11-21/xxxxr0:</a:t>
            </a:r>
          </a:p>
        </p:txBody>
      </p:sp>
      <p:sp>
        <p:nvSpPr>
          <p:cNvPr id="4" name="Date Placeholder 3"/>
          <p:cNvSpPr>
            <a:spLocks noGrp="1"/>
          </p:cNvSpPr>
          <p:nvPr>
            <p:ph type="dt" idx="10"/>
          </p:nvPr>
        </p:nvSpPr>
        <p:spPr/>
        <p:txBody>
          <a:bodyPr/>
          <a:lstStyle/>
          <a:p>
            <a:r>
              <a:rPr lang="en-US"/>
              <a:t>November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28</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623392" y="626497"/>
            <a:ext cx="10838402" cy="786279"/>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a:t>Abstract-PAR Review SC PARs under consideration for </a:t>
            </a:r>
            <a:br>
              <a:rPr lang="en-GB" sz="2400" dirty="0"/>
            </a:br>
            <a:r>
              <a:rPr lang="en-GB" sz="2400" dirty="0"/>
              <a:t>2021 November Electronic Plenary</a:t>
            </a:r>
          </a:p>
        </p:txBody>
      </p:sp>
      <p:sp>
        <p:nvSpPr>
          <p:cNvPr id="4098" name="Rectangle 2"/>
          <p:cNvSpPr>
            <a:spLocks noGrp="1" noChangeArrowheads="1"/>
          </p:cNvSpPr>
          <p:nvPr>
            <p:ph idx="1"/>
          </p:nvPr>
        </p:nvSpPr>
        <p:spPr>
          <a:xfrm>
            <a:off x="730206" y="1412776"/>
            <a:ext cx="10731588" cy="5043364"/>
          </a:xfrm>
          <a:ln/>
        </p:spPr>
        <p:txBody>
          <a:bodyPr>
            <a:noAutofit/>
          </a:bodyPr>
          <a:lstStyle/>
          <a:p>
            <a:r>
              <a:rPr lang="en-US" sz="1800" dirty="0"/>
              <a:t>PARs to be considered for approval by the IEEE 802 LMSC during the closing IEEE 802 LMSC meeting 19 November 2021 electronic meeting shall pass through the following process: </a:t>
            </a:r>
          </a:p>
          <a:p>
            <a:r>
              <a:rPr lang="en-US" sz="1800" dirty="0"/>
              <a:t>	1. The proposed PAR shall be available at a publicly accessible URL and an email sent to the IEEE 802 LMSC reflector that contains the URL required for viewing the PAR and associated documentation no later than 5 October 2021, </a:t>
            </a:r>
            <a:r>
              <a:rPr lang="en-US" sz="1800" dirty="0" err="1"/>
              <a:t>AoE</a:t>
            </a:r>
            <a:r>
              <a:rPr lang="en-US" sz="1800" dirty="0"/>
              <a:t>.</a:t>
            </a:r>
          </a:p>
          <a:p>
            <a:r>
              <a:rPr lang="en-US" sz="1800" dirty="0"/>
              <a:t>	2. Working Groups, other than the proposing Working Group, shall express concerns to the proposing Working Group as soon as possible and shall submit comments to the proposing Working Group and the IEEE 802 LMSC by e-mail not later than 10 November 2021, </a:t>
            </a:r>
            <a:r>
              <a:rPr lang="en-US" sz="1800" dirty="0" err="1"/>
              <a:t>AoE</a:t>
            </a:r>
            <a:r>
              <a:rPr lang="en-US" sz="1800" dirty="0"/>
              <a:t>. </a:t>
            </a:r>
          </a:p>
          <a:p>
            <a:r>
              <a:rPr lang="en-US" sz="1800" dirty="0"/>
              <a:t>	3. The proposing Working Group shall post a response to commenting Working Group and to the IEEE 802 LMSC together with a Final PAR on a public website and circulate the relevant URL on the IEEE 802 LMSC reflector not later than 17 November 2021, </a:t>
            </a:r>
            <a:r>
              <a:rPr lang="en-US" sz="1800" dirty="0" err="1"/>
              <a:t>AoE</a:t>
            </a:r>
            <a:endParaRPr lang="en-US" sz="1800" dirty="0"/>
          </a:p>
          <a:p>
            <a:r>
              <a:rPr lang="en-US" sz="1800" dirty="0"/>
              <a:t>The Proposed PARs are posted to the “IEEE 802 PARs Under consideration Webpage:</a:t>
            </a:r>
          </a:p>
          <a:p>
            <a:pPr lvl="1"/>
            <a:r>
              <a:rPr lang="en-US" sz="1800" dirty="0"/>
              <a:t>	</a:t>
            </a:r>
            <a:r>
              <a:rPr lang="en-US" sz="1800" dirty="0">
                <a:solidFill>
                  <a:schemeClr val="accent6"/>
                </a:solidFill>
                <a:hlinkClick r:id="rId3"/>
              </a:rPr>
              <a:t>http://grouper.ieee.org/groups/802/PARs.shtml</a:t>
            </a:r>
            <a:endParaRPr lang="en-US" sz="1800" dirty="0">
              <a:solidFill>
                <a:schemeClr val="accent6"/>
              </a:solidFill>
            </a:endParaRPr>
          </a:p>
          <a:p>
            <a:pPr marL="285750" indent="-285750"/>
            <a:r>
              <a:rPr lang="en-US" altLang="en-US" sz="1800" dirty="0"/>
              <a:t>802.11 PAR Review SC Meeting times: </a:t>
            </a:r>
          </a:p>
          <a:p>
            <a:pPr lvl="1">
              <a:buAutoNum type="arabicPeriod"/>
            </a:pPr>
            <a:r>
              <a:rPr lang="en-US" sz="1800" dirty="0"/>
              <a:t>Monday/Tuesday: 8 &amp; 9 November  2021- 13:30-15:30 ET ( 18:30-20:30 UTC)</a:t>
            </a:r>
          </a:p>
          <a:p>
            <a:pPr lvl="1">
              <a:buAutoNum type="arabicPeriod"/>
            </a:pPr>
            <a:r>
              <a:rPr lang="en-US" sz="1800" dirty="0"/>
              <a:t>Thursday: 18 November 2021 - 9:00-10:00 ET (13:00-14:00 UTC)</a:t>
            </a:r>
          </a:p>
          <a:p>
            <a:pPr marL="285750" indent="-285750"/>
            <a:endParaRPr lang="en-US" altLang="en-US" sz="1800" strike="sngStrike" dirty="0"/>
          </a:p>
        </p:txBody>
      </p:sp>
      <p:sp>
        <p:nvSpPr>
          <p:cNvPr id="4" name="Date Placeholder 3"/>
          <p:cNvSpPr>
            <a:spLocks noGrp="1"/>
          </p:cNvSpPr>
          <p:nvPr>
            <p:ph type="dt" idx="10"/>
          </p:nvPr>
        </p:nvSpPr>
        <p:spPr/>
        <p:txBody>
          <a:bodyPr/>
          <a:lstStyle/>
          <a:p>
            <a:r>
              <a:rPr lang="en-US"/>
              <a:t>November 2021</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3</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Registration for the November 802.11 plenary session</a:t>
            </a:r>
          </a:p>
        </p:txBody>
      </p:sp>
      <p:sp>
        <p:nvSpPr>
          <p:cNvPr id="3" name="Content Placeholder 2"/>
          <p:cNvSpPr>
            <a:spLocks noGrp="1"/>
          </p:cNvSpPr>
          <p:nvPr>
            <p:ph idx="1"/>
          </p:nvPr>
        </p:nvSpPr>
        <p:spPr>
          <a:xfrm>
            <a:off x="914401" y="1905001"/>
            <a:ext cx="10361084" cy="4570414"/>
          </a:xfrm>
        </p:spPr>
        <p:txBody>
          <a:bodyPr/>
          <a:lstStyle/>
          <a:p>
            <a:pPr>
              <a:buFont typeface="Arial" panose="020B0604020202020204" pitchFamily="34" charset="0"/>
              <a:buChar char="•"/>
            </a:pPr>
            <a:r>
              <a:rPr lang="en-US" dirty="0"/>
              <a:t>This meeting is part of the November IEEE 802 plenary session</a:t>
            </a:r>
          </a:p>
          <a:p>
            <a:pPr>
              <a:buFont typeface="Arial" panose="020B0604020202020204" pitchFamily="34" charset="0"/>
              <a:buChar char="•"/>
            </a:pPr>
            <a:endParaRPr lang="en-US" dirty="0"/>
          </a:p>
          <a:p>
            <a:pPr>
              <a:buFont typeface="Arial" panose="020B0604020202020204" pitchFamily="34" charset="0"/>
              <a:buChar char="•"/>
            </a:pPr>
            <a:r>
              <a:rPr lang="en-US" dirty="0"/>
              <a:t>You must pay the registration fee in order to attend</a:t>
            </a:r>
          </a:p>
          <a:p>
            <a:pPr>
              <a:buFont typeface="Arial" panose="020B0604020202020204" pitchFamily="34" charset="0"/>
              <a:buChar char="•"/>
            </a:pPr>
            <a:endParaRPr lang="en-US" dirty="0"/>
          </a:p>
          <a:p>
            <a:pPr>
              <a:buFont typeface="Arial" panose="020B0604020202020204" pitchFamily="34" charset="0"/>
              <a:buChar char="•"/>
            </a:pPr>
            <a:r>
              <a:rPr lang="en-US" dirty="0"/>
              <a:t>If you have not already done so, you can register </a:t>
            </a:r>
            <a:r>
              <a:rPr lang="en-US" dirty="0">
                <a:hlinkClick r:id="rId2"/>
              </a:rPr>
              <a:t>here</a:t>
            </a:r>
            <a:r>
              <a:rPr lang="en-US" dirty="0"/>
              <a:t> or follow the registration link here </a:t>
            </a:r>
            <a:r>
              <a:rPr lang="en-US" dirty="0">
                <a:hlinkClick r:id="rId3"/>
              </a:rPr>
              <a:t>http://802world.org/plenary/</a:t>
            </a:r>
            <a:endParaRPr lang="en-US" dirty="0"/>
          </a:p>
          <a:p>
            <a:pPr>
              <a:buFont typeface="Arial" panose="020B0604020202020204" pitchFamily="34" charset="0"/>
              <a:buChar char="•"/>
            </a:pPr>
            <a:endParaRPr lang="en-US" dirty="0"/>
          </a:p>
          <a:p>
            <a:pPr>
              <a:buFont typeface="Arial" panose="020B0604020202020204" pitchFamily="34" charset="0"/>
              <a:buChar char="•"/>
            </a:pPr>
            <a:r>
              <a:rPr lang="en-US" dirty="0"/>
              <a:t>If you do not intend to register for this session you must leave this meeting and, if you have logged attendance on IMAT, email the 802.11 chair or vice chairs to have your attendance cancelled</a:t>
            </a:r>
          </a:p>
          <a:p>
            <a:endParaRPr lang="en-US"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Some name (affiliation)</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November 2021</a:t>
            </a:r>
            <a:endParaRPr lang="en-GB" dirty="0"/>
          </a:p>
        </p:txBody>
      </p:sp>
    </p:spTree>
    <p:extLst>
      <p:ext uri="{BB962C8B-B14F-4D97-AF65-F5344CB8AC3E}">
        <p14:creationId xmlns:p14="http://schemas.microsoft.com/office/powerpoint/2010/main" val="1968720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i="1" dirty="0"/>
              <a:t>Uphold the highest standards of integrity, responsible behavior, and ethical and professional conduct</a:t>
            </a:r>
          </a:p>
          <a:p>
            <a:pPr lvl="1">
              <a:buFont typeface="Arial" panose="020B0604020202020204" pitchFamily="34" charset="0"/>
              <a:buChar char="•"/>
            </a:pPr>
            <a:r>
              <a:rPr lang="en-US" sz="1800" i="1" dirty="0"/>
              <a:t>Treat people fairly and with respect, to not engage in harassment, discrimination, or retaliation, and to protect people's privacy.</a:t>
            </a:r>
          </a:p>
          <a:p>
            <a:pPr lvl="1">
              <a:buFont typeface="Arial" panose="020B0604020202020204" pitchFamily="34" charset="0"/>
              <a:buChar char="•"/>
            </a:pPr>
            <a:r>
              <a:rPr lang="en-US" sz="1800" i="1"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Robert Stacey, Intel</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September 2021</a:t>
            </a:r>
            <a:endParaRPr lang="en-GB" dirty="0"/>
          </a:p>
        </p:txBody>
      </p:sp>
    </p:spTree>
    <p:extLst>
      <p:ext uri="{BB962C8B-B14F-4D97-AF65-F5344CB8AC3E}">
        <p14:creationId xmlns:p14="http://schemas.microsoft.com/office/powerpoint/2010/main" val="19330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Robert Stacey, Intel</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September 2021</a:t>
            </a:r>
            <a:endParaRPr lang="en-GB" dirty="0"/>
          </a:p>
        </p:txBody>
      </p:sp>
    </p:spTree>
    <p:extLst>
      <p:ext uri="{BB962C8B-B14F-4D97-AF65-F5344CB8AC3E}">
        <p14:creationId xmlns:p14="http://schemas.microsoft.com/office/powerpoint/2010/main" val="1343705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GB"/>
              <a:t>Robert Stacey, Intel</a:t>
            </a:r>
            <a:endParaRPr lang="en-GB" dirty="0"/>
          </a:p>
        </p:txBody>
      </p:sp>
      <p:sp>
        <p:nvSpPr>
          <p:cNvPr id="6" name="Date Placeholder 5"/>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r>
              <a:rPr lang="en-US"/>
              <a:t>September 2021</a:t>
            </a:r>
            <a:endParaRPr lang="en-GB" dirty="0"/>
          </a:p>
        </p:txBody>
      </p:sp>
    </p:spTree>
    <p:extLst>
      <p:ext uri="{BB962C8B-B14F-4D97-AF65-F5344CB8AC3E}">
        <p14:creationId xmlns:p14="http://schemas.microsoft.com/office/powerpoint/2010/main" val="969542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Policy Documents</a:t>
            </a:r>
          </a:p>
        </p:txBody>
      </p:sp>
      <p:sp>
        <p:nvSpPr>
          <p:cNvPr id="3" name="Content Placeholder 2"/>
          <p:cNvSpPr>
            <a:spLocks noGrp="1"/>
          </p:cNvSpPr>
          <p:nvPr>
            <p:ph idx="1"/>
          </p:nvPr>
        </p:nvSpPr>
        <p:spPr>
          <a:xfrm>
            <a:off x="914401" y="1634490"/>
            <a:ext cx="10361084" cy="4840924"/>
          </a:xfrm>
        </p:spPr>
        <p:txBody>
          <a:bodyPr/>
          <a:lstStyle/>
          <a:p>
            <a:r>
              <a:rPr lang="en-US" dirty="0"/>
              <a:t>IEEE Code of Ethics</a:t>
            </a:r>
          </a:p>
          <a:p>
            <a:pPr lvl="1"/>
            <a:r>
              <a:rPr lang="en-US" dirty="0">
                <a:hlinkClick r:id="rId3"/>
              </a:rPr>
              <a:t>http://www.ieee.org/about/corporate/governance/p7-8.html</a:t>
            </a:r>
            <a:r>
              <a:rPr lang="en-US" dirty="0"/>
              <a:t> </a:t>
            </a:r>
          </a:p>
          <a:p>
            <a:r>
              <a:rPr lang="en-US" dirty="0"/>
              <a:t>IEEE Standards Association (IEEE-SA) Affiliation FAQ</a:t>
            </a:r>
          </a:p>
          <a:p>
            <a:pPr lvl="1"/>
            <a:r>
              <a:rPr lang="en-US" dirty="0">
                <a:hlinkClick r:id="rId4"/>
              </a:rPr>
              <a:t>http://standards.ieee.org/faqs/affiliation.html</a:t>
            </a:r>
            <a:r>
              <a:rPr lang="en-US" dirty="0"/>
              <a:t> </a:t>
            </a:r>
          </a:p>
          <a:p>
            <a:r>
              <a:rPr lang="en-US" dirty="0"/>
              <a:t>Antitrust and Competition Policy</a:t>
            </a:r>
          </a:p>
          <a:p>
            <a:pPr lvl="1"/>
            <a:r>
              <a:rPr lang="en-US" dirty="0">
                <a:hlinkClick r:id="rId5"/>
              </a:rPr>
              <a:t>http://standards.ieee.org/resources/antitrust-guidelines.pdf</a:t>
            </a:r>
            <a:r>
              <a:rPr lang="en-US" dirty="0"/>
              <a:t>  </a:t>
            </a:r>
            <a:endParaRPr lang="en-US" dirty="0">
              <a:hlinkClick r:id="rId6"/>
            </a:endParaRPr>
          </a:p>
          <a:p>
            <a:r>
              <a:rPr lang="en-US" dirty="0"/>
              <a:t>Letter of Assurance Form</a:t>
            </a:r>
          </a:p>
          <a:p>
            <a:pPr lvl="1"/>
            <a:r>
              <a:rPr lang="en-US" dirty="0">
                <a:hlinkClick r:id="rId7"/>
              </a:rPr>
              <a:t>http://standards.ieee.org/develop/policies/bylaws/sect6-7.html#loa</a:t>
            </a:r>
            <a:r>
              <a:rPr lang="en-US" dirty="0"/>
              <a:t> </a:t>
            </a:r>
          </a:p>
          <a:p>
            <a:pPr lvl="1"/>
            <a:r>
              <a:rPr lang="en-US" dirty="0">
                <a:hlinkClick r:id="rId6"/>
              </a:rPr>
              <a:t>https://development.standards.ieee.org/myproject/Public//mytools/mob/loa.pdf</a:t>
            </a:r>
          </a:p>
          <a:p>
            <a:r>
              <a:rPr lang="en-US" dirty="0"/>
              <a:t>IEEE-SA Patent Committee FAQ &amp; Patent slides</a:t>
            </a:r>
          </a:p>
          <a:p>
            <a:pPr lvl="1"/>
            <a:r>
              <a:rPr lang="en-US" dirty="0">
                <a:hlinkClick r:id="rId8"/>
              </a:rPr>
              <a:t>http://standards.ieee.org/board/pat/faq.pdf</a:t>
            </a:r>
            <a:r>
              <a:rPr lang="en-US" dirty="0"/>
              <a:t> and </a:t>
            </a:r>
            <a:r>
              <a:rPr lang="en-US" dirty="0">
                <a:hlinkClick r:id="rId6"/>
              </a:rPr>
              <a:t>http://standards.ieee.org/board/pat/pat-slideset.ppt</a:t>
            </a:r>
            <a:r>
              <a:rPr lang="en-US" dirty="0"/>
              <a:t> </a:t>
            </a:r>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Robert Stacey, Intel</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September 2021</a:t>
            </a:r>
            <a:endParaRPr lang="en-US" dirty="0"/>
          </a:p>
        </p:txBody>
      </p:sp>
    </p:spTree>
    <p:extLst>
      <p:ext uri="{BB962C8B-B14F-4D97-AF65-F5344CB8AC3E}">
        <p14:creationId xmlns:p14="http://schemas.microsoft.com/office/powerpoint/2010/main" val="898136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SA Rules Documents</a:t>
            </a:r>
          </a:p>
        </p:txBody>
      </p:sp>
      <p:sp>
        <p:nvSpPr>
          <p:cNvPr id="3" name="Content Placeholder 2"/>
          <p:cNvSpPr>
            <a:spLocks noGrp="1"/>
          </p:cNvSpPr>
          <p:nvPr>
            <p:ph idx="1"/>
          </p:nvPr>
        </p:nvSpPr>
        <p:spPr/>
        <p:txBody>
          <a:bodyPr/>
          <a:lstStyle/>
          <a:p>
            <a:endParaRPr lang="en-US" dirty="0"/>
          </a:p>
          <a:p>
            <a:r>
              <a:rPr lang="en-US" dirty="0"/>
              <a:t>The current version of the IEEE-SA Standards Board Bylaws is available at: </a:t>
            </a:r>
          </a:p>
          <a:p>
            <a:pPr lvl="1">
              <a:buNone/>
            </a:pPr>
            <a:r>
              <a:rPr lang="en-US" sz="1800" dirty="0">
                <a:hlinkClick r:id="rId3"/>
              </a:rPr>
              <a:t>http://standards.ieee.org/develop/policies/bylaws/index.html</a:t>
            </a:r>
            <a:r>
              <a:rPr lang="en-US" sz="1800" dirty="0"/>
              <a:t> (HTML version) </a:t>
            </a:r>
          </a:p>
          <a:p>
            <a:pPr lvl="1">
              <a:buNone/>
            </a:pPr>
            <a:r>
              <a:rPr lang="en-US" sz="1800" dirty="0">
                <a:hlinkClick r:id="rId4"/>
              </a:rPr>
              <a:t>http://standards.ieee.org/develop/policies/bylaws/sb_bylaws.pdf</a:t>
            </a:r>
            <a:r>
              <a:rPr lang="en-US" sz="1800" dirty="0"/>
              <a:t> (PDF version)</a:t>
            </a:r>
            <a:r>
              <a:rPr lang="en-US" sz="1400" dirty="0"/>
              <a:t> </a:t>
            </a:r>
          </a:p>
          <a:p>
            <a:pPr>
              <a:buNone/>
            </a:pPr>
            <a:br>
              <a:rPr lang="en-US" sz="1600" dirty="0"/>
            </a:br>
            <a:endParaRPr lang="en-US" sz="1600" dirty="0"/>
          </a:p>
          <a:p>
            <a:r>
              <a:rPr lang="en-US" dirty="0"/>
              <a:t>The current version of the IEEE-SA Standards Board Operations Manual is available at: </a:t>
            </a:r>
          </a:p>
          <a:p>
            <a:pPr lvl="1">
              <a:buNone/>
            </a:pPr>
            <a:r>
              <a:rPr lang="en-US" sz="1800" dirty="0">
                <a:hlinkClick r:id="rId5"/>
              </a:rPr>
              <a:t>http://standards.ieee.org/develop/policies/opman/index.html</a:t>
            </a:r>
            <a:r>
              <a:rPr lang="en-US" sz="1800" dirty="0"/>
              <a:t> (HTML version) </a:t>
            </a:r>
          </a:p>
          <a:p>
            <a:pPr lvl="1">
              <a:buNone/>
            </a:pPr>
            <a:r>
              <a:rPr lang="en-US" sz="1800" dirty="0">
                <a:hlinkClick r:id="rId6"/>
              </a:rPr>
              <a:t>http://standards.ieee.org/develop/policies/opman/sb_om.pdf</a:t>
            </a:r>
            <a:r>
              <a:rPr lang="en-US" sz="1800" dirty="0"/>
              <a:t> (PDF version) </a:t>
            </a:r>
            <a:endParaRPr lang="en-US" sz="1600" dirty="0"/>
          </a:p>
          <a:p>
            <a:pPr>
              <a:buNone/>
            </a:pPr>
            <a:endParaRPr lang="en-GB" sz="1200"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
        <p:nvSpPr>
          <p:cNvPr id="5" name="Footer Placeholder 4"/>
          <p:cNvSpPr>
            <a:spLocks noGrp="1"/>
          </p:cNvSpPr>
          <p:nvPr>
            <p:ph type="ftr" idx="14"/>
          </p:nvPr>
        </p:nvSpPr>
        <p:spPr bwMode="auto">
          <a:xfrm>
            <a:off x="7143757" y="6475414"/>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GB"/>
              <a:t>Robert Stacey, Intel</a:t>
            </a:r>
            <a:endParaRPr lang="en-US"/>
          </a:p>
        </p:txBody>
      </p:sp>
      <p:sp>
        <p:nvSpPr>
          <p:cNvPr id="4" name="Date Placeholder 3"/>
          <p:cNvSpPr>
            <a:spLocks noGrp="1"/>
          </p:cNvSpPr>
          <p:nvPr>
            <p:ph type="dt" idx="15"/>
          </p:nvPr>
        </p:nvSpPr>
        <p:spPr bwMode="auto">
          <a:xfrm>
            <a:off x="929217"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defPPr>
              <a:defRPr lang="en-GB"/>
            </a:defPPr>
            <a:lvl1pPr algn="l"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defRPr/>
            </a:pPr>
            <a:r>
              <a:rPr lang="en-US"/>
              <a:t>September 2021</a:t>
            </a:r>
            <a:endParaRPr lang="en-US" dirty="0"/>
          </a:p>
        </p:txBody>
      </p:sp>
    </p:spTree>
    <p:extLst>
      <p:ext uri="{BB962C8B-B14F-4D97-AF65-F5344CB8AC3E}">
        <p14:creationId xmlns:p14="http://schemas.microsoft.com/office/powerpoint/2010/main" val="2221805549"/>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B28163D68FE8E4D9361964FDD814FC4" ma:contentTypeVersion="13" ma:contentTypeDescription="Create a new document." ma:contentTypeScope="" ma:versionID="016e7857fdb711c59c6a098e7e3cf67d">
  <xsd:schema xmlns:xsd="http://www.w3.org/2001/XMLSchema" xmlns:xs="http://www.w3.org/2001/XMLSchema" xmlns:p="http://schemas.microsoft.com/office/2006/metadata/properties" xmlns:ns3="cc9c437c-ae0c-4066-8d90-a0f7de786127" xmlns:ns4="ba37140e-f4c5-4a6c-a9b4-20a691ce6c8a" targetNamespace="http://schemas.microsoft.com/office/2006/metadata/properties" ma:root="true" ma:fieldsID="df51a22fee038379de0f5206ee405254" ns3:_="" ns4:_="">
    <xsd:import namespace="cc9c437c-ae0c-4066-8d90-a0f7de786127"/>
    <xsd:import namespace="ba37140e-f4c5-4a6c-a9b4-20a691ce6c8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c437c-ae0c-4066-8d90-a0f7de7861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37140e-f4c5-4a6c-a9b4-20a691ce6c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E5996B-D317-4E13-AB38-820D845C4C7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cc9c437c-ae0c-4066-8d90-a0f7de786127"/>
    <ds:schemaRef ds:uri="ba37140e-f4c5-4a6c-a9b4-20a691ce6c8a"/>
    <ds:schemaRef ds:uri="http://www.w3.org/XML/1998/namespace"/>
    <ds:schemaRef ds:uri="http://purl.org/dc/dcmitype/"/>
  </ds:schemaRefs>
</ds:datastoreItem>
</file>

<file path=customXml/itemProps2.xml><?xml version="1.0" encoding="utf-8"?>
<ds:datastoreItem xmlns:ds="http://schemas.openxmlformats.org/officeDocument/2006/customXml" ds:itemID="{337FE6FC-CC99-4B5D-B8EF-C52B94830FC2}">
  <ds:schemaRefs>
    <ds:schemaRef ds:uri="http://schemas.microsoft.com/sharepoint/v3/contenttype/forms"/>
  </ds:schemaRefs>
</ds:datastoreItem>
</file>

<file path=customXml/itemProps3.xml><?xml version="1.0" encoding="utf-8"?>
<ds:datastoreItem xmlns:ds="http://schemas.openxmlformats.org/officeDocument/2006/customXml" ds:itemID="{FA784816-D151-4BC5-B8B2-FA8D35AC5A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c437c-ae0c-4066-8d90-a0f7de786127"/>
    <ds:schemaRef ds:uri="ba37140e-f4c5-4a6c-a9b4-20a691ce6c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60343</TotalTime>
  <Words>2760</Words>
  <Application>Microsoft Office PowerPoint</Application>
  <PresentationFormat>Widescreen</PresentationFormat>
  <Paragraphs>311</Paragraphs>
  <Slides>28</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3" baseType="lpstr">
      <vt:lpstr>Arial</vt:lpstr>
      <vt:lpstr>Times New Roman</vt:lpstr>
      <vt:lpstr>Verdana</vt:lpstr>
      <vt:lpstr>802-11 Theme</vt:lpstr>
      <vt:lpstr>Document</vt:lpstr>
      <vt:lpstr>PAR Review SC - Meeting Agenda and Comment slides - Nov 2021 - Electronic Plenary</vt:lpstr>
      <vt:lpstr>PAR Review SC – Snapshot slide Chair: Jon Rosdahl</vt:lpstr>
      <vt:lpstr>Abstract-PAR Review SC PARs under consideration for  2021 November Electronic Plenary</vt:lpstr>
      <vt:lpstr>Registration for the November 802.11 plenary session</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IEEE SA Policy Documents</vt:lpstr>
      <vt:lpstr>IEEE SA Rules Documents</vt:lpstr>
      <vt:lpstr>IEEE 802 Ground Rules</vt:lpstr>
      <vt:lpstr>IEEE 802 Rules Documents </vt:lpstr>
      <vt:lpstr>IEEE 802.11 Rules Document </vt:lpstr>
      <vt:lpstr>IEEE 802 PARs &amp; ICAIDs under consideration for 8 &amp; 9 November 2021, 802 EC Teleconferences</vt:lpstr>
      <vt:lpstr>Agenda for PAR Review SC –  November 8, 2021 Chair: Jon Rosdahl</vt:lpstr>
      <vt:lpstr>Motion to approve Previous Minutes</vt:lpstr>
      <vt:lpstr>Par Review SC Comments</vt:lpstr>
      <vt:lpstr>802.1ASds  - Amendment: Support for the IEEE Std 802.3 Clause 4 Media Access Control (MAC) operating in half-duplex, PAR and CSD</vt:lpstr>
      <vt:lpstr>802.3df - Amendment: Media Access Control Parameters, Physical Layers and Management Parameters for 200 Gb/s, 400 Gb/s, 800 Gb/s, and 1.6 Tb/s Operation, PAR and CSD</vt:lpstr>
      <vt:lpstr>802.11bb - Amendment: Light Communication, PAR Modification, and CSD</vt:lpstr>
      <vt:lpstr>802.15ma - Standard for High Data Rate Wireless Multi-Media Networks - Revision to IEEE Standard 802.15.3-2016, PAR and CSD</vt:lpstr>
      <vt:lpstr>802.15ma - Standard for High Data Rate Wireless Multi-Media Networks - Revision to IEEE Standard 802.15.3-2016, PAR and CSD</vt:lpstr>
      <vt:lpstr>Snapshot Report to 802.11 closing plenary</vt:lpstr>
      <vt:lpstr>PAR Review SC  Jon Rosdahl, Chair</vt:lpstr>
      <vt:lpstr>Responses from 802 Working Groups</vt:lpstr>
      <vt:lpstr>Final Report to 802.11</vt:lpstr>
      <vt:lpstr>Final Report to 802.11</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 2021 - Electronic Plenary</dc:title>
  <dc:subject>November 2021</dc:subject>
  <dc:creator>Jon Rosdahl</dc:creator>
  <cp:keywords>Agenda and Meeting Slides</cp:keywords>
  <dc:description>Jon Rosdahl (Qualcomm)</dc:description>
  <cp:lastModifiedBy>Jon Rosdahl</cp:lastModifiedBy>
  <cp:revision>274</cp:revision>
  <cp:lastPrinted>1601-01-01T00:00:00Z</cp:lastPrinted>
  <dcterms:created xsi:type="dcterms:W3CDTF">2014-04-14T10:59:07Z</dcterms:created>
  <dcterms:modified xsi:type="dcterms:W3CDTF">2021-11-08T19:31:52Z</dcterms:modified>
  <cp:category>Agenda, Report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0x010100EB28163D68FE8E4D9361964FDD814FC4</vt:lpwstr>
  </property>
</Properties>
</file>