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21"/>
  </p:notesMasterIdLst>
  <p:handoutMasterIdLst>
    <p:handoutMasterId r:id="rId22"/>
  </p:handoutMasterIdLst>
  <p:sldIdLst>
    <p:sldId id="256" r:id="rId5"/>
    <p:sldId id="257" r:id="rId6"/>
    <p:sldId id="2366" r:id="rId7"/>
    <p:sldId id="265" r:id="rId8"/>
    <p:sldId id="393" r:id="rId9"/>
    <p:sldId id="368" r:id="rId10"/>
    <p:sldId id="268" r:id="rId11"/>
    <p:sldId id="283" r:id="rId12"/>
    <p:sldId id="284" r:id="rId13"/>
    <p:sldId id="280" r:id="rId14"/>
    <p:sldId id="372" r:id="rId15"/>
    <p:sldId id="444" r:id="rId16"/>
    <p:sldId id="2367" r:id="rId17"/>
    <p:sldId id="2368" r:id="rId18"/>
    <p:sldId id="2369" r:id="rId19"/>
    <p:sldId id="274" r:id="rId20"/>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eph Levy" initials="JL" lastIdx="1" clrIdx="0">
    <p:extLst>
      <p:ext uri="{19B8F6BF-5375-455C-9EA6-DF929625EA0E}">
        <p15:presenceInfo xmlns:p15="http://schemas.microsoft.com/office/powerpoint/2012/main" userId="S::Joseph.Levy@InterDigital.com::3766db8f-7892-44ce-ae9b-8fce39950ac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0BB"/>
    <a:srgbClr val="E1F0DC"/>
    <a:srgbClr val="DAF2EB"/>
    <a:srgbClr val="FDE5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165" autoAdjust="0"/>
    <p:restoredTop sz="94660"/>
  </p:normalViewPr>
  <p:slideViewPr>
    <p:cSldViewPr>
      <p:cViewPr varScale="1">
        <p:scale>
          <a:sx n="68" d="100"/>
          <a:sy n="68" d="100"/>
        </p:scale>
        <p:origin x="76" y="572"/>
      </p:cViewPr>
      <p:guideLst>
        <p:guide orient="horz" pos="2160"/>
        <p:guide pos="3840"/>
      </p:guideLst>
    </p:cSldViewPr>
  </p:slideViewPr>
  <p:outlineViewPr>
    <p:cViewPr varScale="1">
      <p:scale>
        <a:sx n="170" d="200"/>
        <a:sy n="170" d="200"/>
      </p:scale>
      <p:origin x="-780" y="-84"/>
    </p:cViewPr>
  </p:outlineViewPr>
  <p:notesTextViewPr>
    <p:cViewPr>
      <p:scale>
        <a:sx n="3" d="2"/>
        <a:sy n="3" d="2"/>
      </p:scale>
      <p:origin x="0" y="0"/>
    </p:cViewPr>
  </p:notesTextViewPr>
  <p:notesViewPr>
    <p:cSldViewPr>
      <p:cViewPr varScale="1">
        <p:scale>
          <a:sx n="60" d="100"/>
          <a:sy n="60" d="100"/>
        </p:scale>
        <p:origin x="297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seph Levy" userId="3766db8f-7892-44ce-ae9b-8fce39950acf" providerId="ADAL" clId="{08D32351-D00B-4F4D-9021-E08B9107E900}"/>
    <pc:docChg chg="undo custSel modSld modMainMaster">
      <pc:chgData name="Joseph Levy" userId="3766db8f-7892-44ce-ae9b-8fce39950acf" providerId="ADAL" clId="{08D32351-D00B-4F4D-9021-E08B9107E900}" dt="2021-11-09T17:34:25.070" v="303" actId="6549"/>
      <pc:docMkLst>
        <pc:docMk/>
      </pc:docMkLst>
      <pc:sldChg chg="modSp mod">
        <pc:chgData name="Joseph Levy" userId="3766db8f-7892-44ce-ae9b-8fce39950acf" providerId="ADAL" clId="{08D32351-D00B-4F4D-9021-E08B9107E900}" dt="2021-11-09T17:33:10.686" v="301" actId="6549"/>
        <pc:sldMkLst>
          <pc:docMk/>
          <pc:sldMk cId="0" sldId="256"/>
        </pc:sldMkLst>
        <pc:spChg chg="mod">
          <ac:chgData name="Joseph Levy" userId="3766db8f-7892-44ce-ae9b-8fce39950acf" providerId="ADAL" clId="{08D32351-D00B-4F4D-9021-E08B9107E900}" dt="2021-11-09T17:33:10.686" v="301" actId="6549"/>
          <ac:spMkLst>
            <pc:docMk/>
            <pc:sldMk cId="0" sldId="256"/>
            <ac:spMk id="3074" creationId="{00000000-0000-0000-0000-000000000000}"/>
          </ac:spMkLst>
        </pc:spChg>
      </pc:sldChg>
      <pc:sldChg chg="modSp mod">
        <pc:chgData name="Joseph Levy" userId="3766db8f-7892-44ce-ae9b-8fce39950acf" providerId="ADAL" clId="{08D32351-D00B-4F4D-9021-E08B9107E900}" dt="2021-11-09T17:30:52.108" v="285" actId="20577"/>
        <pc:sldMkLst>
          <pc:docMk/>
          <pc:sldMk cId="0" sldId="257"/>
        </pc:sldMkLst>
        <pc:spChg chg="mod">
          <ac:chgData name="Joseph Levy" userId="3766db8f-7892-44ce-ae9b-8fce39950acf" providerId="ADAL" clId="{08D32351-D00B-4F4D-9021-E08B9107E900}" dt="2021-11-09T17:30:52.108" v="285" actId="20577"/>
          <ac:spMkLst>
            <pc:docMk/>
            <pc:sldMk cId="0" sldId="257"/>
            <ac:spMk id="3" creationId="{443B98C9-C847-4EA9-A208-0AE53C2FE4EA}"/>
          </ac:spMkLst>
        </pc:spChg>
        <pc:spChg chg="mod">
          <ac:chgData name="Joseph Levy" userId="3766db8f-7892-44ce-ae9b-8fce39950acf" providerId="ADAL" clId="{08D32351-D00B-4F4D-9021-E08B9107E900}" dt="2021-11-09T17:29:29.510" v="174" actId="20577"/>
          <ac:spMkLst>
            <pc:docMk/>
            <pc:sldMk cId="0" sldId="257"/>
            <ac:spMk id="4098" creationId="{00000000-0000-0000-0000-000000000000}"/>
          </ac:spMkLst>
        </pc:spChg>
      </pc:sldChg>
      <pc:sldChg chg="modSp mod">
        <pc:chgData name="Joseph Levy" userId="3766db8f-7892-44ce-ae9b-8fce39950acf" providerId="ADAL" clId="{08D32351-D00B-4F4D-9021-E08B9107E900}" dt="2021-11-09T17:28:55.786" v="139" actId="20577"/>
        <pc:sldMkLst>
          <pc:docMk/>
          <pc:sldMk cId="884494122" sldId="274"/>
        </pc:sldMkLst>
        <pc:spChg chg="mod">
          <ac:chgData name="Joseph Levy" userId="3766db8f-7892-44ce-ae9b-8fce39950acf" providerId="ADAL" clId="{08D32351-D00B-4F4D-9021-E08B9107E900}" dt="2021-11-09T17:28:55.786" v="139" actId="20577"/>
          <ac:spMkLst>
            <pc:docMk/>
            <pc:sldMk cId="884494122" sldId="274"/>
            <ac:spMk id="37891" creationId="{00000000-0000-0000-0000-000000000000}"/>
          </ac:spMkLst>
        </pc:spChg>
      </pc:sldChg>
      <pc:sldChg chg="modSp mod">
        <pc:chgData name="Joseph Levy" userId="3766db8f-7892-44ce-ae9b-8fce39950acf" providerId="ADAL" clId="{08D32351-D00B-4F4D-9021-E08B9107E900}" dt="2021-11-09T17:32:24.228" v="295" actId="20577"/>
        <pc:sldMkLst>
          <pc:docMk/>
          <pc:sldMk cId="1942127335" sldId="393"/>
        </pc:sldMkLst>
        <pc:spChg chg="mod">
          <ac:chgData name="Joseph Levy" userId="3766db8f-7892-44ce-ae9b-8fce39950acf" providerId="ADAL" clId="{08D32351-D00B-4F4D-9021-E08B9107E900}" dt="2021-11-09T17:32:24.228" v="295" actId="20577"/>
          <ac:spMkLst>
            <pc:docMk/>
            <pc:sldMk cId="1942127335" sldId="393"/>
            <ac:spMk id="20483" creationId="{00000000-0000-0000-0000-000000000000}"/>
          </ac:spMkLst>
        </pc:spChg>
      </pc:sldChg>
      <pc:sldMasterChg chg="modSp mod">
        <pc:chgData name="Joseph Levy" userId="3766db8f-7892-44ce-ae9b-8fce39950acf" providerId="ADAL" clId="{08D32351-D00B-4F4D-9021-E08B9107E900}" dt="2021-11-09T17:34:25.070" v="303" actId="6549"/>
        <pc:sldMasterMkLst>
          <pc:docMk/>
          <pc:sldMasterMk cId="0" sldId="2147483648"/>
        </pc:sldMasterMkLst>
        <pc:spChg chg="mod">
          <ac:chgData name="Joseph Levy" userId="3766db8f-7892-44ce-ae9b-8fce39950acf" providerId="ADAL" clId="{08D32351-D00B-4F4D-9021-E08B9107E900}" dt="2021-11-09T17:34:25.070" v="303" actId="6549"/>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11/9/2021</a:t>
            </a:fld>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CA5AFF69-4AEE-4693-9CD6-98E2EBC076EC}" type="slidenum">
              <a:rPr lang="en-US"/>
              <a:pPr/>
              <a:t>2</a:t>
            </a:fld>
            <a:endParaRPr lang="en-US" dirty="0"/>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xfrm>
            <a:off x="384175" y="701675"/>
            <a:ext cx="6165850" cy="3468688"/>
          </a:xfrm>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1268"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11269"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July 2009</a:t>
            </a:r>
          </a:p>
        </p:txBody>
      </p:sp>
      <p:sp>
        <p:nvSpPr>
          <p:cNvPr id="11270"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6DCF333B-947A-4500-AB79-A2728DBCF767}" type="slidenum">
              <a:rPr lang="en-US" altLang="en-US" smtClean="0"/>
              <a:pPr>
                <a:spcBef>
                  <a:spcPct val="0"/>
                </a:spcBef>
              </a:pPr>
              <a:t>4</a:t>
            </a:fld>
            <a:endParaRPr lang="en-US" altLang="en-US" dirty="0"/>
          </a:p>
        </p:txBody>
      </p:sp>
    </p:spTree>
    <p:extLst>
      <p:ext uri="{BB962C8B-B14F-4D97-AF65-F5344CB8AC3E}">
        <p14:creationId xmlns:p14="http://schemas.microsoft.com/office/powerpoint/2010/main" val="3077302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1331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Jan 2009</a:t>
            </a:r>
          </a:p>
        </p:txBody>
      </p:sp>
      <p:sp>
        <p:nvSpPr>
          <p:cNvPr id="1331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F76AD833-F326-48D3-A662-B127F7E4458F}" type="slidenum">
              <a:rPr lang="en-US" altLang="en-US" smtClean="0"/>
              <a:pPr>
                <a:spcBef>
                  <a:spcPct val="0"/>
                </a:spcBef>
              </a:pPr>
              <a:t>5</a:t>
            </a:fld>
            <a:endParaRPr lang="en-US" altLang="en-US" dirty="0"/>
          </a:p>
        </p:txBody>
      </p:sp>
      <p:sp>
        <p:nvSpPr>
          <p:cNvPr id="13317" name="Rectangle 2"/>
          <p:cNvSpPr>
            <a:spLocks noGrp="1" noRot="1" noChangeAspect="1" noChangeArrowheads="1" noTextEdit="1"/>
          </p:cNvSpPr>
          <p:nvPr>
            <p:ph type="sldImg"/>
          </p:nvPr>
        </p:nvSpPr>
        <p:spPr>
          <a:xfrm>
            <a:off x="382588" y="700088"/>
            <a:ext cx="6172200" cy="3471862"/>
          </a:xfrm>
          <a:ln/>
        </p:spPr>
      </p:sp>
      <p:sp>
        <p:nvSpPr>
          <p:cNvPr id="13318" name="Rectangle 3"/>
          <p:cNvSpPr>
            <a:spLocks noGrp="1" noChangeArrowheads="1"/>
          </p:cNvSpPr>
          <p:nvPr>
            <p:ph type="body" idx="1"/>
          </p:nvPr>
        </p:nvSpPr>
        <p:spPr>
          <a:xfrm>
            <a:off x="925513" y="4408488"/>
            <a:ext cx="5083175" cy="4178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876386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July 2013</a:t>
            </a:r>
            <a:endParaRPr lang="en-GB" altLang="en-US" sz="1400" dirty="0"/>
          </a:p>
        </p:txBody>
      </p:sp>
      <p:sp>
        <p:nvSpPr>
          <p:cNvPr id="16387" name="Rectangle 2"/>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dirty="0"/>
              <a:t>doc.: IEEE 802.11-16/1093r2</a:t>
            </a:r>
          </a:p>
        </p:txBody>
      </p:sp>
      <p:sp>
        <p:nvSpPr>
          <p:cNvPr id="16388" name="Rectangle 3"/>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dirty="0"/>
              <a:t>September 2012</a:t>
            </a:r>
          </a:p>
        </p:txBody>
      </p:sp>
      <p:sp>
        <p:nvSpPr>
          <p:cNvPr id="16389" name="Rectangle 6"/>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dirty="0"/>
              <a:t>Clint Chaplin, Chair (Samsung)</a:t>
            </a:r>
          </a:p>
        </p:txBody>
      </p:sp>
      <p:sp>
        <p:nvSpPr>
          <p:cNvPr id="163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dirty="0"/>
              <a:t>Page </a:t>
            </a:r>
            <a:fld id="{9EFE332B-4021-47BB-B2B7-CB32DEB01A9B}" type="slidenum">
              <a:rPr lang="en-GB" altLang="en-US" smtClean="0"/>
              <a:pPr>
                <a:spcBef>
                  <a:spcPct val="0"/>
                </a:spcBef>
              </a:pPr>
              <a:t>7</a:t>
            </a:fld>
            <a:endParaRPr lang="en-GB" altLang="en-US" dirty="0"/>
          </a:p>
        </p:txBody>
      </p:sp>
      <p:sp>
        <p:nvSpPr>
          <p:cNvPr id="16391" name="Rectangle 2"/>
          <p:cNvSpPr>
            <a:spLocks noGrp="1" noRot="1" noChangeAspect="1" noChangeArrowheads="1" noTextEdit="1"/>
          </p:cNvSpPr>
          <p:nvPr>
            <p:ph type="sldImg"/>
          </p:nvPr>
        </p:nvSpPr>
        <p:spPr>
          <a:xfrm>
            <a:off x="87313" y="744538"/>
            <a:ext cx="6621462" cy="3725862"/>
          </a:xfrm>
          <a:ln/>
        </p:spPr>
      </p:sp>
      <p:sp>
        <p:nvSpPr>
          <p:cNvPr id="16392" name="Rectangle 3"/>
          <p:cNvSpPr>
            <a:spLocks noGrp="1" noChangeArrowheads="1"/>
          </p:cNvSpPr>
          <p:nvPr>
            <p:ph type="body" idx="1"/>
          </p:nvPr>
        </p:nvSpPr>
        <p:spPr>
          <a:xfrm>
            <a:off x="679450" y="4718050"/>
            <a:ext cx="54356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704240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384175" y="701675"/>
            <a:ext cx="6165850" cy="3468688"/>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3891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3891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August, 17 2016</a:t>
            </a:r>
          </a:p>
        </p:txBody>
      </p:sp>
      <p:sp>
        <p:nvSpPr>
          <p:cNvPr id="38918"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dirty="0"/>
              <a:t>Joseph Levy (InterDigital)</a:t>
            </a:r>
          </a:p>
        </p:txBody>
      </p:sp>
      <p:sp>
        <p:nvSpPr>
          <p:cNvPr id="3891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1A0F9B1D-73C6-47E5-9FB5-FE6C23108F33}" type="slidenum">
              <a:rPr lang="en-US" altLang="en-US" smtClean="0"/>
              <a:pPr>
                <a:spcBef>
                  <a:spcPct val="0"/>
                </a:spcBef>
              </a:pPr>
              <a:t>16</a:t>
            </a:fld>
            <a:endParaRPr lang="en-US" altLang="en-US" dirty="0"/>
          </a:p>
        </p:txBody>
      </p:sp>
    </p:spTree>
    <p:extLst>
      <p:ext uri="{BB962C8B-B14F-4D97-AF65-F5344CB8AC3E}">
        <p14:creationId xmlns:p14="http://schemas.microsoft.com/office/powerpoint/2010/main" val="2682586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Joseph Levy (InterDigital)</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November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Date Placeholder 3"/>
          <p:cNvSpPr>
            <a:spLocks noGrp="1"/>
          </p:cNvSpPr>
          <p:nvPr>
            <p:ph type="dt" idx="10"/>
          </p:nvPr>
        </p:nvSpPr>
        <p:spPr/>
        <p:txBody>
          <a:bodyPr/>
          <a:lstStyle>
            <a:lvl1pPr>
              <a:defRPr/>
            </a:lvl1pPr>
          </a:lstStyle>
          <a:p>
            <a:r>
              <a:rPr lang="en-US"/>
              <a:t>November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2021</a:t>
            </a:r>
            <a:endParaRPr lang="en-GB" dirty="0"/>
          </a:p>
        </p:txBody>
      </p:sp>
      <p:sp>
        <p:nvSpPr>
          <p:cNvPr id="6" name="Footer Placeholder 5"/>
          <p:cNvSpPr>
            <a:spLocks noGrp="1"/>
          </p:cNvSpPr>
          <p:nvPr>
            <p:ph type="ftr" idx="11"/>
          </p:nvPr>
        </p:nvSpPr>
        <p:spPr/>
        <p:txBody>
          <a:bodyPr/>
          <a:lstStyle>
            <a:lvl1pPr>
              <a:defRPr/>
            </a:lvl1pPr>
          </a:lstStyle>
          <a:p>
            <a:r>
              <a:rPr lang="en-GB" dirty="0"/>
              <a:t>Joseph Levy (InterDigital)</a:t>
            </a:r>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2021</a:t>
            </a:r>
            <a:endParaRPr lang="en-GB" dirty="0"/>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Joseph Levy (InterDigital)</a:t>
            </a:r>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2021</a:t>
            </a:r>
            <a:endParaRPr lang="en-GB" dirty="0"/>
          </a:p>
        </p:txBody>
      </p:sp>
      <p:sp>
        <p:nvSpPr>
          <p:cNvPr id="4" name="Footer Placeholder 3"/>
          <p:cNvSpPr>
            <a:spLocks noGrp="1"/>
          </p:cNvSpPr>
          <p:nvPr>
            <p:ph type="ftr" idx="11"/>
          </p:nvPr>
        </p:nvSpPr>
        <p:spPr/>
        <p:txBody>
          <a:bodyPr/>
          <a:lstStyle>
            <a:lvl1pPr>
              <a:defRPr/>
            </a:lvl1pPr>
          </a:lstStyle>
          <a:p>
            <a:r>
              <a:rPr lang="en-GB" dirty="0"/>
              <a:t>Joseph Levy (InterDigital)</a:t>
            </a:r>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2021</a:t>
            </a:r>
            <a:endParaRPr lang="en-GB" dirty="0"/>
          </a:p>
        </p:txBody>
      </p:sp>
      <p:sp>
        <p:nvSpPr>
          <p:cNvPr id="3" name="Footer Placeholder 2"/>
          <p:cNvSpPr>
            <a:spLocks noGrp="1"/>
          </p:cNvSpPr>
          <p:nvPr>
            <p:ph type="ftr" idx="11"/>
          </p:nvPr>
        </p:nvSpPr>
        <p:spPr/>
        <p:txBody>
          <a:bodyPr/>
          <a:lstStyle>
            <a:lvl1pPr>
              <a:defRPr/>
            </a:lvl1pPr>
          </a:lstStyle>
          <a:p>
            <a:r>
              <a:rPr lang="en-GB" dirty="0"/>
              <a:t>Joseph Levy (InterDigital)</a:t>
            </a:r>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November 2021</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Joseph Levy (InterDigital)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dirty="0"/>
          </a:p>
        </p:txBody>
      </p:sp>
      <p:sp>
        <p:nvSpPr>
          <p:cNvPr id="1031" name="Rectangle 7"/>
          <p:cNvSpPr>
            <a:spLocks noChangeArrowheads="1"/>
          </p:cNvSpPr>
          <p:nvPr/>
        </p:nvSpPr>
        <p:spPr bwMode="auto">
          <a:xfrm>
            <a:off x="912284" y="6475413"/>
            <a:ext cx="479298"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Agenda</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802.11-21/1626r1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2" Type="http://schemas.openxmlformats.org/officeDocument/2006/relationships/hyperlink" Target="https://standards.ieee.org/about/policies/bylaws/index.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mentor.ieee.org/802.11/dcn/21/11-21-1312-00-AANI-aani-sc-meeting-minutes-september-2021-interim.docx"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grouper.ieee.org/groups/802/11/Liaisons/2021-09-28-liaison-response-to-wba-qos-material.pdf" TargetMode="External"/><Relationship Id="rId2" Type="http://schemas.openxmlformats.org/officeDocument/2006/relationships/hyperlink" Target="https://mentor.ieee.org/802.11/dcn/21/11-21-0170-00-0000-2021-jan-liaison-from-wba-re-convergence.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0013-16-AANI-draft-technical-report-on-interworking-between-3gpp-5g-network-wlan.docx" TargetMode="External"/><Relationship Id="rId5" Type="http://schemas.openxmlformats.org/officeDocument/2006/relationships/hyperlink" Target="https://mentor.ieee.org/802.11/dcn/20/11-20-0013-AANI-draft-technical-report-on-interworking-between-3gpp-5g-network-wlan.docx" TargetMode="External"/><Relationship Id="rId4" Type="http://schemas.openxmlformats.org/officeDocument/2006/relationships/hyperlink" Target="https://mentor.ieee.org/802.11/dcn/21/11-21-1198-03-AANI-draft-ls-response-to-wba-qos-material.docx"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1/dcn/21/11-21-1809-00-AANI-itu-imt-2030-status.pptx" TargetMode="External"/><Relationship Id="rId2" Type="http://schemas.openxmlformats.org/officeDocument/2006/relationships/hyperlink" Target="https://mentor.ieee.org/802.11/dcn/21/11-21-1806-00-AANI-itu-imt-2020-status.ppt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21/11-21-1806-00-AANI-itu-imt-2020-status.ppt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ieee802.org/11/Meetings/Meeting_Plan.html" TargetMode="External"/><Relationship Id="rId2" Type="http://schemas.openxmlformats.org/officeDocument/2006/relationships/hyperlink" Target="https://web.cvent.com/event/bce899db-425c-48d8-98c4-219a69ec0611/summary"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1/dcn/21/11-21-1806-00-AANI-itu-imt-2020-status.pptx"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mentor.ieee.org/802.11/dcn/21/11-21-1809-00-AANI-itu-imt-2030-status.pptx"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s://standards.ieee.org/faqs/affiliation.html" TargetMode="External"/><Relationship Id="rId7" Type="http://schemas.openxmlformats.org/officeDocument/2006/relationships/hyperlink" Target="http://standards.ieee.org/develop/policies/bylaws/sect6-7.html#6"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www.ieee.org/content/dam/ieee-org/ieee/web/org/about/ieee_code_of_conduct.pdf" TargetMode="External"/><Relationship Id="rId5" Type="http://schemas.openxmlformats.org/officeDocument/2006/relationships/hyperlink" Target="https://www.ieee.org/about/corporate/governance/p7-8.html" TargetMode="External"/><Relationship Id="rId4" Type="http://schemas.openxmlformats.org/officeDocument/2006/relationships/hyperlink" Target="https://standards.ieee.org/content/dam/ieee-standards/standards/web/documents/other/antitrust.pdf"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dirty="0"/>
              <a:t>AANI SC Agenda November 2021 Plenary</a:t>
            </a:r>
            <a:endParaRPr lang="en-GB" dirty="0"/>
          </a:p>
        </p:txBody>
      </p:sp>
      <p:sp>
        <p:nvSpPr>
          <p:cNvPr id="3074" name="Rectangle 2"/>
          <p:cNvSpPr>
            <a:spLocks noGrp="1" noChangeArrowheads="1"/>
          </p:cNvSpPr>
          <p:nvPr>
            <p:ph idx="1"/>
          </p:nvPr>
        </p:nvSpPr>
        <p:spPr>
          <a:xfrm>
            <a:off x="838200" y="1675607"/>
            <a:ext cx="10361084" cy="380999"/>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2021-11-09</a:t>
            </a:r>
          </a:p>
        </p:txBody>
      </p:sp>
      <p:sp>
        <p:nvSpPr>
          <p:cNvPr id="7" name="Footer Placeholder 4"/>
          <p:cNvSpPr>
            <a:spLocks noGrp="1"/>
          </p:cNvSpPr>
          <p:nvPr>
            <p:ph type="ftr" idx="14"/>
          </p:nvPr>
        </p:nvSpPr>
        <p:spPr/>
        <p:txBody>
          <a:bodyPr/>
          <a:lstStyle/>
          <a:p>
            <a:r>
              <a:rPr lang="en-GB" dirty="0"/>
              <a:t>Joseph Levy (InterDigital)</a:t>
            </a:r>
          </a:p>
        </p:txBody>
      </p:sp>
      <p:sp>
        <p:nvSpPr>
          <p:cNvPr id="6" name="Date Placeholder 3"/>
          <p:cNvSpPr>
            <a:spLocks noGrp="1"/>
          </p:cNvSpPr>
          <p:nvPr>
            <p:ph type="dt" idx="15"/>
          </p:nvPr>
        </p:nvSpPr>
        <p:spPr/>
        <p:txBody>
          <a:bodyPr/>
          <a:lstStyle/>
          <a:p>
            <a:r>
              <a:rPr lang="en-US"/>
              <a:t>November 2021</a:t>
            </a:r>
            <a:endParaRPr lang="en-GB" dirty="0"/>
          </a:p>
        </p:txBody>
      </p:sp>
      <p:sp>
        <p:nvSpPr>
          <p:cNvPr id="3076" name="Rectangle 4"/>
          <p:cNvSpPr>
            <a:spLocks noChangeArrowheads="1"/>
          </p:cNvSpPr>
          <p:nvPr/>
        </p:nvSpPr>
        <p:spPr bwMode="auto">
          <a:xfrm>
            <a:off x="533400" y="2004219"/>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9" name="Object 3"/>
          <p:cNvGraphicFramePr>
            <a:graphicFrameLocks noChangeAspect="1"/>
          </p:cNvGraphicFramePr>
          <p:nvPr>
            <p:extLst>
              <p:ext uri="{D42A27DB-BD31-4B8C-83A1-F6EECF244321}">
                <p14:modId xmlns:p14="http://schemas.microsoft.com/office/powerpoint/2010/main" val="2522303630"/>
              </p:ext>
            </p:extLst>
          </p:nvPr>
        </p:nvGraphicFramePr>
        <p:xfrm>
          <a:off x="461963" y="2490788"/>
          <a:ext cx="11333162" cy="3919537"/>
        </p:xfrm>
        <a:graphic>
          <a:graphicData uri="http://schemas.openxmlformats.org/presentationml/2006/ole">
            <mc:AlternateContent xmlns:mc="http://schemas.openxmlformats.org/markup-compatibility/2006">
              <mc:Choice xmlns:v="urn:schemas-microsoft-com:vml" Requires="v">
                <p:oleObj name="Document" r:id="rId3" imgW="8245386" imgH="2859946" progId="Word.Document.8">
                  <p:embed/>
                </p:oleObj>
              </mc:Choice>
              <mc:Fallback>
                <p:oleObj name="Document" r:id="rId3" imgW="8245386" imgH="2859946" progId="Word.Document.8">
                  <p:embed/>
                  <p:pic>
                    <p:nvPicPr>
                      <p:cNvPr id="9" name="Object 3"/>
                      <p:cNvPicPr>
                        <a:picLocks noChangeAspect="1" noChangeArrowheads="1"/>
                      </p:cNvPicPr>
                      <p:nvPr/>
                    </p:nvPicPr>
                    <p:blipFill>
                      <a:blip r:embed="rId4"/>
                      <a:srcRect/>
                      <a:stretch>
                        <a:fillRect/>
                      </a:stretch>
                    </p:blipFill>
                    <p:spPr bwMode="auto">
                      <a:xfrm>
                        <a:off x="461963" y="2490788"/>
                        <a:ext cx="11333162" cy="3919537"/>
                      </a:xfrm>
                      <a:prstGeom prst="rect">
                        <a:avLst/>
                      </a:prstGeom>
                      <a:noFill/>
                    </p:spPr>
                  </p:pic>
                </p:oleObj>
              </mc:Fallback>
            </mc:AlternateContent>
          </a:graphicData>
        </a:graphic>
      </p:graphicFrame>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a:t>
            </a:fld>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5200" y="693693"/>
            <a:ext cx="10361084" cy="1035049"/>
          </a:xfrm>
        </p:spPr>
        <p:txBody>
          <a:bodyPr/>
          <a:lstStyle/>
          <a:p>
            <a:r>
              <a:rPr lang="en-US" sz="2800" b="1" i="0" u="none" strike="noStrike" baseline="0" dirty="0">
                <a:solidFill>
                  <a:srgbClr val="3131CC"/>
                </a:solidFill>
                <a:latin typeface="Arial" panose="020B0604020202020204" pitchFamily="34" charset="0"/>
              </a:rPr>
              <a:t>Participants in the IEEE-SA “</a:t>
            </a:r>
            <a:r>
              <a:rPr lang="en-US" sz="2800" b="1" i="1" u="none" strike="noStrike" baseline="0" dirty="0">
                <a:solidFill>
                  <a:srgbClr val="3131CC"/>
                </a:solidFill>
                <a:latin typeface="Arial" panose="020B0604020202020204" pitchFamily="34" charset="0"/>
              </a:rPr>
              <a:t>individual process</a:t>
            </a:r>
            <a:r>
              <a:rPr lang="en-US" sz="2800" b="1" i="0" u="none" strike="noStrike" baseline="0" dirty="0">
                <a:solidFill>
                  <a:srgbClr val="3131CC"/>
                </a:solidFill>
                <a:latin typeface="Arial" panose="020B0604020202020204" pitchFamily="34" charset="0"/>
              </a:rPr>
              <a:t>” shall act independently of others, including employers</a:t>
            </a:r>
            <a:endParaRPr lang="en-US" sz="4400" dirty="0"/>
          </a:p>
        </p:txBody>
      </p:sp>
      <p:sp>
        <p:nvSpPr>
          <p:cNvPr id="3" name="Content Placeholder 2"/>
          <p:cNvSpPr>
            <a:spLocks noGrp="1"/>
          </p:cNvSpPr>
          <p:nvPr>
            <p:ph idx="1"/>
          </p:nvPr>
        </p:nvSpPr>
        <p:spPr>
          <a:xfrm>
            <a:off x="836375" y="1917703"/>
            <a:ext cx="10766303" cy="4102098"/>
          </a:xfrm>
        </p:spPr>
        <p:txBody>
          <a:bodyPr/>
          <a:lstStyle/>
          <a:p>
            <a:pPr marR="0" algn="l">
              <a:buFont typeface="Arial" panose="020B0604020202020204" pitchFamily="34" charset="0"/>
              <a:buChar char="•"/>
            </a:pPr>
            <a:r>
              <a:rPr lang="en-US" sz="2000" i="0" u="none" strike="noStrike" baseline="0" dirty="0">
                <a:solidFill>
                  <a:srgbClr val="000000"/>
                </a:solidFill>
                <a:latin typeface="Arial" panose="020B0604020202020204" pitchFamily="34" charset="0"/>
              </a:rPr>
              <a:t>The </a:t>
            </a:r>
            <a:r>
              <a:rPr lang="en-US" sz="2000" i="0" u="none" strike="noStrike" baseline="0" dirty="0">
                <a:solidFill>
                  <a:srgbClr val="0064FF"/>
                </a:solidFill>
                <a:latin typeface="Arial" panose="020B0604020202020204" pitchFamily="34" charset="0"/>
                <a:hlinkClick r:id="rId2"/>
              </a:rPr>
              <a:t>IEEE-SA Standards Board Bylaws </a:t>
            </a:r>
            <a:r>
              <a:rPr lang="en-US" sz="2000" dirty="0">
                <a:latin typeface="Arial" panose="020B0604020202020204" pitchFamily="34" charset="0"/>
              </a:rPr>
              <a:t>require </a:t>
            </a:r>
            <a:r>
              <a:rPr lang="en-US" sz="2000" i="0" u="none" strike="noStrike" baseline="0" dirty="0">
                <a:solidFill>
                  <a:srgbClr val="000000"/>
                </a:solidFill>
                <a:latin typeface="Arial" panose="020B0604020202020204" pitchFamily="34" charset="0"/>
              </a:rPr>
              <a:t>that “</a:t>
            </a:r>
            <a:r>
              <a:rPr lang="en-US" sz="2000" i="1" u="none" strike="noStrike" baseline="0" dirty="0">
                <a:solidFill>
                  <a:srgbClr val="000000"/>
                </a:solidFill>
                <a:latin typeface="Arial" panose="020B0604020202020204" pitchFamily="34" charset="0"/>
              </a:rPr>
              <a:t>participants in the IEEE standards development individual process shall act based on their qualifications and experience”</a:t>
            </a:r>
            <a:endParaRPr lang="en-US" sz="2000" i="0" u="none" strike="noStrike" baseline="0" dirty="0">
              <a:solidFill>
                <a:srgbClr val="000000"/>
              </a:solidFill>
              <a:latin typeface="Arial" panose="020B0604020202020204" pitchFamily="34" charset="0"/>
            </a:endParaRPr>
          </a:p>
          <a:p>
            <a:pPr marR="0" algn="l">
              <a:buFont typeface="Arial" panose="020B0604020202020204" pitchFamily="34" charset="0"/>
              <a:buChar char="•"/>
            </a:pPr>
            <a:r>
              <a:rPr lang="en-US" sz="2000" i="0" u="none" strike="noStrike" baseline="0" dirty="0">
                <a:solidFill>
                  <a:srgbClr val="000000"/>
                </a:solidFill>
                <a:latin typeface="Arial" panose="020B0604020202020204" pitchFamily="34" charset="0"/>
              </a:rPr>
              <a:t>This means participants: </a:t>
            </a:r>
          </a:p>
          <a:p>
            <a:pPr lvl="1">
              <a:buFont typeface="Arial" panose="020B0604020202020204" pitchFamily="34" charset="0"/>
              <a:buChar char="•"/>
            </a:pPr>
            <a:r>
              <a:rPr lang="en-US" sz="1600" b="1" i="0" u="none" strike="noStrike" baseline="0" dirty="0">
                <a:solidFill>
                  <a:srgbClr val="00AF4F"/>
                </a:solidFill>
                <a:latin typeface="Arial" panose="020B0604020202020204" pitchFamily="34" charset="0"/>
              </a:rPr>
              <a:t>Shall act &amp; vote </a:t>
            </a:r>
            <a:r>
              <a:rPr lang="en-US" sz="1600" b="0" i="0" u="none" strike="noStrike" baseline="0" dirty="0">
                <a:solidFill>
                  <a:srgbClr val="000000"/>
                </a:solidFill>
                <a:latin typeface="Arial" panose="020B0604020202020204" pitchFamily="34" charset="0"/>
              </a:rPr>
              <a:t>based on their personal &amp; independent opinions derived from their expertise, knowledge, and qualifications</a:t>
            </a:r>
          </a:p>
          <a:p>
            <a:pPr lvl="1">
              <a:buFont typeface="Arial" panose="020B0604020202020204" pitchFamily="34" charset="0"/>
              <a:buChar char="•"/>
            </a:pPr>
            <a:r>
              <a:rPr lang="en-US" sz="1600" b="1" i="0" u="none" strike="noStrike" baseline="0" dirty="0">
                <a:solidFill>
                  <a:srgbClr val="FF0000"/>
                </a:solidFill>
                <a:latin typeface="Arial" panose="020B0604020202020204" pitchFamily="34" charset="0"/>
              </a:rPr>
              <a:t>Shall not act or vote </a:t>
            </a:r>
            <a:r>
              <a:rPr lang="en-US" sz="1600" b="0" i="0" u="none" strike="noStrike" baseline="0" dirty="0">
                <a:solidFill>
                  <a:srgbClr val="000000"/>
                </a:solidFill>
                <a:latin typeface="Arial" panose="020B0604020202020204" pitchFamily="34" charset="0"/>
              </a:rPr>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600" b="1" i="0" u="none" strike="noStrike" baseline="0" dirty="0">
                <a:solidFill>
                  <a:srgbClr val="FF0000"/>
                </a:solidFill>
                <a:latin typeface="Arial" panose="020B0604020202020204" pitchFamily="34" charset="0"/>
              </a:rPr>
              <a:t>Shall not direct </a:t>
            </a:r>
            <a:r>
              <a:rPr lang="en-US" sz="1600" b="0" i="0" u="none" strike="noStrike" baseline="0" dirty="0">
                <a:solidFill>
                  <a:srgbClr val="000000"/>
                </a:solidFill>
                <a:latin typeface="Arial" panose="020B0604020202020204" pitchFamily="34" charset="0"/>
              </a:rPr>
              <a:t>the actions or votes of other participants or retaliate against other participants for fulfilling their responsibility to act &amp; vote based on their personal &amp; independently developed opinions</a:t>
            </a:r>
          </a:p>
          <a:p>
            <a:pPr marR="0" algn="l">
              <a:buFont typeface="Arial" panose="020B0604020202020204" pitchFamily="34" charset="0"/>
              <a:buChar char="•"/>
            </a:pPr>
            <a:r>
              <a:rPr lang="en-US" sz="2000" i="0" u="none" strike="noStrike" baseline="0" dirty="0">
                <a:solidFill>
                  <a:srgbClr val="000000"/>
                </a:solidFill>
                <a:latin typeface="Arial" panose="020B0604020202020204" pitchFamily="34" charset="0"/>
              </a:rPr>
              <a:t>By participating in standards activities using the “</a:t>
            </a:r>
            <a:r>
              <a:rPr lang="en-US" sz="2000" i="1" u="none" strike="noStrike" baseline="0" dirty="0">
                <a:solidFill>
                  <a:srgbClr val="000000"/>
                </a:solidFill>
                <a:latin typeface="Arial" panose="020B0604020202020204" pitchFamily="34" charset="0"/>
              </a:rPr>
              <a:t>individual process</a:t>
            </a:r>
            <a:r>
              <a:rPr lang="en-US" sz="2000" i="0" u="none" strike="noStrike" baseline="0" dirty="0">
                <a:solidFill>
                  <a:srgbClr val="000000"/>
                </a:solidFill>
                <a:latin typeface="Arial" panose="020B0604020202020204" pitchFamily="34" charset="0"/>
              </a:rPr>
              <a:t>”, you are deemed to accept these requirements; if you are unable to satisfy these requirements then you shall immediately cease any participation </a:t>
            </a:r>
          </a:p>
        </p:txBody>
      </p:sp>
      <p:sp>
        <p:nvSpPr>
          <p:cNvPr id="4" name="Footer Placeholder 3"/>
          <p:cNvSpPr>
            <a:spLocks noGrp="1"/>
          </p:cNvSpPr>
          <p:nvPr>
            <p:ph type="ftr" idx="14"/>
          </p:nvPr>
        </p:nvSpPr>
        <p:spPr/>
        <p:txBody>
          <a:bodyPr/>
          <a:lstStyle/>
          <a:p>
            <a:r>
              <a:rPr lang="en-GB" dirty="0"/>
              <a:t>Joseph Levy (InterDigital)</a:t>
            </a:r>
          </a:p>
        </p:txBody>
      </p:sp>
      <p:sp>
        <p:nvSpPr>
          <p:cNvPr id="5" name="Date Placeholder 4"/>
          <p:cNvSpPr>
            <a:spLocks noGrp="1"/>
          </p:cNvSpPr>
          <p:nvPr>
            <p:ph type="dt" idx="15"/>
          </p:nvPr>
        </p:nvSpPr>
        <p:spPr/>
        <p:txBody>
          <a:bodyPr/>
          <a:lstStyle/>
          <a:p>
            <a:r>
              <a:rPr lang="en-US"/>
              <a:t>November 2021</a:t>
            </a:r>
            <a:endParaRPr lang="en-GB" dirty="0"/>
          </a:p>
        </p:txBody>
      </p:sp>
      <p:sp>
        <p:nvSpPr>
          <p:cNvPr id="6" name="Slide Number Placeholder 5"/>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1943740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FDA46-819B-4603-9268-8B595B5526B0}"/>
              </a:ext>
            </a:extLst>
          </p:cNvPr>
          <p:cNvSpPr>
            <a:spLocks noGrp="1"/>
          </p:cNvSpPr>
          <p:nvPr>
            <p:ph type="title"/>
          </p:nvPr>
        </p:nvSpPr>
        <p:spPr>
          <a:xfrm>
            <a:off x="914401" y="685801"/>
            <a:ext cx="10361084" cy="533399"/>
          </a:xfrm>
        </p:spPr>
        <p:txBody>
          <a:bodyPr/>
          <a:lstStyle/>
          <a:p>
            <a:r>
              <a:rPr lang="en-US" altLang="en-US" dirty="0"/>
              <a:t>Approval of Minutes</a:t>
            </a:r>
            <a:endParaRPr lang="en-US" dirty="0"/>
          </a:p>
        </p:txBody>
      </p:sp>
      <p:sp>
        <p:nvSpPr>
          <p:cNvPr id="3" name="Content Placeholder 2">
            <a:extLst>
              <a:ext uri="{FF2B5EF4-FFF2-40B4-BE49-F238E27FC236}">
                <a16:creationId xmlns:a16="http://schemas.microsoft.com/office/drawing/2014/main" id="{FBED7279-1AEF-4601-9E91-E8A0F406CE2C}"/>
              </a:ext>
            </a:extLst>
          </p:cNvPr>
          <p:cNvSpPr>
            <a:spLocks noGrp="1"/>
          </p:cNvSpPr>
          <p:nvPr>
            <p:ph idx="1"/>
          </p:nvPr>
        </p:nvSpPr>
        <p:spPr>
          <a:xfrm>
            <a:off x="697442" y="1260476"/>
            <a:ext cx="10896599" cy="5305425"/>
          </a:xfrm>
        </p:spPr>
        <p:txBody>
          <a:bodyPr/>
          <a:lstStyle/>
          <a:p>
            <a:r>
              <a:rPr lang="en-US" altLang="en-US" dirty="0"/>
              <a:t>Minutes from the September 2021 Interim </a:t>
            </a:r>
            <a:r>
              <a:rPr lang="en-US" dirty="0"/>
              <a:t>Telecons</a:t>
            </a:r>
            <a:r>
              <a:rPr lang="en-US" altLang="en-US" dirty="0"/>
              <a:t>:</a:t>
            </a:r>
            <a:br>
              <a:rPr lang="en-US" altLang="en-US" dirty="0"/>
            </a:br>
            <a:r>
              <a:rPr lang="en-US" altLang="en-US" dirty="0">
                <a:hlinkClick r:id="rId2"/>
              </a:rPr>
              <a:t>11-21/1312r0</a:t>
            </a:r>
            <a:r>
              <a:rPr lang="en-US" altLang="en-US" dirty="0"/>
              <a:t>  </a:t>
            </a:r>
            <a:r>
              <a:rPr lang="en-US" altLang="en-US" b="0" dirty="0"/>
              <a:t>“</a:t>
            </a:r>
            <a:r>
              <a:rPr lang="en-US" b="0" i="0" dirty="0">
                <a:solidFill>
                  <a:srgbClr val="000000"/>
                </a:solidFill>
                <a:effectLst/>
                <a:latin typeface="Verdana" panose="020B0604030504040204" pitchFamily="34" charset="0"/>
              </a:rPr>
              <a:t>AANI SC Meeting Minutes September 2021 - Interim</a:t>
            </a:r>
            <a:r>
              <a:rPr lang="en-US" b="0" dirty="0"/>
              <a:t>”</a:t>
            </a:r>
            <a:r>
              <a:rPr lang="en-US" altLang="en-US" b="0" dirty="0"/>
              <a:t> </a:t>
            </a:r>
            <a:endParaRPr lang="en-US" altLang="en-US" sz="2000" b="0" dirty="0"/>
          </a:p>
          <a:p>
            <a:r>
              <a:rPr lang="en-US" altLang="en-US" dirty="0"/>
              <a:t>	</a:t>
            </a:r>
            <a:r>
              <a:rPr lang="en-US" altLang="en-US" sz="2000" b="0" dirty="0"/>
              <a:t>Comments?</a:t>
            </a:r>
          </a:p>
          <a:p>
            <a:r>
              <a:rPr lang="en-US" altLang="en-US" sz="2000" b="0" dirty="0"/>
              <a:t>Moved: Graham Smith</a:t>
            </a:r>
          </a:p>
          <a:p>
            <a:r>
              <a:rPr lang="en-US" altLang="en-US" sz="2000" b="0" dirty="0"/>
              <a:t>Second: </a:t>
            </a:r>
            <a:r>
              <a:rPr lang="en-US" altLang="en-US" b="0" dirty="0"/>
              <a:t>	Hyun Seo Oh</a:t>
            </a:r>
          </a:p>
          <a:p>
            <a:r>
              <a:rPr lang="en-US" altLang="en-US" sz="2000" b="0" dirty="0"/>
              <a:t>Objections to approving the minutes by unanimous consent?  </a:t>
            </a:r>
          </a:p>
          <a:p>
            <a:r>
              <a:rPr lang="en-US" altLang="en-US" sz="2000" b="0" dirty="0"/>
              <a:t>Approved by unanimous consent.</a:t>
            </a:r>
          </a:p>
          <a:p>
            <a:endParaRPr lang="en-US" dirty="0"/>
          </a:p>
        </p:txBody>
      </p:sp>
      <p:sp>
        <p:nvSpPr>
          <p:cNvPr id="4" name="Slide Number Placeholder 3">
            <a:extLst>
              <a:ext uri="{FF2B5EF4-FFF2-40B4-BE49-F238E27FC236}">
                <a16:creationId xmlns:a16="http://schemas.microsoft.com/office/drawing/2014/main" id="{56EF7C72-8AB7-4D29-83F0-23BD1320E2A7}"/>
              </a:ext>
            </a:extLst>
          </p:cNvPr>
          <p:cNvSpPr>
            <a:spLocks noGrp="1"/>
          </p:cNvSpPr>
          <p:nvPr>
            <p:ph type="sldNum" idx="12"/>
          </p:nvPr>
        </p:nvSpPr>
        <p:spPr/>
        <p:txBody>
          <a:bodyPr/>
          <a:lstStyle/>
          <a:p>
            <a:r>
              <a:rPr lang="en-GB" dirty="0"/>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AEB5C0A9-B5CF-43CA-B2F0-49ED522198A3}"/>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4DB73B87-5017-4077-9988-72F1D645D158}"/>
              </a:ext>
            </a:extLst>
          </p:cNvPr>
          <p:cNvSpPr>
            <a:spLocks noGrp="1"/>
          </p:cNvSpPr>
          <p:nvPr>
            <p:ph type="dt" idx="15"/>
          </p:nvPr>
        </p:nvSpPr>
        <p:spPr/>
        <p:txBody>
          <a:bodyPr/>
          <a:lstStyle/>
          <a:p>
            <a:r>
              <a:rPr lang="en-US"/>
              <a:t>November 2021</a:t>
            </a:r>
            <a:endParaRPr lang="en-GB" dirty="0"/>
          </a:p>
        </p:txBody>
      </p:sp>
    </p:spTree>
    <p:extLst>
      <p:ext uri="{BB962C8B-B14F-4D97-AF65-F5344CB8AC3E}">
        <p14:creationId xmlns:p14="http://schemas.microsoft.com/office/powerpoint/2010/main" val="2280137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D8AFA-96CC-4862-AFC7-2BE3678EED82}"/>
              </a:ext>
            </a:extLst>
          </p:cNvPr>
          <p:cNvSpPr>
            <a:spLocks noGrp="1"/>
          </p:cNvSpPr>
          <p:nvPr>
            <p:ph type="title"/>
          </p:nvPr>
        </p:nvSpPr>
        <p:spPr>
          <a:xfrm>
            <a:off x="914401" y="685801"/>
            <a:ext cx="10361084" cy="380999"/>
          </a:xfrm>
        </p:spPr>
        <p:txBody>
          <a:bodyPr/>
          <a:lstStyle/>
          <a:p>
            <a:r>
              <a:rPr lang="en-US" dirty="0"/>
              <a:t>AANI SC Status/Activity</a:t>
            </a:r>
          </a:p>
        </p:txBody>
      </p:sp>
      <p:sp>
        <p:nvSpPr>
          <p:cNvPr id="3" name="Content Placeholder 2">
            <a:extLst>
              <a:ext uri="{FF2B5EF4-FFF2-40B4-BE49-F238E27FC236}">
                <a16:creationId xmlns:a16="http://schemas.microsoft.com/office/drawing/2014/main" id="{8D0E50DF-6144-4031-AB0C-F5E542DA4BA7}"/>
              </a:ext>
            </a:extLst>
          </p:cNvPr>
          <p:cNvSpPr>
            <a:spLocks noGrp="1"/>
          </p:cNvSpPr>
          <p:nvPr>
            <p:ph idx="1"/>
          </p:nvPr>
        </p:nvSpPr>
        <p:spPr>
          <a:xfrm>
            <a:off x="678127" y="1066799"/>
            <a:ext cx="10935229" cy="5408615"/>
          </a:xfrm>
        </p:spPr>
        <p:txBody>
          <a:bodyPr/>
          <a:lstStyle/>
          <a:p>
            <a:pPr marL="0" marR="0" indent="0">
              <a:spcBef>
                <a:spcPts val="0"/>
              </a:spcBef>
              <a:spcAft>
                <a:spcPts val="0"/>
              </a:spcAft>
            </a:pPr>
            <a:r>
              <a:rPr lang="en-US" dirty="0">
                <a:effectLst/>
                <a:latin typeface="+mj-lt"/>
                <a:ea typeface="Calibri" panose="020F0502020204030204" pitchFamily="34" charset="0"/>
                <a:cs typeface="Times New Roman" panose="02020603050405020304" pitchFamily="18" charset="0"/>
              </a:rPr>
              <a:t>Topics:</a:t>
            </a:r>
          </a:p>
          <a:p>
            <a:pPr marL="0" marR="0">
              <a:spcBef>
                <a:spcPts val="0"/>
              </a:spcBef>
              <a:spcAft>
                <a:spcPts val="0"/>
              </a:spcAft>
              <a:buFont typeface="+mj-lt"/>
              <a:buAutoNum type="arabicPeriod"/>
            </a:pPr>
            <a:r>
              <a:rPr lang="en-US" dirty="0">
                <a:effectLst/>
                <a:latin typeface="+mj-lt"/>
                <a:ea typeface="Calibri" panose="020F0502020204030204" pitchFamily="34" charset="0"/>
                <a:cs typeface="Times New Roman" panose="02020603050405020304" pitchFamily="18" charset="0"/>
              </a:rPr>
              <a:t>The WBA L</a:t>
            </a:r>
            <a:r>
              <a:rPr lang="en-US" dirty="0">
                <a:effectLst/>
                <a:latin typeface="+mj-lt"/>
                <a:ea typeface="Calibri" panose="020F0502020204030204" pitchFamily="34" charset="0"/>
              </a:rPr>
              <a:t>S </a:t>
            </a:r>
            <a:r>
              <a:rPr lang="en-US" dirty="0">
                <a:solidFill>
                  <a:srgbClr val="000000"/>
                </a:solidFill>
                <a:effectLst/>
                <a:latin typeface="+mj-lt"/>
                <a:ea typeface="Calibri" panose="020F0502020204030204" pitchFamily="34" charset="0"/>
              </a:rPr>
              <a:t>(</a:t>
            </a:r>
            <a:r>
              <a:rPr lang="en-US" u="sng" dirty="0">
                <a:solidFill>
                  <a:srgbClr val="000000"/>
                </a:solidFill>
                <a:effectLst/>
                <a:latin typeface="+mj-lt"/>
                <a:ea typeface="Calibri" panose="020F0502020204030204" pitchFamily="34" charset="0"/>
                <a:hlinkClick r:id="rId2"/>
              </a:rPr>
              <a:t>11-21-0170r0</a:t>
            </a:r>
            <a:r>
              <a:rPr lang="en-US" dirty="0">
                <a:solidFill>
                  <a:srgbClr val="000000"/>
                </a:solidFill>
                <a:effectLst/>
                <a:latin typeface="+mj-lt"/>
                <a:ea typeface="Calibri" panose="020F0502020204030204" pitchFamily="34" charset="0"/>
              </a:rPr>
              <a:t>) - specifically, addressing 802.11ax or other 802.11-2020 capabilities that can be used to meet the use cases identified in the LS.  </a:t>
            </a:r>
          </a:p>
          <a:p>
            <a:pPr marL="457200" lvl="1" indent="-342900">
              <a:spcBef>
                <a:spcPts val="0"/>
              </a:spcBef>
              <a:spcAft>
                <a:spcPts val="0"/>
              </a:spcAft>
              <a:buFont typeface="Arial" panose="020B0604020202020204" pitchFamily="34" charset="0"/>
              <a:buChar char="•"/>
            </a:pPr>
            <a:r>
              <a:rPr lang="en-US" dirty="0">
                <a:latin typeface="+mj-lt"/>
                <a:ea typeface="Calibri" panose="020F0502020204030204" pitchFamily="34" charset="0"/>
              </a:rPr>
              <a:t>Reply LS was sent to WBA: </a:t>
            </a:r>
            <a:br>
              <a:rPr lang="en-US" dirty="0">
                <a:latin typeface="+mj-lt"/>
                <a:ea typeface="Calibri" panose="020F0502020204030204" pitchFamily="34" charset="0"/>
              </a:rPr>
            </a:br>
            <a:r>
              <a:rPr lang="en-US" sz="1800" b="0" i="0" dirty="0">
                <a:effectLst/>
                <a:hlinkClick r:id="rId3"/>
              </a:rPr>
              <a:t>Liaison statement</a:t>
            </a:r>
            <a:r>
              <a:rPr lang="en-US" sz="1800" b="0" i="0" dirty="0">
                <a:solidFill>
                  <a:srgbClr val="000000"/>
                </a:solidFill>
                <a:effectLst/>
              </a:rPr>
              <a:t> re: 5G &amp; Wi-Fi RAN Convergence - QoS; WG approved document </a:t>
            </a:r>
            <a:r>
              <a:rPr lang="en-US" sz="1800" b="0" i="0" dirty="0">
                <a:effectLst/>
                <a:hlinkClick r:id="rId4"/>
              </a:rPr>
              <a:t>11-21-1198-03</a:t>
            </a:r>
            <a:endParaRPr lang="en-US" dirty="0">
              <a:effectLst/>
              <a:ea typeface="Calibri" panose="020F0502020204030204" pitchFamily="34" charset="0"/>
            </a:endParaRPr>
          </a:p>
          <a:p>
            <a:pPr marL="0" marR="0">
              <a:spcBef>
                <a:spcPts val="0"/>
              </a:spcBef>
              <a:spcAft>
                <a:spcPts val="0"/>
              </a:spcAft>
              <a:buFont typeface="+mj-lt"/>
              <a:buAutoNum type="arabicPeriod"/>
            </a:pPr>
            <a:r>
              <a:rPr lang="en-US" dirty="0">
                <a:solidFill>
                  <a:srgbClr val="000000"/>
                </a:solidFill>
                <a:effectLst/>
                <a:latin typeface="+mj-lt"/>
                <a:ea typeface="Calibri" panose="020F0502020204030204" pitchFamily="34" charset="0"/>
              </a:rPr>
              <a:t>Contributions related to the "Draft technical report on interworking between 3GPP 5G network and WLAN" (</a:t>
            </a:r>
            <a:r>
              <a:rPr lang="en-US" u="sng" dirty="0">
                <a:solidFill>
                  <a:srgbClr val="0000FF"/>
                </a:solidFill>
                <a:effectLst/>
                <a:latin typeface="+mj-lt"/>
                <a:ea typeface="Calibri" panose="020F0502020204030204" pitchFamily="34" charset="0"/>
                <a:hlinkClick r:id="rId5"/>
              </a:rPr>
              <a:t>11-20/0013</a:t>
            </a:r>
            <a:r>
              <a:rPr lang="en-US" dirty="0">
                <a:effectLst/>
                <a:latin typeface="+mj-lt"/>
                <a:ea typeface="Calibri" panose="020F0502020204030204" pitchFamily="34" charset="0"/>
              </a:rPr>
              <a:t>). </a:t>
            </a:r>
          </a:p>
          <a:p>
            <a:pPr marL="400050" lvl="1">
              <a:spcBef>
                <a:spcPts val="0"/>
              </a:spcBef>
              <a:spcAft>
                <a:spcPts val="0"/>
              </a:spcAft>
              <a:buFont typeface="+mj-lt"/>
              <a:buAutoNum type="arabicPeriod"/>
            </a:pPr>
            <a:r>
              <a:rPr lang="en-US" sz="1600" b="0" dirty="0"/>
              <a:t>The following motion was passed in the AANI SC:</a:t>
            </a:r>
            <a:br>
              <a:rPr lang="en-US" sz="1600" b="0" dirty="0"/>
            </a:br>
            <a:r>
              <a:rPr lang="en-US" sz="2000" dirty="0">
                <a:solidFill>
                  <a:schemeClr val="tx1"/>
                </a:solidFill>
              </a:rPr>
              <a:t>The AANI SC requests 802.11 WG to review and consider the completed report in </a:t>
            </a:r>
            <a:r>
              <a:rPr lang="en-US" sz="2000" dirty="0">
                <a:solidFill>
                  <a:schemeClr val="tx1"/>
                </a:solidFill>
                <a:hlinkClick r:id="rId6"/>
              </a:rPr>
              <a:t>11-20/0013r16</a:t>
            </a:r>
            <a:r>
              <a:rPr lang="en-US" sz="2000" dirty="0">
                <a:solidFill>
                  <a:schemeClr val="tx1"/>
                </a:solidFill>
              </a:rPr>
              <a:t> the “Draft technical report on interworking between 3GPP 5G network &amp; WLAN”.   </a:t>
            </a:r>
            <a:br>
              <a:rPr lang="en-US" sz="2000" dirty="0">
                <a:solidFill>
                  <a:schemeClr val="tx1"/>
                </a:solidFill>
              </a:rPr>
            </a:br>
            <a:r>
              <a:rPr lang="en-US" b="0" dirty="0">
                <a:solidFill>
                  <a:schemeClr val="tx1"/>
                </a:solidFill>
              </a:rPr>
              <a:t>Moved: Stuart Kerry; Second: Marco Hernandez </a:t>
            </a:r>
            <a:br>
              <a:rPr lang="en-US" sz="2000" b="0" dirty="0">
                <a:solidFill>
                  <a:schemeClr val="tx1"/>
                </a:solidFill>
              </a:rPr>
            </a:br>
            <a:r>
              <a:rPr lang="en-US" sz="2000" b="0" dirty="0">
                <a:solidFill>
                  <a:schemeClr val="tx1"/>
                </a:solidFill>
              </a:rPr>
              <a:t>Yes 14, No 0, Abs 0, DNV 1 – unanimous</a:t>
            </a:r>
            <a:endParaRPr lang="en-US" sz="1800" b="0" dirty="0"/>
          </a:p>
          <a:p>
            <a:pPr marL="400050" lvl="1">
              <a:spcBef>
                <a:spcPts val="0"/>
              </a:spcBef>
              <a:spcAft>
                <a:spcPts val="0"/>
              </a:spcAft>
              <a:buFont typeface="+mj-lt"/>
              <a:buAutoNum type="arabicPeriod"/>
            </a:pPr>
            <a:r>
              <a:rPr lang="en-US" dirty="0">
                <a:effectLst/>
                <a:latin typeface="+mj-lt"/>
                <a:ea typeface="Calibri" panose="020F0502020204030204" pitchFamily="34" charset="0"/>
              </a:rPr>
              <a:t>The document was shared with the 802.11 WG during the September Interim Session Closing Plenary</a:t>
            </a:r>
          </a:p>
          <a:p>
            <a:pPr marL="400050" lvl="1">
              <a:spcBef>
                <a:spcPts val="0"/>
              </a:spcBef>
              <a:spcAft>
                <a:spcPts val="0"/>
              </a:spcAft>
              <a:buFont typeface="+mj-lt"/>
              <a:buAutoNum type="arabicPeriod"/>
            </a:pPr>
            <a:endParaRPr lang="en-US" altLang="en-US" sz="2000" dirty="0"/>
          </a:p>
        </p:txBody>
      </p:sp>
      <p:sp>
        <p:nvSpPr>
          <p:cNvPr id="4" name="Slide Number Placeholder 3">
            <a:extLst>
              <a:ext uri="{FF2B5EF4-FFF2-40B4-BE49-F238E27FC236}">
                <a16:creationId xmlns:a16="http://schemas.microsoft.com/office/drawing/2014/main" id="{E13DE79F-99F0-4EFF-BFE7-EC7D9520AAC3}"/>
              </a:ext>
            </a:extLst>
          </p:cNvPr>
          <p:cNvSpPr>
            <a:spLocks noGrp="1"/>
          </p:cNvSpPr>
          <p:nvPr>
            <p:ph type="sldNum" idx="12"/>
          </p:nvPr>
        </p:nvSpPr>
        <p:spPr/>
        <p:txBody>
          <a:bodyPr/>
          <a:lstStyle/>
          <a:p>
            <a:r>
              <a:rPr lang="en-GB" dirty="0"/>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93F75A3C-91C3-465C-9C3F-1380744B98E9}"/>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5C4B6BC7-A56A-4E9B-BB7C-3594ABF51981}"/>
              </a:ext>
            </a:extLst>
          </p:cNvPr>
          <p:cNvSpPr>
            <a:spLocks noGrp="1"/>
          </p:cNvSpPr>
          <p:nvPr>
            <p:ph type="dt" idx="15"/>
          </p:nvPr>
        </p:nvSpPr>
        <p:spPr/>
        <p:txBody>
          <a:bodyPr/>
          <a:lstStyle/>
          <a:p>
            <a:r>
              <a:rPr lang="en-US"/>
              <a:t>November 2021</a:t>
            </a:r>
            <a:endParaRPr lang="en-GB" dirty="0"/>
          </a:p>
        </p:txBody>
      </p:sp>
    </p:spTree>
    <p:extLst>
      <p:ext uri="{BB962C8B-B14F-4D97-AF65-F5344CB8AC3E}">
        <p14:creationId xmlns:p14="http://schemas.microsoft.com/office/powerpoint/2010/main" val="25796744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BA5DE-5333-4FD1-96D4-E8FF52D803DC}"/>
              </a:ext>
            </a:extLst>
          </p:cNvPr>
          <p:cNvSpPr>
            <a:spLocks noGrp="1"/>
          </p:cNvSpPr>
          <p:nvPr>
            <p:ph type="title"/>
          </p:nvPr>
        </p:nvSpPr>
        <p:spPr/>
        <p:txBody>
          <a:bodyPr/>
          <a:lstStyle/>
          <a:p>
            <a:r>
              <a:rPr lang="en-US" altLang="en-US" dirty="0"/>
              <a:t>Contributions/Discussion</a:t>
            </a:r>
            <a:endParaRPr lang="en-US" dirty="0"/>
          </a:p>
        </p:txBody>
      </p:sp>
      <p:sp>
        <p:nvSpPr>
          <p:cNvPr id="3" name="Content Placeholder 2">
            <a:extLst>
              <a:ext uri="{FF2B5EF4-FFF2-40B4-BE49-F238E27FC236}">
                <a16:creationId xmlns:a16="http://schemas.microsoft.com/office/drawing/2014/main" id="{CAD9050D-2C81-4869-8148-A28F22F71238}"/>
              </a:ext>
            </a:extLst>
          </p:cNvPr>
          <p:cNvSpPr>
            <a:spLocks noGrp="1"/>
          </p:cNvSpPr>
          <p:nvPr>
            <p:ph idx="1"/>
          </p:nvPr>
        </p:nvSpPr>
        <p:spPr/>
        <p:txBody>
          <a:bodyPr/>
          <a:lstStyle/>
          <a:p>
            <a:pPr marL="457200" indent="-457200">
              <a:buFont typeface="+mj-lt"/>
              <a:buAutoNum type="arabicPeriod"/>
            </a:pPr>
            <a:r>
              <a:rPr lang="en-US" dirty="0">
                <a:hlinkClick r:id="rId2"/>
              </a:rPr>
              <a:t>11-21/1806r0</a:t>
            </a:r>
            <a:r>
              <a:rPr lang="en-US" dirty="0"/>
              <a:t> “</a:t>
            </a:r>
            <a:r>
              <a:rPr lang="en-US" b="0" dirty="0"/>
              <a:t>ITU IMT 2020 Status”, Joseph LEVY (InterDigital)</a:t>
            </a:r>
          </a:p>
          <a:p>
            <a:pPr marL="457200" indent="-457200">
              <a:buFont typeface="+mj-lt"/>
              <a:buAutoNum type="arabicPeriod"/>
            </a:pPr>
            <a:r>
              <a:rPr lang="en-US" dirty="0">
                <a:hlinkClick r:id="rId3"/>
              </a:rPr>
              <a:t>11-21/1809r0</a:t>
            </a:r>
            <a:r>
              <a:rPr lang="en-US" dirty="0"/>
              <a:t> “</a:t>
            </a:r>
            <a:r>
              <a:rPr lang="en-US" b="0" dirty="0"/>
              <a:t>ITU IMT 2030 Status”, Joseph LEVY (InterDigital) </a:t>
            </a:r>
          </a:p>
          <a:p>
            <a:pPr marL="0" indent="0"/>
            <a:endParaRPr lang="en-US" dirty="0"/>
          </a:p>
        </p:txBody>
      </p:sp>
      <p:sp>
        <p:nvSpPr>
          <p:cNvPr id="4" name="Slide Number Placeholder 3">
            <a:extLst>
              <a:ext uri="{FF2B5EF4-FFF2-40B4-BE49-F238E27FC236}">
                <a16:creationId xmlns:a16="http://schemas.microsoft.com/office/drawing/2014/main" id="{672FBD40-A0DE-44AB-8106-6E79CF12C1D1}"/>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68DD26B1-D20E-4EA1-BE9F-A4F6A00B1BBE}"/>
              </a:ext>
            </a:extLst>
          </p:cNvPr>
          <p:cNvSpPr>
            <a:spLocks noGrp="1"/>
          </p:cNvSpPr>
          <p:nvPr>
            <p:ph type="ftr" idx="14"/>
          </p:nvPr>
        </p:nvSpPr>
        <p:spPr/>
        <p:txBody>
          <a:bodyPr/>
          <a:lstStyle/>
          <a:p>
            <a:r>
              <a:rPr lang="en-GB"/>
              <a:t>Joseph Levy (InterDigital)</a:t>
            </a:r>
            <a:endParaRPr lang="en-GB" dirty="0"/>
          </a:p>
        </p:txBody>
      </p:sp>
      <p:sp>
        <p:nvSpPr>
          <p:cNvPr id="6" name="Date Placeholder 5">
            <a:extLst>
              <a:ext uri="{FF2B5EF4-FFF2-40B4-BE49-F238E27FC236}">
                <a16:creationId xmlns:a16="http://schemas.microsoft.com/office/drawing/2014/main" id="{5F1B3429-279C-4022-9BAA-8AECE96CB02A}"/>
              </a:ext>
            </a:extLst>
          </p:cNvPr>
          <p:cNvSpPr>
            <a:spLocks noGrp="1"/>
          </p:cNvSpPr>
          <p:nvPr>
            <p:ph type="dt" idx="15"/>
          </p:nvPr>
        </p:nvSpPr>
        <p:spPr/>
        <p:txBody>
          <a:bodyPr/>
          <a:lstStyle/>
          <a:p>
            <a:r>
              <a:rPr lang="en-US"/>
              <a:t>November 2021</a:t>
            </a:r>
            <a:endParaRPr lang="en-GB" dirty="0"/>
          </a:p>
        </p:txBody>
      </p:sp>
    </p:spTree>
    <p:extLst>
      <p:ext uri="{BB962C8B-B14F-4D97-AF65-F5344CB8AC3E}">
        <p14:creationId xmlns:p14="http://schemas.microsoft.com/office/powerpoint/2010/main" val="4815103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D6CE6-5FD1-4936-9055-08D5DA3C865E}"/>
              </a:ext>
            </a:extLst>
          </p:cNvPr>
          <p:cNvSpPr>
            <a:spLocks noGrp="1"/>
          </p:cNvSpPr>
          <p:nvPr>
            <p:ph type="title"/>
          </p:nvPr>
        </p:nvSpPr>
        <p:spPr/>
        <p:txBody>
          <a:bodyPr/>
          <a:lstStyle/>
          <a:p>
            <a:r>
              <a:rPr lang="en-US" dirty="0"/>
              <a:t>AANI SC – Shut Down? 1/2</a:t>
            </a:r>
          </a:p>
        </p:txBody>
      </p:sp>
      <p:sp>
        <p:nvSpPr>
          <p:cNvPr id="3" name="Content Placeholder 2">
            <a:extLst>
              <a:ext uri="{FF2B5EF4-FFF2-40B4-BE49-F238E27FC236}">
                <a16:creationId xmlns:a16="http://schemas.microsoft.com/office/drawing/2014/main" id="{8987ED60-B779-405D-92F8-224A2003045B}"/>
              </a:ext>
            </a:extLst>
          </p:cNvPr>
          <p:cNvSpPr>
            <a:spLocks noGrp="1"/>
          </p:cNvSpPr>
          <p:nvPr>
            <p:ph idx="1"/>
          </p:nvPr>
        </p:nvSpPr>
        <p:spPr>
          <a:xfrm>
            <a:off x="914401" y="1524001"/>
            <a:ext cx="10361084" cy="4570414"/>
          </a:xfrm>
        </p:spPr>
        <p:txBody>
          <a:bodyPr/>
          <a:lstStyle/>
          <a:p>
            <a:r>
              <a:rPr lang="en-US" sz="2800" dirty="0"/>
              <a:t>The AANI SC was formed in July 2016 to:</a:t>
            </a:r>
          </a:p>
          <a:p>
            <a:pPr>
              <a:buFont typeface="Arial" panose="020B0604020202020204" pitchFamily="34" charset="0"/>
              <a:buChar char="•"/>
            </a:pPr>
            <a:r>
              <a:rPr lang="en-US" dirty="0"/>
              <a:t>Coordinate and support an IMT-2020 proposal, external proposal (802 EC 5G/IMT2020 SC recommendation option B3)</a:t>
            </a:r>
          </a:p>
          <a:p>
            <a:pPr lvl="1">
              <a:buFont typeface="Arial" panose="020B0604020202020204" pitchFamily="34" charset="0"/>
              <a:buChar char="•"/>
            </a:pPr>
            <a:r>
              <a:rPr lang="en-US" sz="1800" dirty="0"/>
              <a:t>To generate 802.11 Liaisons to 3GPP RAN and/or SA to allow for one ore more 802.11 RAT(s) to be included in the 3GPP IMT-2020 proposal,</a:t>
            </a:r>
          </a:p>
          <a:p>
            <a:pPr lvl="1">
              <a:buFont typeface="Arial" panose="020B0604020202020204" pitchFamily="34" charset="0"/>
              <a:buChar char="•"/>
            </a:pPr>
            <a:r>
              <a:rPr lang="en-US" sz="1800" dirty="0"/>
              <a:t>Coordinate 802.11 activity to enable and support a 3GPP IMT-2020 proposal and specification.</a:t>
            </a:r>
          </a:p>
          <a:p>
            <a:pPr>
              <a:buFont typeface="Arial" panose="020B0604020202020204" pitchFamily="34" charset="0"/>
              <a:buChar char="•"/>
            </a:pPr>
            <a:r>
              <a:rPr lang="en-US" dirty="0"/>
              <a:t>Coordinate with and support 802.1 (lead) in meeting the actions towards “IEEE “5G” specification” (this activity formed NEDICA)</a:t>
            </a:r>
          </a:p>
          <a:p>
            <a:pPr lvl="1">
              <a:buFont typeface="Arial" panose="020B0604020202020204" pitchFamily="34" charset="0"/>
              <a:buChar char="•"/>
            </a:pPr>
            <a:r>
              <a:rPr lang="en-US" sz="1800" dirty="0"/>
              <a:t>Encourage review and technical analysis within the WGs</a:t>
            </a:r>
          </a:p>
          <a:p>
            <a:pPr lvl="1">
              <a:buFont typeface="Arial" panose="020B0604020202020204" pitchFamily="34" charset="0"/>
              <a:buChar char="•"/>
            </a:pPr>
            <a:r>
              <a:rPr lang="en-US" sz="1800" dirty="0"/>
              <a:t>Consider a common interface with Action B3 </a:t>
            </a:r>
          </a:p>
          <a:p>
            <a:pPr>
              <a:buFont typeface="Arial" panose="020B0604020202020204" pitchFamily="34" charset="0"/>
              <a:buChar char="•"/>
            </a:pPr>
            <a:r>
              <a:rPr lang="en-US" dirty="0"/>
              <a:t>Regularly report status to 802.11 </a:t>
            </a:r>
          </a:p>
        </p:txBody>
      </p:sp>
      <p:sp>
        <p:nvSpPr>
          <p:cNvPr id="4" name="Slide Number Placeholder 3">
            <a:extLst>
              <a:ext uri="{FF2B5EF4-FFF2-40B4-BE49-F238E27FC236}">
                <a16:creationId xmlns:a16="http://schemas.microsoft.com/office/drawing/2014/main" id="{D8546ED7-D754-45C2-86D5-FFA48955C196}"/>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5CE2C33D-C418-4801-8F01-505238B9B00A}"/>
              </a:ext>
            </a:extLst>
          </p:cNvPr>
          <p:cNvSpPr>
            <a:spLocks noGrp="1"/>
          </p:cNvSpPr>
          <p:nvPr>
            <p:ph type="ftr" idx="14"/>
          </p:nvPr>
        </p:nvSpPr>
        <p:spPr/>
        <p:txBody>
          <a:bodyPr/>
          <a:lstStyle/>
          <a:p>
            <a:r>
              <a:rPr lang="en-GB"/>
              <a:t>Joseph Levy (InterDigital)</a:t>
            </a:r>
            <a:endParaRPr lang="en-GB" dirty="0"/>
          </a:p>
        </p:txBody>
      </p:sp>
      <p:sp>
        <p:nvSpPr>
          <p:cNvPr id="6" name="Date Placeholder 5">
            <a:extLst>
              <a:ext uri="{FF2B5EF4-FFF2-40B4-BE49-F238E27FC236}">
                <a16:creationId xmlns:a16="http://schemas.microsoft.com/office/drawing/2014/main" id="{BCF6B0F2-1591-4898-82B1-8ACE123C9E53}"/>
              </a:ext>
            </a:extLst>
          </p:cNvPr>
          <p:cNvSpPr>
            <a:spLocks noGrp="1"/>
          </p:cNvSpPr>
          <p:nvPr>
            <p:ph type="dt" idx="15"/>
          </p:nvPr>
        </p:nvSpPr>
        <p:spPr/>
        <p:txBody>
          <a:bodyPr/>
          <a:lstStyle/>
          <a:p>
            <a:r>
              <a:rPr lang="en-US"/>
              <a:t>November 2021</a:t>
            </a:r>
            <a:endParaRPr lang="en-GB" dirty="0"/>
          </a:p>
        </p:txBody>
      </p:sp>
    </p:spTree>
    <p:extLst>
      <p:ext uri="{BB962C8B-B14F-4D97-AF65-F5344CB8AC3E}">
        <p14:creationId xmlns:p14="http://schemas.microsoft.com/office/powerpoint/2010/main" val="10412461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D6CE6-5FD1-4936-9055-08D5DA3C865E}"/>
              </a:ext>
            </a:extLst>
          </p:cNvPr>
          <p:cNvSpPr>
            <a:spLocks noGrp="1"/>
          </p:cNvSpPr>
          <p:nvPr>
            <p:ph type="title"/>
          </p:nvPr>
        </p:nvSpPr>
        <p:spPr>
          <a:xfrm>
            <a:off x="914401" y="685801"/>
            <a:ext cx="10361084" cy="761999"/>
          </a:xfrm>
        </p:spPr>
        <p:txBody>
          <a:bodyPr/>
          <a:lstStyle/>
          <a:p>
            <a:r>
              <a:rPr lang="en-US" dirty="0"/>
              <a:t>AANI SC – Shut Down? 2/2</a:t>
            </a:r>
          </a:p>
        </p:txBody>
      </p:sp>
      <p:sp>
        <p:nvSpPr>
          <p:cNvPr id="3" name="Content Placeholder 2">
            <a:extLst>
              <a:ext uri="{FF2B5EF4-FFF2-40B4-BE49-F238E27FC236}">
                <a16:creationId xmlns:a16="http://schemas.microsoft.com/office/drawing/2014/main" id="{8987ED60-B779-405D-92F8-224A2003045B}"/>
              </a:ext>
            </a:extLst>
          </p:cNvPr>
          <p:cNvSpPr>
            <a:spLocks noGrp="1"/>
          </p:cNvSpPr>
          <p:nvPr>
            <p:ph idx="1"/>
          </p:nvPr>
        </p:nvSpPr>
        <p:spPr>
          <a:xfrm>
            <a:off x="914401" y="1524000"/>
            <a:ext cx="10361084" cy="4570415"/>
          </a:xfrm>
        </p:spPr>
        <p:txBody>
          <a:bodyPr/>
          <a:lstStyle/>
          <a:p>
            <a:r>
              <a:rPr lang="en-US" sz="2800" dirty="0"/>
              <a:t>The AANI SC has accomplished its work regarding IMT-2020:</a:t>
            </a:r>
          </a:p>
          <a:p>
            <a:pPr>
              <a:buFont typeface="Arial" panose="020B0604020202020204" pitchFamily="34" charset="0"/>
              <a:buChar char="•"/>
            </a:pPr>
            <a:r>
              <a:rPr lang="en-US" dirty="0"/>
              <a:t>Numerous LSs were sent and </a:t>
            </a:r>
            <a:r>
              <a:rPr lang="en-US" sz="2800" dirty="0"/>
              <a:t>received</a:t>
            </a:r>
            <a:r>
              <a:rPr lang="en-US" dirty="0"/>
              <a:t> on 802.11/3GPP Interworking.  </a:t>
            </a:r>
          </a:p>
          <a:p>
            <a:pPr>
              <a:buFont typeface="Arial" panose="020B0604020202020204" pitchFamily="34" charset="0"/>
              <a:buChar char="•"/>
            </a:pPr>
            <a:r>
              <a:rPr lang="en-US" dirty="0"/>
              <a:t>802.11/3GPP Interworking Report was created, </a:t>
            </a:r>
            <a:r>
              <a:rPr lang="en-US" b="0" dirty="0"/>
              <a:t>shared w/ 802.11 WG </a:t>
            </a:r>
          </a:p>
          <a:p>
            <a:pPr>
              <a:buFont typeface="Arial" panose="020B0604020202020204" pitchFamily="34" charset="0"/>
              <a:buChar char="•"/>
            </a:pPr>
            <a:r>
              <a:rPr lang="en-US" dirty="0"/>
              <a:t>802.11 did not submit an IMT-2020 proposal, </a:t>
            </a:r>
            <a:r>
              <a:rPr lang="en-US" b="0" dirty="0"/>
              <a:t>it agreed not to do so</a:t>
            </a:r>
            <a:endParaRPr lang="en-US" dirty="0"/>
          </a:p>
          <a:p>
            <a:pPr>
              <a:buFont typeface="Arial" panose="020B0604020202020204" pitchFamily="34" charset="0"/>
              <a:buChar char="•"/>
            </a:pPr>
            <a:r>
              <a:rPr lang="en-US" dirty="0"/>
              <a:t>The ITU IMT-2020 process has basically completed (see </a:t>
            </a:r>
            <a:r>
              <a:rPr lang="en-US" dirty="0">
                <a:hlinkClick r:id="rId2"/>
              </a:rPr>
              <a:t>11-21/1806r0</a:t>
            </a:r>
            <a:r>
              <a:rPr lang="en-US" dirty="0"/>
              <a:t>)</a:t>
            </a:r>
          </a:p>
          <a:p>
            <a:pPr>
              <a:buFont typeface="Arial" panose="020B0604020202020204" pitchFamily="34" charset="0"/>
              <a:buChar char="•"/>
            </a:pPr>
            <a:r>
              <a:rPr lang="en-US" dirty="0"/>
              <a:t>NEDICA is an active ICAD, </a:t>
            </a:r>
            <a:r>
              <a:rPr lang="en-US" b="0" dirty="0"/>
              <a:t>the AANI SC has not provided input to NEDICA since its formation.</a:t>
            </a:r>
            <a:r>
              <a:rPr lang="en-US" dirty="0"/>
              <a:t> </a:t>
            </a:r>
          </a:p>
          <a:p>
            <a:pPr marL="0" indent="0"/>
            <a:r>
              <a:rPr lang="en-US" sz="2800" dirty="0"/>
              <a:t>Is there any additional work that should be done by the AANI SC? </a:t>
            </a:r>
          </a:p>
          <a:p>
            <a:pPr>
              <a:buFont typeface="Arial" panose="020B0604020202020204" pitchFamily="34" charset="0"/>
              <a:buChar char="•"/>
            </a:pPr>
            <a:r>
              <a:rPr lang="en-US" dirty="0"/>
              <a:t>The Chair is unaware of any</a:t>
            </a:r>
          </a:p>
          <a:p>
            <a:pPr marL="0" indent="0"/>
            <a:r>
              <a:rPr lang="en-US" sz="2800" dirty="0"/>
              <a:t>If there is no additional work the AANI SC should shut down.</a:t>
            </a:r>
          </a:p>
        </p:txBody>
      </p:sp>
      <p:sp>
        <p:nvSpPr>
          <p:cNvPr id="4" name="Slide Number Placeholder 3">
            <a:extLst>
              <a:ext uri="{FF2B5EF4-FFF2-40B4-BE49-F238E27FC236}">
                <a16:creationId xmlns:a16="http://schemas.microsoft.com/office/drawing/2014/main" id="{D8546ED7-D754-45C2-86D5-FFA48955C196}"/>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5CE2C33D-C418-4801-8F01-505238B9B00A}"/>
              </a:ext>
            </a:extLst>
          </p:cNvPr>
          <p:cNvSpPr>
            <a:spLocks noGrp="1"/>
          </p:cNvSpPr>
          <p:nvPr>
            <p:ph type="ftr" idx="14"/>
          </p:nvPr>
        </p:nvSpPr>
        <p:spPr/>
        <p:txBody>
          <a:bodyPr/>
          <a:lstStyle/>
          <a:p>
            <a:r>
              <a:rPr lang="en-GB"/>
              <a:t>Joseph Levy (InterDigital)</a:t>
            </a:r>
            <a:endParaRPr lang="en-GB" dirty="0"/>
          </a:p>
        </p:txBody>
      </p:sp>
      <p:sp>
        <p:nvSpPr>
          <p:cNvPr id="6" name="Date Placeholder 5">
            <a:extLst>
              <a:ext uri="{FF2B5EF4-FFF2-40B4-BE49-F238E27FC236}">
                <a16:creationId xmlns:a16="http://schemas.microsoft.com/office/drawing/2014/main" id="{BCF6B0F2-1591-4898-82B1-8ACE123C9E53}"/>
              </a:ext>
            </a:extLst>
          </p:cNvPr>
          <p:cNvSpPr>
            <a:spLocks noGrp="1"/>
          </p:cNvSpPr>
          <p:nvPr>
            <p:ph type="dt" idx="15"/>
          </p:nvPr>
        </p:nvSpPr>
        <p:spPr/>
        <p:txBody>
          <a:bodyPr/>
          <a:lstStyle/>
          <a:p>
            <a:r>
              <a:rPr lang="en-US"/>
              <a:t>November 2021</a:t>
            </a:r>
            <a:endParaRPr lang="en-GB" dirty="0"/>
          </a:p>
        </p:txBody>
      </p:sp>
    </p:spTree>
    <p:extLst>
      <p:ext uri="{BB962C8B-B14F-4D97-AF65-F5344CB8AC3E}">
        <p14:creationId xmlns:p14="http://schemas.microsoft.com/office/powerpoint/2010/main" val="1651840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914401" y="638274"/>
            <a:ext cx="10361084" cy="400050"/>
          </a:xfrm>
        </p:spPr>
        <p:txBody>
          <a:bodyPr/>
          <a:lstStyle/>
          <a:p>
            <a:r>
              <a:rPr lang="en-US" altLang="en-US" dirty="0"/>
              <a:t>Future Sessions Planning</a:t>
            </a:r>
          </a:p>
        </p:txBody>
      </p:sp>
      <p:sp>
        <p:nvSpPr>
          <p:cNvPr id="37891" name="Content Placeholder 2"/>
          <p:cNvSpPr>
            <a:spLocks noGrp="1"/>
          </p:cNvSpPr>
          <p:nvPr>
            <p:ph idx="1"/>
          </p:nvPr>
        </p:nvSpPr>
        <p:spPr>
          <a:xfrm>
            <a:off x="639763" y="1098443"/>
            <a:ext cx="11011957" cy="5389562"/>
          </a:xfrm>
        </p:spPr>
        <p:txBody>
          <a:bodyPr/>
          <a:lstStyle/>
          <a:p>
            <a:r>
              <a:rPr lang="it-IT" altLang="en-US" dirty="0"/>
              <a:t>802.11 WG January Interim Meeting:</a:t>
            </a:r>
            <a:br>
              <a:rPr lang="it-IT" altLang="en-US" dirty="0"/>
            </a:br>
            <a:r>
              <a:rPr lang="it-IT" altLang="en-US" b="0" i="1" dirty="0"/>
              <a:t>AANI SC -  to be confirmed – Note: if the AANI SC is shut down in the 802.11 WG closing plenary (16 November 2021) – there will be no future AANI SC meetings</a:t>
            </a:r>
            <a:endParaRPr lang="en-US" b="0" i="1" dirty="0"/>
          </a:p>
          <a:p>
            <a:pPr lvl="1" indent="-342900">
              <a:spcBef>
                <a:spcPts val="0"/>
              </a:spcBef>
              <a:spcAft>
                <a:spcPts val="0"/>
              </a:spcAft>
              <a:buSzPts val="1000"/>
              <a:buFont typeface="Symbol" panose="05050102010706020507" pitchFamily="18" charset="2"/>
              <a:buChar char=""/>
              <a:tabLst>
                <a:tab pos="457200" algn="l"/>
              </a:tabLst>
            </a:pPr>
            <a:r>
              <a:rPr lang="en-US" dirty="0">
                <a:latin typeface="Times New Roman" panose="02020603050405020304" pitchFamily="18" charset="0"/>
                <a:ea typeface="Calibri" panose="020F0502020204030204" pitchFamily="34" charset="0"/>
              </a:rPr>
              <a:t>Propose 1 teleconference:</a:t>
            </a:r>
          </a:p>
          <a:p>
            <a:pPr lvl="2" indent="-342900">
              <a:spcBef>
                <a:spcPts val="0"/>
              </a:spcBef>
              <a:spcAft>
                <a:spcPts val="0"/>
              </a:spcAft>
              <a:buSzPts val="1000"/>
              <a:buFont typeface="Symbol" panose="05050102010706020507" pitchFamily="18" charset="2"/>
              <a:buChar char=""/>
              <a:tabLst>
                <a:tab pos="457200" algn="l"/>
              </a:tabLst>
            </a:pPr>
            <a:r>
              <a:rPr lang="en-US" sz="2400" dirty="0">
                <a:latin typeface="Times New Roman" panose="02020603050405020304" pitchFamily="18" charset="0"/>
                <a:ea typeface="Calibri" panose="020F0502020204030204" pitchFamily="34" charset="0"/>
              </a:rPr>
              <a:t>Tuesday 18 Jan 2022 11:15-13:15 ET</a:t>
            </a:r>
          </a:p>
          <a:p>
            <a:pPr marL="0" indent="0">
              <a:spcBef>
                <a:spcPts val="0"/>
              </a:spcBef>
              <a:spcAft>
                <a:spcPts val="0"/>
              </a:spcAft>
              <a:buSzPts val="1000"/>
              <a:tabLst>
                <a:tab pos="457200" algn="l"/>
              </a:tabLst>
            </a:pPr>
            <a:r>
              <a:rPr lang="en-US" dirty="0"/>
              <a:t>Teleconferences TBD:</a:t>
            </a:r>
          </a:p>
          <a:p>
            <a:pPr lvl="1" indent="-342900">
              <a:spcBef>
                <a:spcPts val="0"/>
              </a:spcBef>
              <a:spcAft>
                <a:spcPts val="0"/>
              </a:spcAft>
              <a:buSzPts val="1000"/>
              <a:buFont typeface="Symbol" panose="05050102010706020507" pitchFamily="18" charset="2"/>
              <a:buChar char=""/>
              <a:tabLst>
                <a:tab pos="457200" algn="l"/>
              </a:tabLst>
            </a:pPr>
            <a:r>
              <a:rPr lang="en-US" sz="2400" dirty="0">
                <a:latin typeface="Times New Roman" panose="02020603050405020304" pitchFamily="18" charset="0"/>
              </a:rPr>
              <a:t>No teleconferences prior to the January Interim, unless requested (10 days notice)</a:t>
            </a:r>
          </a:p>
          <a:p>
            <a:pPr lvl="1" indent="-342900">
              <a:spcBef>
                <a:spcPts val="0"/>
              </a:spcBef>
              <a:spcAft>
                <a:spcPts val="0"/>
              </a:spcAft>
              <a:buSzPts val="1000"/>
              <a:buFont typeface="Symbol" panose="05050102010706020507" pitchFamily="18" charset="2"/>
              <a:buChar char=""/>
              <a:tabLst>
                <a:tab pos="457200" algn="l"/>
              </a:tabLst>
            </a:pPr>
            <a:endParaRPr lang="en-US" sz="2000" dirty="0"/>
          </a:p>
          <a:p>
            <a:pPr marL="0" indent="0">
              <a:spcBef>
                <a:spcPts val="0"/>
              </a:spcBef>
              <a:spcAft>
                <a:spcPts val="0"/>
              </a:spcAft>
              <a:buSzPts val="1000"/>
              <a:tabLst>
                <a:tab pos="457200" algn="l"/>
              </a:tabLst>
            </a:pPr>
            <a:r>
              <a:rPr lang="en-US" dirty="0"/>
              <a:t>Topics for Discussion in the AANI SC</a:t>
            </a:r>
          </a:p>
          <a:p>
            <a:pPr marL="971550" lvl="1" indent="-457200">
              <a:buFont typeface="+mj-lt"/>
              <a:buAutoNum type="arabicPeriod"/>
            </a:pPr>
            <a:r>
              <a:rPr lang="en-US" dirty="0"/>
              <a:t>Contributions on 802.11ax/802.11 2020 capabilities related to IMT-2020</a:t>
            </a:r>
          </a:p>
          <a:p>
            <a:pPr marL="971550" lvl="1" indent="-457200">
              <a:buFont typeface="+mj-lt"/>
              <a:buAutoNum type="arabicPeriod"/>
            </a:pPr>
            <a:r>
              <a:rPr lang="en-US" dirty="0"/>
              <a:t>Contribution on 802.11 interworking addressing specific challengers identified in the WBA Report/LS  </a:t>
            </a:r>
          </a:p>
          <a:p>
            <a:pPr marL="971550" lvl="1" indent="-457200">
              <a:buFont typeface="+mj-lt"/>
              <a:buAutoNum type="arabicPeriod"/>
            </a:pPr>
            <a:r>
              <a:rPr lang="en-US" dirty="0"/>
              <a:t>Proposals for additional work, currently none </a:t>
            </a:r>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a:t>November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884494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2"/>
            <a:ext cx="10361084" cy="474662"/>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idx="1"/>
          </p:nvPr>
        </p:nvSpPr>
        <p:spPr>
          <a:xfrm>
            <a:off x="812799" y="1160464"/>
            <a:ext cx="10665885" cy="3474004"/>
          </a:xfrm>
          <a:ln/>
        </p:spPr>
        <p:txBody>
          <a:bodyPr/>
          <a:lstStyle/>
          <a:p>
            <a:pPr algn="ctr"/>
            <a:r>
              <a:rPr lang="en-US" altLang="en-US" sz="2800" dirty="0"/>
              <a:t>Agenda for:</a:t>
            </a:r>
          </a:p>
          <a:p>
            <a:pPr algn="ctr"/>
            <a:r>
              <a:rPr lang="en-US" altLang="en-US" sz="2800" dirty="0"/>
              <a:t> 802.11 AANI SC </a:t>
            </a:r>
            <a:br>
              <a:rPr lang="en-US" altLang="en-US" sz="2800" dirty="0"/>
            </a:br>
            <a:r>
              <a:rPr lang="en-US" altLang="en-US" dirty="0"/>
              <a:t>(Advanced Access Network Interface Standing Committee)</a:t>
            </a:r>
          </a:p>
          <a:p>
            <a:pPr algn="ctr"/>
            <a:r>
              <a:rPr lang="en-US" altLang="en-US" dirty="0"/>
              <a:t>November Plenary 2021</a:t>
            </a:r>
            <a:endParaRPr lang="en-GB" dirty="0"/>
          </a:p>
          <a:p>
            <a:pPr algn="ctr"/>
            <a:r>
              <a:rPr lang="en-US" altLang="en-US" dirty="0"/>
              <a:t>Chair: Joseph Levy (InterDigital)</a:t>
            </a:r>
          </a:p>
          <a:p>
            <a:pPr algn="ctr"/>
            <a:r>
              <a:rPr lang="en-US" altLang="en-US" sz="2000" dirty="0"/>
              <a:t>Vice Chair: Open</a:t>
            </a:r>
          </a:p>
          <a:p>
            <a:pPr algn="ctr"/>
            <a:r>
              <a:rPr lang="en-US" altLang="en-US" sz="2000" dirty="0"/>
              <a:t>Secretary: Open</a:t>
            </a:r>
            <a:endParaRPr lang="en-US" altLang="en-US" dirty="0"/>
          </a:p>
        </p:txBody>
      </p:sp>
      <p:sp>
        <p:nvSpPr>
          <p:cNvPr id="5" name="Footer Placeholder 4"/>
          <p:cNvSpPr>
            <a:spLocks noGrp="1"/>
          </p:cNvSpPr>
          <p:nvPr>
            <p:ph type="ftr" idx="14"/>
          </p:nvPr>
        </p:nvSpPr>
        <p:spPr/>
        <p:txBody>
          <a:bodyPr/>
          <a:lstStyle/>
          <a:p>
            <a:r>
              <a:rPr lang="en-GB" dirty="0"/>
              <a:t>Joseph Levy (InterDigital)</a:t>
            </a:r>
          </a:p>
        </p:txBody>
      </p:sp>
      <p:sp>
        <p:nvSpPr>
          <p:cNvPr id="4" name="Date Placeholder 3"/>
          <p:cNvSpPr>
            <a:spLocks noGrp="1"/>
          </p:cNvSpPr>
          <p:nvPr>
            <p:ph type="dt" idx="15"/>
          </p:nvPr>
        </p:nvSpPr>
        <p:spPr/>
        <p:txBody>
          <a:bodyPr/>
          <a:lstStyle/>
          <a:p>
            <a:r>
              <a:rPr lang="en-US"/>
              <a:t>November 2021</a:t>
            </a:r>
            <a:endParaRPr lang="en-GB"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a:t>
            </a:fld>
            <a:endParaRPr lang="en-GB" dirty="0"/>
          </a:p>
        </p:txBody>
      </p:sp>
      <p:sp>
        <p:nvSpPr>
          <p:cNvPr id="3" name="TextBox 2">
            <a:extLst>
              <a:ext uri="{FF2B5EF4-FFF2-40B4-BE49-F238E27FC236}">
                <a16:creationId xmlns:a16="http://schemas.microsoft.com/office/drawing/2014/main" id="{443B98C9-C847-4EA9-A208-0AE53C2FE4EA}"/>
              </a:ext>
            </a:extLst>
          </p:cNvPr>
          <p:cNvSpPr txBox="1"/>
          <p:nvPr/>
        </p:nvSpPr>
        <p:spPr>
          <a:xfrm>
            <a:off x="865717" y="4785964"/>
            <a:ext cx="10792883" cy="646331"/>
          </a:xfrm>
          <a:prstGeom prst="rect">
            <a:avLst/>
          </a:prstGeom>
          <a:noFill/>
        </p:spPr>
        <p:txBody>
          <a:bodyPr wrap="square" rtlCol="0">
            <a:spAutoFit/>
          </a:bodyPr>
          <a:lstStyle/>
          <a:p>
            <a:r>
              <a:rPr lang="en-US" sz="1800" dirty="0">
                <a:solidFill>
                  <a:schemeClr val="tx1"/>
                </a:solidFill>
              </a:rPr>
              <a:t>r0: First draft of the Agenda</a:t>
            </a:r>
          </a:p>
          <a:p>
            <a:r>
              <a:rPr lang="en-US" sz="1800" dirty="0">
                <a:solidFill>
                  <a:schemeClr val="tx1"/>
                </a:solidFill>
              </a:rPr>
              <a:t>r1: As edited during the AANI SC teleconference on 9 November 2021 11:15 h ET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Registration for the November 802.11 electronic plenary session</a:t>
            </a:r>
          </a:p>
        </p:txBody>
      </p:sp>
      <p:sp>
        <p:nvSpPr>
          <p:cNvPr id="3" name="Content Placeholder 2"/>
          <p:cNvSpPr>
            <a:spLocks noGrp="1"/>
          </p:cNvSpPr>
          <p:nvPr>
            <p:ph idx="1"/>
          </p:nvPr>
        </p:nvSpPr>
        <p:spPr>
          <a:xfrm>
            <a:off x="838200" y="1830390"/>
            <a:ext cx="10361084" cy="4494213"/>
          </a:xfrm>
        </p:spPr>
        <p:txBody>
          <a:bodyPr/>
          <a:lstStyle/>
          <a:p>
            <a:pPr>
              <a:buFont typeface="Arial" panose="020B0604020202020204" pitchFamily="34" charset="0"/>
              <a:buChar char="•"/>
            </a:pPr>
            <a:r>
              <a:rPr lang="en-US" dirty="0"/>
              <a:t>This meeting is part of the November 802.11 plenary session</a:t>
            </a:r>
          </a:p>
          <a:p>
            <a:pPr>
              <a:buFont typeface="Arial" panose="020B0604020202020204" pitchFamily="34" charset="0"/>
              <a:buChar char="•"/>
            </a:pPr>
            <a:endParaRPr lang="en-US" dirty="0"/>
          </a:p>
          <a:p>
            <a:pPr>
              <a:buFont typeface="Arial" panose="020B0604020202020204" pitchFamily="34" charset="0"/>
              <a:buChar char="•"/>
            </a:pPr>
            <a:r>
              <a:rPr lang="en-US" dirty="0"/>
              <a:t>You must pay the registration fee in order to attend</a:t>
            </a:r>
          </a:p>
          <a:p>
            <a:pPr>
              <a:buFont typeface="Arial" panose="020B0604020202020204" pitchFamily="34" charset="0"/>
              <a:buChar char="•"/>
            </a:pPr>
            <a:endParaRPr lang="en-US" dirty="0"/>
          </a:p>
          <a:p>
            <a:pPr>
              <a:buFont typeface="Arial" panose="020B0604020202020204" pitchFamily="34" charset="0"/>
              <a:buChar char="•"/>
            </a:pPr>
            <a:r>
              <a:rPr lang="en-US" dirty="0"/>
              <a:t>If you have not already done so, you can register </a:t>
            </a:r>
            <a:r>
              <a:rPr lang="en-US" dirty="0">
                <a:hlinkClick r:id="rId2"/>
              </a:rPr>
              <a:t>here</a:t>
            </a:r>
            <a:r>
              <a:rPr lang="en-US" dirty="0"/>
              <a:t> or follow the registration link for this session here </a:t>
            </a:r>
            <a:r>
              <a:rPr lang="en-US" dirty="0">
                <a:hlinkClick r:id="rId3"/>
              </a:rPr>
              <a:t>https://www.ieee802.org/11/Meetings/Meeting_Plan.html</a:t>
            </a:r>
            <a:endParaRPr lang="en-US" dirty="0"/>
          </a:p>
          <a:p>
            <a:pPr>
              <a:buFont typeface="Arial" panose="020B0604020202020204" pitchFamily="34" charset="0"/>
              <a:buChar char="•"/>
            </a:pPr>
            <a:endParaRPr lang="en-US" dirty="0"/>
          </a:p>
          <a:p>
            <a:pPr>
              <a:buFont typeface="Arial" panose="020B0604020202020204" pitchFamily="34" charset="0"/>
              <a:buChar char="•"/>
            </a:pPr>
            <a:r>
              <a:rPr lang="en-US" dirty="0"/>
              <a:t>If you do not intend to register for this session you must leave this meeting and, if you have logged attendance on IMAT, email the 802.11 chair or vice chairs to have your attendance cancelled</a:t>
            </a:r>
          </a:p>
          <a:p>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a:t>Joseph Levy (InterDigital)</a:t>
            </a:r>
            <a:endParaRPr lang="en-GB" dirty="0"/>
          </a:p>
        </p:txBody>
      </p:sp>
      <p:sp>
        <p:nvSpPr>
          <p:cNvPr id="6" name="Date Placeholder 5"/>
          <p:cNvSpPr>
            <a:spLocks noGrp="1"/>
          </p:cNvSpPr>
          <p:nvPr>
            <p:ph type="dt" idx="15"/>
          </p:nvPr>
        </p:nvSpPr>
        <p:spPr/>
        <p:txBody>
          <a:bodyPr/>
          <a:lstStyle/>
          <a:p>
            <a:r>
              <a:rPr lang="en-US"/>
              <a:t>November 2021</a:t>
            </a:r>
            <a:endParaRPr lang="en-GB" dirty="0"/>
          </a:p>
        </p:txBody>
      </p:sp>
    </p:spTree>
    <p:extLst>
      <p:ext uri="{BB962C8B-B14F-4D97-AF65-F5344CB8AC3E}">
        <p14:creationId xmlns:p14="http://schemas.microsoft.com/office/powerpoint/2010/main" val="1968720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14401" y="685801"/>
            <a:ext cx="10361084" cy="380999"/>
          </a:xfrm>
        </p:spPr>
        <p:txBody>
          <a:bodyPr/>
          <a:lstStyle/>
          <a:p>
            <a:pPr eaLnBrk="1" hangingPunct="1"/>
            <a:r>
              <a:rPr lang="en-US" altLang="en-US" dirty="0"/>
              <a:t>Reminders and Rules</a:t>
            </a:r>
          </a:p>
        </p:txBody>
      </p:sp>
      <p:sp>
        <p:nvSpPr>
          <p:cNvPr id="10243" name="Rectangle 3"/>
          <p:cNvSpPr>
            <a:spLocks noGrp="1" noChangeArrowheads="1"/>
          </p:cNvSpPr>
          <p:nvPr>
            <p:ph idx="1"/>
          </p:nvPr>
        </p:nvSpPr>
        <p:spPr>
          <a:xfrm>
            <a:off x="811742" y="1295400"/>
            <a:ext cx="11151658" cy="5180014"/>
          </a:xfrm>
        </p:spPr>
        <p:txBody>
          <a:bodyPr/>
          <a:lstStyle/>
          <a:p>
            <a:r>
              <a:rPr lang="en-US" altLang="en-US" sz="2800" dirty="0"/>
              <a:t>Call for Secretary</a:t>
            </a:r>
          </a:p>
          <a:p>
            <a:pPr eaLnBrk="1" hangingPunct="1"/>
            <a:r>
              <a:rPr lang="en-US" altLang="en-US" sz="2800" dirty="0"/>
              <a:t>Reminders to attendees:</a:t>
            </a:r>
          </a:p>
          <a:p>
            <a:pPr lvl="1"/>
            <a:r>
              <a:rPr lang="en-US" altLang="en-US" sz="2400" dirty="0"/>
              <a:t>Please record your attendance: </a:t>
            </a:r>
            <a:r>
              <a:rPr lang="en-US" sz="2400" dirty="0">
                <a:hlinkClick r:id="rId3"/>
              </a:rPr>
              <a:t>https://imat.ieee.org/attendance</a:t>
            </a:r>
            <a:r>
              <a:rPr lang="en-US" sz="2400" dirty="0"/>
              <a:t> </a:t>
            </a:r>
          </a:p>
          <a:p>
            <a:pPr lvl="1"/>
            <a:r>
              <a:rPr lang="en-US" altLang="en-US" sz="2400" dirty="0"/>
              <a:t>Please mute yourself, unless you wish to speak</a:t>
            </a:r>
          </a:p>
          <a:p>
            <a:pPr lvl="1" eaLnBrk="1" hangingPunct="1"/>
            <a:r>
              <a:rPr lang="en-US" altLang="en-US" sz="2400" dirty="0"/>
              <a:t>No recordings</a:t>
            </a:r>
          </a:p>
          <a:p>
            <a:pPr eaLnBrk="1" hangingPunct="1"/>
            <a:r>
              <a:rPr lang="en-US" altLang="en-US" sz="2800" dirty="0"/>
              <a:t>AANI SC Operating Rules:</a:t>
            </a:r>
          </a:p>
          <a:p>
            <a:pPr lvl="1" eaLnBrk="1" hangingPunct="1"/>
            <a:r>
              <a:rPr lang="en-US" altLang="en-US" dirty="0"/>
              <a:t>Anyone present can:</a:t>
            </a:r>
          </a:p>
          <a:p>
            <a:pPr marL="800100" lvl="1" indent="-342900" eaLnBrk="1" hangingPunct="1">
              <a:buFont typeface="Arial" panose="020B0604020202020204" pitchFamily="34" charset="0"/>
              <a:buChar char="•"/>
            </a:pPr>
            <a:r>
              <a:rPr lang="en-US" altLang="en-US" dirty="0"/>
              <a:t>Participate in discussions</a:t>
            </a:r>
          </a:p>
          <a:p>
            <a:pPr marL="800100" lvl="1" indent="-342900" eaLnBrk="1" hangingPunct="1">
              <a:buFont typeface="Arial" panose="020B0604020202020204" pitchFamily="34" charset="0"/>
              <a:buChar char="•"/>
            </a:pPr>
            <a:r>
              <a:rPr lang="en-US" altLang="en-US" dirty="0"/>
              <a:t>Provide and present contributions (please notify the Chair)</a:t>
            </a:r>
          </a:p>
          <a:p>
            <a:pPr marL="800100" lvl="1" indent="-342900" eaLnBrk="1" hangingPunct="1">
              <a:buFont typeface="Arial" panose="020B0604020202020204" pitchFamily="34" charset="0"/>
              <a:buChar char="•"/>
            </a:pPr>
            <a:r>
              <a:rPr lang="en-US" altLang="en-US" dirty="0"/>
              <a:t>Vote on straw polls and motions</a:t>
            </a:r>
          </a:p>
          <a:p>
            <a:pPr marL="457200" lvl="1" indent="0" eaLnBrk="1" hangingPunct="1"/>
            <a:r>
              <a:rPr lang="en-US" altLang="en-US" dirty="0"/>
              <a:t>Motions are in order for this teleconference, as it is during an 802.11 Interim meeting.</a:t>
            </a:r>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a:t>November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3512326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14401" y="685802"/>
            <a:ext cx="10361084" cy="457197"/>
          </a:xfrm>
        </p:spPr>
        <p:txBody>
          <a:bodyPr/>
          <a:lstStyle/>
          <a:p>
            <a:pPr eaLnBrk="1" hangingPunct="1"/>
            <a:r>
              <a:rPr lang="en-US" altLang="en-US" dirty="0"/>
              <a:t>Agenda</a:t>
            </a:r>
          </a:p>
        </p:txBody>
      </p:sp>
      <p:sp>
        <p:nvSpPr>
          <p:cNvPr id="20483" name="Rectangle 3"/>
          <p:cNvSpPr>
            <a:spLocks noGrp="1" noChangeArrowheads="1"/>
          </p:cNvSpPr>
          <p:nvPr>
            <p:ph idx="1"/>
          </p:nvPr>
        </p:nvSpPr>
        <p:spPr>
          <a:xfrm>
            <a:off x="304800" y="1142999"/>
            <a:ext cx="11582400" cy="5255365"/>
          </a:xfrm>
        </p:spPr>
        <p:txBody>
          <a:bodyPr/>
          <a:lstStyle/>
          <a:p>
            <a:pPr marL="0" lvl="1" indent="0">
              <a:spcBef>
                <a:spcPts val="200"/>
              </a:spcBef>
              <a:tabLst>
                <a:tab pos="457200" algn="l"/>
              </a:tabLst>
              <a:defRPr/>
            </a:pPr>
            <a:r>
              <a:rPr lang="en-US" sz="2800" b="1" dirty="0">
                <a:cs typeface="+mn-cs"/>
              </a:rPr>
              <a:t>Tuesday 9 November 2021 </a:t>
            </a:r>
            <a:r>
              <a:rPr lang="en-US" altLang="en-US" sz="2800" b="1" dirty="0">
                <a:cs typeface="+mn-cs"/>
              </a:rPr>
              <a:t>11:15-13:15 h ET</a:t>
            </a:r>
          </a:p>
          <a:p>
            <a:pPr marL="857250" lvl="1" indent="-457200">
              <a:spcBef>
                <a:spcPts val="200"/>
              </a:spcBef>
              <a:buFont typeface="+mj-lt"/>
              <a:buAutoNum type="arabicPeriod"/>
              <a:defRPr/>
            </a:pPr>
            <a:r>
              <a:rPr lang="en-US" altLang="en-US" dirty="0"/>
              <a:t>Call for Secretary</a:t>
            </a:r>
          </a:p>
          <a:p>
            <a:pPr marL="857250" lvl="1" indent="-457200">
              <a:spcBef>
                <a:spcPts val="200"/>
              </a:spcBef>
              <a:buFont typeface="Times New Roman" panose="02020603050405020304" pitchFamily="18" charset="0"/>
              <a:buAutoNum type="arabicPeriod"/>
              <a:defRPr/>
            </a:pPr>
            <a:r>
              <a:rPr lang="en-US" altLang="en-US" dirty="0"/>
              <a:t>Administrative: </a:t>
            </a:r>
            <a:r>
              <a:rPr lang="en-US" altLang="en-US" sz="1800" dirty="0"/>
              <a:t>Reminders, Rules, Guidelines, Resources, Participation</a:t>
            </a:r>
            <a:r>
              <a:rPr lang="en-US" altLang="en-US" dirty="0"/>
              <a:t> [5 min.]</a:t>
            </a:r>
          </a:p>
          <a:p>
            <a:pPr marL="857250" lvl="1" indent="-457200">
              <a:spcBef>
                <a:spcPts val="200"/>
              </a:spcBef>
              <a:buFont typeface="Times New Roman" panose="02020603050405020304" pitchFamily="18" charset="0"/>
              <a:buAutoNum type="arabicPeriod"/>
              <a:defRPr/>
            </a:pPr>
            <a:r>
              <a:rPr lang="en-US" altLang="en-US" dirty="0"/>
              <a:t>Approval of Minutes</a:t>
            </a:r>
          </a:p>
          <a:p>
            <a:pPr marL="857250" lvl="1" indent="-457200">
              <a:spcBef>
                <a:spcPts val="200"/>
              </a:spcBef>
              <a:buFont typeface="Times New Roman" panose="02020603050405020304" pitchFamily="18" charset="0"/>
              <a:buAutoNum type="arabicPeriod"/>
              <a:defRPr/>
            </a:pPr>
            <a:r>
              <a:rPr lang="en-US" altLang="en-US" dirty="0"/>
              <a:t>Status  [5 min.]</a:t>
            </a:r>
          </a:p>
          <a:p>
            <a:pPr marL="857250" lvl="1" indent="-457200">
              <a:spcBef>
                <a:spcPts val="200"/>
              </a:spcBef>
              <a:buFont typeface="Times New Roman" panose="02020603050405020304" pitchFamily="18" charset="0"/>
              <a:buAutoNum type="arabicPeriod"/>
              <a:defRPr/>
            </a:pPr>
            <a:r>
              <a:rPr lang="en-US" altLang="en-US" dirty="0"/>
              <a:t>Contributions/Discussion:</a:t>
            </a:r>
          </a:p>
          <a:p>
            <a:pPr marL="1257300" lvl="2" indent="-457200">
              <a:buFont typeface="+mj-lt"/>
              <a:buAutoNum type="arabicPeriod"/>
            </a:pPr>
            <a:r>
              <a:rPr lang="en-US" dirty="0">
                <a:hlinkClick r:id="rId3"/>
              </a:rPr>
              <a:t>11-21/1806r0</a:t>
            </a:r>
            <a:r>
              <a:rPr lang="en-US" dirty="0"/>
              <a:t> “</a:t>
            </a:r>
            <a:r>
              <a:rPr lang="en-US" b="0" dirty="0"/>
              <a:t>ITU IMT 2020 Status”, Joseph LEVY (InterDigital)</a:t>
            </a:r>
          </a:p>
          <a:p>
            <a:pPr marL="1257300" lvl="2" indent="-457200">
              <a:buFont typeface="+mj-lt"/>
              <a:buAutoNum type="arabicPeriod"/>
            </a:pPr>
            <a:r>
              <a:rPr lang="en-US" dirty="0">
                <a:hlinkClick r:id="rId4"/>
              </a:rPr>
              <a:t>11-21/1809r0</a:t>
            </a:r>
            <a:r>
              <a:rPr lang="en-US" dirty="0"/>
              <a:t> “</a:t>
            </a:r>
            <a:r>
              <a:rPr lang="en-US" b="0" dirty="0"/>
              <a:t>ITU IMT 2030 Status”, Joseph LEVY (InterDigital) </a:t>
            </a:r>
          </a:p>
          <a:p>
            <a:pPr marL="1257300" lvl="2" indent="-457200">
              <a:buFont typeface="+mj-lt"/>
              <a:buAutoNum type="arabicPeriod"/>
            </a:pPr>
            <a:r>
              <a:rPr lang="en-US" b="0" dirty="0"/>
              <a:t>AANI SC – Shut Down? </a:t>
            </a:r>
          </a:p>
          <a:p>
            <a:pPr marL="857250" lvl="1" indent="-457200">
              <a:buFont typeface="+mj-lt"/>
              <a:buAutoNum type="arabicPeriod"/>
            </a:pPr>
            <a:r>
              <a:rPr lang="en-US" altLang="en-US" dirty="0"/>
              <a:t>Future Sessions Planning [5 min.]</a:t>
            </a:r>
            <a:endParaRPr lang="en-US" b="0" dirty="0"/>
          </a:p>
          <a:p>
            <a:pPr marL="0" indent="0">
              <a:spcBef>
                <a:spcPts val="200"/>
              </a:spcBef>
              <a:defRPr/>
            </a:pPr>
            <a:r>
              <a:rPr lang="en-US" altLang="en-US" sz="2800" strike="sngStrike" dirty="0"/>
              <a:t>Wednesday 10 November 2021 </a:t>
            </a:r>
            <a:r>
              <a:rPr lang="en-US" sz="2800" b="1" strike="sngStrike" dirty="0">
                <a:cs typeface="+mn-cs"/>
              </a:rPr>
              <a:t>19:00-21:00 h ET</a:t>
            </a:r>
          </a:p>
          <a:p>
            <a:pPr marL="857250" lvl="1" indent="-457200">
              <a:spcBef>
                <a:spcPts val="200"/>
              </a:spcBef>
              <a:buFont typeface="+mj-lt"/>
              <a:buAutoNum type="arabicPeriod"/>
              <a:defRPr/>
            </a:pPr>
            <a:r>
              <a:rPr lang="en-US" altLang="en-US" strike="sngStrike" dirty="0"/>
              <a:t>Call for Secretary</a:t>
            </a:r>
          </a:p>
          <a:p>
            <a:pPr marL="857250" lvl="1" indent="-457200">
              <a:spcBef>
                <a:spcPts val="200"/>
              </a:spcBef>
              <a:buFont typeface="Times New Roman" panose="02020603050405020304" pitchFamily="18" charset="0"/>
              <a:buAutoNum type="arabicPeriod"/>
              <a:defRPr/>
            </a:pPr>
            <a:r>
              <a:rPr lang="en-US" altLang="en-US" strike="sngStrike" dirty="0"/>
              <a:t>Administrative: </a:t>
            </a:r>
            <a:r>
              <a:rPr lang="en-US" altLang="en-US" sz="2000" strike="sngStrike" dirty="0"/>
              <a:t>Reminders, Rules, Guidelines, Resources, Participation</a:t>
            </a:r>
            <a:r>
              <a:rPr lang="en-US" altLang="en-US" strike="sngStrike" dirty="0"/>
              <a:t> [5 min.]</a:t>
            </a:r>
          </a:p>
          <a:p>
            <a:pPr marL="857250" lvl="1" indent="-457200">
              <a:spcBef>
                <a:spcPts val="200"/>
              </a:spcBef>
              <a:buFont typeface="Times New Roman" panose="02020603050405020304" pitchFamily="18" charset="0"/>
              <a:buAutoNum type="arabicPeriod"/>
              <a:defRPr/>
            </a:pPr>
            <a:r>
              <a:rPr lang="en-US" altLang="en-US" strike="sngStrike" dirty="0"/>
              <a:t>Contributions/Discussion:</a:t>
            </a:r>
          </a:p>
          <a:p>
            <a:pPr marL="857250" lvl="1" indent="-457200">
              <a:spcBef>
                <a:spcPts val="200"/>
              </a:spcBef>
              <a:buFont typeface="+mj-lt"/>
              <a:buAutoNum type="arabicPeriod"/>
              <a:defRPr/>
            </a:pPr>
            <a:r>
              <a:rPr lang="en-US" altLang="en-US" strike="sngStrike" dirty="0"/>
              <a:t>Future Sessions Planning [5 min.]</a:t>
            </a:r>
            <a:endParaRPr lang="en-US" altLang="en-US" sz="2800" strike="sngStrike" dirty="0"/>
          </a:p>
          <a:p>
            <a:pPr marL="400050" lvl="1" indent="0">
              <a:spcBef>
                <a:spcPts val="200"/>
              </a:spcBef>
              <a:defRPr/>
            </a:pPr>
            <a:endParaRPr lang="en-US" dirty="0"/>
          </a:p>
          <a:p>
            <a:pPr marL="0" indent="0">
              <a:spcBef>
                <a:spcPts val="200"/>
              </a:spcBef>
              <a:defRPr/>
            </a:pPr>
            <a:endParaRPr lang="en-US" altLang="en-US" dirty="0"/>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a:t>November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5</a:t>
            </a:fld>
            <a:endParaRPr lang="en-GB" dirty="0"/>
          </a:p>
        </p:txBody>
      </p:sp>
      <p:sp>
        <p:nvSpPr>
          <p:cNvPr id="6" name="Rectangle 1">
            <a:extLst>
              <a:ext uri="{FF2B5EF4-FFF2-40B4-BE49-F238E27FC236}">
                <a16:creationId xmlns:a16="http://schemas.microsoft.com/office/drawing/2014/main" id="{4F1287D1-43A3-4D86-8EB3-25E53A2035E0}"/>
              </a:ext>
            </a:extLst>
          </p:cNvPr>
          <p:cNvSpPr>
            <a:spLocks noChangeArrowheads="1"/>
          </p:cNvSpPr>
          <p:nvPr/>
        </p:nvSpPr>
        <p:spPr bwMode="auto">
          <a:xfrm>
            <a:off x="914400" y="38544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42127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99A92-BF3E-43D7-B080-F0104D6B90E2}"/>
              </a:ext>
            </a:extLst>
          </p:cNvPr>
          <p:cNvSpPr>
            <a:spLocks noGrp="1"/>
          </p:cNvSpPr>
          <p:nvPr>
            <p:ph type="title"/>
          </p:nvPr>
        </p:nvSpPr>
        <p:spPr>
          <a:xfrm>
            <a:off x="914401" y="685801"/>
            <a:ext cx="10361084" cy="457199"/>
          </a:xfrm>
        </p:spPr>
        <p:txBody>
          <a:bodyPr/>
          <a:lstStyle/>
          <a:p>
            <a:r>
              <a:rPr lang="en-US" altLang="en-US" dirty="0"/>
              <a:t>Guidelines for IEEE-SA Meetings</a:t>
            </a:r>
            <a:endParaRPr lang="en-US" dirty="0"/>
          </a:p>
        </p:txBody>
      </p:sp>
      <p:sp>
        <p:nvSpPr>
          <p:cNvPr id="3" name="Date Placeholder 2">
            <a:extLst>
              <a:ext uri="{FF2B5EF4-FFF2-40B4-BE49-F238E27FC236}">
                <a16:creationId xmlns:a16="http://schemas.microsoft.com/office/drawing/2014/main" id="{4DEDC840-3D08-462E-8EE4-982DE5C72FFD}"/>
              </a:ext>
            </a:extLst>
          </p:cNvPr>
          <p:cNvSpPr>
            <a:spLocks noGrp="1"/>
          </p:cNvSpPr>
          <p:nvPr>
            <p:ph type="dt" idx="10"/>
          </p:nvPr>
        </p:nvSpPr>
        <p:spPr/>
        <p:txBody>
          <a:bodyPr/>
          <a:lstStyle/>
          <a:p>
            <a:r>
              <a:rPr lang="en-US"/>
              <a:t>November 2021</a:t>
            </a:r>
            <a:endParaRPr lang="en-GB" dirty="0"/>
          </a:p>
        </p:txBody>
      </p:sp>
      <p:sp>
        <p:nvSpPr>
          <p:cNvPr id="4" name="Footer Placeholder 3">
            <a:extLst>
              <a:ext uri="{FF2B5EF4-FFF2-40B4-BE49-F238E27FC236}">
                <a16:creationId xmlns:a16="http://schemas.microsoft.com/office/drawing/2014/main" id="{45307F00-F37C-4244-A16F-C28D05A01702}"/>
              </a:ext>
            </a:extLst>
          </p:cNvPr>
          <p:cNvSpPr>
            <a:spLocks noGrp="1"/>
          </p:cNvSpPr>
          <p:nvPr>
            <p:ph type="ftr" idx="11"/>
          </p:nvPr>
        </p:nvSpPr>
        <p:spPr/>
        <p:txBody>
          <a:bodyPr/>
          <a:lstStyle/>
          <a:p>
            <a:r>
              <a:rPr lang="en-GB" dirty="0"/>
              <a:t>Joseph Levy (InterDigital)</a:t>
            </a:r>
          </a:p>
        </p:txBody>
      </p:sp>
      <p:sp>
        <p:nvSpPr>
          <p:cNvPr id="5" name="Slide Number Placeholder 4">
            <a:extLst>
              <a:ext uri="{FF2B5EF4-FFF2-40B4-BE49-F238E27FC236}">
                <a16:creationId xmlns:a16="http://schemas.microsoft.com/office/drawing/2014/main" id="{CED6072B-7049-4D6F-8190-4CBA8CDB297A}"/>
              </a:ext>
            </a:extLst>
          </p:cNvPr>
          <p:cNvSpPr>
            <a:spLocks noGrp="1"/>
          </p:cNvSpPr>
          <p:nvPr>
            <p:ph type="sldNum" idx="12"/>
          </p:nvPr>
        </p:nvSpPr>
        <p:spPr/>
        <p:txBody>
          <a:bodyPr/>
          <a:lstStyle/>
          <a:p>
            <a:r>
              <a:rPr lang="en-GB" dirty="0"/>
              <a:t>Slide </a:t>
            </a:r>
            <a:fld id="{06B781AF-4CCF-49B0-A572-DE54FBE5D942}" type="slidenum">
              <a:rPr lang="en-GB" smtClean="0"/>
              <a:pPr/>
              <a:t>6</a:t>
            </a:fld>
            <a:endParaRPr lang="en-GB" dirty="0"/>
          </a:p>
        </p:txBody>
      </p:sp>
      <p:sp>
        <p:nvSpPr>
          <p:cNvPr id="7" name="Rectangle 1027">
            <a:extLst>
              <a:ext uri="{FF2B5EF4-FFF2-40B4-BE49-F238E27FC236}">
                <a16:creationId xmlns:a16="http://schemas.microsoft.com/office/drawing/2014/main" id="{E6F0309A-741C-491F-A148-47873DABF67D}"/>
              </a:ext>
            </a:extLst>
          </p:cNvPr>
          <p:cNvSpPr txBox="1">
            <a:spLocks noChangeArrowheads="1"/>
          </p:cNvSpPr>
          <p:nvPr/>
        </p:nvSpPr>
        <p:spPr>
          <a:xfrm>
            <a:off x="914401" y="1447800"/>
            <a:ext cx="10361084" cy="4646615"/>
          </a:xfrm>
          <a:prstGeom prst="rect">
            <a:avLst/>
          </a:prstGeom>
        </p:spPr>
        <p:txBody>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nSpc>
                <a:spcPct val="80000"/>
              </a:lnSpc>
              <a:spcAft>
                <a:spcPct val="40000"/>
              </a:spcAft>
              <a:buSzPct val="150000"/>
              <a:buFont typeface="Arial" panose="020B0604020202020204" pitchFamily="34" charset="0"/>
              <a:buChar char="•"/>
              <a:defRPr/>
            </a:pPr>
            <a:r>
              <a:rPr lang="en-US" altLang="en-US" sz="2000" kern="0" dirty="0">
                <a:solidFill>
                  <a:schemeClr val="tx1"/>
                </a:solidFill>
                <a:latin typeface="Calibri" panose="020F0502020204030204" pitchFamily="34" charset="0"/>
                <a:cs typeface="Calibri" panose="020F0502020204030204" pitchFamily="34" charset="0"/>
              </a:rPr>
              <a:t>All IEEE 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kern="0"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kern="0"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kern="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kern="0"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kern="0"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kern="0"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kern="0"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kern="0" dirty="0">
                <a:solidFill>
                  <a:schemeClr val="tx1"/>
                </a:solidFill>
                <a:latin typeface="Calibri" panose="020F0502020204030204" pitchFamily="34" charset="0"/>
                <a:cs typeface="Calibri" panose="020F0502020204030204" pitchFamily="34" charset="0"/>
              </a:rPr>
              <a:t>Don’t be silent if inappropriate topics are discussed. Formally object to the discussion immediately.</a:t>
            </a:r>
          </a:p>
          <a:p>
            <a:pPr algn="ctr">
              <a:lnSpc>
                <a:spcPct val="80000"/>
              </a:lnSpc>
              <a:buFont typeface="Monotype Sorts"/>
              <a:buNone/>
              <a:defRPr/>
            </a:pPr>
            <a:r>
              <a:rPr lang="en-US" altLang="en-US" sz="1050" kern="0" dirty="0">
                <a:solidFill>
                  <a:schemeClr val="tx1"/>
                </a:solidFill>
                <a:latin typeface="Calibri" panose="020F0502020204030204" pitchFamily="34" charset="0"/>
                <a:cs typeface="Calibri" panose="020F0502020204030204" pitchFamily="34" charset="0"/>
              </a:rPr>
              <a:t>---------------------------------------------------------------   </a:t>
            </a:r>
            <a:endParaRPr lang="en-US" altLang="en-US" sz="1400" kern="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kern="0" dirty="0">
                <a:solidFill>
                  <a:schemeClr val="tx1"/>
                </a:solidFill>
                <a:latin typeface="Calibri" panose="020F0502020204030204" pitchFamily="34" charset="0"/>
                <a:cs typeface="Calibri" panose="020F0502020204030204" pitchFamily="34" charset="0"/>
              </a:rPr>
              <a:t>For more details, see </a:t>
            </a:r>
            <a:r>
              <a:rPr lang="en-US" altLang="en-US" sz="1400" i="1" kern="0"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kern="0" dirty="0">
                <a:solidFill>
                  <a:schemeClr val="tx1"/>
                </a:solidFill>
                <a:latin typeface="Calibri" panose="020F0502020204030204" pitchFamily="34" charset="0"/>
                <a:cs typeface="Calibri" panose="020F0502020204030204" pitchFamily="34" charset="0"/>
              </a:rPr>
              <a:t>, clause 5.3.10 and </a:t>
            </a:r>
            <a:br>
              <a:rPr lang="en-US" altLang="en-US" sz="1400" kern="0" dirty="0">
                <a:solidFill>
                  <a:schemeClr val="tx1"/>
                </a:solidFill>
                <a:latin typeface="Calibri" panose="020F0502020204030204" pitchFamily="34" charset="0"/>
                <a:cs typeface="Calibri" panose="020F0502020204030204" pitchFamily="34" charset="0"/>
              </a:rPr>
            </a:br>
            <a:r>
              <a:rPr lang="en-US" altLang="en-US" sz="1400" i="1" kern="0"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kern="0" dirty="0">
                <a:solidFill>
                  <a:schemeClr val="tx1"/>
                </a:solidFill>
                <a:latin typeface="Calibri" panose="020F0502020204030204" pitchFamily="34" charset="0"/>
                <a:cs typeface="Calibri" panose="020F0502020204030204" pitchFamily="34" charset="0"/>
              </a:rPr>
              <a:t>at http://standards.ieee.org/develop/policies/antitrust.pdf</a:t>
            </a:r>
          </a:p>
        </p:txBody>
      </p:sp>
    </p:spTree>
    <p:extLst>
      <p:ext uri="{BB962C8B-B14F-4D97-AF65-F5344CB8AC3E}">
        <p14:creationId xmlns:p14="http://schemas.microsoft.com/office/powerpoint/2010/main" val="18803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tLang="en-US" sz="3600" dirty="0">
                <a:solidFill>
                  <a:schemeClr val="tx1"/>
                </a:solidFill>
              </a:rPr>
              <a:t>Resources – URLs</a:t>
            </a:r>
          </a:p>
        </p:txBody>
      </p:sp>
      <p:sp>
        <p:nvSpPr>
          <p:cNvPr id="15363" name="Rectangle 3"/>
          <p:cNvSpPr>
            <a:spLocks noGrp="1" noChangeArrowheads="1"/>
          </p:cNvSpPr>
          <p:nvPr>
            <p:ph idx="1"/>
          </p:nvPr>
        </p:nvSpPr>
        <p:spPr>
          <a:xfrm>
            <a:off x="1087967" y="1672750"/>
            <a:ext cx="10820400" cy="4494214"/>
          </a:xfrm>
        </p:spPr>
        <p:txBody>
          <a:bodyPr/>
          <a:lstStyle/>
          <a:p>
            <a:pPr>
              <a:lnSpc>
                <a:spcPct val="90000"/>
              </a:lnSpc>
            </a:pPr>
            <a:r>
              <a:rPr lang="en-US" altLang="en-US" sz="2800" dirty="0"/>
              <a:t>Link to IEEE Disclosure of Affiliation </a:t>
            </a:r>
          </a:p>
          <a:p>
            <a:pPr lvl="1">
              <a:lnSpc>
                <a:spcPct val="90000"/>
              </a:lnSpc>
            </a:pPr>
            <a:r>
              <a:rPr lang="en-US" altLang="en-US" sz="1800" dirty="0">
                <a:solidFill>
                  <a:srgbClr val="0070C0"/>
                </a:solidFill>
                <a:hlinkClick r:id="rId3">
                  <a:extLst>
                    <a:ext uri="{A12FA001-AC4F-418D-AE19-62706E023703}">
                      <ahyp:hlinkClr xmlns:ahyp="http://schemas.microsoft.com/office/drawing/2018/hyperlinkcolor" val="tx"/>
                    </a:ext>
                  </a:extLst>
                </a:hlinkClick>
              </a:rPr>
              <a:t>https://standards.ieee.org/faqs/affiliation.html</a:t>
            </a:r>
            <a:endParaRPr lang="en-US" altLang="en-US" sz="1800" dirty="0">
              <a:solidFill>
                <a:srgbClr val="0070C0"/>
              </a:solidFill>
            </a:endParaRPr>
          </a:p>
          <a:p>
            <a:pPr>
              <a:lnSpc>
                <a:spcPct val="90000"/>
              </a:lnSpc>
            </a:pPr>
            <a:r>
              <a:rPr lang="en-US" altLang="en-US" sz="2800" dirty="0"/>
              <a:t>Links to IEEE Antitrust Guidelines</a:t>
            </a:r>
          </a:p>
          <a:p>
            <a:pPr lvl="1">
              <a:lnSpc>
                <a:spcPct val="90000"/>
              </a:lnSpc>
            </a:pPr>
            <a:r>
              <a:rPr lang="en-US" altLang="en-US" sz="1800" dirty="0">
                <a:solidFill>
                  <a:srgbClr val="0070C0"/>
                </a:solidFill>
                <a:hlinkClick r:id="rId4">
                  <a:extLst>
                    <a:ext uri="{A12FA001-AC4F-418D-AE19-62706E023703}">
                      <ahyp:hlinkClr xmlns:ahyp="http://schemas.microsoft.com/office/drawing/2018/hyperlinkcolor" val="tx"/>
                    </a:ext>
                  </a:extLst>
                </a:hlinkClick>
              </a:rPr>
              <a:t>https://standards.ieee.org/content/dam/ieee-standards/standards/web/documents/other/antitrust.pdf</a:t>
            </a:r>
            <a:r>
              <a:rPr lang="en-US" altLang="en-US" sz="1800" dirty="0">
                <a:solidFill>
                  <a:srgbClr val="0070C0"/>
                </a:solidFill>
              </a:rPr>
              <a:t>  </a:t>
            </a:r>
          </a:p>
          <a:p>
            <a:pPr>
              <a:lnSpc>
                <a:spcPct val="90000"/>
              </a:lnSpc>
            </a:pPr>
            <a:r>
              <a:rPr lang="en-US" altLang="en-US" sz="2800" dirty="0"/>
              <a:t>Link to IEEE Code of Ethics</a:t>
            </a:r>
          </a:p>
          <a:p>
            <a:pPr lvl="1">
              <a:lnSpc>
                <a:spcPct val="90000"/>
              </a:lnSpc>
            </a:pPr>
            <a:r>
              <a:rPr lang="en-US" altLang="en-US" sz="1800" dirty="0">
                <a:solidFill>
                  <a:srgbClr val="0070C0"/>
                </a:solidFill>
                <a:hlinkClick r:id="rId5">
                  <a:extLst>
                    <a:ext uri="{A12FA001-AC4F-418D-AE19-62706E023703}">
                      <ahyp:hlinkClr xmlns:ahyp="http://schemas.microsoft.com/office/drawing/2018/hyperlinkcolor" val="tx"/>
                    </a:ext>
                  </a:extLst>
                </a:hlinkClick>
              </a:rPr>
              <a:t>https://www.ieee.org/about/corporate/governance/p7-8.html</a:t>
            </a:r>
            <a:r>
              <a:rPr lang="en-US" altLang="en-US" sz="1800" dirty="0">
                <a:solidFill>
                  <a:srgbClr val="0070C0"/>
                </a:solidFill>
              </a:rPr>
              <a:t> </a:t>
            </a:r>
          </a:p>
          <a:p>
            <a:pPr>
              <a:lnSpc>
                <a:spcPct val="90000"/>
              </a:lnSpc>
            </a:pPr>
            <a:r>
              <a:rPr lang="en-US" altLang="en-US" sz="2800" dirty="0"/>
              <a:t>Link to IEEE Code of Conduct</a:t>
            </a:r>
          </a:p>
          <a:p>
            <a:pPr lvl="1">
              <a:lnSpc>
                <a:spcPct val="90000"/>
              </a:lnSpc>
            </a:pPr>
            <a:r>
              <a:rPr lang="en-US" altLang="en-US" sz="1800" dirty="0">
                <a:solidFill>
                  <a:srgbClr val="0070C0"/>
                </a:solidFill>
                <a:hlinkClick r:id="rId6">
                  <a:extLst>
                    <a:ext uri="{A12FA001-AC4F-418D-AE19-62706E023703}">
                      <ahyp:hlinkClr xmlns:ahyp="http://schemas.microsoft.com/office/drawing/2018/hyperlinkcolor" val="tx"/>
                    </a:ext>
                  </a:extLst>
                </a:hlinkClick>
              </a:rPr>
              <a:t>https://www.ieee.org/content/dam/ieee-org/ieee/web/org/about/ieee_code_of_conduct.pdf</a:t>
            </a:r>
            <a:endParaRPr lang="en-US" altLang="en-US" sz="1800" dirty="0">
              <a:solidFill>
                <a:srgbClr val="0070C0"/>
              </a:solidFill>
            </a:endParaRPr>
          </a:p>
          <a:p>
            <a:pPr>
              <a:lnSpc>
                <a:spcPct val="90000"/>
              </a:lnSpc>
            </a:pPr>
            <a:r>
              <a:rPr lang="en-US" altLang="en-US" sz="2800" dirty="0"/>
              <a:t>Link to IEEE Patent Policy</a:t>
            </a:r>
            <a:endParaRPr lang="en-US" altLang="en-US" sz="2400" dirty="0"/>
          </a:p>
          <a:p>
            <a:pPr lvl="1">
              <a:lnSpc>
                <a:spcPct val="90000"/>
              </a:lnSpc>
            </a:pPr>
            <a:r>
              <a:rPr lang="en-US" altLang="en-US" sz="1800" dirty="0">
                <a:solidFill>
                  <a:srgbClr val="0070C0"/>
                </a:solidFill>
                <a:hlinkClick r:id="rId7">
                  <a:extLst>
                    <a:ext uri="{A12FA001-AC4F-418D-AE19-62706E023703}">
                      <ahyp:hlinkClr xmlns:ahyp="http://schemas.microsoft.com/office/drawing/2018/hyperlinkcolor" val="tx"/>
                    </a:ext>
                  </a:extLst>
                </a:hlinkClick>
              </a:rPr>
              <a:t>http://standards.ieee.org/develop/policies/bylaws/sect6-7.html#6</a:t>
            </a:r>
            <a:endParaRPr lang="en-US" altLang="en-US" sz="1800" dirty="0">
              <a:solidFill>
                <a:srgbClr val="0070C0"/>
              </a:solidFill>
            </a:endParaRPr>
          </a:p>
          <a:p>
            <a:pPr lvl="1">
              <a:lnSpc>
                <a:spcPct val="90000"/>
              </a:lnSpc>
            </a:pPr>
            <a:endParaRPr lang="en-US" altLang="en-US" sz="2400" dirty="0"/>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a:t>November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1268977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914401" y="1828800"/>
            <a:ext cx="10361084" cy="4113213"/>
          </a:xfrm>
        </p:spPr>
        <p:txBody>
          <a:bodyPr>
            <a:normAutofit lnSpcReduction="10000"/>
          </a:bodyPr>
          <a:lstStyle/>
          <a:p>
            <a:pPr>
              <a:buFont typeface="Arial" panose="020B0604020202020204" pitchFamily="34" charset="0"/>
              <a:buChar char="•"/>
            </a:pPr>
            <a:r>
              <a:rPr lang="en-US" altLang="en-US" dirty="0"/>
              <a:t>By participating in this activity, you agree to comply with the IEEE Code of Ethics, all applicable laws, and all IEEE policies and procedures including, but not limited to, the IEEE SA Copyright Policy. </a:t>
            </a:r>
          </a:p>
          <a:p>
            <a:pPr>
              <a:spcBef>
                <a:spcPts val="0"/>
              </a:spcBef>
              <a:spcAft>
                <a:spcPts val="0"/>
              </a:spcAft>
              <a:buClr>
                <a:srgbClr val="CC3300"/>
              </a:buClr>
              <a:buSzPct val="50000"/>
              <a:buFont typeface="Arial" panose="020B0604020202020204" pitchFamily="34" charset="0"/>
              <a:buChar char="•"/>
            </a:pPr>
            <a:endParaRPr lang="en-US" altLang="en-US" sz="3200" dirty="0">
              <a:latin typeface="Calibri" pitchFamily="34" charset="0"/>
              <a:cs typeface="Calibri" pitchFamily="34" charset="0"/>
            </a:endParaRPr>
          </a:p>
          <a:p>
            <a:pPr marL="642938" lvl="1" indent="-257175">
              <a:buSzPct val="150000"/>
              <a:buFont typeface="Arial" panose="020B0604020202020204" pitchFamily="34" charset="0"/>
              <a:buChar char="•"/>
            </a:pPr>
            <a:r>
              <a:rPr lang="en-US" altLang="en-US" dirty="0"/>
              <a:t>Previously Published material (copyright assertion indicated) shall not be presented/submitted to the Working Group nor incorporated into a Working Group draft unless permission is granted. </a:t>
            </a:r>
          </a:p>
          <a:p>
            <a:pPr marL="642938" lvl="1" indent="-257175">
              <a:buSzPct val="150000"/>
              <a:buFont typeface="Arial" panose="020B0604020202020204" pitchFamily="34" charset="0"/>
              <a:buChar char="•"/>
            </a:pPr>
            <a:r>
              <a:rPr lang="en-US" altLang="en-US" dirty="0"/>
              <a:t>Prior to presentation or submission, you shall notify the Working Group Chair of previously Published material and should assist the Chair in obtaining copyright permission acceptable to IEEE SA.</a:t>
            </a:r>
          </a:p>
          <a:p>
            <a:pPr marL="642938" lvl="1" indent="-257175">
              <a:buSzPct val="150000"/>
              <a:buFont typeface="Arial" panose="020B0604020202020204" pitchFamily="34" charset="0"/>
              <a:buChar char="•"/>
            </a:pPr>
            <a:r>
              <a:rPr lang="en-US" altLang="en-US" dirty="0"/>
              <a:t>For material that is not previously Published, IEEE is automatically granted a license to use any material that is presented or submitted.</a:t>
            </a:r>
          </a:p>
          <a:p>
            <a:pPr marL="942975" lvl="2" indent="-257175">
              <a:buSzPct val="150000"/>
              <a:buFont typeface="Arial" panose="020B0604020202020204" pitchFamily="34" charset="0"/>
              <a:buChar char="•"/>
            </a:pPr>
            <a:endParaRPr lang="en-US" altLang="en-US" sz="1400" dirty="0"/>
          </a:p>
        </p:txBody>
      </p:sp>
      <p:sp>
        <p:nvSpPr>
          <p:cNvPr id="4" name="Date Placeholder 3">
            <a:extLst>
              <a:ext uri="{FF2B5EF4-FFF2-40B4-BE49-F238E27FC236}">
                <a16:creationId xmlns:a16="http://schemas.microsoft.com/office/drawing/2014/main" id="{2F69097F-9064-40C0-8B81-F01991023C50}"/>
              </a:ext>
            </a:extLst>
          </p:cNvPr>
          <p:cNvSpPr>
            <a:spLocks noGrp="1"/>
          </p:cNvSpPr>
          <p:nvPr>
            <p:ph type="dt" idx="15"/>
          </p:nvPr>
        </p:nvSpPr>
        <p:spPr/>
        <p:txBody>
          <a:bodyPr/>
          <a:lstStyle/>
          <a:p>
            <a:r>
              <a:rPr lang="en-US"/>
              <a:t>November 2021</a:t>
            </a:r>
            <a:endParaRPr lang="en-GB" dirty="0"/>
          </a:p>
        </p:txBody>
      </p:sp>
      <p:sp>
        <p:nvSpPr>
          <p:cNvPr id="5" name="Footer Placeholder 4">
            <a:extLst>
              <a:ext uri="{FF2B5EF4-FFF2-40B4-BE49-F238E27FC236}">
                <a16:creationId xmlns:a16="http://schemas.microsoft.com/office/drawing/2014/main" id="{14A708BA-F43E-4827-905C-C32D9DB2BA05}"/>
              </a:ext>
            </a:extLst>
          </p:cNvPr>
          <p:cNvSpPr>
            <a:spLocks noGrp="1"/>
          </p:cNvSpPr>
          <p:nvPr>
            <p:ph type="ftr" idx="14"/>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88B4D9D1-698D-41FC-BD93-4E2702B81DDD}"/>
              </a:ext>
            </a:extLst>
          </p:cNvPr>
          <p:cNvSpPr>
            <a:spLocks noGrp="1"/>
          </p:cNvSpPr>
          <p:nvPr>
            <p:ph type="sldNum" idx="12"/>
          </p:nvPr>
        </p:nvSpPr>
        <p:spPr/>
        <p:txBody>
          <a:bodyPr/>
          <a:lstStyle/>
          <a:p>
            <a:r>
              <a:rPr lang="en-GB" dirty="0"/>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3464650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a:xfrm>
            <a:off x="914401" y="685801"/>
            <a:ext cx="10361084" cy="533399"/>
          </a:xfrm>
        </p:spPr>
        <p:txBody>
          <a:bodyPr>
            <a:normAutofit fontScale="90000"/>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647171" y="1295400"/>
            <a:ext cx="10897657" cy="5181600"/>
          </a:xfrm>
        </p:spPr>
        <p:txBody>
          <a:bodyPr>
            <a:noAutofit/>
          </a:bodyPr>
          <a:lstStyle/>
          <a:p>
            <a:pPr marL="900113" lvl="2" indent="-214313">
              <a:buSzPct val="150000"/>
              <a:buFont typeface="Arial" panose="020B0604020202020204" pitchFamily="34" charset="0"/>
              <a:buChar char="•"/>
            </a:pPr>
            <a:r>
              <a:rPr lang="en-US" sz="2000" dirty="0"/>
              <a:t>The IEEE SA Copyright Policy is described in the IEEE SA Standards Board Bylaws and IEEE SA Standards Board Operations Manual</a:t>
            </a:r>
          </a:p>
          <a:p>
            <a:pPr marL="1243013" lvl="3" indent="-214313">
              <a:buSzPct val="150000"/>
              <a:buFont typeface="Arial" panose="020B0604020202020204" pitchFamily="34" charset="0"/>
              <a:buChar char="•"/>
            </a:pPr>
            <a:r>
              <a:rPr lang="en-US" dirty="0"/>
              <a:t>IEEE SA Copyright Policy, see </a:t>
            </a:r>
            <a:br>
              <a:rPr lang="en-US" dirty="0"/>
            </a:br>
            <a:r>
              <a:rPr lang="en-US" dirty="0"/>
              <a:t>	Clause 7 of the IEEE SA Standards Board Bylaws</a:t>
            </a:r>
            <a:br>
              <a:rPr lang="en-US" dirty="0"/>
            </a:br>
            <a:r>
              <a:rPr lang="en-US" dirty="0"/>
              <a:t> 	</a:t>
            </a:r>
            <a:r>
              <a:rPr lang="en-US" sz="1800" dirty="0">
                <a:hlinkClick r:id="rId2"/>
              </a:rPr>
              <a:t>https://standards.ieee.org/about/policies/bylaws/sect6-7.html#7</a:t>
            </a:r>
            <a:br>
              <a:rPr lang="en-US" sz="1800" dirty="0"/>
            </a:br>
            <a:r>
              <a:rPr lang="en-US" dirty="0"/>
              <a:t>	Clause 6.1 of the IEEE SA Standards Board Operations Manual</a:t>
            </a:r>
            <a:br>
              <a:rPr lang="en-US" dirty="0"/>
            </a:br>
            <a:r>
              <a:rPr lang="en-US" dirty="0"/>
              <a:t>	</a:t>
            </a:r>
            <a:r>
              <a:rPr lang="en-US" sz="1800" dirty="0">
                <a:hlinkClick r:id="rId3"/>
              </a:rPr>
              <a:t>https://standards.ieee.org/about/policies/opman/sect6.html</a:t>
            </a:r>
            <a:endParaRPr lang="en-US" sz="1800" dirty="0"/>
          </a:p>
          <a:p>
            <a:pPr marL="900113" lvl="2" indent="-214313">
              <a:buSzPct val="150000"/>
              <a:buFont typeface="Arial" panose="020B0604020202020204" pitchFamily="34" charset="0"/>
              <a:buChar char="•"/>
            </a:pPr>
            <a:r>
              <a:rPr lang="en-US" sz="2000" dirty="0"/>
              <a:t>IEEE SA Copyright Permission</a:t>
            </a:r>
          </a:p>
          <a:p>
            <a:pPr marL="1243013" lvl="3" indent="-214313">
              <a:buSzPct val="150000"/>
              <a:buFont typeface="Arial" panose="020B0604020202020204" pitchFamily="34" charset="0"/>
              <a:buChar char="•"/>
            </a:pPr>
            <a:r>
              <a:rPr lang="en-US" sz="1800" dirty="0">
                <a:hlinkClick r:id="rId4"/>
              </a:rPr>
              <a:t>https://standards.ieee.org/content/dam/ieee-standards/standards/web/documents/other/permissionltrs.zip</a:t>
            </a:r>
            <a:endParaRPr lang="en-US" sz="1800" dirty="0"/>
          </a:p>
          <a:p>
            <a:pPr marL="900113" lvl="2" indent="-214313">
              <a:buSzPct val="150000"/>
              <a:buFont typeface="Arial" panose="020B0604020202020204" pitchFamily="34" charset="0"/>
              <a:buChar char="•"/>
            </a:pPr>
            <a:r>
              <a:rPr lang="en-US" sz="2000" dirty="0"/>
              <a:t>IEEE SA Copyright FAQs</a:t>
            </a:r>
          </a:p>
          <a:p>
            <a:pPr marL="1243013" lvl="3" indent="-214313">
              <a:buSzPct val="150000"/>
              <a:buFont typeface="Arial" panose="020B0604020202020204" pitchFamily="34" charset="0"/>
              <a:buChar char="•"/>
            </a:pPr>
            <a:r>
              <a:rPr lang="en-US" sz="1800" dirty="0">
                <a:hlinkClick r:id="rId5"/>
              </a:rPr>
              <a:t>http://standards.ieee.org/faqs/copyrights.html/</a:t>
            </a:r>
            <a:endParaRPr lang="en-US" sz="1800" dirty="0"/>
          </a:p>
          <a:p>
            <a:pPr marL="900113" lvl="2" indent="-214313">
              <a:buSzPct val="150000"/>
              <a:buFont typeface="Arial" panose="020B0604020202020204" pitchFamily="34" charset="0"/>
              <a:buChar char="•"/>
            </a:pPr>
            <a:r>
              <a:rPr lang="en-US" sz="2000" dirty="0"/>
              <a:t>IEEE SA Best Practices for IEEE Standards Development </a:t>
            </a:r>
          </a:p>
          <a:p>
            <a:pPr marL="1243013" lvl="3" indent="-214313">
              <a:buSzPct val="150000"/>
              <a:buFont typeface="Arial" panose="020B0604020202020204" pitchFamily="34" charset="0"/>
              <a:buChar char="•"/>
            </a:pPr>
            <a:r>
              <a:rPr lang="en-US" sz="1800" dirty="0">
                <a:hlinkClick r:id="rId6"/>
              </a:rPr>
              <a:t>http://standards.ieee.org/develop/policies/best_practices_for_ieee_standards_development_051215.pdf</a:t>
            </a:r>
            <a:endParaRPr lang="en-US" sz="1800" dirty="0"/>
          </a:p>
          <a:p>
            <a:pPr marL="900113" lvl="2" indent="-214313">
              <a:buSzPct val="150000"/>
              <a:buFont typeface="Arial" panose="020B0604020202020204" pitchFamily="34" charset="0"/>
              <a:buChar char="•"/>
            </a:pPr>
            <a:r>
              <a:rPr lang="en-US" sz="2000" dirty="0"/>
              <a:t>Distribution of Draft Standards (see 6.1.3 of the SASB Operations Manual)</a:t>
            </a:r>
          </a:p>
          <a:p>
            <a:pPr marL="1243013" lvl="3" indent="-214313">
              <a:buSzPct val="150000"/>
              <a:buFont typeface="Arial" panose="020B0604020202020204" pitchFamily="34" charset="0"/>
              <a:buChar char="•"/>
            </a:pPr>
            <a:r>
              <a:rPr lang="en-US" sz="1800" dirty="0">
                <a:hlinkClick r:id="rId3"/>
              </a:rPr>
              <a:t>https://standards.ieee.org/about/policies/opman/sect6.html</a:t>
            </a:r>
            <a:endParaRPr lang="en-US" sz="1800" dirty="0"/>
          </a:p>
          <a:p>
            <a:pPr marL="900113" lvl="2" indent="-214313">
              <a:buSzPct val="150000"/>
              <a:buFont typeface="Arial" panose="020B0604020202020204" pitchFamily="34" charset="0"/>
              <a:buChar char="•"/>
            </a:pPr>
            <a:endParaRPr lang="en-US" altLang="en-US" sz="1100" dirty="0"/>
          </a:p>
        </p:txBody>
      </p:sp>
      <p:sp>
        <p:nvSpPr>
          <p:cNvPr id="4" name="Date Placeholder 3">
            <a:extLst>
              <a:ext uri="{FF2B5EF4-FFF2-40B4-BE49-F238E27FC236}">
                <a16:creationId xmlns:a16="http://schemas.microsoft.com/office/drawing/2014/main" id="{4EFEFA23-E4B2-409F-8D51-8C1D2B217056}"/>
              </a:ext>
            </a:extLst>
          </p:cNvPr>
          <p:cNvSpPr>
            <a:spLocks noGrp="1"/>
          </p:cNvSpPr>
          <p:nvPr>
            <p:ph type="dt" idx="15"/>
          </p:nvPr>
        </p:nvSpPr>
        <p:spPr/>
        <p:txBody>
          <a:bodyPr/>
          <a:lstStyle/>
          <a:p>
            <a:r>
              <a:rPr lang="en-US"/>
              <a:t>November 2021</a:t>
            </a:r>
            <a:endParaRPr lang="en-GB" dirty="0"/>
          </a:p>
        </p:txBody>
      </p:sp>
      <p:sp>
        <p:nvSpPr>
          <p:cNvPr id="5" name="Footer Placeholder 4">
            <a:extLst>
              <a:ext uri="{FF2B5EF4-FFF2-40B4-BE49-F238E27FC236}">
                <a16:creationId xmlns:a16="http://schemas.microsoft.com/office/drawing/2014/main" id="{A94E8563-66BB-4C3D-89D9-05D200F4C945}"/>
              </a:ext>
            </a:extLst>
          </p:cNvPr>
          <p:cNvSpPr>
            <a:spLocks noGrp="1"/>
          </p:cNvSpPr>
          <p:nvPr>
            <p:ph type="ftr" idx="14"/>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A01EA25B-6871-4DA6-8B1F-D2A37B634C17}"/>
              </a:ext>
            </a:extLst>
          </p:cNvPr>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13117183"/>
      </p:ext>
    </p:extLst>
  </p:cSld>
  <p:clrMapOvr>
    <a:masterClrMapping/>
  </p:clrMapOvr>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5959FE"/>
      </a:hlink>
      <a:folHlink>
        <a:srgbClr val="858585"/>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C7DFCADC33959499CA2174C6C12CE0D" ma:contentTypeVersion="13" ma:contentTypeDescription="Create a new document." ma:contentTypeScope="" ma:versionID="a3fc4679fdd7500c1d3a32e1d1f4f41d">
  <xsd:schema xmlns:xsd="http://www.w3.org/2001/XMLSchema" xmlns:xs="http://www.w3.org/2001/XMLSchema" xmlns:p="http://schemas.microsoft.com/office/2006/metadata/properties" xmlns:ns3="60873816-0101-4504-946e-6fdefec58fb5" xmlns:ns4="4e36d776-f4f9-4739-bb28-fcc060563e14" targetNamespace="http://schemas.microsoft.com/office/2006/metadata/properties" ma:root="true" ma:fieldsID="5e5750bb2fd743998b6e6034b6081643" ns3:_="" ns4:_="">
    <xsd:import namespace="60873816-0101-4504-946e-6fdefec58fb5"/>
    <xsd:import namespace="4e36d776-f4f9-4739-bb28-fcc060563e1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4:SharedWithUsers" minOccurs="0"/>
                <xsd:element ref="ns4:SharedWithDetails" minOccurs="0"/>
                <xsd:element ref="ns4:SharingHintHash"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873816-0101-4504-946e-6fdefec58fb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36d776-f4f9-4739-bb28-fcc060563e1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3F14640-4E7F-4A2D-B44E-1E3362A4DF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0873816-0101-4504-946e-6fdefec58fb5"/>
    <ds:schemaRef ds:uri="4e36d776-f4f9-4739-bb28-fcc060563e1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034F48E-90AD-4246-ACE4-D7D7572A3FAE}">
  <ds:schemaRefs>
    <ds:schemaRef ds:uri="http://schemas.microsoft.com/sharepoint/v3/contenttype/forms"/>
  </ds:schemaRefs>
</ds:datastoreItem>
</file>

<file path=customXml/itemProps3.xml><?xml version="1.0" encoding="utf-8"?>
<ds:datastoreItem xmlns:ds="http://schemas.openxmlformats.org/officeDocument/2006/customXml" ds:itemID="{C1B35010-95F5-442D-8F5B-357EDA6B4347}">
  <ds:schemaRefs>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http://schemas.microsoft.com/office/2006/metadata/properties"/>
    <ds:schemaRef ds:uri="http://purl.org/dc/elements/1.1/"/>
    <ds:schemaRef ds:uri="60873816-0101-4504-946e-6fdefec58fb5"/>
    <ds:schemaRef ds:uri="4e36d776-f4f9-4739-bb28-fcc060563e14"/>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38758</TotalTime>
  <Words>1986</Words>
  <Application>Microsoft Office PowerPoint</Application>
  <PresentationFormat>Widescreen</PresentationFormat>
  <Paragraphs>213</Paragraphs>
  <Slides>16</Slides>
  <Notes>6</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4" baseType="lpstr">
      <vt:lpstr>Arial</vt:lpstr>
      <vt:lpstr>Calibri</vt:lpstr>
      <vt:lpstr>Monotype Sorts</vt:lpstr>
      <vt:lpstr>Symbol</vt:lpstr>
      <vt:lpstr>Times New Roman</vt:lpstr>
      <vt:lpstr>Verdana</vt:lpstr>
      <vt:lpstr>Office Theme</vt:lpstr>
      <vt:lpstr>Document</vt:lpstr>
      <vt:lpstr>AANI SC Agenda November 2021 Plenary</vt:lpstr>
      <vt:lpstr>Abstract</vt:lpstr>
      <vt:lpstr>Registration for the November 802.11 electronic plenary session</vt:lpstr>
      <vt:lpstr>Reminders and Rules</vt:lpstr>
      <vt:lpstr>Agenda</vt:lpstr>
      <vt:lpstr>Guidelines for IEEE-SA Meetings</vt:lpstr>
      <vt:lpstr>Resources – URLs</vt:lpstr>
      <vt:lpstr>IEEE SA Copyright Policy</vt:lpstr>
      <vt:lpstr>IEEE SA Copyright Policy</vt:lpstr>
      <vt:lpstr>Participants in the IEEE-SA “individual process” shall act independently of others, including employers</vt:lpstr>
      <vt:lpstr>Approval of Minutes</vt:lpstr>
      <vt:lpstr>AANI SC Status/Activity</vt:lpstr>
      <vt:lpstr>Contributions/Discussion</vt:lpstr>
      <vt:lpstr>AANI SC – Shut Down? 1/2</vt:lpstr>
      <vt:lpstr>AANI SC – Shut Down? 2/2</vt:lpstr>
      <vt:lpstr>Future Sessions Planning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AANI SC Teleconference Agenda</dc:title>
  <dc:creator>Joseph Levy</dc:creator>
  <cp:lastModifiedBy>Joseph Levy</cp:lastModifiedBy>
  <cp:revision>23</cp:revision>
  <dcterms:created xsi:type="dcterms:W3CDTF">2021-01-13T08:32:13Z</dcterms:created>
  <dcterms:modified xsi:type="dcterms:W3CDTF">2021-11-09T17:34:51Z</dcterms:modified>
</cp:coreProperties>
</file>