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83" r:id="rId4"/>
    <p:sldId id="2366" r:id="rId5"/>
    <p:sldId id="281" r:id="rId6"/>
    <p:sldId id="262" r:id="rId7"/>
    <p:sldId id="265" r:id="rId8"/>
    <p:sldId id="266" r:id="rId9"/>
    <p:sldId id="267" r:id="rId10"/>
    <p:sldId id="269" r:id="rId11"/>
    <p:sldId id="293" r:id="rId12"/>
    <p:sldId id="270" r:id="rId13"/>
    <p:sldId id="278" r:id="rId14"/>
    <p:sldId id="271" r:id="rId15"/>
    <p:sldId id="272" r:id="rId16"/>
    <p:sldId id="273" r:id="rId17"/>
    <p:sldId id="274" r:id="rId18"/>
    <p:sldId id="282" r:id="rId19"/>
    <p:sldId id="277" r:id="rId20"/>
    <p:sldId id="275" r:id="rId21"/>
    <p:sldId id="276" r:id="rId22"/>
    <p:sldId id="279" r:id="rId23"/>
    <p:sldId id="263" r:id="rId24"/>
    <p:sldId id="286" r:id="rId25"/>
    <p:sldId id="288" r:id="rId26"/>
    <p:sldId id="289" r:id="rId27"/>
    <p:sldId id="287" r:id="rId28"/>
    <p:sldId id="290" r:id="rId29"/>
    <p:sldId id="268" r:id="rId30"/>
    <p:sldId id="291"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AB3211-F3EE-4F81-B9A4-3BE8181C079B}" v="3" dt="2021-10-21T16:40:35.5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50" autoAdjust="0"/>
    <p:restoredTop sz="94660"/>
  </p:normalViewPr>
  <p:slideViewPr>
    <p:cSldViewPr>
      <p:cViewPr varScale="1">
        <p:scale>
          <a:sx n="63" d="100"/>
          <a:sy n="63" d="100"/>
        </p:scale>
        <p:origin x="48" y="4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601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7899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33120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November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2021</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2021</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2021</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2021</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802.11-21/1620r0</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18" Type="http://schemas.openxmlformats.org/officeDocument/2006/relationships/hyperlink" Target="mailto:bahareh.sagedhi@intel.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89-00-0000-captialization-topic.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volker.jungnickel@hhi.fraunhofer.de" TargetMode="External"/><Relationship Id="rId13" Type="http://schemas.openxmlformats.org/officeDocument/2006/relationships/hyperlink" Target="mailto:claudiodasilva@fb.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12" Type="http://schemas.openxmlformats.org/officeDocument/2006/relationships/hyperlink" Target="mailto:edward.ks.au@huawei.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Yujin.Noh@senscomm.com" TargetMode="External"/><Relationship Id="rId5" Type="http://schemas.openxmlformats.org/officeDocument/2006/relationships/hyperlink" Target="mailto:RoyWant@google.com" TargetMode="External"/><Relationship Id="rId10" Type="http://schemas.openxmlformats.org/officeDocument/2006/relationships/hyperlink" Target="mailto:carol@ansley.com" TargetMode="External"/><Relationship Id="rId4" Type="http://schemas.openxmlformats.org/officeDocument/2006/relationships/hyperlink" Target="mailto:pecclesi@cisco.com" TargetMode="External"/><Relationship Id="rId9" Type="http://schemas.openxmlformats.org/officeDocument/2006/relationships/hyperlink" Target="mailto:harrybims@me.com" TargetMode="External"/><Relationship Id="rId14" Type="http://schemas.openxmlformats.org/officeDocument/2006/relationships/hyperlink" Target="mailto:emily.h.qi@intel.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(November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2021-10-29</a:t>
            </a:r>
          </a:p>
        </p:txBody>
      </p:sp>
      <p:sp>
        <p:nvSpPr>
          <p:cNvPr id="6" name="Date Placeholder 3"/>
          <p:cNvSpPr>
            <a:spLocks noGrp="1"/>
          </p:cNvSpPr>
          <p:nvPr>
            <p:ph type="dt" idx="10"/>
          </p:nvPr>
        </p:nvSpPr>
        <p:spPr/>
        <p:txBody>
          <a:bodyPr/>
          <a:lstStyle/>
          <a:p>
            <a:r>
              <a:rPr lang="en-US"/>
              <a:t>November 2021</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spid="_x0000_s1026" name="Document" r:id="rId4" imgW="10439485" imgH="2546686" progId="Word.Document.8">
                  <p:embed/>
                </p:oleObj>
              </mc:Choice>
              <mc:Fallback>
                <p:oleObj name="Document" r:id="rId4" imgW="10439485" imgH="2546686" progId="Word.Document.8">
                  <p:embed/>
                  <p:pic>
                    <p:nvPicPr>
                      <p:cNvPr id="3075" name="Object 3"/>
                      <p:cNvPicPr>
                        <a:picLocks noChangeAspect="1" noChangeArrowheads="1"/>
                      </p:cNvPicPr>
                      <p:nvPr/>
                    </p:nvPicPr>
                    <p:blipFill>
                      <a:blip r:embed="rId5"/>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causes some changes to the draft, so the report is done after the editing is done. </a:t>
            </a:r>
          </a:p>
          <a:p>
            <a:r>
              <a:rPr lang="en-US" sz="1400" dirty="0" err="1"/>
              <a:t>REVmd</a:t>
            </a:r>
            <a:r>
              <a:rPr lang="en-US" sz="1400" dirty="0"/>
              <a:t> on Draft 2.1 was started out of February 2019 (Robert Stacey, Joseph Levy, Carol Ansley, Menzo Wentink, </a:t>
            </a:r>
            <a:r>
              <a:rPr lang="en-US" sz="1400" dirty="0" err="1"/>
              <a:t>Bahar</a:t>
            </a:r>
            <a:r>
              <a:rPr lang="en-US" sz="1400" dirty="0"/>
              <a:t> Sadeghi, Mark Hamilton, Yongho Seok, Emily Qi, Edward Au, Peter Ecclesine) 19/260r15 – IEEE SA staff - mixing normative and informative, see 19/1444r4 MDR complete</a:t>
            </a:r>
          </a:p>
          <a:p>
            <a:r>
              <a:rPr lang="en-US" sz="1400" dirty="0"/>
              <a:t>P802.11ay was started on D3.1 out of March 2019 (Robert Stacey, Solomon </a:t>
            </a:r>
            <a:r>
              <a:rPr lang="en-US" sz="1400" dirty="0" err="1"/>
              <a:t>Trainin</a:t>
            </a:r>
            <a:r>
              <a:rPr lang="en-US" sz="1400" dirty="0"/>
              <a:t>, Edward Au, Emily Qi, Yongho Seok, Peter Ecclesine) 19/681r6 MDR complete</a:t>
            </a:r>
          </a:p>
          <a:p>
            <a:r>
              <a:rPr lang="en-US" sz="1400" dirty="0"/>
              <a:t>P802.11ax was started on D4.1 out of May 2019 (Robert Stacey, Edward Au, Yongho Seok, Naveen Kakani, Perry </a:t>
            </a:r>
            <a:r>
              <a:rPr lang="en-US" sz="1400" dirty="0" err="1"/>
              <a:t>Correll</a:t>
            </a:r>
            <a:r>
              <a:rPr lang="en-US" sz="1400" dirty="0"/>
              <a:t>, Peter Ecclesine, Po-Kai Huang) 19/1015r4 MDR complete</a:t>
            </a:r>
          </a:p>
          <a:p>
            <a:r>
              <a:rPr lang="en-US" sz="1400" dirty="0"/>
              <a:t>P802.11ba was started on D4.0 out of September 2019 (Robert Stacey, Po-Kai Huang, </a:t>
            </a:r>
            <a:r>
              <a:rPr lang="en-US" sz="1400" dirty="0" err="1"/>
              <a:t>Rojan</a:t>
            </a:r>
            <a:r>
              <a:rPr lang="en-US" sz="1400" dirty="0"/>
              <a:t> </a:t>
            </a:r>
            <a:r>
              <a:rPr lang="en-US" sz="1400" dirty="0" err="1"/>
              <a:t>Chitrakar</a:t>
            </a:r>
            <a:r>
              <a:rPr lang="en-US" sz="1400" dirty="0"/>
              <a:t>, </a:t>
            </a:r>
            <a:r>
              <a:rPr lang="en-US" sz="1400" dirty="0" err="1"/>
              <a:t>Yunsong</a:t>
            </a:r>
            <a:r>
              <a:rPr lang="en-US" sz="1400" dirty="0"/>
              <a:t> Yang, </a:t>
            </a:r>
            <a:r>
              <a:rPr lang="en-US" sz="1400" dirty="0" err="1"/>
              <a:t>Yongho</a:t>
            </a:r>
            <a:r>
              <a:rPr lang="en-US" sz="1400" dirty="0"/>
              <a:t> Seok, Mark Hamilton ) 19/176</a:t>
            </a:r>
            <a:r>
              <a:rPr lang="en-US" sz="1400" dirty="0">
                <a:solidFill>
                  <a:schemeClr val="tx1"/>
                </a:solidFill>
              </a:rPr>
              <a:t>5r6 </a:t>
            </a:r>
            <a:r>
              <a:rPr lang="en-US" sz="1400" dirty="0"/>
              <a:t>MDR complete</a:t>
            </a:r>
          </a:p>
          <a:p>
            <a:r>
              <a:rPr lang="en-US" sz="1400" dirty="0"/>
              <a:t>P802.11az was started on D3.0 out of January 2021 (Robert Stacey,  Emily Qi, Edward Au, Carol Ansley, Peter Ecclesine, Yongho Seok, Mark Hamilton) </a:t>
            </a:r>
            <a:r>
              <a:rPr lang="en-US" sz="1400" dirty="0">
                <a:solidFill>
                  <a:schemeClr val="tx1"/>
                </a:solidFill>
              </a:rPr>
              <a:t>21/0329r7 July 15, 2021 MDR complete</a:t>
            </a:r>
          </a:p>
          <a:p>
            <a:r>
              <a:rPr lang="en-US" sz="1800" dirty="0"/>
              <a:t>P802.111bd was started on D2.1 out of November 2021 (</a:t>
            </a:r>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9B42F-568D-4A28-A05F-BF78B047AADC}"/>
              </a:ext>
            </a:extLst>
          </p:cNvPr>
          <p:cNvSpPr>
            <a:spLocks noGrp="1"/>
          </p:cNvSpPr>
          <p:nvPr>
            <p:ph type="title"/>
          </p:nvPr>
        </p:nvSpPr>
        <p:spPr/>
        <p:txBody>
          <a:bodyPr/>
          <a:lstStyle/>
          <a:p>
            <a:r>
              <a:rPr lang="en-US" dirty="0"/>
              <a:t>WG Style Guide, 11be and </a:t>
            </a:r>
            <a:r>
              <a:rPr lang="en-US" dirty="0" err="1"/>
              <a:t>REVme</a:t>
            </a:r>
            <a:r>
              <a:rPr lang="en-US" dirty="0"/>
              <a:t> practice</a:t>
            </a:r>
          </a:p>
        </p:txBody>
      </p:sp>
      <p:sp>
        <p:nvSpPr>
          <p:cNvPr id="3" name="Content Placeholder 2">
            <a:extLst>
              <a:ext uri="{FF2B5EF4-FFF2-40B4-BE49-F238E27FC236}">
                <a16:creationId xmlns:a16="http://schemas.microsoft.com/office/drawing/2014/main" id="{9E8181F9-FE4E-4B5B-A2BC-D06A058731DB}"/>
              </a:ext>
            </a:extLst>
          </p:cNvPr>
          <p:cNvSpPr>
            <a:spLocks noGrp="1"/>
          </p:cNvSpPr>
          <p:nvPr>
            <p:ph idx="1"/>
          </p:nvPr>
        </p:nvSpPr>
        <p:spPr/>
        <p:txBody>
          <a:bodyPr/>
          <a:lstStyle/>
          <a:p>
            <a:pPr marL="0" marR="0">
              <a:spcBef>
                <a:spcPts val="0"/>
              </a:spcBef>
              <a:spcAft>
                <a:spcPts val="0"/>
              </a:spcAft>
            </a:pPr>
            <a:r>
              <a:rPr lang="en-US" sz="1800" dirty="0">
                <a:solidFill>
                  <a:schemeClr val="tx1"/>
                </a:solidFill>
                <a:effectLst/>
                <a:ea typeface="Times New Roman" panose="02020603050405020304" pitchFamily="18" charset="0"/>
              </a:rPr>
              <a:t>Topics ?</a:t>
            </a:r>
          </a:p>
          <a:p>
            <a:endParaRPr lang="en-US" dirty="0"/>
          </a:p>
        </p:txBody>
      </p:sp>
      <p:sp>
        <p:nvSpPr>
          <p:cNvPr id="4" name="Slide Number Placeholder 3">
            <a:extLst>
              <a:ext uri="{FF2B5EF4-FFF2-40B4-BE49-F238E27FC236}">
                <a16:creationId xmlns:a16="http://schemas.microsoft.com/office/drawing/2014/main" id="{F86D4923-0F53-4009-81E1-26DA9805D96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FEE844F-B623-4838-848F-8BB61EF800D2}"/>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F5D7199-F3CB-464E-B4CD-604E8BD879AB}"/>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130369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19</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t>2020 IEEE Standards Style Manual </a:t>
            </a:r>
            <a:r>
              <a:rPr lang="en-US" b="0" dirty="0"/>
              <a:t>when creating or updating drafts.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we’ve added </a:t>
            </a:r>
            <a:r>
              <a:rPr lang="en-US" b="0"/>
              <a:t>the particular use of </a:t>
            </a:r>
            <a:r>
              <a:rPr lang="en-US" b="0" dirty="0"/>
              <a:t>“Tail” and explained our practice in acronyms.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is used at IEEE-SA.</a:t>
            </a:r>
            <a:endParaRPr lang="en-US" dirty="0"/>
          </a:p>
          <a:p>
            <a:r>
              <a:rPr lang="en-US" dirty="0"/>
              <a:t>Creating a Redline, Graphics, Numbering and ANA, Source Control. Sub-version server for source control. Once a draft is stable then request number allocation.</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Nov 2021</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January, 2022. Changes are usually based on MDR suitability</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736163330"/>
              </p:ext>
            </p:extLst>
          </p:nvPr>
        </p:nvGraphicFramePr>
        <p:xfrm>
          <a:off x="838200" y="2057400"/>
          <a:ext cx="10546268" cy="5018069"/>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3336049185"/>
                    </a:ext>
                  </a:extLst>
                </a:gridCol>
                <a:gridCol w="4297243">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TGaz</a:t>
                      </a:r>
                      <a:r>
                        <a:rPr kumimoji="0" lang="en-US" sz="1600" b="0" i="0" u="none" strike="noStrike" cap="none" normalizeH="0" baseline="0" dirty="0">
                          <a:ln>
                            <a:noFill/>
                          </a:ln>
                          <a:solidFill>
                            <a:schemeClr val="tx1"/>
                          </a:solidFill>
                          <a:effectLst/>
                          <a:latin typeface="Times New Roman" pitchFamily="18" charset="0"/>
                        </a:rPr>
                        <a:t> – 282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TGbc</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86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Mar 2023</a:t>
                      </a:r>
                    </a:p>
                  </a:txBody>
                  <a:tcPr horzOverflow="overflow">
                    <a:noFill/>
                  </a:tcPr>
                </a:tc>
                <a:extLst>
                  <a:ext uri="{0D108BD9-81ED-4DB2-BD59-A6C34878D82A}">
                    <a16:rowId xmlns:a16="http://schemas.microsoft.com/office/drawing/2014/main" val="1982380037"/>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6</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TGbd</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138</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Nov 2022</a:t>
                      </a:r>
                    </a:p>
                  </a:txBody>
                  <a:tcPr horzOverflow="overflow">
                    <a:noFill/>
                  </a:tcPr>
                </a:tc>
                <a:extLst>
                  <a:ext uri="{0D108BD9-81ED-4DB2-BD59-A6C34878D82A}">
                    <a16:rowId xmlns:a16="http://schemas.microsoft.com/office/drawing/2014/main" val="3514100842"/>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TGbb</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27</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Dec 2022</a:t>
                      </a:r>
                    </a:p>
                  </a:txBody>
                  <a:tcPr horzOverflow="overflow">
                    <a:noFill/>
                  </a:tcPr>
                </a:tc>
                <a:extLst>
                  <a:ext uri="{0D108BD9-81ED-4DB2-BD59-A6C34878D82A}">
                    <a16:rowId xmlns:a16="http://schemas.microsoft.com/office/drawing/2014/main" val="142252420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Times New Roman" pitchFamily="18" charset="0"/>
                        </a:rPr>
                        <a:t>802.11-2024 </a:t>
                      </a:r>
                      <a:r>
                        <a:rPr kumimoji="0" lang="en-US" sz="1600" b="0" i="0" u="none" strike="noStrike" cap="none" normalizeH="0" baseline="0" dirty="0">
                          <a:ln>
                            <a:noFill/>
                          </a:ln>
                          <a:solidFill>
                            <a:schemeClr val="tx1"/>
                          </a:solidFill>
                          <a:effectLst/>
                          <a:latin typeface="Times New Roman" pitchFamily="18" charset="0"/>
                        </a:rPr>
                        <a:t>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6085</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TGbe</a:t>
                      </a:r>
                      <a:r>
                        <a:rPr kumimoji="0" lang="en-US" sz="1600" b="0" i="0" u="none" strike="noStrike" cap="none" normalizeH="0" baseline="0" dirty="0">
                          <a:ln>
                            <a:noFill/>
                          </a:ln>
                          <a:solidFill>
                            <a:schemeClr val="tx1"/>
                          </a:solidFill>
                          <a:effectLst/>
                          <a:latin typeface="Times New Roman" pitchFamily="18" charset="0"/>
                        </a:rPr>
                        <a:t> – </a:t>
                      </a:r>
                      <a:r>
                        <a:rPr kumimoji="0" lang="en-US" sz="1600" b="0" i="0" u="none" strike="noStrike" cap="none" normalizeH="0" baseline="0" dirty="0">
                          <a:ln>
                            <a:noFill/>
                          </a:ln>
                          <a:solidFill>
                            <a:srgbClr val="FF0000"/>
                          </a:solidFill>
                          <a:effectLst/>
                          <a:latin typeface="Times New Roman" pitchFamily="18" charset="0"/>
                        </a:rPr>
                        <a:t>735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May 2024</a:t>
                      </a:r>
                    </a:p>
                  </a:txBody>
                  <a:tcPr horzOverflow="overflow">
                    <a:noFill/>
                  </a:tcPr>
                </a:tc>
                <a:extLst>
                  <a:ext uri="{0D108BD9-81ED-4DB2-BD59-A6C34878D82A}">
                    <a16:rowId xmlns:a16="http://schemas.microsoft.com/office/drawing/2014/main" val="1253177727"/>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a:t>
            </a:r>
            <a:r>
              <a:rPr lang="en-US">
                <a:solidFill>
                  <a:srgbClr val="FF0000"/>
                </a:solidFill>
              </a:rPr>
              <a:t>Monday end of am1 (8am ET) </a:t>
            </a:r>
            <a:r>
              <a:rPr lang="en-US" dirty="0">
                <a:solidFill>
                  <a:srgbClr val="FF0000"/>
                </a:solidFill>
              </a:rPr>
              <a:t>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724755777"/>
              </p:ext>
            </p:extLst>
          </p:nvPr>
        </p:nvGraphicFramePr>
        <p:xfrm>
          <a:off x="737392" y="1374227"/>
          <a:ext cx="9395946" cy="5379806"/>
        </p:xfrm>
        <a:graphic>
          <a:graphicData uri="http://schemas.openxmlformats.org/drawingml/2006/table">
            <a:tbl>
              <a:tblPr firstRow="1">
                <a:tableStyleId>{073A0DAA-6AF3-43AB-8588-CEC1D06C72B9}</a:tableStyleId>
              </a:tblPr>
              <a:tblGrid>
                <a:gridCol w="618827">
                  <a:extLst>
                    <a:ext uri="{9D8B030D-6E8A-4147-A177-3AD203B41FA5}">
                      <a16:colId xmlns:a16="http://schemas.microsoft.com/office/drawing/2014/main" val="4261970102"/>
                    </a:ext>
                  </a:extLst>
                </a:gridCol>
                <a:gridCol w="403471">
                  <a:extLst>
                    <a:ext uri="{9D8B030D-6E8A-4147-A177-3AD203B41FA5}">
                      <a16:colId xmlns:a16="http://schemas.microsoft.com/office/drawing/2014/main" val="78877518"/>
                    </a:ext>
                  </a:extLst>
                </a:gridCol>
                <a:gridCol w="394224">
                  <a:extLst>
                    <a:ext uri="{9D8B030D-6E8A-4147-A177-3AD203B41FA5}">
                      <a16:colId xmlns:a16="http://schemas.microsoft.com/office/drawing/2014/main" val="3029749347"/>
                    </a:ext>
                  </a:extLst>
                </a:gridCol>
                <a:gridCol w="457200">
                  <a:extLst>
                    <a:ext uri="{9D8B030D-6E8A-4147-A177-3AD203B41FA5}">
                      <a16:colId xmlns:a16="http://schemas.microsoft.com/office/drawing/2014/main" val="948022760"/>
                    </a:ext>
                  </a:extLst>
                </a:gridCol>
                <a:gridCol w="381000">
                  <a:extLst>
                    <a:ext uri="{9D8B030D-6E8A-4147-A177-3AD203B41FA5}">
                      <a16:colId xmlns:a16="http://schemas.microsoft.com/office/drawing/2014/main" val="1543342895"/>
                    </a:ext>
                  </a:extLst>
                </a:gridCol>
                <a:gridCol w="533400">
                  <a:extLst>
                    <a:ext uri="{9D8B030D-6E8A-4147-A177-3AD203B41FA5}">
                      <a16:colId xmlns:a16="http://schemas.microsoft.com/office/drawing/2014/main" val="3821760127"/>
                    </a:ext>
                  </a:extLst>
                </a:gridCol>
                <a:gridCol w="436886">
                  <a:extLst>
                    <a:ext uri="{9D8B030D-6E8A-4147-A177-3AD203B41FA5}">
                      <a16:colId xmlns:a16="http://schemas.microsoft.com/office/drawing/2014/main" val="1625024730"/>
                    </a:ext>
                  </a:extLst>
                </a:gridCol>
                <a:gridCol w="477514">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609600">
                  <a:extLst>
                    <a:ext uri="{9D8B030D-6E8A-4147-A177-3AD203B41FA5}">
                      <a16:colId xmlns:a16="http://schemas.microsoft.com/office/drawing/2014/main" val="3327754882"/>
                    </a:ext>
                  </a:extLst>
                </a:gridCol>
                <a:gridCol w="1280551">
                  <a:extLst>
                    <a:ext uri="{9D8B030D-6E8A-4147-A177-3AD203B41FA5}">
                      <a16:colId xmlns:a16="http://schemas.microsoft.com/office/drawing/2014/main" val="309422106"/>
                    </a:ext>
                  </a:extLst>
                </a:gridCol>
                <a:gridCol w="436886">
                  <a:extLst>
                    <a:ext uri="{9D8B030D-6E8A-4147-A177-3AD203B41FA5}">
                      <a16:colId xmlns:a16="http://schemas.microsoft.com/office/drawing/2014/main" val="2746800865"/>
                    </a:ext>
                  </a:extLst>
                </a:gridCol>
                <a:gridCol w="1852449">
                  <a:extLst>
                    <a:ext uri="{9D8B030D-6E8A-4147-A177-3AD203B41FA5}">
                      <a16:colId xmlns:a16="http://schemas.microsoft.com/office/drawing/2014/main" val="664609411"/>
                    </a:ext>
                  </a:extLst>
                </a:gridCol>
                <a:gridCol w="113293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bc</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bd</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bb</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FF0000"/>
                          </a:solidFill>
                          <a:effectLst/>
                        </a:rPr>
                        <a:t>me</a:t>
                      </a:r>
                      <a:endParaRPr kumimoji="0" lang="en-US" sz="1100" b="1" i="0" u="none" strike="noStrike" cap="none" normalizeH="0" baseline="0" dirty="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FF0000"/>
                          </a:solidFill>
                          <a:effectLst/>
                        </a:rPr>
                        <a:t>be</a:t>
                      </a:r>
                      <a:endParaRPr kumimoji="0" lang="en-US" sz="1100" b="1" i="0" u="none" strike="noStrike" cap="none" normalizeH="0" baseline="0" dirty="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a:ln>
                          <a:noFill/>
                        </a:ln>
                        <a:solidFill>
                          <a:schemeClr val="accent4"/>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Roy Want, Chao Chun Wang, </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7-Nov</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a:ln>
                            <a:noFill/>
                          </a:ln>
                          <a:solidFill>
                            <a:srgbClr val="FF0000"/>
                          </a:solidFill>
                          <a:effectLst/>
                          <a:latin typeface="Times New Roman" pitchFamily="18" charset="0"/>
                        </a:rPr>
                        <a:t>N</a:t>
                      </a:r>
                      <a:endParaRPr kumimoji="0" lang="en-US" sz="1600" b="0" i="0" u="none" strike="noStrike" cap="none" normalizeH="0" baseline="0" dirty="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FrameMaker 2020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7-Nov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4.0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1.04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2.1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FrameMaker</a:t>
                      </a:r>
                    </a:p>
                    <a:p>
                      <a:pPr algn="ctr"/>
                      <a:r>
                        <a:rPr lang="en-US" sz="1400" kern="1200" dirty="0">
                          <a:solidFill>
                            <a:schemeClr val="tx1">
                              <a:lumMod val="95000"/>
                              <a:lumOff val="5000"/>
                            </a:schemeClr>
                          </a:solidFill>
                          <a:effectLst/>
                          <a:latin typeface="+mn-lt"/>
                          <a:ea typeface="+mn-ea"/>
                          <a:cs typeface="+mn-cs"/>
                        </a:rPr>
                        <a:t>2020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err="1">
                          <a:solidFill>
                            <a:srgbClr val="002060"/>
                          </a:solidFill>
                        </a:rPr>
                        <a:t>Yujin</a:t>
                      </a:r>
                      <a:r>
                        <a:rPr lang="en-US" sz="1600" dirty="0">
                          <a:solidFill>
                            <a:srgbClr val="002060"/>
                          </a:solidFill>
                        </a:rPr>
                        <a:t> Noh</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7-Nov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2046837"/>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1.02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2.0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0.7</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rPr>
                        <a:t>Volker Jungnickel, Harry </a:t>
                      </a:r>
                      <a:r>
                        <a:rPr lang="en-US" sz="1600" dirty="0" err="1">
                          <a:solidFill>
                            <a:srgbClr val="002060"/>
                          </a:solidFill>
                        </a:rPr>
                        <a:t>Bims</a:t>
                      </a:r>
                      <a:endParaRPr lang="en-US" sz="16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7-Nov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me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FF000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0.4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FrameMaker 2020 release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rPr>
                        <a:t>Emily Qi, 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7-Nov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Times New Roman" pitchFamily="18" charset="0"/>
                        </a:rPr>
                        <a:t>be</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3.1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1.03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mn-lt"/>
                        </a:rPr>
                        <a:t>1.2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mn-lt"/>
                        </a:rPr>
                        <a:t>0.5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1.2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FrameMaker</a:t>
                      </a:r>
                    </a:p>
                    <a:p>
                      <a:pPr algn="ctr"/>
                      <a:r>
                        <a:rPr lang="en-US" sz="1400" dirty="0">
                          <a:solidFill>
                            <a:schemeClr val="tx1">
                              <a:lumMod val="95000"/>
                              <a:lumOff val="5000"/>
                            </a:schemeClr>
                          </a:solidFill>
                        </a:rPr>
                        <a:t>(old)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7-Nov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rgbClr val="00206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00206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r h="205252">
                <a:tc>
                  <a:txBody>
                    <a:bodyPr/>
                    <a:lstStyle/>
                    <a:p>
                      <a:pPr algn="ct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November 2021</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Nov 2021</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sz="2000" dirty="0"/>
              <a:t>Jan 2021 – 11be review whether Annex G frame exchange sequences remain</a:t>
            </a:r>
          </a:p>
          <a:p>
            <a:r>
              <a:rPr lang="en-GB" sz="2000" dirty="0"/>
              <a:t>Jan - MIB normative text that should be in the main body? The default values are used outside the standard</a:t>
            </a:r>
          </a:p>
          <a:p>
            <a:r>
              <a:rPr lang="en-GB" sz="2000" dirty="0"/>
              <a:t>Jan - MIB deprecation topic – should be a project, how to proceed?</a:t>
            </a:r>
          </a:p>
          <a:p>
            <a:r>
              <a:rPr lang="en-GB" sz="2000" dirty="0"/>
              <a:t>	Note that in ARC, YANG is a pending topic. </a:t>
            </a:r>
          </a:p>
          <a:p>
            <a:r>
              <a:rPr lang="en-GB" sz="2000" dirty="0"/>
              <a:t>Sept - How well the MAC description supports multiple PHY descriptions? </a:t>
            </a:r>
          </a:p>
          <a:p>
            <a:r>
              <a:rPr lang="en-GB" sz="2000" dirty="0"/>
              <a:t>	11ba is a mix; security is in baseline clause, remainder is more modular. </a:t>
            </a:r>
          </a:p>
          <a:p>
            <a:r>
              <a:rPr lang="en-GB" sz="2000" dirty="0"/>
              <a:t>	11az has no separate MAC</a:t>
            </a:r>
          </a:p>
          <a:p>
            <a:r>
              <a:rPr lang="en-GB" sz="2000" dirty="0"/>
              <a:t>	11bb three PHYs and separate MAC, keep the MAC close to the PHYs</a:t>
            </a:r>
          </a:p>
          <a:p>
            <a:r>
              <a:rPr lang="en-GB" sz="2000" dirty="0"/>
              <a:t> 	11bc not far enough along –</a:t>
            </a:r>
          </a:p>
          <a:p>
            <a:r>
              <a:rPr lang="en-GB" sz="2000" dirty="0"/>
              <a:t>     11bd has short MAC (~3 pages), MAC changes are in main clauses</a:t>
            </a:r>
          </a:p>
          <a:p>
            <a:r>
              <a:rPr lang="en-GB" sz="2000" dirty="0"/>
              <a:t>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p>
          <a:p>
            <a:pPr lvl="1"/>
            <a:r>
              <a:rPr lang="en-US" sz="1400" dirty="0" err="1"/>
              <a:t>TGax</a:t>
            </a:r>
            <a:r>
              <a:rPr lang="en-US" sz="1400" dirty="0"/>
              <a:t> – Robert Stacey – </a:t>
            </a:r>
            <a:r>
              <a:rPr lang="en-US" sz="1400" dirty="0">
                <a:hlinkClick r:id="rId3"/>
              </a:rPr>
              <a:t>robert.stacey@intel.com</a:t>
            </a:r>
            <a:r>
              <a:rPr lang="en-US" sz="1400" dirty="0"/>
              <a:t> </a:t>
            </a:r>
          </a:p>
          <a:p>
            <a:pPr lvl="1"/>
            <a:r>
              <a:rPr lang="en-US" sz="1400" dirty="0" err="1"/>
              <a:t>TGay</a:t>
            </a:r>
            <a:r>
              <a:rPr lang="en-US" sz="1400" dirty="0"/>
              <a:t> – Carlos Cordeiro – </a:t>
            </a:r>
            <a:r>
              <a:rPr lang="en-US" sz="1400" dirty="0">
                <a:hlinkClick r:id="rId4"/>
              </a:rPr>
              <a:t>carlos.cordeiro@intel.com</a:t>
            </a:r>
            <a:r>
              <a:rPr lang="en-US" sz="1400" dirty="0"/>
              <a:t>  </a:t>
            </a:r>
          </a:p>
          <a:p>
            <a:pPr lvl="1"/>
            <a:r>
              <a:rPr lang="en-US" sz="1400" dirty="0" err="1"/>
              <a:t>TGbd</a:t>
            </a:r>
            <a:r>
              <a:rPr lang="en-US" sz="1400" dirty="0"/>
              <a:t> – </a:t>
            </a:r>
            <a:r>
              <a:rPr lang="en-US" sz="1400" dirty="0" err="1"/>
              <a:t>Bahar</a:t>
            </a:r>
            <a:r>
              <a:rPr lang="en-US" sz="1400" dirty="0"/>
              <a:t> Sadeghi –</a:t>
            </a:r>
            <a:r>
              <a:rPr lang="en-US" sz="1400" b="1" dirty="0"/>
              <a:t> </a:t>
            </a:r>
            <a:r>
              <a:rPr lang="en-US" sz="1400" dirty="0">
                <a:hlinkClick r:id="rId18"/>
              </a:rPr>
              <a:t>bahareh.sagedhi@intel.com</a:t>
            </a:r>
            <a:r>
              <a:rPr lang="en-US" sz="1400" dirty="0"/>
              <a:t> </a:t>
            </a:r>
          </a:p>
          <a:p>
            <a:pPr lvl="1"/>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F0C11C0F-FD95-4686-A48B-EA1D999C93A5}"/>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(1)</a:t>
            </a:r>
          </a:p>
        </p:txBody>
      </p:sp>
      <p:sp>
        <p:nvSpPr>
          <p:cNvPr id="9218" name="Rectangle 2"/>
          <p:cNvSpPr>
            <a:spLocks noGrp="1" noChangeArrowheads="1"/>
          </p:cNvSpPr>
          <p:nvPr>
            <p:ph idx="1"/>
          </p:nvPr>
        </p:nvSpPr>
        <p:spPr>
          <a:xfrm>
            <a:off x="609601" y="1414308"/>
            <a:ext cx="11125200" cy="4952998"/>
          </a:xfrm>
          <a:ln/>
        </p:spPr>
        <p:txBody>
          <a:bodyPr/>
          <a:lstStyle/>
          <a:p>
            <a:pPr>
              <a:buFont typeface="Arial" panose="020B0604020202020204" pitchFamily="34" charset="0"/>
              <a:buChar char="•"/>
            </a:pPr>
            <a:r>
              <a:rPr lang="en-US" dirty="0"/>
              <a:t>Frame format figures</a:t>
            </a:r>
          </a:p>
          <a:p>
            <a:pPr lvl="1">
              <a:buFont typeface="Arial" panose="020B0604020202020204" pitchFamily="34" charset="0"/>
              <a:buChar char="•"/>
            </a:pPr>
            <a:r>
              <a:rPr lang="en-GB" dirty="0"/>
              <a:t>Figure titles: Figure &lt;number)—Name [frame, field, element, etc] </a:t>
            </a:r>
            <a:r>
              <a:rPr lang="en-GB" u="sng" dirty="0"/>
              <a:t>format</a:t>
            </a:r>
          </a:p>
          <a:p>
            <a:pPr lvl="1">
              <a:buFont typeface="Arial" panose="020B0604020202020204" pitchFamily="34" charset="0"/>
              <a:buChar char="•"/>
            </a:pPr>
            <a:r>
              <a:rPr lang="en-GB" dirty="0"/>
              <a:t>Repeating fields should be avoided in the frame/element/field format figure. If a field needs to be repeated, create a container field with “List” in the name, e.g., Name List field. </a:t>
            </a:r>
            <a:endParaRPr lang="en-US" dirty="0"/>
          </a:p>
          <a:p>
            <a:pPr lvl="1">
              <a:buFont typeface="Arial" panose="020B0604020202020204" pitchFamily="34" charset="0"/>
              <a:buChar char="•"/>
            </a:pPr>
            <a:r>
              <a:rPr lang="en-US" dirty="0"/>
              <a:t>Arrows in frame format figures should not be used, except where labelling parts of the structure (e.g.,  the MAC Header in </a:t>
            </a:r>
            <a:r>
              <a:rPr lang="en-US" u="sng" dirty="0"/>
              <a:t>the top-level frame format).</a:t>
            </a:r>
            <a:r>
              <a:rPr lang="en-US" dirty="0"/>
              <a:t> </a:t>
            </a:r>
          </a:p>
          <a:p>
            <a:pPr lvl="1">
              <a:buFont typeface="Arial" panose="020B0604020202020204" pitchFamily="34" charset="0"/>
              <a:buChar char="•"/>
            </a:pPr>
            <a:r>
              <a:rPr lang="en-GB" dirty="0"/>
              <a:t>In the bit-aligned figure, the bit position should always start with B0.</a:t>
            </a:r>
            <a:endParaRPr lang="en-US" dirty="0"/>
          </a:p>
          <a:p>
            <a:pPr lvl="1">
              <a:buFont typeface="Arial" panose="020B0604020202020204" pitchFamily="34" charset="0"/>
              <a:buChar char="•"/>
            </a:pPr>
            <a:r>
              <a:rPr lang="en-GB" dirty="0"/>
              <a:t>The figures in Clause 9 are normative, do not duplicate length information given in figures in Clause 9 text. For example, “The Y field is x bits/octets in length" or "The Y field is an x-bit/octet field" are redundant. There is no value in duplicating the information. </a:t>
            </a:r>
          </a:p>
          <a:p>
            <a:pPr lvl="1">
              <a:buFont typeface="Arial" panose="020B0604020202020204" pitchFamily="34" charset="0"/>
              <a:buChar char="•"/>
            </a:pPr>
            <a:r>
              <a:rPr lang="en-GB" dirty="0"/>
              <a:t>Do not reference other clauses in Visio figures</a:t>
            </a:r>
            <a:endParaRPr lang="en-US" dirty="0"/>
          </a:p>
          <a:p>
            <a:pPr>
              <a:buFont typeface="Arial" panose="020B0604020202020204" pitchFamily="34" charset="0"/>
              <a:buChar char="•"/>
            </a:pPr>
            <a:r>
              <a:rPr lang="en-US" dirty="0"/>
              <a:t>Interspersed normative and informative text is not allowed.  For example, </a:t>
            </a:r>
          </a:p>
          <a:p>
            <a:pPr lvl="1">
              <a:buFont typeface="Arial" panose="020B0604020202020204" pitchFamily="34" charset="0"/>
              <a:buChar char="•"/>
            </a:pPr>
            <a:r>
              <a:rPr lang="en-US" dirty="0"/>
              <a:t>Neither clauses nor subclauses shall be labeled as informative.</a:t>
            </a:r>
          </a:p>
          <a:p>
            <a:pPr lvl="1">
              <a:buFont typeface="Arial" panose="020B0604020202020204" pitchFamily="34" charset="0"/>
              <a:buChar char="•"/>
            </a:pPr>
            <a:r>
              <a:rPr lang="en-US" dirty="0"/>
              <a:t>Figures or tables in clauses shall not be labeled as informative. </a:t>
            </a:r>
          </a:p>
          <a:p>
            <a:endParaRPr lang="en-US" dirty="0"/>
          </a:p>
          <a:p>
            <a:r>
              <a:rPr lang="en-US" dirty="0"/>
              <a:t>	</a:t>
            </a:r>
          </a:p>
          <a:p>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649811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(2)</a:t>
            </a:r>
          </a:p>
        </p:txBody>
      </p:sp>
      <p:sp>
        <p:nvSpPr>
          <p:cNvPr id="9218" name="Rectangle 2"/>
          <p:cNvSpPr>
            <a:spLocks noGrp="1" noChangeArrowheads="1"/>
          </p:cNvSpPr>
          <p:nvPr>
            <p:ph idx="1"/>
          </p:nvPr>
        </p:nvSpPr>
        <p:spPr>
          <a:xfrm>
            <a:off x="457200" y="1219200"/>
            <a:ext cx="11429999" cy="5089837"/>
          </a:xfrm>
          <a:ln/>
        </p:spPr>
        <p:txBody>
          <a:bodyPr/>
          <a:lstStyle/>
          <a:p>
            <a:pPr>
              <a:buFont typeface="Arial" panose="020B0604020202020204" pitchFamily="34" charset="0"/>
              <a:buChar char="•"/>
            </a:pPr>
            <a:r>
              <a:rPr lang="en-US" sz="2000" dirty="0"/>
              <a:t>MIB variable deprecation procedure</a:t>
            </a:r>
          </a:p>
          <a:p>
            <a:pPr lvl="1">
              <a:buFont typeface="Arial" panose="020B0604020202020204" pitchFamily="34" charset="0"/>
              <a:buChar char="•"/>
            </a:pPr>
            <a:r>
              <a:rPr lang="en-US" dirty="0"/>
              <a:t>MIB variable can be deprecated, should not be deleted. See 3.9.3 Compliance requirements for the deprecation procedure.</a:t>
            </a:r>
          </a:p>
          <a:p>
            <a:pPr>
              <a:buFont typeface="Arial" panose="020B0604020202020204" pitchFamily="34" charset="0"/>
              <a:buChar char="•"/>
            </a:pPr>
            <a:r>
              <a:rPr lang="en-US" sz="2000" dirty="0"/>
              <a:t>Capitalization</a:t>
            </a:r>
          </a:p>
          <a:p>
            <a:pPr lvl="1">
              <a:buFont typeface="Arial" panose="020B0604020202020204" pitchFamily="34" charset="0"/>
              <a:buChar char="•"/>
            </a:pPr>
            <a:r>
              <a:rPr lang="en-GB" dirty="0"/>
              <a:t>For proper names, all words in the name (excluding acronyms) should be capitalized, including prepositions and conjunctions. This is to avoid ambiguity where the preposition or conjunction might be misinterpreted as part of the sentence. For example, “HT </a:t>
            </a:r>
            <a:r>
              <a:rPr lang="en-GB" dirty="0">
                <a:solidFill>
                  <a:srgbClr val="FF0000"/>
                </a:solidFill>
                <a:highlight>
                  <a:srgbClr val="FFFF00"/>
                </a:highlight>
              </a:rPr>
              <a:t>A</a:t>
            </a:r>
            <a:r>
              <a:rPr lang="en-GB" dirty="0">
                <a:highlight>
                  <a:srgbClr val="FFFF00"/>
                </a:highlight>
              </a:rPr>
              <a:t>nd</a:t>
            </a:r>
            <a:r>
              <a:rPr lang="en-GB" dirty="0"/>
              <a:t> VHT Trigger Frame RX Support subfield.” </a:t>
            </a:r>
          </a:p>
          <a:p>
            <a:pPr>
              <a:buFont typeface="Arial" panose="020B0604020202020204" pitchFamily="34" charset="0"/>
              <a:buChar char="•"/>
            </a:pPr>
            <a:r>
              <a:rPr lang="en-GB" sz="2000" dirty="0"/>
              <a:t>Deprecate terms unicast and multicast</a:t>
            </a:r>
          </a:p>
          <a:p>
            <a:pPr lvl="1">
              <a:buFont typeface="Arial" panose="020B0604020202020204" pitchFamily="34" charset="0"/>
              <a:buChar char="•"/>
            </a:pPr>
            <a:r>
              <a:rPr lang="en-GB" dirty="0"/>
              <a:t>When used to describe MAC entities, the adjectives “unicast” and “directed” are deprecated in </a:t>
            </a:r>
            <a:r>
              <a:rPr lang="en-GB" dirty="0" err="1"/>
              <a:t>favor</a:t>
            </a:r>
            <a:r>
              <a:rPr lang="en-GB" dirty="0"/>
              <a:t> of “individually addressed” or “that is an individual address” and the adjective “multicast” is deprecated in </a:t>
            </a:r>
            <a:r>
              <a:rPr lang="en-GB" dirty="0" err="1"/>
              <a:t>favor</a:t>
            </a:r>
            <a:r>
              <a:rPr lang="en-GB" dirty="0"/>
              <a:t> of “group addressed” or “that is a group address.</a:t>
            </a:r>
          </a:p>
          <a:p>
            <a:pPr>
              <a:buFont typeface="Arial" panose="020B0604020202020204" pitchFamily="34" charset="0"/>
              <a:buChar char="•"/>
            </a:pPr>
            <a:r>
              <a:rPr lang="en-US" sz="2000" dirty="0"/>
              <a:t>Amendment Editor Instruction</a:t>
            </a:r>
          </a:p>
          <a:p>
            <a:pPr lvl="1">
              <a:buFont typeface="Arial" panose="020B0604020202020204" pitchFamily="34" charset="0"/>
              <a:buChar char="•"/>
            </a:pPr>
            <a:r>
              <a:rPr lang="en-GB" dirty="0"/>
              <a:t>When using “Insert” instruction, please identify the starting sentence of the paragraph. For example, “</a:t>
            </a:r>
            <a:r>
              <a:rPr lang="en-GB" b="1" i="1" dirty="0"/>
              <a:t>Insert the following paragraph after the second paragraph </a:t>
            </a:r>
            <a:r>
              <a:rPr lang="en-GB" b="1" i="1" dirty="0">
                <a:highlight>
                  <a:srgbClr val="FFFF00"/>
                </a:highlight>
              </a:rPr>
              <a:t>(“The FT protocol provides ...”</a:t>
            </a:r>
            <a:r>
              <a:rPr lang="en-GB" b="1" i="1" dirty="0"/>
              <a:t>):</a:t>
            </a:r>
            <a:r>
              <a:rPr lang="en-GB" dirty="0"/>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sz="2000" dirty="0"/>
          </a:p>
          <a:p>
            <a:endParaRPr lang="en-US" sz="2000" dirty="0"/>
          </a:p>
          <a:p>
            <a:r>
              <a:rPr lang="en-US" sz="2000" dirty="0"/>
              <a:t>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22287701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a:t>
            </a:r>
            <a:r>
              <a:rPr lang="en-US" sz="1800" dirty="0">
                <a:solidFill>
                  <a:schemeClr val="tx1"/>
                </a:solidFill>
              </a:rPr>
              <a:t>5r6 </a:t>
            </a:r>
            <a:r>
              <a:rPr lang="en-US" sz="1800" dirty="0"/>
              <a:t>MDR complete</a:t>
            </a:r>
          </a:p>
          <a:p>
            <a:r>
              <a:rPr lang="en-US" sz="1800" dirty="0"/>
              <a:t>P802.11az is nearly ready (one draft before final WG recirc) for a MDR, so editorial changes can be incorporated. Think that Draft 3.0 would be MDR candidate.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758786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2021-11-08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Mandatory Draft Review for 11bd</a:t>
            </a:r>
          </a:p>
          <a:p>
            <a:r>
              <a:rPr lang="en-US" dirty="0"/>
              <a:t>Review WG Style Guide, 11be and </a:t>
            </a:r>
            <a:r>
              <a:rPr lang="en-US" dirty="0" err="1"/>
              <a:t>REVme</a:t>
            </a:r>
            <a:r>
              <a:rPr lang="en-US" dirty="0"/>
              <a:t> practice</a:t>
            </a:r>
          </a:p>
          <a:p>
            <a:r>
              <a:rPr lang="en-US" dirty="0"/>
              <a:t>WG Style Guide for 802.11 draft </a:t>
            </a:r>
            <a:r>
              <a:rPr lang="en-US" dirty="0">
                <a:solidFill>
                  <a:schemeClr val="tx1"/>
                </a:solidFill>
              </a:rPr>
              <a:t>09/1034r19</a:t>
            </a:r>
          </a:p>
          <a:p>
            <a:r>
              <a:rPr lang="en-US" dirty="0"/>
              <a:t>Draft and Amendment alignments</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9123A-68DE-4834-AA4C-969891C92BAB}"/>
              </a:ext>
            </a:extLst>
          </p:cNvPr>
          <p:cNvSpPr>
            <a:spLocks noGrp="1"/>
          </p:cNvSpPr>
          <p:nvPr>
            <p:ph type="title"/>
          </p:nvPr>
        </p:nvSpPr>
        <p:spPr/>
        <p:txBody>
          <a:bodyPr/>
          <a:lstStyle/>
          <a:p>
            <a:r>
              <a:rPr lang="en-US" dirty="0"/>
              <a:t>Capitalization Topic – 21/0789</a:t>
            </a:r>
          </a:p>
        </p:txBody>
      </p:sp>
      <p:sp>
        <p:nvSpPr>
          <p:cNvPr id="3" name="Content Placeholder 2">
            <a:extLst>
              <a:ext uri="{FF2B5EF4-FFF2-40B4-BE49-F238E27FC236}">
                <a16:creationId xmlns:a16="http://schemas.microsoft.com/office/drawing/2014/main" id="{EC48E38A-151A-4AE2-8A9E-D12AB0227919}"/>
              </a:ext>
            </a:extLst>
          </p:cNvPr>
          <p:cNvSpPr>
            <a:spLocks noGrp="1"/>
          </p:cNvSpPr>
          <p:nvPr>
            <p:ph idx="1"/>
          </p:nvPr>
        </p:nvSpPr>
        <p:spPr/>
        <p:txBody>
          <a:bodyPr/>
          <a:lstStyle/>
          <a:p>
            <a:r>
              <a:rPr lang="en-US" sz="1800" u="sng" dirty="0">
                <a:solidFill>
                  <a:srgbClr val="0000FF"/>
                </a:solidFill>
                <a:effectLst/>
                <a:latin typeface="Arial" panose="020B0604020202020204" pitchFamily="34" charset="0"/>
                <a:ea typeface="Times New Roman" panose="02020603050405020304" pitchFamily="18" charset="0"/>
                <a:hlinkClick r:id="rId2"/>
              </a:rPr>
              <a:t>https://mentor.ieee.org/802.11/dcn/21/11-21-0789-00-0000-captialization-topic.pptx</a:t>
            </a:r>
            <a:endParaRPr lang="en-US" sz="1800" u="sng" dirty="0">
              <a:solidFill>
                <a:srgbClr val="0000FF"/>
              </a:solidFill>
              <a:effectLst/>
              <a:latin typeface="Arial" panose="020B0604020202020204" pitchFamily="34" charset="0"/>
              <a:ea typeface="Times New Roman" panose="02020603050405020304" pitchFamily="18" charset="0"/>
            </a:endParaRPr>
          </a:p>
          <a:p>
            <a:r>
              <a:rPr lang="en-US" sz="1800" dirty="0"/>
              <a:t>	Brian Hart (Cisco Systems)</a:t>
            </a:r>
          </a:p>
          <a:p>
            <a:r>
              <a:rPr lang="en-US" sz="1800" dirty="0"/>
              <a:t>Edward Au notes “Tail” and “Encoding Block” or similar terms in PHY clause could be added to the 802.11 Style Guide</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Edward Au will add ‘Tail’ to Grandfathered term list.</a:t>
            </a:r>
          </a:p>
          <a:p>
            <a:r>
              <a:rPr lang="en-US" sz="1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And take editing actions on Encoded block </a:t>
            </a:r>
            <a:r>
              <a:rPr lang="en-US" sz="1800" dirty="0">
                <a:solidFill>
                  <a:srgbClr val="0000FF"/>
                </a:solidFill>
                <a:latin typeface="Arial" panose="020B0604020202020204" pitchFamily="34" charset="0"/>
                <a:ea typeface="Times New Roman" panose="02020603050405020304" pitchFamily="18" charset="0"/>
              </a:rPr>
              <a:t>. </a:t>
            </a:r>
          </a:p>
        </p:txBody>
      </p:sp>
      <p:sp>
        <p:nvSpPr>
          <p:cNvPr id="4" name="Slide Number Placeholder 3">
            <a:extLst>
              <a:ext uri="{FF2B5EF4-FFF2-40B4-BE49-F238E27FC236}">
                <a16:creationId xmlns:a16="http://schemas.microsoft.com/office/drawing/2014/main" id="{D135AAB7-B482-45CE-A7DB-0ACAE57A6D56}"/>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6563B07-2514-444F-8FFB-1F89B5328EF5}"/>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2BE8FD74-A324-4DAA-A4A8-61ADD6433124}"/>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70102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electronic interim session</a:t>
            </a:r>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3303314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 2021-11-08</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WG – Robert Stacey</a:t>
            </a:r>
          </a:p>
          <a:p>
            <a:pPr lvl="1">
              <a:lnSpc>
                <a:spcPct val="80000"/>
              </a:lnSpc>
              <a:buFont typeface="Arial" panose="020B0604020202020204" pitchFamily="34" charset="0"/>
              <a:buChar char="•"/>
              <a:defRPr/>
            </a:pPr>
            <a:r>
              <a:rPr lang="en-US" sz="1600" dirty="0"/>
              <a:t>P802.11az Amendment (NGP) – Roy Want</a:t>
            </a:r>
          </a:p>
          <a:p>
            <a:pPr lvl="1">
              <a:lnSpc>
                <a:spcPct val="80000"/>
              </a:lnSpc>
              <a:buFontTx/>
              <a:buChar char="•"/>
              <a:defRPr/>
            </a:pPr>
            <a:r>
              <a:rPr lang="en-US" sz="1600" dirty="0"/>
              <a:t>P802.11bb Amendment (LC) – Volker Jungnickel, Harry Bims</a:t>
            </a:r>
          </a:p>
          <a:p>
            <a:pPr lvl="1">
              <a:lnSpc>
                <a:spcPct val="80000"/>
              </a:lnSpc>
              <a:buFontTx/>
              <a:buChar char="•"/>
              <a:defRPr/>
            </a:pPr>
            <a:r>
              <a:rPr lang="en-US" sz="1600" dirty="0"/>
              <a:t>P802.11bc Amendment (</a:t>
            </a:r>
            <a:r>
              <a:rPr lang="en-US" sz="1600" dirty="0" err="1"/>
              <a:t>eBCS</a:t>
            </a:r>
            <a:r>
              <a:rPr lang="en-US" sz="1600" dirty="0"/>
              <a:t>) – Carol Ansley</a:t>
            </a:r>
          </a:p>
          <a:p>
            <a:pPr lvl="1">
              <a:lnSpc>
                <a:spcPct val="80000"/>
              </a:lnSpc>
              <a:buFontTx/>
              <a:buChar char="•"/>
              <a:defRPr/>
            </a:pPr>
            <a:r>
              <a:rPr lang="en-US" sz="1600" dirty="0"/>
              <a:t>P802.11bd Amendment (NGV) – </a:t>
            </a:r>
            <a:r>
              <a:rPr lang="en-US" sz="1600" dirty="0" err="1"/>
              <a:t>Yujin</a:t>
            </a:r>
            <a:r>
              <a:rPr lang="en-US" sz="1600" dirty="0"/>
              <a:t> Noh</a:t>
            </a:r>
          </a:p>
          <a:p>
            <a:pPr lvl="1">
              <a:lnSpc>
                <a:spcPct val="80000"/>
              </a:lnSpc>
              <a:buFontTx/>
              <a:buChar char="•"/>
              <a:defRPr/>
            </a:pPr>
            <a:r>
              <a:rPr lang="en-US" sz="1600" dirty="0"/>
              <a:t>P802.11be Amendment (EHT) – Edward Au</a:t>
            </a:r>
          </a:p>
          <a:p>
            <a:pPr lvl="1">
              <a:lnSpc>
                <a:spcPct val="80000"/>
              </a:lnSpc>
              <a:buFontTx/>
              <a:buChar char="•"/>
              <a:defRPr/>
            </a:pPr>
            <a:r>
              <a:rPr lang="en-US" sz="1600" dirty="0"/>
              <a:t>P802.11bf Amendment (SENS) – Claudio da Silva</a:t>
            </a:r>
          </a:p>
          <a:p>
            <a:pPr lvl="1">
              <a:lnSpc>
                <a:spcPct val="80000"/>
              </a:lnSpc>
              <a:buFontTx/>
              <a:buChar char="•"/>
              <a:defRPr/>
            </a:pPr>
            <a:r>
              <a:rPr lang="en-US" sz="1600" dirty="0"/>
              <a:t>P802.11bh Amendment (RCM) – Carol Ansley</a:t>
            </a:r>
          </a:p>
          <a:p>
            <a:pPr lvl="1">
              <a:lnSpc>
                <a:spcPct val="80000"/>
              </a:lnSpc>
              <a:buFontTx/>
              <a:buChar char="•"/>
              <a:defRPr/>
            </a:pPr>
            <a:r>
              <a:rPr lang="en-US" sz="1600" dirty="0"/>
              <a:t>P802.11bi Amendment (EDP) – Po-kai Huang</a:t>
            </a:r>
          </a:p>
          <a:p>
            <a:pPr lvl="1">
              <a:lnSpc>
                <a:spcPct val="80000"/>
              </a:lnSpc>
              <a:buFontTx/>
              <a:buChar char="•"/>
              <a:defRPr/>
            </a:pPr>
            <a:r>
              <a:rPr lang="en-US" sz="1600" dirty="0" err="1"/>
              <a:t>REVme</a:t>
            </a:r>
            <a:r>
              <a:rPr lang="en-US" sz="1600" dirty="0"/>
              <a:t> – Emily Qi, Edward Au</a:t>
            </a:r>
          </a:p>
          <a:p>
            <a:pPr>
              <a:lnSpc>
                <a:spcPct val="80000"/>
              </a:lnSpc>
              <a:buFont typeface="Arial" panose="020B0604020202020204" pitchFamily="34" charset="0"/>
              <a:buChar char="•"/>
              <a:defRPr/>
            </a:pPr>
            <a:r>
              <a:rPr lang="en-US" sz="1800" dirty="0"/>
              <a:t>Editors Not Present</a:t>
            </a:r>
          </a:p>
          <a:p>
            <a:pPr lvl="1">
              <a:lnSpc>
                <a:spcPct val="80000"/>
              </a:lnSpc>
              <a:buFont typeface="Arial" panose="020B0604020202020204" pitchFamily="34" charset="0"/>
              <a:buChar char="•"/>
              <a:defRPr/>
            </a:pPr>
            <a:r>
              <a:rPr lang="en-US" sz="1400" dirty="0"/>
              <a:t>Robert Stacey</a:t>
            </a:r>
          </a:p>
          <a:p>
            <a:pPr lvl="1">
              <a:lnSpc>
                <a:spcPct val="80000"/>
              </a:lnSpc>
              <a:buFont typeface="Arial" panose="020B0604020202020204" pitchFamily="34" charset="0"/>
              <a:buChar char="•"/>
              <a:defRPr/>
            </a:pPr>
            <a:r>
              <a:rPr lang="en-US" sz="1400" dirty="0"/>
              <a:t>P802.11az Amendment (NGP) – Chao-Chun Wang, </a:t>
            </a:r>
          </a:p>
          <a:p>
            <a:pPr>
              <a:lnSpc>
                <a:spcPct val="80000"/>
              </a:lnSpc>
              <a:buFont typeface="Arial" panose="020B0604020202020204" pitchFamily="34" charset="0"/>
              <a:buChar char="•"/>
              <a:defRPr/>
            </a:pPr>
            <a:r>
              <a:rPr lang="en-US" sz="1800" dirty="0"/>
              <a:t>Also present:</a:t>
            </a:r>
          </a:p>
          <a:p>
            <a:pPr lvl="1">
              <a:lnSpc>
                <a:spcPct val="80000"/>
              </a:lnSpc>
              <a:buFont typeface="Arial" panose="020B0604020202020204" pitchFamily="34" charset="0"/>
              <a:buChar char="•"/>
              <a:defRPr/>
            </a:pPr>
            <a:r>
              <a:rPr lang="en-US" sz="1600" dirty="0"/>
              <a:t>Brian Hart, Mark Hamilton, Stephan Sand, Joseph Levy</a:t>
            </a:r>
          </a:p>
          <a:p>
            <a:pPr>
              <a:lnSpc>
                <a:spcPct val="80000"/>
              </a:lnSpc>
              <a:buFont typeface="Arial" panose="020B0604020202020204" pitchFamily="34" charset="0"/>
              <a:buChar char="•"/>
              <a:defRPr/>
            </a:pPr>
            <a:r>
              <a:rPr lang="en-US" sz="2200" dirty="0"/>
              <a:t>IEEE Staff present and always welcome! </a:t>
            </a:r>
            <a:endParaRPr lang="en-US" sz="1800" dirty="0"/>
          </a:p>
          <a:p>
            <a:pPr lvl="1">
              <a:lnSpc>
                <a:spcPct val="80000"/>
              </a:lnSpc>
              <a:buFont typeface="Arial" panose="020B0604020202020204" pitchFamily="34" charset="0"/>
              <a:buChar char="•"/>
              <a:defRPr/>
            </a:pP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Peter Ecclesine -</a:t>
            </a:r>
            <a:r>
              <a:rPr lang="en-US" sz="1600" dirty="0"/>
              <a:t> </a:t>
            </a:r>
            <a:r>
              <a:rPr lang="it-IT" sz="1600" dirty="0">
                <a:hlinkClick r:id="rId4"/>
              </a:rPr>
              <a:t>pecclesi@cisco.com</a:t>
            </a:r>
            <a:r>
              <a:rPr lang="it-IT" sz="1600" b="1" dirty="0"/>
              <a:t> </a:t>
            </a:r>
            <a:endParaRPr lang="en-US" sz="1600" b="1" dirty="0"/>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TGba</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TGbb</a:t>
            </a:r>
            <a:r>
              <a:rPr lang="en-US" sz="1600" b="1" dirty="0"/>
              <a:t> – Volker </a:t>
            </a:r>
            <a:r>
              <a:rPr lang="en-US" sz="1600" b="1" dirty="0" err="1"/>
              <a:t>Jungnickel</a:t>
            </a:r>
            <a:r>
              <a:rPr lang="en-US" sz="1600" b="1" dirty="0"/>
              <a:t> </a:t>
            </a:r>
            <a:r>
              <a:rPr lang="en-US" sz="1600" dirty="0"/>
              <a:t>– </a:t>
            </a:r>
            <a:r>
              <a:rPr lang="en-US" sz="1600" dirty="0">
                <a:hlinkClick r:id="rId8"/>
              </a:rPr>
              <a:t>volker.jungnickel@hhi.fraunhofer.de</a:t>
            </a:r>
            <a:r>
              <a:rPr lang="en-US" sz="1600" dirty="0"/>
              <a:t> , </a:t>
            </a:r>
            <a:r>
              <a:rPr lang="en-US" sz="1600" b="1" dirty="0"/>
              <a:t>Harry </a:t>
            </a:r>
            <a:r>
              <a:rPr lang="en-US" sz="1600" b="1" dirty="0" err="1"/>
              <a:t>Bims</a:t>
            </a:r>
            <a:r>
              <a:rPr lang="en-US" sz="1600" b="1" dirty="0"/>
              <a:t> </a:t>
            </a:r>
            <a:r>
              <a:rPr lang="en-US" sz="1600" dirty="0">
                <a:hlinkClick r:id="rId9"/>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10"/>
              </a:rPr>
              <a:t>carol@ansley.com</a:t>
            </a:r>
            <a:r>
              <a:rPr lang="en-US" sz="1600" dirty="0"/>
              <a:t> </a:t>
            </a:r>
          </a:p>
          <a:p>
            <a:pPr marL="342900" lvl="1" indent="-342900">
              <a:buFontTx/>
              <a:buChar char="•"/>
            </a:pPr>
            <a:r>
              <a:rPr lang="en-US" sz="1600" b="1" dirty="0" err="1"/>
              <a:t>TGbd</a:t>
            </a:r>
            <a:r>
              <a:rPr lang="en-US" sz="1600" b="1" dirty="0"/>
              <a:t> – </a:t>
            </a:r>
            <a:r>
              <a:rPr lang="en-US" sz="1600" b="1" dirty="0" err="1"/>
              <a:t>Yujin</a:t>
            </a:r>
            <a:r>
              <a:rPr lang="en-US" sz="1600" b="1" dirty="0"/>
              <a:t> Noh </a:t>
            </a:r>
            <a:r>
              <a:rPr lang="en-US" sz="1600" dirty="0"/>
              <a:t>–</a:t>
            </a:r>
            <a:r>
              <a:rPr lang="en-US" sz="1600" b="1" dirty="0"/>
              <a:t> </a:t>
            </a:r>
            <a:r>
              <a:rPr lang="fi-FI" sz="1600" dirty="0">
                <a:hlinkClick r:id="rId11"/>
              </a:rPr>
              <a:t>Yujin.Noh@senscomm.com</a:t>
            </a:r>
            <a:r>
              <a:rPr lang="fi-FI" sz="1600" dirty="0"/>
              <a:t> </a:t>
            </a:r>
            <a:endParaRPr lang="en-US" sz="1600" dirty="0"/>
          </a:p>
          <a:p>
            <a:pPr marL="342900" lvl="1" indent="-342900">
              <a:buFontTx/>
              <a:buChar char="•"/>
            </a:pPr>
            <a:r>
              <a:rPr lang="en-US" sz="1600" b="1" dirty="0" err="1"/>
              <a:t>TGbe</a:t>
            </a:r>
            <a:r>
              <a:rPr lang="en-US" sz="1600" b="1" dirty="0"/>
              <a:t> – Edward Au </a:t>
            </a:r>
            <a:r>
              <a:rPr lang="en-US" sz="1600" dirty="0"/>
              <a:t>– </a:t>
            </a:r>
            <a:r>
              <a:rPr lang="en-US" sz="1600" u="sng" dirty="0">
                <a:hlinkClick r:id="rId12"/>
              </a:rPr>
              <a:t>edward.ks.au@huawei.com</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13"/>
              </a:rPr>
              <a:t>claudiodasilva@fb.com</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10"/>
              </a:rPr>
              <a:t>carol@ansley.com</a:t>
            </a:r>
            <a:r>
              <a:rPr lang="en-US" sz="1600" dirty="0"/>
              <a:t> </a:t>
            </a:r>
          </a:p>
          <a:p>
            <a:pPr marL="342900" lvl="1" indent="-342900">
              <a:buFontTx/>
              <a:buChar char="•"/>
            </a:pPr>
            <a:r>
              <a:rPr lang="en-US" sz="1600" b="1" dirty="0" err="1"/>
              <a:t>TGbi</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4"/>
              </a:rPr>
              <a:t>emily.h.qi@intel.com</a:t>
            </a:r>
            <a:r>
              <a:rPr lang="en-US" sz="1600" dirty="0"/>
              <a:t>, </a:t>
            </a:r>
            <a:r>
              <a:rPr lang="en-US" sz="1600" b="1" dirty="0"/>
              <a:t>Edward Au </a:t>
            </a:r>
            <a:r>
              <a:rPr lang="en-US" sz="1600" dirty="0"/>
              <a:t>– </a:t>
            </a:r>
            <a:r>
              <a:rPr lang="en-US" sz="1600" b="0" u="sng" dirty="0">
                <a:hlinkClick r:id="rId12"/>
              </a:rPr>
              <a:t>edward.ks.au@huawei.com</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November 8</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1400" dirty="0"/>
              <a:t>11az –</a:t>
            </a:r>
          </a:p>
          <a:p>
            <a:r>
              <a:rPr lang="en-GB" sz="1400" dirty="0"/>
              <a:t>11bb –</a:t>
            </a:r>
          </a:p>
          <a:p>
            <a:r>
              <a:rPr lang="en-GB" sz="1400" dirty="0"/>
              <a:t>11bc –   </a:t>
            </a:r>
          </a:p>
          <a:p>
            <a:r>
              <a:rPr lang="en-GB" sz="1400" dirty="0"/>
              <a:t>11bd –   </a:t>
            </a:r>
          </a:p>
          <a:p>
            <a:r>
              <a:rPr lang="en-GB" sz="1400" dirty="0"/>
              <a:t>11be – </a:t>
            </a:r>
            <a:r>
              <a:rPr lang="en-US" sz="1400" dirty="0"/>
              <a:t>  </a:t>
            </a:r>
          </a:p>
          <a:p>
            <a:r>
              <a:rPr lang="en-US" sz="1400" dirty="0"/>
              <a:t>11bf </a:t>
            </a:r>
            <a:r>
              <a:rPr lang="en-GB" sz="1400" dirty="0"/>
              <a:t>–</a:t>
            </a:r>
            <a:r>
              <a:rPr lang="en-US" sz="1400" dirty="0"/>
              <a:t>   </a:t>
            </a:r>
          </a:p>
          <a:p>
            <a:r>
              <a:rPr lang="en-GB" sz="1400" dirty="0"/>
              <a:t>11bh –  </a:t>
            </a:r>
          </a:p>
          <a:p>
            <a:r>
              <a:rPr lang="en-GB" sz="1400" dirty="0"/>
              <a:t>11bi –   </a:t>
            </a:r>
          </a:p>
          <a:p>
            <a:r>
              <a:rPr lang="en-GB" sz="1400" dirty="0" err="1"/>
              <a:t>REVme</a:t>
            </a:r>
            <a:r>
              <a:rPr lang="en-GB" sz="1400" dirty="0"/>
              <a:t> –   </a:t>
            </a:r>
          </a:p>
          <a:p>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IEEE </a:t>
            </a:r>
            <a:r>
              <a:rPr lang="en-GB" dirty="0"/>
              <a:t>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a:p>
            <a:r>
              <a:rPr lang="en-US" sz="2000" dirty="0"/>
              <a:t>Publication of 802.11-2020 was February 26, 2021</a:t>
            </a:r>
          </a:p>
          <a:p>
            <a:r>
              <a:rPr lang="en-US" sz="2000" dirty="0"/>
              <a:t>Publication of 11ax was May 19, 2021</a:t>
            </a:r>
          </a:p>
          <a:p>
            <a:r>
              <a:rPr lang="en-US" sz="2000" dirty="0"/>
              <a:t>Publication of 11ay was July 28, 2021</a:t>
            </a:r>
          </a:p>
          <a:p>
            <a:r>
              <a:rPr lang="en-US" sz="2000" dirty="0"/>
              <a:t>Publication of 11ba was October 11, 2021</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11462</TotalTime>
  <Words>3732</Words>
  <Application>Microsoft Office PowerPoint</Application>
  <PresentationFormat>Widescreen</PresentationFormat>
  <Paragraphs>514</Paragraphs>
  <Slides>30</Slides>
  <Notes>24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4" baseType="lpstr">
      <vt:lpstr>Arial</vt:lpstr>
      <vt:lpstr>Times New Roman</vt:lpstr>
      <vt:lpstr>Office Theme</vt:lpstr>
      <vt:lpstr>Document</vt:lpstr>
      <vt:lpstr>802.11 WG Editor’s Meeting (November 2021)</vt:lpstr>
      <vt:lpstr>Abstract</vt:lpstr>
      <vt:lpstr>Agenda for 2021-11-08 meeting</vt:lpstr>
      <vt:lpstr>Registration for the November 802.11 electronic interim session</vt:lpstr>
      <vt:lpstr>Roll Call – 2021-11-08</vt:lpstr>
      <vt:lpstr>Volunteer Editor Contacts</vt:lpstr>
      <vt:lpstr>November 8th roundtable status report</vt:lpstr>
      <vt:lpstr>Reflector Updates</vt:lpstr>
      <vt:lpstr>IEEE Publication Status</vt:lpstr>
      <vt:lpstr>MDR Status</vt:lpstr>
      <vt:lpstr>WG Style Guide, 11be and REVme practice</vt:lpstr>
      <vt:lpstr>802.11 Style Guide</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REVmd Practice (1)</vt:lpstr>
      <vt:lpstr>REVmd Practice (2)</vt:lpstr>
      <vt:lpstr>MDR Status</vt:lpstr>
      <vt:lpstr>MDR Status</vt:lpstr>
      <vt:lpstr>Update on numbering process</vt:lpstr>
      <vt:lpstr>Capitalization Topic – 21/0789</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Peter Ecclesine</cp:lastModifiedBy>
  <cp:revision>429</cp:revision>
  <cp:lastPrinted>1601-01-01T00:00:00Z</cp:lastPrinted>
  <dcterms:created xsi:type="dcterms:W3CDTF">2018-01-07T18:30:13Z</dcterms:created>
  <dcterms:modified xsi:type="dcterms:W3CDTF">2021-11-07T16:54:25Z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