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96" r:id="rId53"/>
    <p:sldId id="2384" r:id="rId54"/>
    <p:sldId id="2379" r:id="rId55"/>
    <p:sldId id="2385" r:id="rId56"/>
    <p:sldId id="709" r:id="rId57"/>
    <p:sldId id="2397" r:id="rId58"/>
    <p:sldId id="2398" r:id="rId59"/>
    <p:sldId id="2404" r:id="rId60"/>
    <p:sldId id="2400" r:id="rId61"/>
    <p:sldId id="2401" r:id="rId62"/>
    <p:sldId id="2402" r:id="rId63"/>
    <p:sldId id="2403" r:id="rId64"/>
    <p:sldId id="2405" r:id="rId65"/>
    <p:sldId id="2406" r:id="rId66"/>
    <p:sldId id="2408" r:id="rId67"/>
    <p:sldId id="2409" r:id="rId68"/>
    <p:sldId id="2410" r:id="rId69"/>
    <p:sldId id="2411" r:id="rId70"/>
    <p:sldId id="2412" r:id="rId71"/>
    <p:sldId id="2413" r:id="rId72"/>
    <p:sldId id="2414" r:id="rId73"/>
    <p:sldId id="2415" r:id="rId74"/>
    <p:sldId id="2416" r:id="rId75"/>
    <p:sldId id="2417" r:id="rId76"/>
    <p:sldId id="315" r:id="rId77"/>
    <p:sldId id="312" r:id="rId78"/>
    <p:sldId id="318" r:id="rId79"/>
    <p:sldId id="472" r:id="rId80"/>
    <p:sldId id="473" r:id="rId81"/>
    <p:sldId id="474" r:id="rId82"/>
    <p:sldId id="480" r:id="rId83"/>
    <p:sldId id="259" r:id="rId84"/>
    <p:sldId id="260" r:id="rId85"/>
    <p:sldId id="261" r:id="rId8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96"/>
            <p14:sldId id="2384"/>
            <p14:sldId id="2379"/>
            <p14:sldId id="2385"/>
            <p14:sldId id="709"/>
          </p14:sldIdLst>
        </p14:section>
        <p14:section name="Dec. 16th - Telecon" id="{2B889B22-F5EC-4782-BC4A-EAD500C0AF2D}">
          <p14:sldIdLst>
            <p14:sldId id="2397"/>
            <p14:sldId id="2398"/>
            <p14:sldId id="2404"/>
            <p14:sldId id="2400"/>
            <p14:sldId id="2401"/>
            <p14:sldId id="2402"/>
            <p14:sldId id="2403"/>
          </p14:sldIdLst>
        </p14:section>
        <p14:section name="Jan. 5th - Telecon" id="{0AFA6A73-E321-4BAA-A83E-D9DB773BD7BD}">
          <p14:sldIdLst>
            <p14:sldId id="2405"/>
            <p14:sldId id="2406"/>
            <p14:sldId id="2408"/>
            <p14:sldId id="2409"/>
            <p14:sldId id="2410"/>
            <p14:sldId id="2411"/>
          </p14:sldIdLst>
        </p14:section>
        <p14:section name="Jan. 6th - Telecon" id="{F997F223-E087-4654-8353-2602E4C6E57F}">
          <p14:sldIdLst>
            <p14:sldId id="2412"/>
            <p14:sldId id="2413"/>
            <p14:sldId id="2414"/>
            <p14:sldId id="2415"/>
            <p14:sldId id="2416"/>
            <p14:sldId id="241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6807" autoAdjust="0"/>
  </p:normalViewPr>
  <p:slideViewPr>
    <p:cSldViewPr>
      <p:cViewPr varScale="1">
        <p:scale>
          <a:sx n="119" d="100"/>
          <a:sy n="119" d="100"/>
        </p:scale>
        <p:origin x="61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86BF79F-BF06-4844-AB64-8FFFCCC0EAD6}"/>
    <pc:docChg chg="modSld modMainMaster">
      <pc:chgData name="Segev, Jonathan" userId="7c67a1b0-8725-4553-8055-0888dbcaef94" providerId="ADAL" clId="{286BF79F-BF06-4844-AB64-8FFFCCC0EAD6}" dt="2022-01-05T21:43:34.820" v="4" actId="20577"/>
      <pc:docMkLst>
        <pc:docMk/>
      </pc:docMkLst>
      <pc:sldChg chg="modSp mod">
        <pc:chgData name="Segev, Jonathan" userId="7c67a1b0-8725-4553-8055-0888dbcaef94" providerId="ADAL" clId="{286BF79F-BF06-4844-AB64-8FFFCCC0EAD6}" dt="2022-01-05T21:43:34.820" v="4" actId="20577"/>
        <pc:sldMkLst>
          <pc:docMk/>
          <pc:sldMk cId="0" sldId="256"/>
        </pc:sldMkLst>
        <pc:spChg chg="mod">
          <ac:chgData name="Segev, Jonathan" userId="7c67a1b0-8725-4553-8055-0888dbcaef94" providerId="ADAL" clId="{286BF79F-BF06-4844-AB64-8FFFCCC0EAD6}" dt="2022-01-05T21:43:34.820" v="4" actId="20577"/>
          <ac:spMkLst>
            <pc:docMk/>
            <pc:sldMk cId="0" sldId="256"/>
            <ac:spMk id="3074" creationId="{00000000-0000-0000-0000-000000000000}"/>
          </ac:spMkLst>
        </pc:spChg>
      </pc:sldChg>
      <pc:sldChg chg="modSp mod">
        <pc:chgData name="Segev, Jonathan" userId="7c67a1b0-8725-4553-8055-0888dbcaef94" providerId="ADAL" clId="{286BF79F-BF06-4844-AB64-8FFFCCC0EAD6}" dt="2022-01-05T21:41:46.763" v="2" actId="20577"/>
        <pc:sldMkLst>
          <pc:docMk/>
          <pc:sldMk cId="2859274593" sldId="2412"/>
        </pc:sldMkLst>
        <pc:spChg chg="mod">
          <ac:chgData name="Segev, Jonathan" userId="7c67a1b0-8725-4553-8055-0888dbcaef94" providerId="ADAL" clId="{286BF79F-BF06-4844-AB64-8FFFCCC0EAD6}" dt="2022-01-05T21:41:46.763" v="2" actId="20577"/>
          <ac:spMkLst>
            <pc:docMk/>
            <pc:sldMk cId="2859274593" sldId="2412"/>
            <ac:spMk id="3" creationId="{00000000-0000-0000-0000-000000000000}"/>
          </ac:spMkLst>
        </pc:spChg>
      </pc:sldChg>
      <pc:sldMasterChg chg="modSp mod">
        <pc:chgData name="Segev, Jonathan" userId="7c67a1b0-8725-4553-8055-0888dbcaef94" providerId="ADAL" clId="{286BF79F-BF06-4844-AB64-8FFFCCC0EAD6}" dt="2022-01-05T21:35:23.582" v="1" actId="20577"/>
        <pc:sldMasterMkLst>
          <pc:docMk/>
          <pc:sldMasterMk cId="0" sldId="2147483648"/>
        </pc:sldMasterMkLst>
        <pc:spChg chg="mod">
          <ac:chgData name="Segev, Jonathan" userId="7c67a1b0-8725-4553-8055-0888dbcaef94" providerId="ADAL" clId="{286BF79F-BF06-4844-AB64-8FFFCCC0EAD6}" dt="2022-01-05T21:35:23.58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1695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3524721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487923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2022-01-05</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50 min)</a:t>
            </a:r>
          </a:p>
          <a:p>
            <a:pPr lvl="1" algn="just">
              <a:spcBef>
                <a:spcPct val="20000"/>
              </a:spcBef>
              <a:buFontTx/>
              <a:buChar char="•"/>
            </a:pPr>
            <a:r>
              <a:rPr lang="en-US" altLang="en-US" sz="1600" b="0" kern="0" dirty="0"/>
              <a:t>11-21-1841 Comment resolution SA1 HE LTF Repetitions (Christian Berger – 45 min) </a:t>
            </a:r>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67C7-29D7-4B6F-B39A-C3326072CB9F}"/>
              </a:ext>
            </a:extLst>
          </p:cNvPr>
          <p:cNvSpPr>
            <a:spLocks noGrp="1"/>
          </p:cNvSpPr>
          <p:nvPr>
            <p:ph type="title"/>
          </p:nvPr>
        </p:nvSpPr>
        <p:spPr/>
        <p:txBody>
          <a:bodyPr/>
          <a:lstStyle/>
          <a:p>
            <a:r>
              <a:rPr lang="en-US" dirty="0"/>
              <a:t>11-21-1944</a:t>
            </a:r>
          </a:p>
        </p:txBody>
      </p:sp>
      <p:sp>
        <p:nvSpPr>
          <p:cNvPr id="3" name="Content Placeholder 2">
            <a:extLst>
              <a:ext uri="{FF2B5EF4-FFF2-40B4-BE49-F238E27FC236}">
                <a16:creationId xmlns:a16="http://schemas.microsoft.com/office/drawing/2014/main" id="{A703F316-FCC3-474F-B508-A24FF76FE0C3}"/>
              </a:ext>
            </a:extLst>
          </p:cNvPr>
          <p:cNvSpPr>
            <a:spLocks noGrp="1"/>
          </p:cNvSpPr>
          <p:nvPr>
            <p:ph idx="1"/>
          </p:nvPr>
        </p:nvSpPr>
        <p:spPr>
          <a:xfrm>
            <a:off x="914401" y="1628801"/>
            <a:ext cx="10361084" cy="4465614"/>
          </a:xfrm>
        </p:spPr>
        <p:txBody>
          <a:bodyPr/>
          <a:lstStyle/>
          <a:p>
            <a:r>
              <a:rPr lang="en-US" dirty="0" err="1"/>
              <a:t>Strawpoll</a:t>
            </a:r>
            <a:endParaRPr lang="en-US" dirty="0"/>
          </a:p>
          <a:p>
            <a:r>
              <a:rPr lang="en-US" dirty="0"/>
              <a:t>Which of the solutions described in the comment resolution for CID 287875 document 11-21-1944r0 do you prefer?</a:t>
            </a:r>
          </a:p>
          <a:p>
            <a:endParaRPr lang="en-US" dirty="0"/>
          </a:p>
          <a:p>
            <a:r>
              <a:rPr lang="en-US" dirty="0"/>
              <a:t>O1) Solution 1 - 2</a:t>
            </a:r>
          </a:p>
          <a:p>
            <a:r>
              <a:rPr lang="en-US" dirty="0"/>
              <a:t>O2) Solution 2 - 6</a:t>
            </a:r>
          </a:p>
          <a:p>
            <a:r>
              <a:rPr lang="en-US" dirty="0"/>
              <a:t>O3) Either O1 or O2 is fine -2 </a:t>
            </a:r>
          </a:p>
          <a:p>
            <a:r>
              <a:rPr lang="en-US" dirty="0"/>
              <a:t>O4) Neither - 1</a:t>
            </a:r>
          </a:p>
          <a:p>
            <a:r>
              <a:rPr lang="en-US" dirty="0"/>
              <a:t>O5) Abstain - 1 </a:t>
            </a:r>
          </a:p>
          <a:p>
            <a:r>
              <a:rPr lang="en-US" dirty="0"/>
              <a:t>Did not respond - 4</a:t>
            </a:r>
          </a:p>
          <a:p>
            <a:endParaRPr lang="en-US" dirty="0"/>
          </a:p>
        </p:txBody>
      </p:sp>
      <p:sp>
        <p:nvSpPr>
          <p:cNvPr id="4" name="Slide Number Placeholder 3">
            <a:extLst>
              <a:ext uri="{FF2B5EF4-FFF2-40B4-BE49-F238E27FC236}">
                <a16:creationId xmlns:a16="http://schemas.microsoft.com/office/drawing/2014/main" id="{32CF6E87-9F94-409E-8FE7-9E835A7FE6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D5845C7-7B6F-4EEE-B152-D8533BD7A6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4545478-5B73-449E-B99D-E13FB77B638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69297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0074253"/>
              </p:ext>
            </p:extLst>
          </p:nvPr>
        </p:nvGraphicFramePr>
        <p:xfrm>
          <a:off x="767408" y="1716304"/>
          <a:ext cx="9585279"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15 min) – for completion</a:t>
            </a:r>
          </a:p>
          <a:p>
            <a:pPr lvl="1" algn="just">
              <a:spcBef>
                <a:spcPct val="20000"/>
              </a:spcBef>
              <a:buFontTx/>
              <a:buChar char="•"/>
            </a:pPr>
            <a:r>
              <a:rPr lang="en-US" altLang="en-US" sz="1600" b="0" kern="0" dirty="0"/>
              <a:t>11-21-1841 Comment resolution SA1 HE LTF Repetitions (Christian Berger – 45 min)</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45min/as time </a:t>
            </a:r>
            <a:r>
              <a:rPr lang="fr-FR" sz="1600" dirty="0" err="1"/>
              <a:t>permits</a:t>
            </a:r>
            <a:r>
              <a:rPr lang="fr-FR" sz="1600" dirty="0"/>
              <a:t>)</a:t>
            </a:r>
            <a:endParaRPr lang="en-US" altLang="en-US" sz="1600" dirty="0"/>
          </a:p>
          <a:p>
            <a:pPr algn="just">
              <a:spcBef>
                <a:spcPct val="20000"/>
              </a:spcBef>
              <a:buFontTx/>
              <a:buChar char="•"/>
            </a:pPr>
            <a:r>
              <a:rPr lang="en-US" sz="1800" b="0" dirty="0"/>
              <a:t>Review telecon times. (3min – special order)</a:t>
            </a:r>
          </a:p>
          <a:p>
            <a:pPr algn="just">
              <a:spcBef>
                <a:spcPct val="20000"/>
              </a:spcBef>
              <a:buFontTx/>
              <a:buChar char="•"/>
            </a:pPr>
            <a:r>
              <a:rPr lang="en-US" sz="1800" b="0" dirty="0"/>
              <a:t>Review submission pipeline (2min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77563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65985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84AC-6A00-4F33-92F7-4A7929B3AEF3}"/>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EA8144D2-6D7B-490D-834C-3D16DF150C55}"/>
              </a:ext>
            </a:extLst>
          </p:cNvPr>
          <p:cNvSpPr>
            <a:spLocks noGrp="1"/>
          </p:cNvSpPr>
          <p:nvPr>
            <p:ph idx="1"/>
          </p:nvPr>
        </p:nvSpPr>
        <p:spPr/>
        <p:txBody>
          <a:bodyPr/>
          <a:lstStyle/>
          <a:p>
            <a:r>
              <a:rPr lang="en-US" dirty="0" err="1"/>
              <a:t>Strawpoll</a:t>
            </a:r>
            <a:endParaRPr lang="en-US" dirty="0"/>
          </a:p>
          <a:p>
            <a:r>
              <a:rPr lang="en-US" b="0" dirty="0"/>
              <a:t>We agree to the resolutions contained in document 11-21-1944r2 for CIDs 287866, 287867, 287870, 287871, 287872, 287874, and CID 287875 (7 CIDs total).</a:t>
            </a:r>
          </a:p>
          <a:p>
            <a:r>
              <a:rPr lang="en-US" b="0" dirty="0"/>
              <a:t>Results (Y/N/A): 9/0/1</a:t>
            </a:r>
          </a:p>
        </p:txBody>
      </p:sp>
      <p:sp>
        <p:nvSpPr>
          <p:cNvPr id="4" name="Slide Number Placeholder 3">
            <a:extLst>
              <a:ext uri="{FF2B5EF4-FFF2-40B4-BE49-F238E27FC236}">
                <a16:creationId xmlns:a16="http://schemas.microsoft.com/office/drawing/2014/main" id="{7ABFAC23-81A0-4D24-A8D4-7EE7DAE6046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9148C91-2A73-4F6F-94F9-9F213635C2C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1B8C5F-54E2-4D17-9D34-0B50470C5A5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9588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5140503"/>
              </p:ext>
            </p:extLst>
          </p:nvPr>
        </p:nvGraphicFramePr>
        <p:xfrm>
          <a:off x="767408" y="1716304"/>
          <a:ext cx="9585279"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 </a:t>
                      </a:r>
                    </a:p>
                  </a:txBody>
                  <a:tcPr marT="45712" marB="45712"/>
                </a:tc>
                <a:extLst>
                  <a:ext uri="{0D108BD9-81ED-4DB2-BD59-A6C34878D82A}">
                    <a16:rowId xmlns:a16="http://schemas.microsoft.com/office/drawing/2014/main" val="10002"/>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4518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9916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93441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January 5</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10 min) – motion</a:t>
            </a:r>
          </a:p>
          <a:p>
            <a:pPr lvl="1" algn="just">
              <a:spcBef>
                <a:spcPct val="20000"/>
              </a:spcBef>
              <a:buFontTx/>
              <a:buChar char="•"/>
            </a:pPr>
            <a:r>
              <a:rPr lang="en-US" altLang="en-US" sz="1600" b="0" kern="0" dirty="0"/>
              <a:t>11-21-1841 Comment resolution SA1 HE LTF Repetitions (Christian Berger – 45 min)</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45min/as time </a:t>
            </a:r>
            <a:r>
              <a:rPr lang="fr-FR" sz="1600" dirty="0" err="1"/>
              <a:t>permits</a:t>
            </a:r>
            <a:r>
              <a:rPr lang="fr-FR" sz="1600" dirty="0"/>
              <a:t>)</a:t>
            </a:r>
            <a:endParaRPr lang="en-US" altLang="en-US" sz="1600" dirty="0"/>
          </a:p>
          <a:p>
            <a:pPr algn="just">
              <a:spcBef>
                <a:spcPct val="20000"/>
              </a:spcBef>
              <a:buFontTx/>
              <a:buChar char="•"/>
            </a:pPr>
            <a:r>
              <a:rPr lang="en-US" sz="1800" b="0" dirty="0"/>
              <a:t>Review telecon times. (3min – special order)</a:t>
            </a:r>
          </a:p>
          <a:p>
            <a:pPr algn="just">
              <a:spcBef>
                <a:spcPct val="20000"/>
              </a:spcBef>
              <a:buFontTx/>
              <a:buChar char="•"/>
            </a:pPr>
            <a:r>
              <a:rPr lang="en-US" sz="1800" b="0" dirty="0"/>
              <a:t>Review submission pipeline (2min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46248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17143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1890012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767408" y="1716304"/>
          <a:ext cx="9585279"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 </a:t>
                      </a:r>
                    </a:p>
                  </a:txBody>
                  <a:tcPr marT="45712" marB="45712"/>
                </a:tc>
                <a:extLst>
                  <a:ext uri="{0D108BD9-81ED-4DB2-BD59-A6C34878D82A}">
                    <a16:rowId xmlns:a16="http://schemas.microsoft.com/office/drawing/2014/main" val="10002"/>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088378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76059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3553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January 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15min for motion) </a:t>
            </a:r>
          </a:p>
          <a:p>
            <a:pPr lvl="1" algn="just">
              <a:spcBef>
                <a:spcPct val="20000"/>
              </a:spcBef>
              <a:buFontTx/>
              <a:buChar char="•"/>
            </a:pPr>
            <a:r>
              <a:rPr lang="en-US" altLang="en-US" sz="1600" b="0" kern="0" dirty="0"/>
              <a:t>11-21-1841 Comment resolution SA1 HE LTF Repetitions (Christian Berger – 45 min)</a:t>
            </a:r>
          </a:p>
          <a:p>
            <a:pPr algn="just">
              <a:spcBef>
                <a:spcPct val="20000"/>
              </a:spcBef>
              <a:buFontTx/>
              <a:buChar char="•"/>
            </a:pPr>
            <a:r>
              <a:rPr lang="en-US" sz="1800" b="0"/>
              <a:t>Review </a:t>
            </a:r>
            <a:r>
              <a:rPr lang="en-US" sz="1800" b="0" dirty="0"/>
              <a:t>telecon times. (3min – special order)</a:t>
            </a:r>
          </a:p>
          <a:p>
            <a:pPr algn="just">
              <a:spcBef>
                <a:spcPct val="20000"/>
              </a:spcBef>
              <a:buFontTx/>
              <a:buChar char="•"/>
            </a:pPr>
            <a:r>
              <a:rPr lang="en-US" sz="1800" b="0" dirty="0"/>
              <a:t>Review submission pipeline (2min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592745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30289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868212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767408" y="1716304"/>
          <a:ext cx="9585279"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 </a:t>
                      </a:r>
                    </a:p>
                  </a:txBody>
                  <a:tcPr marT="45712" marB="45712"/>
                </a:tc>
                <a:extLst>
                  <a:ext uri="{0D108BD9-81ED-4DB2-BD59-A6C34878D82A}">
                    <a16:rowId xmlns:a16="http://schemas.microsoft.com/office/drawing/2014/main" val="10002"/>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117541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10307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97313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110697</TotalTime>
  <Words>6985</Words>
  <Application>Microsoft Office PowerPoint</Application>
  <PresentationFormat>Widescreen</PresentationFormat>
  <Paragraphs>1122</Paragraphs>
  <Slides>85</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93"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11-21-1944</vt:lpstr>
      <vt:lpstr>Scheduled telecons</vt:lpstr>
      <vt:lpstr>Submission Pipeline</vt:lpstr>
      <vt:lpstr>PowerPoint Presentation</vt:lpstr>
      <vt:lpstr>PowerPoint Presentation</vt:lpstr>
      <vt:lpstr>December 16th Telecon Agenda</vt:lpstr>
      <vt:lpstr>Review submissions</vt:lpstr>
      <vt:lpstr>Submission 11-21-1944</vt:lpstr>
      <vt:lpstr>Scheduled telecons</vt:lpstr>
      <vt:lpstr>Submission Pipeline</vt:lpstr>
      <vt:lpstr>PowerPoint Presentation</vt:lpstr>
      <vt:lpstr>PowerPoint Presentation</vt:lpstr>
      <vt:lpstr>January 5th Telecon Agenda</vt:lpstr>
      <vt:lpstr>Review submissions</vt:lpstr>
      <vt:lpstr>Scheduled telecons</vt:lpstr>
      <vt:lpstr>Submission Pipeline</vt:lpstr>
      <vt:lpstr>PowerPoint Presentation</vt:lpstr>
      <vt:lpstr>PowerPoint Presentation</vt:lpstr>
      <vt:lpstr>January 6th Telecon Agenda</vt:lpstr>
      <vt:lpstr>Review submissions</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706</cp:revision>
  <cp:lastPrinted>1601-01-01T00:00:00Z</cp:lastPrinted>
  <dcterms:created xsi:type="dcterms:W3CDTF">2018-08-06T10:28:59Z</dcterms:created>
  <dcterms:modified xsi:type="dcterms:W3CDTF">2022-01-05T21:43:39Z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