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8" r:id="rId13"/>
    <p:sldId id="292" r:id="rId14"/>
    <p:sldId id="297" r:id="rId15"/>
    <p:sldId id="299" r:id="rId16"/>
    <p:sldId id="294" r:id="rId17"/>
    <p:sldId id="293" r:id="rId18"/>
    <p:sldId id="295" r:id="rId19"/>
    <p:sldId id="300" r:id="rId20"/>
    <p:sldId id="301" r:id="rId21"/>
    <p:sldId id="287" r:id="rId22"/>
    <p:sldId id="283" r:id="rId23"/>
    <p:sldId id="296" r:id="rId24"/>
    <p:sldId id="288" r:id="rId25"/>
    <p:sldId id="286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71" d="100"/>
          <a:sy n="71" d="100"/>
        </p:scale>
        <p:origin x="11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802.11-21/1585r9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indicates 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  (Compatible with 12.2.10)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IRM Hash value and includes it in the 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may be included pre-association ANQP frames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 “Unknown”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should have my key) “Known”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“Change”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“Unknown” 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 (e.g. Duplicate, not random) 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STA IRMK.</a:t>
            </a:r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element sent in Association Request</a:t>
            </a:r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3" y="3065306"/>
            <a:ext cx="5865895" cy="2342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542" y="2128064"/>
            <a:ext cx="6406694" cy="9356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100" y="3087508"/>
            <a:ext cx="6406694" cy="644043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 bwMode="auto">
          <a:xfrm>
            <a:off x="6091548" y="2743200"/>
            <a:ext cx="690252" cy="34430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565236" y="2743200"/>
            <a:ext cx="1121564" cy="3154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6194666" y="4664797"/>
            <a:ext cx="249062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>
                <a:solidFill>
                  <a:srgbClr val="FF3300"/>
                </a:solidFill>
              </a:rPr>
              <a:t>Change – Eliminates all chances of a brute-force attack.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28536" y="3499820"/>
            <a:ext cx="12121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See next slide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Check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99" y="1386071"/>
            <a:ext cx="8115148" cy="815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8176" y="2216330"/>
            <a:ext cx="739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IRMK Offset takes a value N, from 0 to 112  (Note: IRMK is 128 bits)</a:t>
            </a:r>
            <a:endParaRPr lang="en-GB" sz="1400" dirty="0"/>
          </a:p>
          <a:p>
            <a:r>
              <a:rPr lang="en-GB" sz="1400" dirty="0" smtClean="0"/>
              <a:t>The </a:t>
            </a:r>
            <a:r>
              <a:rPr lang="en-GB" sz="1400" dirty="0"/>
              <a:t>Check field contains the 8 bits representing the EX-OR of the 8 bits of the </a:t>
            </a:r>
            <a:r>
              <a:rPr lang="en-GB" sz="1400" dirty="0" smtClean="0"/>
              <a:t>IRMK, 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/>
              <a:t> </a:t>
            </a:r>
            <a:r>
              <a:rPr lang="en-GB" sz="1400" dirty="0" smtClean="0"/>
              <a:t>to b</a:t>
            </a:r>
            <a:r>
              <a:rPr lang="en-GB" sz="1400" baseline="-25000" dirty="0" smtClean="0"/>
              <a:t>N+7 </a:t>
            </a:r>
            <a:r>
              <a:rPr lang="en-GB" sz="1400" dirty="0" smtClean="0"/>
              <a:t>with </a:t>
            </a:r>
            <a:r>
              <a:rPr lang="en-GB" sz="1400" dirty="0"/>
              <a:t>the following 8 </a:t>
            </a:r>
            <a:r>
              <a:rPr lang="en-GB" sz="1400" dirty="0" smtClean="0"/>
              <a:t>bits (b</a:t>
            </a:r>
            <a:r>
              <a:rPr lang="en-GB" sz="1400" baseline="-25000" dirty="0" smtClean="0"/>
              <a:t>N+8</a:t>
            </a:r>
            <a:r>
              <a:rPr lang="en-GB" sz="1400" dirty="0" smtClean="0"/>
              <a:t> to b</a:t>
            </a:r>
            <a:r>
              <a:rPr lang="en-GB" sz="1400" baseline="-25000" dirty="0" smtClean="0"/>
              <a:t>N+15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r>
              <a:rPr lang="en-GB" sz="1400" dirty="0" smtClean="0"/>
              <a:t>i.e.  For n = 0 to 7</a:t>
            </a:r>
          </a:p>
          <a:p>
            <a:r>
              <a:rPr lang="en-GB" sz="1400" dirty="0" smtClean="0"/>
              <a:t>Bits in Check field are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= EX-OR (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N+n</a:t>
            </a:r>
            <a:r>
              <a:rPr lang="en-GB" sz="1400" dirty="0" smtClean="0"/>
              <a:t>, b</a:t>
            </a:r>
            <a:r>
              <a:rPr lang="en-GB" sz="1400" baseline="-25000" dirty="0" smtClean="0"/>
              <a:t>N+n+8</a:t>
            </a:r>
            <a:r>
              <a:rPr lang="en-GB" sz="1400" dirty="0" smtClean="0"/>
              <a:t>)          where 	</a:t>
            </a:r>
            <a:r>
              <a:rPr lang="en-GB" sz="1400" dirty="0" err="1" smtClean="0"/>
              <a:t>b</a:t>
            </a:r>
            <a:r>
              <a:rPr lang="en-GB" sz="1400" baseline="-25000" dirty="0" err="1" smtClean="0"/>
              <a:t>N</a:t>
            </a:r>
            <a:r>
              <a:rPr lang="en-GB" sz="1400" dirty="0" smtClean="0"/>
              <a:t> is Nth bit in IRMK</a:t>
            </a:r>
          </a:p>
          <a:p>
            <a:r>
              <a:rPr lang="en-GB" sz="1400" dirty="0"/>
              <a:t>	</a:t>
            </a:r>
            <a:r>
              <a:rPr lang="en-GB" sz="1400" dirty="0" smtClean="0"/>
              <a:t>				</a:t>
            </a:r>
            <a:endParaRPr lang="en-US" sz="1400" dirty="0"/>
          </a:p>
          <a:p>
            <a:r>
              <a:rPr lang="en-GB" sz="1400" dirty="0" smtClean="0"/>
              <a:t>As </a:t>
            </a:r>
            <a:r>
              <a:rPr lang="en-GB" sz="1400" dirty="0"/>
              <a:t>an example, </a:t>
            </a:r>
            <a:r>
              <a:rPr lang="en-GB" sz="1400" dirty="0" smtClean="0"/>
              <a:t>IRKM Offset = 72</a:t>
            </a:r>
          </a:p>
          <a:p>
            <a:r>
              <a:rPr lang="en-GB" sz="1400" dirty="0" smtClean="0"/>
              <a:t>Check </a:t>
            </a:r>
            <a:r>
              <a:rPr lang="en-GB" sz="1400" dirty="0"/>
              <a:t>field </a:t>
            </a:r>
            <a:r>
              <a:rPr lang="en-GB" sz="1400" dirty="0" smtClean="0"/>
              <a:t>b0 is </a:t>
            </a:r>
            <a:r>
              <a:rPr lang="en-GB" sz="1400" dirty="0"/>
              <a:t>EX_OR of bits 72 and </a:t>
            </a:r>
            <a:r>
              <a:rPr lang="en-GB" sz="1400" dirty="0" smtClean="0"/>
              <a:t>80, and b7 is EX-OR of bits 79 and 87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Acts </a:t>
            </a:r>
            <a:r>
              <a:rPr lang="en-US" sz="1800" u="sng" dirty="0"/>
              <a:t>as a “Hint” to the AP so AP can quickly find a stored IRMK</a:t>
            </a:r>
            <a:r>
              <a:rPr lang="en-US" sz="1800" u="sng" dirty="0" smtClean="0"/>
              <a:t>.</a:t>
            </a:r>
          </a:p>
          <a:p>
            <a:r>
              <a:rPr lang="en-US" sz="1800" u="sng" dirty="0" smtClean="0"/>
              <a:t>But does not declare any part of the IRMK</a:t>
            </a:r>
          </a:p>
          <a:p>
            <a:r>
              <a:rPr lang="en-US" sz="1800" dirty="0" smtClean="0"/>
              <a:t>Reduces resistance to 1 in 2</a:t>
            </a:r>
            <a:r>
              <a:rPr lang="en-US" sz="1800" baseline="30000" dirty="0" smtClean="0"/>
              <a:t>124</a:t>
            </a:r>
            <a:r>
              <a:rPr lang="en-US" sz="1800" dirty="0" smtClean="0"/>
              <a:t> </a:t>
            </a:r>
          </a:p>
          <a:p>
            <a:endParaRPr lang="en-US" sz="1800" u="sng" dirty="0"/>
          </a:p>
          <a:p>
            <a:r>
              <a:rPr lang="en-US" sz="1800" b="0" dirty="0" smtClean="0"/>
              <a:t>Note that STA can change the IRMK at any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1757" y="3276600"/>
            <a:ext cx="7046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 sends “Unknown”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 sends IRMK Request, STA sends IRMK 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STA sends “Known” or “Change”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 sends IRMK Confirm optionally with “IRMK check”</a:t>
            </a:r>
          </a:p>
          <a:p>
            <a:endParaRPr lang="en-US" sz="1600" dirty="0" smtClean="0"/>
          </a:p>
          <a:p>
            <a:r>
              <a:rPr lang="en-US" sz="1600" dirty="0" smtClean="0"/>
              <a:t>AP can request New IRMK (with reasons)</a:t>
            </a:r>
            <a:endParaRPr lang="en-US" sz="1600" dirty="0"/>
          </a:p>
          <a:p>
            <a:r>
              <a:rPr lang="en-US" sz="1600" dirty="0" smtClean="0"/>
              <a:t>STA can change IRMK whenever it wants (prevents any possible brute-force attack</a:t>
            </a:r>
          </a:p>
          <a:p>
            <a:endParaRPr lang="en-US" sz="1600" dirty="0"/>
          </a:p>
          <a:p>
            <a:r>
              <a:rPr lang="en-US" sz="1600" dirty="0" smtClean="0"/>
              <a:t>AP can request “IRMK Check” (If many IRMKs stored for example).</a:t>
            </a:r>
          </a:p>
          <a:p>
            <a:endParaRPr lang="en-U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219200"/>
            <a:ext cx="8241201" cy="219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IRMK Confirm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01" y="2051675"/>
            <a:ext cx="8101918" cy="8144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4214" y="305631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IRMK Confirm Action frame is transmitted from an AP to a non-AP STA to confirm that an IRMK has been </a:t>
            </a:r>
            <a:r>
              <a:rPr lang="en-GB" sz="1600" dirty="0" smtClean="0"/>
              <a:t>recognized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8" y="3908253"/>
            <a:ext cx="7813424" cy="587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5988" y="4685387"/>
            <a:ext cx="7796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Check field </a:t>
            </a:r>
            <a:r>
              <a:rPr lang="en-US" sz="1600" dirty="0" smtClean="0"/>
              <a:t>allows the STA to check that it is the right IRMK without having to send 128 bits.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4768" y="1160433"/>
            <a:ext cx="8007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To provide extra security, AP confirms IRMK and STA can check it without having to declare the full IRMK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If AP has many IRMKs and STA did not include the IRMK Check field in IRM element, then AP can request it.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Notes:</a:t>
            </a:r>
            <a:endParaRPr lang="en-US" sz="1800" dirty="0"/>
          </a:p>
          <a:p>
            <a:r>
              <a:rPr lang="en-US" sz="1800" dirty="0" smtClean="0"/>
              <a:t>We could consider STA always includes it in IRM element</a:t>
            </a:r>
          </a:p>
          <a:p>
            <a:r>
              <a:rPr lang="en-US" sz="1800" dirty="0" smtClean="0"/>
              <a:t>IF STA recognizes AP as a “busy AP” then STA should include IRMK Check.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IRMK Check Request/Response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REASON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74" y="3124200"/>
            <a:ext cx="7861427" cy="7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1800" dirty="0" smtClean="0"/>
              <a:t>The “IRMK Check” field allows the AP to </a:t>
            </a:r>
            <a:r>
              <a:rPr lang="en-US" sz="1800" dirty="0" smtClean="0"/>
              <a:t>down-select list </a:t>
            </a:r>
            <a:endParaRPr lang="en-US" sz="1800" dirty="0" smtClean="0"/>
          </a:p>
          <a:p>
            <a:pPr lvl="1"/>
            <a:r>
              <a:rPr lang="en-US" sz="1600" dirty="0" smtClean="0"/>
              <a:t>STA indicates 8 EX-</a:t>
            </a:r>
            <a:r>
              <a:rPr lang="en-US" sz="1600" dirty="0" err="1" smtClean="0"/>
              <a:t>OR’d</a:t>
            </a:r>
            <a:r>
              <a:rPr lang="en-US" sz="1600" dirty="0" smtClean="0"/>
              <a:t> bits of IRMK from a ‘random’ start</a:t>
            </a:r>
          </a:p>
          <a:p>
            <a:pPr lvl="1"/>
            <a:r>
              <a:rPr lang="en-US" sz="1600" dirty="0" smtClean="0"/>
              <a:t>AP can quickly sort through list to reduce number of possible IRMKs</a:t>
            </a:r>
          </a:p>
          <a:p>
            <a:pPr lvl="1"/>
            <a:r>
              <a:rPr lang="en-US" sz="1600" dirty="0" smtClean="0"/>
              <a:t>Only reduces security from 128 </a:t>
            </a:r>
            <a:r>
              <a:rPr lang="en-US" sz="1600" dirty="0" smtClean="0"/>
              <a:t>bits </a:t>
            </a:r>
            <a:r>
              <a:rPr lang="en-US" sz="1600" dirty="0" smtClean="0"/>
              <a:t>to </a:t>
            </a:r>
            <a:r>
              <a:rPr lang="en-US" sz="1600" dirty="0" smtClean="0"/>
              <a:t>120 </a:t>
            </a:r>
            <a:r>
              <a:rPr lang="en-US" sz="1600" dirty="0" smtClean="0"/>
              <a:t>bits</a:t>
            </a:r>
            <a:r>
              <a:rPr lang="en-US" sz="1600" dirty="0" smtClean="0"/>
              <a:t>.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Hence, 3</a:t>
            </a:r>
            <a:r>
              <a:rPr lang="en-US" sz="1600" baseline="30000" dirty="0" smtClean="0">
                <a:solidFill>
                  <a:srgbClr val="FF0000"/>
                </a:solidFill>
              </a:rPr>
              <a:t>rd</a:t>
            </a:r>
            <a:r>
              <a:rPr lang="en-US" sz="1600" dirty="0" smtClean="0">
                <a:solidFill>
                  <a:srgbClr val="FF0000"/>
                </a:solidFill>
              </a:rPr>
              <a:t> party must perform average of 2</a:t>
            </a:r>
            <a:r>
              <a:rPr lang="en-US" sz="1600" baseline="30000" dirty="0" smtClean="0">
                <a:solidFill>
                  <a:srgbClr val="FF0000"/>
                </a:solidFill>
              </a:rPr>
              <a:t>119</a:t>
            </a:r>
            <a:r>
              <a:rPr lang="en-US" sz="1600" dirty="0" smtClean="0">
                <a:solidFill>
                  <a:srgbClr val="FF0000"/>
                </a:solidFill>
              </a:rPr>
              <a:t> (6.6 x 10</a:t>
            </a:r>
            <a:r>
              <a:rPr lang="en-US" sz="1600" baseline="30000" dirty="0" smtClean="0">
                <a:solidFill>
                  <a:srgbClr val="FF0000"/>
                </a:solidFill>
              </a:rPr>
              <a:t>35</a:t>
            </a:r>
            <a:r>
              <a:rPr lang="en-US" sz="1600" dirty="0" smtClean="0">
                <a:solidFill>
                  <a:srgbClr val="FF0000"/>
                </a:solidFill>
              </a:rPr>
              <a:t>) hash calculations to find the IRMK</a:t>
            </a:r>
            <a:r>
              <a:rPr lang="en-US" sz="1600" dirty="0" smtClean="0"/>
              <a:t>. </a:t>
            </a:r>
          </a:p>
          <a:p>
            <a:pPr marL="457200" lvl="1" indent="0">
              <a:buNone/>
            </a:pPr>
            <a:r>
              <a:rPr lang="en-US" sz="1600" i="1" dirty="0" smtClean="0">
                <a:solidFill>
                  <a:srgbClr val="FF0000"/>
                </a:solidFill>
              </a:rPr>
              <a:t>(note: Has to do this for every STA that associates to find if same IRMK, and if STA changes IRMK then impossible)</a:t>
            </a:r>
          </a:p>
          <a:p>
            <a:r>
              <a:rPr lang="en-US" sz="2000" dirty="0" smtClean="0"/>
              <a:t>Down-Select at AP with IRMK Check</a:t>
            </a:r>
          </a:p>
          <a:p>
            <a:pPr lvl="1"/>
            <a:r>
              <a:rPr lang="en-US" sz="1600" dirty="0" smtClean="0"/>
              <a:t>2</a:t>
            </a:r>
            <a:r>
              <a:rPr lang="en-US" sz="1600" baseline="30000" dirty="0" smtClean="0"/>
              <a:t>16</a:t>
            </a:r>
            <a:r>
              <a:rPr lang="en-US" sz="1600" dirty="0" smtClean="0"/>
              <a:t> combinations for 16 bits, </a:t>
            </a:r>
            <a:r>
              <a:rPr lang="en-US" sz="1600" baseline="30000" dirty="0" smtClean="0"/>
              <a:t>28</a:t>
            </a:r>
            <a:r>
              <a:rPr lang="en-US" sz="1600" dirty="0" smtClean="0"/>
              <a:t> combinations for 8 bit EXOR </a:t>
            </a:r>
          </a:p>
          <a:p>
            <a:pPr lvl="1"/>
            <a:r>
              <a:rPr lang="en-US" sz="1600" dirty="0" smtClean="0"/>
              <a:t>Down Select is 2</a:t>
            </a:r>
            <a:r>
              <a:rPr lang="en-US" sz="1600" baseline="30000" dirty="0" smtClean="0"/>
              <a:t>16</a:t>
            </a:r>
            <a:r>
              <a:rPr lang="en-US" sz="1600" dirty="0" smtClean="0"/>
              <a:t>/2</a:t>
            </a:r>
            <a:r>
              <a:rPr lang="en-US" sz="1600" baseline="30000" dirty="0" smtClean="0"/>
              <a:t>8</a:t>
            </a:r>
            <a:r>
              <a:rPr lang="en-US" sz="1600" dirty="0" smtClean="0"/>
              <a:t> = 256 i.e. 1000 IRMKs down selected to 4.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1000 IRMKs in store, AP, on average, needs to check 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 to find correct IRMK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IRM Check field also used by AP to Confirm IRMK back to STA.</a:t>
            </a:r>
          </a:p>
          <a:p>
            <a:pPr lvl="1"/>
            <a:r>
              <a:rPr lang="en-US" sz="1600" dirty="0" smtClean="0"/>
              <a:t>This provides  double security that the AP is who it says it is, i.e. the same AP that was originally used to share the Key</a:t>
            </a:r>
            <a:r>
              <a:rPr lang="en-US" sz="1600" dirty="0" smtClean="0"/>
              <a:t>.</a:t>
            </a:r>
          </a:p>
          <a:p>
            <a:pPr lvl="1"/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sz="2400" dirty="0" smtClean="0"/>
              <a:t>Computational complexity lessened by IRMK Check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752599"/>
            <a:ext cx="7772400" cy="3801035"/>
          </a:xfrm>
        </p:spPr>
        <p:txBody>
          <a:bodyPr/>
          <a:lstStyle/>
          <a:p>
            <a:r>
              <a:rPr lang="en-US" sz="2000" dirty="0" smtClean="0"/>
              <a:t>Every time STA associates, the address IRMA AND IRM Hash values change.</a:t>
            </a:r>
          </a:p>
          <a:p>
            <a:r>
              <a:rPr lang="en-US" sz="2000" dirty="0" smtClean="0"/>
              <a:t>Third party would need to brute strength all </a:t>
            </a:r>
            <a:r>
              <a:rPr lang="en-US" sz="2000" dirty="0" smtClean="0"/>
              <a:t>keys, </a:t>
            </a:r>
            <a:r>
              <a:rPr lang="en-US" sz="2000" dirty="0" smtClean="0"/>
              <a:t>IRMK (128 </a:t>
            </a:r>
            <a:r>
              <a:rPr lang="en-US" sz="2000" dirty="0" smtClean="0"/>
              <a:t>bits, or 120 bits if using IRMK Check, </a:t>
            </a:r>
            <a:r>
              <a:rPr lang="en-US" sz="2000" dirty="0" smtClean="0"/>
              <a:t>to find the IRMK.  BUT, next time STA associates, third party must do it all again, find the IRMK then check if seen before.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IF STA changes IRMK (once associated) then IMPOSSIBLE to know the STA.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 is very Secure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sz="1800" dirty="0" smtClean="0"/>
              <a:t>This is a presentation on “Identifiable Random MAC Address”, IRMA</a:t>
            </a:r>
            <a:endParaRPr lang="en-US" sz="1800" dirty="0"/>
          </a:p>
          <a:p>
            <a:pPr marL="0" indent="0">
              <a:buNone/>
            </a:pPr>
            <a:r>
              <a:rPr lang="en-US" sz="1400" b="0" dirty="0" smtClean="0"/>
              <a:t>Rev 1, </a:t>
            </a:r>
          </a:p>
          <a:p>
            <a:r>
              <a:rPr lang="en-US" sz="1400" b="0" dirty="0" smtClean="0"/>
              <a:t>Presented initial idea to </a:t>
            </a:r>
            <a:r>
              <a:rPr lang="en-US" sz="1400" b="0" dirty="0" err="1" smtClean="0"/>
              <a:t>TGbh</a:t>
            </a:r>
            <a:r>
              <a:rPr lang="en-US" sz="1400" b="0" dirty="0" smtClean="0"/>
              <a:t> 10/12/2021</a:t>
            </a:r>
          </a:p>
          <a:p>
            <a:pPr marL="0" indent="0">
              <a:buNone/>
            </a:pPr>
            <a:r>
              <a:rPr lang="en-US" sz="1400" b="0" dirty="0" smtClean="0"/>
              <a:t>Rev 2, </a:t>
            </a:r>
          </a:p>
          <a:p>
            <a:r>
              <a:rPr lang="en-US" sz="1400" b="0" dirty="0" smtClean="0"/>
              <a:t>Added “No IRMK found” to cover case when the AP has deleted the “old” IRMKs.  AP can ask for new IRMK (STA sends new or same)</a:t>
            </a:r>
          </a:p>
          <a:p>
            <a:r>
              <a:rPr lang="en-US" sz="1400" b="0" dirty="0" smtClean="0"/>
              <a:t>Added “Private” to IRM element to allow IRM STA to use a private MAC address (eliminate need to set I/G bit)</a:t>
            </a:r>
          </a:p>
          <a:p>
            <a:pPr marL="0" indent="0">
              <a:buNone/>
            </a:pPr>
            <a:r>
              <a:rPr lang="en-US" sz="1400" b="0" dirty="0"/>
              <a:t>Rev </a:t>
            </a:r>
            <a:r>
              <a:rPr lang="en-US" sz="1400" b="0" dirty="0" smtClean="0"/>
              <a:t>3</a:t>
            </a:r>
          </a:p>
          <a:p>
            <a:r>
              <a:rPr lang="en-US" sz="1400" b="0" dirty="0" smtClean="0"/>
              <a:t>Added “IRMK Check” </a:t>
            </a:r>
            <a:endParaRPr lang="en-US" sz="1600" b="0" dirty="0" smtClean="0"/>
          </a:p>
          <a:p>
            <a:pPr lvl="1"/>
            <a:r>
              <a:rPr lang="en-US" sz="1200" dirty="0" smtClean="0"/>
              <a:t>Used</a:t>
            </a:r>
            <a:r>
              <a:rPr lang="en-US" sz="1200" b="0" dirty="0" smtClean="0"/>
              <a:t> to down-select stored IRMKs in AP </a:t>
            </a:r>
          </a:p>
          <a:p>
            <a:pPr lvl="1"/>
            <a:r>
              <a:rPr lang="en-US" sz="1200" dirty="0" smtClean="0"/>
              <a:t>Used to confirm back to STA that correct IRMK has been found</a:t>
            </a:r>
          </a:p>
          <a:p>
            <a:pPr marL="0" indent="0">
              <a:buNone/>
            </a:pPr>
            <a:r>
              <a:rPr lang="en-US" sz="1400" b="0" dirty="0" smtClean="0"/>
              <a:t>Rev 4 - Discussed Change to stop any possible brute force attack</a:t>
            </a:r>
          </a:p>
          <a:p>
            <a:pPr marL="0" indent="0">
              <a:buNone/>
            </a:pPr>
            <a:r>
              <a:rPr lang="en-US" sz="1400" b="0" dirty="0" smtClean="0"/>
              <a:t>Rev 5 - Delete Provide </a:t>
            </a:r>
            <a:r>
              <a:rPr lang="en-US" sz="1400" b="0" dirty="0"/>
              <a:t>IRMK ? (</a:t>
            </a:r>
            <a:r>
              <a:rPr lang="en-US" sz="1400" b="0" dirty="0" smtClean="0"/>
              <a:t>can’t see a good use case for it)</a:t>
            </a:r>
          </a:p>
          <a:p>
            <a:pPr marL="0" indent="0">
              <a:buNone/>
            </a:pPr>
            <a:r>
              <a:rPr lang="en-US" sz="1400" b="0" dirty="0" smtClean="0"/>
              <a:t>Rev 6 - Worked on Advantages.  Corrected ANQP-element</a:t>
            </a:r>
          </a:p>
          <a:p>
            <a:pPr marL="0" indent="0">
              <a:buNone/>
            </a:pPr>
            <a:r>
              <a:rPr lang="en-US" sz="1400" b="0" dirty="0" smtClean="0"/>
              <a:t>Rev 7 - Added IRMK Check Request and Response.</a:t>
            </a:r>
          </a:p>
          <a:p>
            <a:pPr marL="0" indent="0">
              <a:buNone/>
            </a:pPr>
            <a:r>
              <a:rPr lang="en-US" sz="1400" b="0" dirty="0" smtClean="0"/>
              <a:t>Rev 8 – Added slides on </a:t>
            </a:r>
            <a:r>
              <a:rPr lang="en-US" sz="1400" b="0" dirty="0" smtClean="0"/>
              <a:t>security</a:t>
            </a:r>
          </a:p>
          <a:p>
            <a:pPr marL="0" indent="0">
              <a:buNone/>
            </a:pPr>
            <a:r>
              <a:rPr lang="en-US" sz="1400" b="0" dirty="0" smtClean="0"/>
              <a:t>Rev 9 – Added IRMK Check numbers and performance</a:t>
            </a:r>
            <a:endParaRPr lang="en-US" sz="14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IRM enables the AP to identify the STA, </a:t>
            </a:r>
          </a:p>
          <a:p>
            <a:pPr lvl="1"/>
            <a:r>
              <a:rPr lang="en-US" dirty="0" smtClean="0"/>
              <a:t>i.e. STA 123 </a:t>
            </a:r>
          </a:p>
          <a:p>
            <a:r>
              <a:rPr lang="en-US" dirty="0" smtClean="0"/>
              <a:t>AP can exchange frames or higher layer APP can then associate STA 123 with some other specific details/IDs</a:t>
            </a:r>
          </a:p>
          <a:p>
            <a:pPr lvl="1"/>
            <a:r>
              <a:rPr lang="en-US" dirty="0" smtClean="0"/>
              <a:t>Membership ID , customer ID, guest ID, family member, employee ID, etc.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details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12139"/>
            <a:ext cx="7772400" cy="5027612"/>
          </a:xfrm>
        </p:spPr>
        <p:txBody>
          <a:bodyPr/>
          <a:lstStyle/>
          <a:p>
            <a:r>
              <a:rPr lang="en-US" sz="1600" dirty="0" smtClean="0"/>
              <a:t>A different Random MAC can be used even when returning to same ESS – more privacy!</a:t>
            </a:r>
          </a:p>
          <a:p>
            <a:pPr lvl="1"/>
            <a:r>
              <a:rPr lang="en-US" sz="1200" dirty="0" smtClean="0"/>
              <a:t>Even though STA indicates “Known”, </a:t>
            </a:r>
            <a:r>
              <a:rPr lang="en-US" sz="1200" dirty="0"/>
              <a:t>No way a 3</a:t>
            </a:r>
            <a:r>
              <a:rPr lang="en-US" sz="1200" baseline="30000" dirty="0"/>
              <a:t>rd</a:t>
            </a:r>
            <a:r>
              <a:rPr lang="en-US" sz="1200" dirty="0"/>
              <a:t> party can know if same STA (unlike “same MAC address for same AP</a:t>
            </a:r>
            <a:r>
              <a:rPr lang="en-US" sz="1200" dirty="0" smtClean="0"/>
              <a:t>”)</a:t>
            </a:r>
          </a:p>
          <a:p>
            <a:pPr lvl="1"/>
            <a:r>
              <a:rPr lang="en-US" sz="1200" dirty="0" smtClean="0"/>
              <a:t> MAC address and IRM Hash field values change every time.  The last associated IRMK stays constant at the AP.  </a:t>
            </a:r>
          </a:p>
          <a:p>
            <a:r>
              <a:rPr lang="en-US" sz="1600" dirty="0" smtClean="0"/>
              <a:t>An IRM STA can still choose to use “private” random MAC</a:t>
            </a:r>
          </a:p>
          <a:p>
            <a:pPr lvl="1"/>
            <a:r>
              <a:rPr lang="en-US" sz="1200" dirty="0" smtClean="0"/>
              <a:t>If no IRM Hash field, then private MAC address in use.</a:t>
            </a:r>
          </a:p>
          <a:p>
            <a:r>
              <a:rPr lang="en-US" sz="1600" dirty="0" smtClean="0"/>
              <a:t>STA can change IRMK at any time</a:t>
            </a:r>
          </a:p>
          <a:p>
            <a:pPr lvl="1"/>
            <a:r>
              <a:rPr lang="en-US" sz="1200" dirty="0" smtClean="0"/>
              <a:t>Changed when associated.  No way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can know.  Hence even if brute force to find IRMK, if changed, impossible to know if same STA reassociates</a:t>
            </a:r>
          </a:p>
          <a:p>
            <a:pPr lvl="1"/>
            <a:r>
              <a:rPr lang="en-US" sz="1200" dirty="0" smtClean="0"/>
              <a:t>AP still knows that it is STA X even though IRMK has changed</a:t>
            </a:r>
          </a:p>
          <a:p>
            <a:r>
              <a:rPr lang="en-US" sz="1600" dirty="0" smtClean="0"/>
              <a:t>AP can restrict its stored list if necessary and request a new IRMK if “No IRMK found”</a:t>
            </a:r>
          </a:p>
          <a:p>
            <a:pPr lvl="1"/>
            <a:r>
              <a:rPr lang="en-US" sz="1200" dirty="0" smtClean="0"/>
              <a:t>STA can provide old or new</a:t>
            </a:r>
          </a:p>
          <a:p>
            <a:pPr lvl="1"/>
            <a:r>
              <a:rPr lang="en-US" sz="1200" dirty="0" smtClean="0"/>
              <a:t>However, “IRMK Check” allows AP to keep a large </a:t>
            </a:r>
            <a:r>
              <a:rPr lang="en-US" sz="1200" dirty="0" smtClean="0"/>
              <a:t>store. 1/256 reduction in list</a:t>
            </a:r>
            <a:endParaRPr lang="en-US" sz="1200" dirty="0" smtClean="0"/>
          </a:p>
          <a:p>
            <a:r>
              <a:rPr lang="en-US" sz="1600" dirty="0" smtClean="0"/>
              <a:t>STA can be identified pre-association </a:t>
            </a:r>
          </a:p>
          <a:p>
            <a:pPr lvl="1"/>
            <a:r>
              <a:rPr lang="en-US" sz="1400" dirty="0" smtClean="0"/>
              <a:t>AP can check stored IRMKs as soon as Association Request received OR wait for association</a:t>
            </a:r>
          </a:p>
          <a:p>
            <a:pPr lvl="1"/>
            <a:r>
              <a:rPr lang="en-US" sz="1400" dirty="0"/>
              <a:t> STA can send IRMK-ANQP </a:t>
            </a:r>
            <a:r>
              <a:rPr lang="en-US" sz="1400" dirty="0" smtClean="0"/>
              <a:t>element</a:t>
            </a:r>
          </a:p>
          <a:p>
            <a:r>
              <a:rPr lang="en-US" sz="1600" dirty="0" smtClean="0"/>
              <a:t>No reference to any ‘real’ address or real ID</a:t>
            </a:r>
          </a:p>
          <a:p>
            <a:r>
              <a:rPr lang="en-US" sz="1600" dirty="0" smtClean="0"/>
              <a:t>Very flexible, easy to add Action frames</a:t>
            </a:r>
            <a:endParaRPr lang="en-US" sz="1600" i="1" dirty="0" smtClean="0"/>
          </a:p>
          <a:p>
            <a:pPr marL="0" indent="0" algn="ctr">
              <a:buNone/>
            </a:pPr>
            <a:r>
              <a:rPr lang="en-US" sz="1600" i="1" dirty="0" smtClean="0"/>
              <a:t>Provides an ID that solves many Use Case problems created by RCM</a:t>
            </a:r>
            <a:endParaRPr lang="en-US" sz="1800" i="1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50139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may remain constant or can be different per ESS.  IRMK may be changed at an ESS.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stored at the AP identifies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128 bit hash function (random address every time)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2 </a:t>
            </a:r>
            <a:r>
              <a:rPr lang="en-US" sz="1200" baseline="30000" dirty="0" smtClean="0"/>
              <a:t>-64  </a:t>
            </a:r>
            <a:r>
              <a:rPr lang="en-US" sz="1200" dirty="0" smtClean="0"/>
              <a:t> or 2 </a:t>
            </a:r>
            <a:r>
              <a:rPr lang="en-US" sz="1200" baseline="30000" dirty="0" smtClean="0"/>
              <a:t>-128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 very secure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worked on 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2192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 IRMK , 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dirty="0" smtClean="0"/>
              <a:t>IRMA is the TA MAC address</a:t>
            </a:r>
          </a:p>
          <a:p>
            <a:pPr lvl="1"/>
            <a:r>
              <a:rPr lang="en-US" sz="1600" b="1" dirty="0" smtClean="0"/>
              <a:t>IRM Hash is sent in IRM element </a:t>
            </a:r>
            <a:r>
              <a:rPr lang="en-US" sz="1600" dirty="0" smtClean="0"/>
              <a:t>(in Association Request)</a:t>
            </a:r>
          </a:p>
          <a:p>
            <a:pPr lvl="1"/>
            <a:r>
              <a:rPr lang="en-US" sz="1600" dirty="0" smtClean="0"/>
              <a:t>STA can use same IRMK or may change it for every connection</a:t>
            </a:r>
          </a:p>
          <a:p>
            <a:r>
              <a:rPr lang="en-US" sz="2000" dirty="0" smtClean="0"/>
              <a:t>Changing TA address</a:t>
            </a:r>
          </a:p>
          <a:p>
            <a:pPr lvl="1"/>
            <a:r>
              <a:rPr lang="en-US" sz="1800" dirty="0" smtClean="0"/>
              <a:t>TA MAC Address (IRMA) changes every use.</a:t>
            </a:r>
          </a:p>
          <a:p>
            <a:pPr lvl="1"/>
            <a:r>
              <a:rPr lang="en-US" sz="1800" dirty="0" smtClean="0"/>
              <a:t>Does NOT use same MAC address for each ESS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non-identifiable))</a:t>
            </a:r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</a:t>
            </a:r>
            <a:r>
              <a:rPr lang="en-US" sz="1400" b="1" i="1" dirty="0"/>
              <a:t>locally administered address </a:t>
            </a:r>
            <a:r>
              <a:rPr lang="en-US" sz="1400" b="1" i="1" dirty="0" smtClean="0"/>
              <a:t>space</a:t>
            </a:r>
            <a:r>
              <a:rPr lang="en-US" sz="1400" b="0" dirty="0" smtClean="0"/>
              <a:t>”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IRMA</a:t>
            </a:r>
            <a:r>
              <a:rPr lang="en-US" sz="1800" b="0" u="sng" dirty="0" smtClean="0">
                <a:solidFill>
                  <a:srgbClr val="FF0000"/>
                </a:solidFill>
              </a:rPr>
              <a:t> looks like any other randomized MAC address</a:t>
            </a:r>
            <a:r>
              <a:rPr lang="en-US" sz="1800" b="0" dirty="0" smtClean="0">
                <a:solidFill>
                  <a:srgbClr val="FF0000"/>
                </a:solidFill>
              </a:rPr>
              <a:t>,</a:t>
            </a:r>
            <a:endParaRPr lang="en-US" sz="1800" b="0" dirty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includes the IRM Hash, then the address is an IRMA, i.e., “identifiable”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indicates “Private”, the IRM Hash is NOT sent and the address is a private randomized MAC, i.e., NOT an IRMA.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 Address (IRMA)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the IRM Hash in IRM element</a:t>
            </a:r>
          </a:p>
          <a:p>
            <a:r>
              <a:rPr lang="en-US" sz="2000" dirty="0" smtClean="0"/>
              <a:t>AP 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5103813"/>
          </a:xfrm>
        </p:spPr>
        <p:txBody>
          <a:bodyPr/>
          <a:lstStyle/>
          <a:p>
            <a:pPr marL="0" lvl="0" indent="0">
              <a:buNone/>
            </a:pPr>
            <a:r>
              <a:rPr lang="en-US" sz="1600" dirty="0" smtClean="0"/>
              <a:t>IRMK (Identifiable Random MAC Key)</a:t>
            </a:r>
            <a:endParaRPr lang="en-US" sz="1600" dirty="0"/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the IRMK</a:t>
            </a:r>
          </a:p>
          <a:p>
            <a:pPr lvl="1"/>
            <a:r>
              <a:rPr lang="en-US" sz="1600" dirty="0" smtClean="0"/>
              <a:t>Could be constant; could vary for each SSID; could be preset.</a:t>
            </a:r>
          </a:p>
          <a:p>
            <a:pPr lvl="1"/>
            <a:r>
              <a:rPr lang="en-US" sz="1600" dirty="0" smtClean="0"/>
              <a:t>Option for AP to provide a key to the STA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The IRMK </a:t>
            </a:r>
            <a:r>
              <a:rPr lang="en-US" sz="1600" dirty="0"/>
              <a:t>is </a:t>
            </a:r>
            <a:r>
              <a:rPr lang="en-US" sz="1600" dirty="0" smtClean="0"/>
              <a:t>used </a:t>
            </a:r>
            <a:r>
              <a:rPr lang="en-US" sz="1600" dirty="0"/>
              <a:t>to resolve the </a:t>
            </a:r>
            <a:r>
              <a:rPr lang="en-US" sz="1600" dirty="0" smtClean="0"/>
              <a:t>identity of the STA</a:t>
            </a:r>
            <a:endParaRPr lang="en-US" sz="1600" dirty="0"/>
          </a:p>
          <a:p>
            <a:pPr lvl="1"/>
            <a:r>
              <a:rPr lang="en-US" sz="1800" dirty="0" smtClean="0"/>
              <a:t>verifies </a:t>
            </a:r>
            <a:r>
              <a:rPr lang="en-US" sz="1800" dirty="0"/>
              <a:t>that the hash included in the </a:t>
            </a:r>
            <a:r>
              <a:rPr lang="en-US" sz="1800" dirty="0" smtClean="0"/>
              <a:t>IRM element matches </a:t>
            </a:r>
            <a:r>
              <a:rPr lang="en-US" sz="1800" dirty="0"/>
              <a:t>the output of the local hash computation </a:t>
            </a:r>
            <a:endParaRPr lang="en-US" sz="1800" dirty="0" smtClean="0"/>
          </a:p>
          <a:p>
            <a:pPr lvl="1"/>
            <a:r>
              <a:rPr lang="en-US" sz="1800" dirty="0"/>
              <a:t>	</a:t>
            </a:r>
            <a:r>
              <a:rPr lang="en-US" sz="1800" b="1" dirty="0" smtClean="0"/>
              <a:t>IRM hash </a:t>
            </a:r>
            <a:r>
              <a:rPr lang="en-US" sz="1800" b="1" dirty="0"/>
              <a:t>= </a:t>
            </a:r>
            <a:r>
              <a:rPr lang="en-US" sz="1800" b="1" dirty="0" smtClean="0"/>
              <a:t>function (IRMK</a:t>
            </a:r>
            <a:r>
              <a:rPr lang="en-US" sz="1800" b="1" dirty="0"/>
              <a:t>, </a:t>
            </a:r>
            <a:r>
              <a:rPr lang="en-US" sz="1800" b="1" dirty="0" smtClean="0"/>
              <a:t>IRMA)</a:t>
            </a:r>
            <a:endParaRPr lang="en-US" sz="1800" b="1" dirty="0"/>
          </a:p>
          <a:p>
            <a:pPr marL="0" lvl="0" indent="0">
              <a:buNone/>
            </a:pPr>
            <a:endParaRPr lang="en-US" sz="1400" b="0" dirty="0" smtClean="0"/>
          </a:p>
          <a:p>
            <a:pPr marL="0" lvl="0" indent="0">
              <a:buNone/>
            </a:pPr>
            <a:r>
              <a:rPr lang="en-US" sz="1400" dirty="0" smtClean="0"/>
              <a:t>Since </a:t>
            </a:r>
            <a:r>
              <a:rPr lang="en-US" sz="1400" dirty="0"/>
              <a:t>the </a:t>
            </a:r>
            <a:r>
              <a:rPr lang="en-US" sz="1400" dirty="0" smtClean="0"/>
              <a:t>AP </a:t>
            </a:r>
            <a:r>
              <a:rPr lang="en-US" sz="1400" dirty="0"/>
              <a:t>has the </a:t>
            </a:r>
            <a:r>
              <a:rPr lang="en-US" sz="1400" dirty="0" smtClean="0"/>
              <a:t>IRMK </a:t>
            </a:r>
            <a:r>
              <a:rPr lang="en-US" sz="1400" dirty="0"/>
              <a:t>stored locally and has access to the </a:t>
            </a:r>
            <a:r>
              <a:rPr lang="en-US" sz="1400" dirty="0" smtClean="0"/>
              <a:t>IRMA </a:t>
            </a:r>
            <a:r>
              <a:rPr lang="en-US" sz="1400" dirty="0"/>
              <a:t>included as </a:t>
            </a:r>
            <a:r>
              <a:rPr lang="en-US" sz="1400" dirty="0" smtClean="0"/>
              <a:t>the MAC </a:t>
            </a:r>
            <a:r>
              <a:rPr lang="en-US" sz="1400" dirty="0"/>
              <a:t>address </a:t>
            </a:r>
            <a:r>
              <a:rPr lang="en-US" sz="1400" dirty="0" smtClean="0"/>
              <a:t>and the IRM Hash in the association packet, </a:t>
            </a:r>
            <a:r>
              <a:rPr lang="en-US" sz="1400" dirty="0"/>
              <a:t>it can perform this </a:t>
            </a:r>
            <a:r>
              <a:rPr lang="en-US" sz="1400" dirty="0" smtClean="0"/>
              <a:t>computation and verify the IRMK</a:t>
            </a:r>
          </a:p>
          <a:p>
            <a:pPr marL="0" lvl="0" indent="0">
              <a:buNone/>
            </a:pPr>
            <a:endParaRPr lang="en-US" sz="1200" b="0" i="1" dirty="0"/>
          </a:p>
          <a:p>
            <a:pPr marL="0" indent="0">
              <a:buNone/>
            </a:pPr>
            <a:r>
              <a:rPr lang="en-US" sz="1400" b="0" i="1" dirty="0" smtClean="0"/>
              <a:t>NOTE: Scheme is based on known proven technology – “key </a:t>
            </a:r>
            <a:r>
              <a:rPr lang="en-US" sz="1400" b="0" i="1" dirty="0"/>
              <a:t>derivation functions”.  </a:t>
            </a:r>
            <a:endParaRPr lang="en-US" sz="1400" b="0" i="1" dirty="0" smtClean="0"/>
          </a:p>
          <a:p>
            <a:pPr marL="0" indent="0">
              <a:buNone/>
            </a:pPr>
            <a:r>
              <a:rPr lang="en-US" sz="1400" b="0" i="1" dirty="0" smtClean="0"/>
              <a:t>A </a:t>
            </a:r>
            <a:r>
              <a:rPr lang="en-US" sz="1400" b="0" i="1" dirty="0"/>
              <a:t>typical usage </a:t>
            </a:r>
            <a:r>
              <a:rPr lang="en-US" sz="1400" b="0" i="1" dirty="0" smtClean="0"/>
              <a:t>is take </a:t>
            </a:r>
            <a:r>
              <a:rPr lang="en-US" sz="1400" b="0" i="1" dirty="0"/>
              <a:t>a secret, such as a password or a shared </a:t>
            </a:r>
            <a:r>
              <a:rPr lang="en-US" sz="1400" b="0" i="1" dirty="0" smtClean="0"/>
              <a:t>key (IRMK), and </a:t>
            </a:r>
            <a:r>
              <a:rPr lang="en-US" sz="1400" b="0" i="1" dirty="0"/>
              <a:t>a random number (known as a ‘salt’) </a:t>
            </a:r>
            <a:r>
              <a:rPr lang="en-US" sz="1400" b="0" i="1" dirty="0" smtClean="0"/>
              <a:t>(IRMA) to </a:t>
            </a:r>
            <a:r>
              <a:rPr lang="en-US" sz="1400" b="0" i="1" dirty="0"/>
              <a:t>produce a </a:t>
            </a:r>
            <a:r>
              <a:rPr lang="en-US" sz="1400" b="0" i="1" dirty="0" smtClean="0"/>
              <a:t>key (IRM Hash). Used in many applications.  </a:t>
            </a:r>
          </a:p>
          <a:p>
            <a:pPr marL="0" lvl="0" indent="0">
              <a:buNone/>
            </a:pPr>
            <a:endParaRPr lang="en-US" sz="1800" b="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  <a:r>
              <a:rPr lang="en-US" sz="1600" dirty="0" smtClean="0"/>
              <a:t>, 1 in 2</a:t>
            </a:r>
            <a:r>
              <a:rPr lang="en-US" sz="1600" baseline="30000" dirty="0" smtClean="0"/>
              <a:t>64</a:t>
            </a:r>
            <a:endParaRPr lang="en-US" sz="1600" baseline="30000" dirty="0"/>
          </a:p>
          <a:p>
            <a:pPr lvl="1"/>
            <a:r>
              <a:rPr lang="en-US" sz="1400" dirty="0" smtClean="0"/>
              <a:t>AP can </a:t>
            </a:r>
            <a:r>
              <a:rPr lang="en-US" sz="1400" dirty="0"/>
              <a:t>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new key if IRMK not found or duplicate, for example</a:t>
            </a:r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400" i="1" dirty="0" smtClean="0">
                <a:solidFill>
                  <a:srgbClr val="FF0000"/>
                </a:solidFill>
              </a:rPr>
              <a:t>Could use other hash functions.  Want to select a function already known and used.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102806</TotalTime>
  <Words>2505</Words>
  <Application>Microsoft Office PowerPoint</Application>
  <PresentationFormat>On-screen Show (4:3)</PresentationFormat>
  <Paragraphs>330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 Address (IRMA)</vt:lpstr>
      <vt:lpstr>CAPABILITY BIT</vt:lpstr>
      <vt:lpstr>IRMK and Hash function</vt:lpstr>
      <vt:lpstr>IRM Hash</vt:lpstr>
      <vt:lpstr>Basic Steps for IRM</vt:lpstr>
      <vt:lpstr>IRM element</vt:lpstr>
      <vt:lpstr>IRMK Check field</vt:lpstr>
      <vt:lpstr>Action Frames to get IRMK</vt:lpstr>
      <vt:lpstr>IRMK Confirm</vt:lpstr>
      <vt:lpstr>IRMK Check Request/Response</vt:lpstr>
      <vt:lpstr>AP requests new IRMK</vt:lpstr>
      <vt:lpstr>Pre-Association</vt:lpstr>
      <vt:lpstr>Computational complexity lessened by IRMK Check</vt:lpstr>
      <vt:lpstr>IRM is very Secure</vt:lpstr>
      <vt:lpstr>STA details</vt:lpstr>
      <vt:lpstr>Advantages</vt:lpstr>
      <vt:lpstr>10 criteria 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1743</cp:revision>
  <cp:lastPrinted>1998-02-10T13:28:06Z</cp:lastPrinted>
  <dcterms:created xsi:type="dcterms:W3CDTF">1998-02-10T13:07:52Z</dcterms:created>
  <dcterms:modified xsi:type="dcterms:W3CDTF">2021-11-08T22:06:07Z</dcterms:modified>
</cp:coreProperties>
</file>