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56" r:id="rId5"/>
    <p:sldId id="257" r:id="rId6"/>
    <p:sldId id="265" r:id="rId7"/>
    <p:sldId id="393" r:id="rId8"/>
    <p:sldId id="368" r:id="rId9"/>
    <p:sldId id="268" r:id="rId10"/>
    <p:sldId id="283" r:id="rId11"/>
    <p:sldId id="284" r:id="rId12"/>
    <p:sldId id="280" r:id="rId13"/>
    <p:sldId id="444" r:id="rId14"/>
    <p:sldId id="2370" r:id="rId15"/>
    <p:sldId id="2371" r:id="rId16"/>
    <p:sldId id="274" r:id="rId17"/>
    <p:sldId id="447" r:id="rId18"/>
    <p:sldId id="443" r:id="rId19"/>
    <p:sldId id="2368" r:id="rId20"/>
    <p:sldId id="2369" r:id="rId21"/>
    <p:sldId id="367" r:id="rId22"/>
    <p:sldId id="371"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3AB6B8-349A-4D19-9484-BC1F56F8F630}" v="4" dt="2021-08-23T23:16:52.0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165" autoAdjust="0"/>
    <p:restoredTop sz="94660"/>
  </p:normalViewPr>
  <p:slideViewPr>
    <p:cSldViewPr>
      <p:cViewPr varScale="1">
        <p:scale>
          <a:sx n="63" d="100"/>
          <a:sy n="63" d="100"/>
        </p:scale>
        <p:origin x="68" y="24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4E28DCBF-F8B3-46FD-8AB4-61D05DABF32A}"/>
    <pc:docChg chg="undo custSel addSld modSld">
      <pc:chgData name="Joseph Levy" userId="3766db8f-7892-44ce-ae9b-8fce39950acf" providerId="ADAL" clId="{4E28DCBF-F8B3-46FD-8AB4-61D05DABF32A}" dt="2021-08-10T15:59:14.555" v="1056" actId="6549"/>
      <pc:docMkLst>
        <pc:docMk/>
      </pc:docMkLst>
      <pc:sldChg chg="addSp modSp new mod">
        <pc:chgData name="Joseph Levy" userId="3766db8f-7892-44ce-ae9b-8fce39950acf" providerId="ADAL" clId="{4E28DCBF-F8B3-46FD-8AB4-61D05DABF32A}" dt="2021-08-10T14:01:03.722" v="219" actId="14100"/>
        <pc:sldMkLst>
          <pc:docMk/>
          <pc:sldMk cId="2257585190" sldId="2370"/>
        </pc:sldMkLst>
        <pc:spChg chg="mod">
          <ac:chgData name="Joseph Levy" userId="3766db8f-7892-44ce-ae9b-8fce39950acf" providerId="ADAL" clId="{4E28DCBF-F8B3-46FD-8AB4-61D05DABF32A}" dt="2021-08-10T13:56:59.131" v="49" actId="20577"/>
          <ac:spMkLst>
            <pc:docMk/>
            <pc:sldMk cId="2257585190" sldId="2370"/>
            <ac:spMk id="2" creationId="{5782AF99-6FEF-4042-82E9-FA7C23E7B698}"/>
          </ac:spMkLst>
        </pc:spChg>
        <pc:spChg chg="mod">
          <ac:chgData name="Joseph Levy" userId="3766db8f-7892-44ce-ae9b-8fce39950acf" providerId="ADAL" clId="{4E28DCBF-F8B3-46FD-8AB4-61D05DABF32A}" dt="2021-08-10T14:00:53.428" v="218" actId="14100"/>
          <ac:spMkLst>
            <pc:docMk/>
            <pc:sldMk cId="2257585190" sldId="2370"/>
            <ac:spMk id="3" creationId="{7BF33A22-2E94-4080-B5EA-BFB013D74EB2}"/>
          </ac:spMkLst>
        </pc:spChg>
        <pc:picChg chg="add mod modCrop">
          <ac:chgData name="Joseph Levy" userId="3766db8f-7892-44ce-ae9b-8fce39950acf" providerId="ADAL" clId="{4E28DCBF-F8B3-46FD-8AB4-61D05DABF32A}" dt="2021-08-10T14:01:03.722" v="219" actId="14100"/>
          <ac:picMkLst>
            <pc:docMk/>
            <pc:sldMk cId="2257585190" sldId="2370"/>
            <ac:picMk id="8" creationId="{07F6386B-BF3B-40AC-90BB-06CEB23F82B2}"/>
          </ac:picMkLst>
        </pc:picChg>
      </pc:sldChg>
      <pc:sldChg chg="modSp new mod">
        <pc:chgData name="Joseph Levy" userId="3766db8f-7892-44ce-ae9b-8fce39950acf" providerId="ADAL" clId="{4E28DCBF-F8B3-46FD-8AB4-61D05DABF32A}" dt="2021-08-10T15:59:14.555" v="1056" actId="6549"/>
        <pc:sldMkLst>
          <pc:docMk/>
          <pc:sldMk cId="4188516591" sldId="2371"/>
        </pc:sldMkLst>
        <pc:spChg chg="mod">
          <ac:chgData name="Joseph Levy" userId="3766db8f-7892-44ce-ae9b-8fce39950acf" providerId="ADAL" clId="{4E28DCBF-F8B3-46FD-8AB4-61D05DABF32A}" dt="2021-08-10T15:57:41.956" v="1001" actId="1076"/>
          <ac:spMkLst>
            <pc:docMk/>
            <pc:sldMk cId="4188516591" sldId="2371"/>
            <ac:spMk id="2" creationId="{B528D990-2F58-4A2B-8C09-CA1F6B32A2C4}"/>
          </ac:spMkLst>
        </pc:spChg>
        <pc:spChg chg="mod">
          <ac:chgData name="Joseph Levy" userId="3766db8f-7892-44ce-ae9b-8fce39950acf" providerId="ADAL" clId="{4E28DCBF-F8B3-46FD-8AB4-61D05DABF32A}" dt="2021-08-10T15:59:14.555" v="1056" actId="6549"/>
          <ac:spMkLst>
            <pc:docMk/>
            <pc:sldMk cId="4188516591" sldId="2371"/>
            <ac:spMk id="3" creationId="{BCC78FC2-2E7F-4D69-9797-26C121890A60}"/>
          </ac:spMkLst>
        </pc:spChg>
      </pc:sldChg>
    </pc:docChg>
  </pc:docChgLst>
  <pc:docChgLst>
    <pc:chgData name="Joseph Levy" userId="3766db8f-7892-44ce-ae9b-8fce39950acf" providerId="ADAL" clId="{553AB6B8-349A-4D19-9484-BC1F56F8F630}"/>
    <pc:docChg chg="custSel delSld modSld modMainMaster">
      <pc:chgData name="Joseph Levy" userId="3766db8f-7892-44ce-ae9b-8fce39950acf" providerId="ADAL" clId="{553AB6B8-349A-4D19-9484-BC1F56F8F630}" dt="2021-08-23T23:19:04.385" v="86" actId="20577"/>
      <pc:docMkLst>
        <pc:docMk/>
      </pc:docMkLst>
      <pc:sldChg chg="modSp mod">
        <pc:chgData name="Joseph Levy" userId="3766db8f-7892-44ce-ae9b-8fce39950acf" providerId="ADAL" clId="{553AB6B8-349A-4D19-9484-BC1F56F8F630}" dt="2021-08-23T23:10:21.566" v="3" actId="6549"/>
        <pc:sldMkLst>
          <pc:docMk/>
          <pc:sldMk cId="0" sldId="256"/>
        </pc:sldMkLst>
        <pc:spChg chg="mod">
          <ac:chgData name="Joseph Levy" userId="3766db8f-7892-44ce-ae9b-8fce39950acf" providerId="ADAL" clId="{553AB6B8-349A-4D19-9484-BC1F56F8F630}" dt="2021-08-23T23:10:21.566" v="3" actId="6549"/>
          <ac:spMkLst>
            <pc:docMk/>
            <pc:sldMk cId="0" sldId="256"/>
            <ac:spMk id="3074" creationId="{00000000-0000-0000-0000-000000000000}"/>
          </ac:spMkLst>
        </pc:spChg>
      </pc:sldChg>
      <pc:sldChg chg="modSp mod">
        <pc:chgData name="Joseph Levy" userId="3766db8f-7892-44ce-ae9b-8fce39950acf" providerId="ADAL" clId="{553AB6B8-349A-4D19-9484-BC1F56F8F630}" dt="2021-08-23T23:12:37.584" v="14" actId="20577"/>
        <pc:sldMkLst>
          <pc:docMk/>
          <pc:sldMk cId="0" sldId="257"/>
        </pc:sldMkLst>
        <pc:spChg chg="mod">
          <ac:chgData name="Joseph Levy" userId="3766db8f-7892-44ce-ae9b-8fce39950acf" providerId="ADAL" clId="{553AB6B8-349A-4D19-9484-BC1F56F8F630}" dt="2021-08-23T23:12:37.584" v="14" actId="20577"/>
          <ac:spMkLst>
            <pc:docMk/>
            <pc:sldMk cId="0" sldId="257"/>
            <ac:spMk id="4098" creationId="{00000000-0000-0000-0000-000000000000}"/>
          </ac:spMkLst>
        </pc:spChg>
      </pc:sldChg>
      <pc:sldChg chg="modSp mod">
        <pc:chgData name="Joseph Levy" userId="3766db8f-7892-44ce-ae9b-8fce39950acf" providerId="ADAL" clId="{553AB6B8-349A-4D19-9484-BC1F56F8F630}" dt="2021-08-23T23:12:18.986" v="10" actId="16037"/>
        <pc:sldMkLst>
          <pc:docMk/>
          <pc:sldMk cId="3512326192" sldId="265"/>
        </pc:sldMkLst>
        <pc:spChg chg="mod">
          <ac:chgData name="Joseph Levy" userId="3766db8f-7892-44ce-ae9b-8fce39950acf" providerId="ADAL" clId="{553AB6B8-349A-4D19-9484-BC1F56F8F630}" dt="2021-08-23T23:12:18.986" v="10" actId="16037"/>
          <ac:spMkLst>
            <pc:docMk/>
            <pc:sldMk cId="3512326192" sldId="265"/>
            <ac:spMk id="10243" creationId="{00000000-0000-0000-0000-000000000000}"/>
          </ac:spMkLst>
        </pc:spChg>
      </pc:sldChg>
      <pc:sldChg chg="modSp mod">
        <pc:chgData name="Joseph Levy" userId="3766db8f-7892-44ce-ae9b-8fce39950acf" providerId="ADAL" clId="{553AB6B8-349A-4D19-9484-BC1F56F8F630}" dt="2021-08-23T23:19:04.385" v="86" actId="20577"/>
        <pc:sldMkLst>
          <pc:docMk/>
          <pc:sldMk cId="884494122" sldId="274"/>
        </pc:sldMkLst>
        <pc:spChg chg="mod">
          <ac:chgData name="Joseph Levy" userId="3766db8f-7892-44ce-ae9b-8fce39950acf" providerId="ADAL" clId="{553AB6B8-349A-4D19-9484-BC1F56F8F630}" dt="2021-08-23T23:19:04.385" v="86" actId="20577"/>
          <ac:spMkLst>
            <pc:docMk/>
            <pc:sldMk cId="884494122" sldId="274"/>
            <ac:spMk id="37891" creationId="{00000000-0000-0000-0000-000000000000}"/>
          </ac:spMkLst>
        </pc:spChg>
      </pc:sldChg>
      <pc:sldChg chg="modSp mod">
        <pc:chgData name="Joseph Levy" userId="3766db8f-7892-44ce-ae9b-8fce39950acf" providerId="ADAL" clId="{553AB6B8-349A-4D19-9484-BC1F56F8F630}" dt="2021-08-23T23:12:57.152" v="16" actId="20577"/>
        <pc:sldMkLst>
          <pc:docMk/>
          <pc:sldMk cId="1942127335" sldId="393"/>
        </pc:sldMkLst>
        <pc:spChg chg="mod">
          <ac:chgData name="Joseph Levy" userId="3766db8f-7892-44ce-ae9b-8fce39950acf" providerId="ADAL" clId="{553AB6B8-349A-4D19-9484-BC1F56F8F630}" dt="2021-08-23T23:12:57.152" v="16" actId="20577"/>
          <ac:spMkLst>
            <pc:docMk/>
            <pc:sldMk cId="1942127335" sldId="393"/>
            <ac:spMk id="20483" creationId="{00000000-0000-0000-0000-000000000000}"/>
          </ac:spMkLst>
        </pc:spChg>
      </pc:sldChg>
      <pc:sldChg chg="modSp mod">
        <pc:chgData name="Joseph Levy" userId="3766db8f-7892-44ce-ae9b-8fce39950acf" providerId="ADAL" clId="{553AB6B8-349A-4D19-9484-BC1F56F8F630}" dt="2021-08-23T23:17:27.754" v="55" actId="14100"/>
        <pc:sldMkLst>
          <pc:docMk/>
          <pc:sldMk cId="2579674492" sldId="444"/>
        </pc:sldMkLst>
        <pc:spChg chg="mod">
          <ac:chgData name="Joseph Levy" userId="3766db8f-7892-44ce-ae9b-8fce39950acf" providerId="ADAL" clId="{553AB6B8-349A-4D19-9484-BC1F56F8F630}" dt="2021-08-23T23:17:27.754" v="55" actId="14100"/>
          <ac:spMkLst>
            <pc:docMk/>
            <pc:sldMk cId="2579674492" sldId="444"/>
            <ac:spMk id="3" creationId="{8D0E50DF-6144-4031-AB0C-F5E542DA4BA7}"/>
          </ac:spMkLst>
        </pc:spChg>
      </pc:sldChg>
      <pc:sldChg chg="del">
        <pc:chgData name="Joseph Levy" userId="3766db8f-7892-44ce-ae9b-8fce39950acf" providerId="ADAL" clId="{553AB6B8-349A-4D19-9484-BC1F56F8F630}" dt="2021-08-23T23:17:39.079" v="56" actId="47"/>
        <pc:sldMkLst>
          <pc:docMk/>
          <pc:sldMk cId="361067823" sldId="445"/>
        </pc:sldMkLst>
      </pc:sldChg>
      <pc:sldChg chg="modSp mod">
        <pc:chgData name="Joseph Levy" userId="3766db8f-7892-44ce-ae9b-8fce39950acf" providerId="ADAL" clId="{553AB6B8-349A-4D19-9484-BC1F56F8F630}" dt="2021-08-23T23:18:24.535" v="85" actId="20577"/>
        <pc:sldMkLst>
          <pc:docMk/>
          <pc:sldMk cId="2257585190" sldId="2370"/>
        </pc:sldMkLst>
        <pc:spChg chg="mod">
          <ac:chgData name="Joseph Levy" userId="3766db8f-7892-44ce-ae9b-8fce39950acf" providerId="ADAL" clId="{553AB6B8-349A-4D19-9484-BC1F56F8F630}" dt="2021-08-23T23:18:24.535" v="85" actId="20577"/>
          <ac:spMkLst>
            <pc:docMk/>
            <pc:sldMk cId="2257585190" sldId="2370"/>
            <ac:spMk id="2" creationId="{5782AF99-6FEF-4042-82E9-FA7C23E7B698}"/>
          </ac:spMkLst>
        </pc:spChg>
      </pc:sldChg>
      <pc:sldMasterChg chg="modSp mod">
        <pc:chgData name="Joseph Levy" userId="3766db8f-7892-44ce-ae9b-8fce39950acf" providerId="ADAL" clId="{553AB6B8-349A-4D19-9484-BC1F56F8F630}" dt="2021-08-23T23:10:40.755" v="7" actId="6549"/>
        <pc:sldMasterMkLst>
          <pc:docMk/>
          <pc:sldMasterMk cId="0" sldId="2147483648"/>
        </pc:sldMasterMkLst>
        <pc:spChg chg="mod">
          <ac:chgData name="Joseph Levy" userId="3766db8f-7892-44ce-ae9b-8fce39950acf" providerId="ADAL" clId="{553AB6B8-349A-4D19-9484-BC1F56F8F630}" dt="2021-08-23T23:10:40.755" v="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8/23/2021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13</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August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August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August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802.11-21/1392r0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20/11-20-0013-14-AANI-draft-technical-report-on-interworking-between-3gpp-5g-network-wlan.docx" TargetMode="External"/><Relationship Id="rId3" Type="http://schemas.openxmlformats.org/officeDocument/2006/relationships/hyperlink" Target="https://mentor.ieee.org/802.11/dcn/21/11-21-0616-AANI-802-11ax-features-and-applicability-to-5g-and-wi-fi-convergence.pptx" TargetMode="External"/><Relationship Id="rId7" Type="http://schemas.openxmlformats.org/officeDocument/2006/relationships/hyperlink" Target="https://mentor.ieee.org/802.11/dcn/20/11-20-0013-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98-01-AANI-draft-ls-response-to-wba-qos-material.docx" TargetMode="External"/><Relationship Id="rId5" Type="http://schemas.openxmlformats.org/officeDocument/2006/relationships/hyperlink" Target="https://mentor.ieee.org/802.11/dcn/21/11-21-0953-AANI-proposed-qos-response-to-wba.docx" TargetMode="External"/><Relationship Id="rId4" Type="http://schemas.openxmlformats.org/officeDocument/2006/relationships/hyperlink" Target="https://mentor.ieee.org/802.11/dcn/21/11-21-0865-AANI-draft-reply-ls-from-802-11-to-wba-regarding-the-wba-5g-wi-fi-ran-convergence-paper.docx"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1198-01-AANI-draft-ls-response-to-wba-qos-material.docx" TargetMode="External"/><Relationship Id="rId2" Type="http://schemas.openxmlformats.org/officeDocument/2006/relationships/hyperlink" Target="https://mentor.ieee.org/802.11/dcn/20/11-20-0013-14-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5" Type="http://schemas.openxmlformats.org/officeDocument/2006/relationships/hyperlink" Target="https://mentor.ieee.org/802.11/dcn/21/11-21-0616-00-AANI-802-11ax-features-and-applicability-to-5g-and-wi-fi-convergence.pptx" TargetMode="External"/><Relationship Id="rId4" Type="http://schemas.openxmlformats.org/officeDocument/2006/relationships/hyperlink" Target="https://mentor.ieee.org/802.11/dcn/21/11-21-0865-06-AANI-draft-reply-ls-from-802-11-to-wba-regarding-the-wba-5g-wi-fi-ran-convergence-paper.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p=36221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10 August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2021-08-24</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August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949401318"/>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66799"/>
            <a:ext cx="10935229" cy="540861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 (InterDigital0</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a:t>
            </a:r>
            <a:r>
              <a:rPr lang="en-US" altLang="en-US" sz="2000" dirty="0"/>
              <a:t> - “</a:t>
            </a:r>
            <a:r>
              <a:rPr lang="en-US" sz="2000" b="0" i="0" dirty="0">
                <a:solidFill>
                  <a:srgbClr val="000000"/>
                </a:solidFill>
                <a:effectLst/>
              </a:rPr>
              <a:t>Proposed QoS response to WBA”, Thomas Derham (Broadcom)</a:t>
            </a:r>
          </a:p>
          <a:p>
            <a:pPr lvl="1">
              <a:spcBef>
                <a:spcPts val="0"/>
              </a:spcBef>
              <a:spcAft>
                <a:spcPts val="0"/>
              </a:spcAft>
              <a:buFont typeface="+mj-lt"/>
              <a:buAutoNum type="arabicPeriod"/>
              <a:tabLst>
                <a:tab pos="914400" algn="l"/>
              </a:tabLst>
            </a:pPr>
            <a:r>
              <a:rPr lang="en-US" dirty="0">
                <a:effectLst/>
                <a:latin typeface="Times New Roman" panose="02020603050405020304" pitchFamily="18" charset="0"/>
                <a:hlinkClick r:id="rId6"/>
              </a:rPr>
              <a:t>11-21/1198r1</a:t>
            </a:r>
            <a:r>
              <a:rPr lang="en-US" dirty="0">
                <a:effectLst/>
                <a:latin typeface="Times New Roman" panose="02020603050405020304" pitchFamily="18" charset="0"/>
              </a:rPr>
              <a:t> – </a:t>
            </a:r>
            <a:r>
              <a:rPr lang="en-US" dirty="0"/>
              <a:t>“Draft LS Response to WBA QoS material”, Thomas Derham (Broadcom)</a:t>
            </a: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7"/>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July Plenary meeting and the AANI teleconferences.</a:t>
            </a: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8"/>
              </a:rPr>
              <a:t>11-20/0013r14</a:t>
            </a:r>
            <a:r>
              <a:rPr lang="en-US" u="sng" dirty="0">
                <a:solidFill>
                  <a:srgbClr val="0000FF"/>
                </a:solidFill>
                <a:effectLst/>
                <a:latin typeface="+mj-lt"/>
                <a:ea typeface="Calibri" panose="020F0502020204030204" pitchFamily="34" charset="0"/>
              </a:rPr>
              <a:t>, </a:t>
            </a:r>
            <a:r>
              <a:rPr lang="en-GB" dirty="0">
                <a:latin typeface="+mj-lt"/>
              </a:rPr>
              <a:t>All technical issues seem to be resolved</a:t>
            </a:r>
          </a:p>
          <a:p>
            <a:pPr marL="400050" lvl="1">
              <a:spcBef>
                <a:spcPts val="0"/>
              </a:spcBef>
              <a:spcAft>
                <a:spcPts val="0"/>
              </a:spcAft>
              <a:buFont typeface="+mj-lt"/>
              <a:buAutoNum type="arabicPeriod"/>
            </a:pPr>
            <a:r>
              <a:rPr lang="en-GB" dirty="0">
                <a:latin typeface="+mj-lt"/>
              </a:rPr>
              <a:t>Tailoring the Introduction and Conclusion for the target audience is still open. (Is the report for internal 802.11 use or is it intended for external use (e.g., to be sent to WBA and/or 3GPP)</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AF99-6FEF-4042-82E9-FA7C23E7B698}"/>
              </a:ext>
            </a:extLst>
          </p:cNvPr>
          <p:cNvSpPr>
            <a:spLocks noGrp="1"/>
          </p:cNvSpPr>
          <p:nvPr>
            <p:ph type="title"/>
          </p:nvPr>
        </p:nvSpPr>
        <p:spPr/>
        <p:txBody>
          <a:bodyPr/>
          <a:lstStyle/>
          <a:p>
            <a:r>
              <a:rPr lang="en-US" dirty="0"/>
              <a:t>Straw Poll from 10 Aug:  Target Audience for 11-20/0013</a:t>
            </a:r>
          </a:p>
        </p:txBody>
      </p:sp>
      <p:sp>
        <p:nvSpPr>
          <p:cNvPr id="3" name="Content Placeholder 2">
            <a:extLst>
              <a:ext uri="{FF2B5EF4-FFF2-40B4-BE49-F238E27FC236}">
                <a16:creationId xmlns:a16="http://schemas.microsoft.com/office/drawing/2014/main" id="{7BF33A22-2E94-4080-B5EA-BFB013D74EB2}"/>
              </a:ext>
            </a:extLst>
          </p:cNvPr>
          <p:cNvSpPr>
            <a:spLocks noGrp="1"/>
          </p:cNvSpPr>
          <p:nvPr>
            <p:ph idx="1"/>
          </p:nvPr>
        </p:nvSpPr>
        <p:spPr>
          <a:xfrm>
            <a:off x="914401" y="1447801"/>
            <a:ext cx="10361084" cy="2702722"/>
          </a:xfrm>
        </p:spPr>
        <p:txBody>
          <a:bodyPr/>
          <a:lstStyle/>
          <a:p>
            <a:r>
              <a:rPr lang="en-US" dirty="0"/>
              <a:t>Question:  11-20/0013 – should be:</a:t>
            </a:r>
          </a:p>
          <a:p>
            <a:pPr marL="457200" indent="-457200">
              <a:buFont typeface="+mj-lt"/>
              <a:buAutoNum type="alphaUcPeriod"/>
            </a:pPr>
            <a:r>
              <a:rPr lang="en-US" dirty="0"/>
              <a:t>Shared with 3GPP</a:t>
            </a:r>
          </a:p>
          <a:p>
            <a:pPr marL="457200" indent="-457200">
              <a:buFont typeface="+mj-lt"/>
              <a:buAutoNum type="alphaUcPeriod"/>
            </a:pPr>
            <a:r>
              <a:rPr lang="en-US" dirty="0"/>
              <a:t>Shared with WBA</a:t>
            </a:r>
          </a:p>
          <a:p>
            <a:pPr marL="457200" indent="-457200">
              <a:buFont typeface="+mj-lt"/>
              <a:buAutoNum type="alphaUcPeriod"/>
            </a:pPr>
            <a:r>
              <a:rPr lang="en-US" dirty="0"/>
              <a:t>Shared with WFA</a:t>
            </a:r>
          </a:p>
          <a:p>
            <a:pPr marL="457200" indent="-457200">
              <a:buFont typeface="+mj-lt"/>
              <a:buAutoNum type="alphaUcPeriod"/>
            </a:pPr>
            <a:r>
              <a:rPr lang="en-US" dirty="0"/>
              <a:t>Used as an internal 802.11 report – only</a:t>
            </a:r>
          </a:p>
          <a:p>
            <a:pPr marL="0" indent="0"/>
            <a:r>
              <a:rPr lang="en-US" dirty="0"/>
              <a:t>Results:</a:t>
            </a:r>
          </a:p>
        </p:txBody>
      </p:sp>
      <p:sp>
        <p:nvSpPr>
          <p:cNvPr id="4" name="Slide Number Placeholder 3">
            <a:extLst>
              <a:ext uri="{FF2B5EF4-FFF2-40B4-BE49-F238E27FC236}">
                <a16:creationId xmlns:a16="http://schemas.microsoft.com/office/drawing/2014/main" id="{252DE83D-CF1F-4F17-B972-300818E8752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889EDEE-7B9A-4A7D-A01D-326CE55D63F0}"/>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CCB67CDF-49BC-4A83-B01B-B40AAECD228C}"/>
              </a:ext>
            </a:extLst>
          </p:cNvPr>
          <p:cNvSpPr>
            <a:spLocks noGrp="1"/>
          </p:cNvSpPr>
          <p:nvPr>
            <p:ph type="dt" idx="15"/>
          </p:nvPr>
        </p:nvSpPr>
        <p:spPr/>
        <p:txBody>
          <a:bodyPr/>
          <a:lstStyle/>
          <a:p>
            <a:r>
              <a:rPr lang="en-US"/>
              <a:t>August 2021</a:t>
            </a:r>
            <a:endParaRPr lang="en-GB" dirty="0"/>
          </a:p>
        </p:txBody>
      </p:sp>
      <p:pic>
        <p:nvPicPr>
          <p:cNvPr id="8" name="Picture 7" descr="A screenshot of a cell phone&#10;&#10;Description automatically generated with medium confidence">
            <a:extLst>
              <a:ext uri="{FF2B5EF4-FFF2-40B4-BE49-F238E27FC236}">
                <a16:creationId xmlns:a16="http://schemas.microsoft.com/office/drawing/2014/main" id="{07F6386B-BF3B-40AC-90BB-06CEB23F82B2}"/>
              </a:ext>
            </a:extLst>
          </p:cNvPr>
          <p:cNvPicPr>
            <a:picLocks noChangeAspect="1"/>
          </p:cNvPicPr>
          <p:nvPr/>
        </p:nvPicPr>
        <p:blipFill rotWithShape="1">
          <a:blip r:embed="rId2"/>
          <a:srcRect l="1" t="25532" r="-924" b="53982"/>
          <a:stretch/>
        </p:blipFill>
        <p:spPr>
          <a:xfrm>
            <a:off x="929217" y="4150524"/>
            <a:ext cx="10460568" cy="2324889"/>
          </a:xfrm>
          <a:prstGeom prst="rect">
            <a:avLst/>
          </a:prstGeom>
        </p:spPr>
      </p:pic>
    </p:spTree>
    <p:extLst>
      <p:ext uri="{BB962C8B-B14F-4D97-AF65-F5344CB8AC3E}">
        <p14:creationId xmlns:p14="http://schemas.microsoft.com/office/powerpoint/2010/main" val="2257585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D990-2F58-4A2B-8C09-CA1F6B32A2C4}"/>
              </a:ext>
            </a:extLst>
          </p:cNvPr>
          <p:cNvSpPr>
            <a:spLocks noGrp="1"/>
          </p:cNvSpPr>
          <p:nvPr>
            <p:ph type="title"/>
          </p:nvPr>
        </p:nvSpPr>
        <p:spPr>
          <a:xfrm>
            <a:off x="807507" y="685801"/>
            <a:ext cx="10896599" cy="688969"/>
          </a:xfrm>
        </p:spPr>
        <p:txBody>
          <a:bodyPr/>
          <a:lstStyle/>
          <a:p>
            <a:r>
              <a:rPr lang="en-US" dirty="0"/>
              <a:t>Way Forward – To Complete During the 802.11 Sept Interim</a:t>
            </a:r>
          </a:p>
        </p:txBody>
      </p:sp>
      <p:sp>
        <p:nvSpPr>
          <p:cNvPr id="3" name="Content Placeholder 2">
            <a:extLst>
              <a:ext uri="{FF2B5EF4-FFF2-40B4-BE49-F238E27FC236}">
                <a16:creationId xmlns:a16="http://schemas.microsoft.com/office/drawing/2014/main" id="{BCC78FC2-2E7F-4D69-9797-26C121890A60}"/>
              </a:ext>
            </a:extLst>
          </p:cNvPr>
          <p:cNvSpPr>
            <a:spLocks noGrp="1"/>
          </p:cNvSpPr>
          <p:nvPr>
            <p:ph idx="1"/>
          </p:nvPr>
        </p:nvSpPr>
        <p:spPr>
          <a:xfrm>
            <a:off x="929216" y="1454146"/>
            <a:ext cx="10653183" cy="5021268"/>
          </a:xfrm>
        </p:spPr>
        <p:txBody>
          <a:bodyPr/>
          <a:lstStyle/>
          <a:p>
            <a:r>
              <a:rPr lang="en-US" sz="2800" dirty="0"/>
              <a:t>For the Technical report (</a:t>
            </a:r>
            <a:r>
              <a:rPr lang="en-US" sz="2800" dirty="0">
                <a:hlinkClick r:id="rId2"/>
              </a:rPr>
              <a:t>11-20/0013r14</a:t>
            </a:r>
            <a:r>
              <a:rPr lang="en-US" sz="2800" dirty="0"/>
              <a:t>):</a:t>
            </a:r>
          </a:p>
          <a:p>
            <a:pPr>
              <a:buFont typeface="Arial" panose="020B0604020202020204" pitchFamily="34" charset="0"/>
              <a:buChar char="•"/>
            </a:pPr>
            <a:r>
              <a:rPr lang="en-US" dirty="0"/>
              <a:t>Kick off a reflector thread to update/modify the Introduction and Conclusion to address the audience</a:t>
            </a:r>
          </a:p>
          <a:p>
            <a:pPr lvl="1">
              <a:buFont typeface="Arial" panose="020B0604020202020204" pitchFamily="34" charset="0"/>
              <a:buChar char="•"/>
            </a:pPr>
            <a:r>
              <a:rPr lang="en-US" sz="2400" dirty="0"/>
              <a:t>Proposed target audience is: 3GPP with CC to WFA and WBA</a:t>
            </a:r>
          </a:p>
          <a:p>
            <a:pPr lvl="1">
              <a:buFont typeface="Arial" panose="020B0604020202020204" pitchFamily="34" charset="0"/>
              <a:buChar char="•"/>
            </a:pPr>
            <a:r>
              <a:rPr lang="en-US" sz="2400" dirty="0"/>
              <a:t>Further discussion on target audience is encouraged</a:t>
            </a:r>
            <a:endParaRPr lang="en-US" dirty="0"/>
          </a:p>
          <a:p>
            <a:pPr marL="0" indent="0"/>
            <a:r>
              <a:rPr lang="en-US" sz="2800" dirty="0"/>
              <a:t>For the WBA reply LS (</a:t>
            </a:r>
            <a:r>
              <a:rPr lang="en-US" sz="2800" dirty="0">
                <a:hlinkClick r:id="rId3"/>
              </a:rPr>
              <a:t>11-21/1198r1</a:t>
            </a:r>
            <a:r>
              <a:rPr lang="en-US" sz="2800" dirty="0"/>
              <a:t>, </a:t>
            </a:r>
            <a:r>
              <a:rPr lang="en-US" sz="2800" dirty="0">
                <a:hlinkClick r:id="rId4"/>
              </a:rPr>
              <a:t>11-21/0865r6</a:t>
            </a:r>
            <a:r>
              <a:rPr lang="en-US" sz="2800" dirty="0"/>
              <a:t>, </a:t>
            </a:r>
            <a:r>
              <a:rPr lang="en-US" sz="2800" dirty="0">
                <a:hlinkClick r:id="rId5"/>
              </a:rPr>
              <a:t>11-21/0616r0</a:t>
            </a:r>
            <a:r>
              <a:rPr lang="en-US" sz="2800" dirty="0"/>
              <a:t>)  </a:t>
            </a:r>
            <a:endParaRPr lang="en-US" dirty="0"/>
          </a:p>
          <a:p>
            <a:pPr>
              <a:buFont typeface="Arial" panose="020B0604020202020204" pitchFamily="34" charset="0"/>
              <a:buChar char="•"/>
            </a:pPr>
            <a:r>
              <a:rPr lang="en-US" dirty="0"/>
              <a:t>Kick off a AANI reflector thread to progress the reply LS discussing:</a:t>
            </a:r>
          </a:p>
          <a:p>
            <a:pPr lvl="1">
              <a:buFont typeface="Arial" panose="020B0604020202020204" pitchFamily="34" charset="0"/>
              <a:buChar char="•"/>
            </a:pPr>
            <a:r>
              <a:rPr lang="en-US" sz="2400" dirty="0"/>
              <a:t>Adding text to reference the Technical report (</a:t>
            </a:r>
            <a:r>
              <a:rPr lang="en-US" sz="2400" dirty="0">
                <a:hlinkClick r:id="rId6"/>
              </a:rPr>
              <a:t>11-20/0013</a:t>
            </a:r>
            <a:r>
              <a:rPr lang="en-US" sz="2400" dirty="0"/>
              <a:t>)</a:t>
            </a:r>
          </a:p>
          <a:p>
            <a:pPr lvl="1">
              <a:buFont typeface="Arial" panose="020B0604020202020204" pitchFamily="34" charset="0"/>
              <a:buChar char="•"/>
            </a:pPr>
            <a:r>
              <a:rPr lang="en-US" sz="2400" dirty="0"/>
              <a:t>Providing edits to existing text</a:t>
            </a:r>
          </a:p>
          <a:p>
            <a:pPr lvl="1">
              <a:buFont typeface="Arial" panose="020B0604020202020204" pitchFamily="34" charset="0"/>
              <a:buChar char="•"/>
            </a:pPr>
            <a:r>
              <a:rPr lang="en-US" sz="2400" dirty="0"/>
              <a:t>Adding additional content</a:t>
            </a:r>
          </a:p>
          <a:p>
            <a:pPr lvl="1">
              <a:buFont typeface="Arial" panose="020B0604020202020204" pitchFamily="34" charset="0"/>
              <a:buChar char="•"/>
            </a:pPr>
            <a:r>
              <a:rPr lang="en-US" sz="2400" dirty="0"/>
              <a:t>Removing existing content </a:t>
            </a:r>
          </a:p>
        </p:txBody>
      </p:sp>
      <p:sp>
        <p:nvSpPr>
          <p:cNvPr id="4" name="Slide Number Placeholder 3">
            <a:extLst>
              <a:ext uri="{FF2B5EF4-FFF2-40B4-BE49-F238E27FC236}">
                <a16:creationId xmlns:a16="http://schemas.microsoft.com/office/drawing/2014/main" id="{2B39656A-58E9-44F4-BAD4-98A7C370FF4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AE68505-39E9-4F5E-B0FD-432BC226D977}"/>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9791737-8BFB-4E38-85AF-07D6FE2A0D79}"/>
              </a:ext>
            </a:extLst>
          </p:cNvPr>
          <p:cNvSpPr>
            <a:spLocks noGrp="1"/>
          </p:cNvSpPr>
          <p:nvPr>
            <p:ph type="dt" idx="15"/>
          </p:nvPr>
        </p:nvSpPr>
        <p:spPr/>
        <p:txBody>
          <a:bodyPr/>
          <a:lstStyle/>
          <a:p>
            <a:r>
              <a:rPr lang="en-US"/>
              <a:t>August 2021</a:t>
            </a:r>
            <a:endParaRPr lang="en-GB" dirty="0"/>
          </a:p>
        </p:txBody>
      </p:sp>
    </p:spTree>
    <p:extLst>
      <p:ext uri="{BB962C8B-B14F-4D97-AF65-F5344CB8AC3E}">
        <p14:creationId xmlns:p14="http://schemas.microsoft.com/office/powerpoint/2010/main" val="4188516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dirty="0"/>
              <a:t>802.11 WG September Interim Meeting:</a:t>
            </a:r>
            <a:br>
              <a:rPr lang="it-IT" altLang="en-US" dirty="0"/>
            </a:br>
            <a:r>
              <a:rPr lang="it-IT" altLang="en-US" b="0" i="1" dirty="0"/>
              <a:t>AANI SC -  confirmed – note: </a:t>
            </a:r>
            <a:r>
              <a:rPr lang="en-US" b="0" i="1" dirty="0"/>
              <a:t>the Chair is unavailable 15 and 16 September.</a:t>
            </a:r>
          </a:p>
          <a:p>
            <a:pPr lvl="1" indent="-342900">
              <a:spcBef>
                <a:spcPts val="0"/>
              </a:spcBef>
              <a:spcAft>
                <a:spcPts val="0"/>
              </a:spcAft>
              <a:buSzPts val="1000"/>
              <a:buFont typeface="Symbol" panose="05050102010706020507" pitchFamily="18" charset="2"/>
              <a:buChar char=""/>
              <a:tabLst>
                <a:tab pos="457200" algn="l"/>
              </a:tabLst>
            </a:pPr>
            <a:r>
              <a:rPr lang="en-US" dirty="0">
                <a:latin typeface="Times New Roman" panose="02020603050405020304" pitchFamily="18" charset="0"/>
                <a:ea typeface="Calibri" panose="020F0502020204030204" pitchFamily="34" charset="0"/>
              </a:rPr>
              <a:t>Propose 3 teleconferences:</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Monday 13 Sep 19:00-21:00 ET – in conflict with TGbe MAC/PHY ad hocs</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Tuesday 14 Sep 11:15-13:15 ET</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Friday 17 Sep 9:00-11:00 ET</a:t>
            </a:r>
            <a:endParaRPr lang="it-IT" altLang="en-US" sz="800" b="0" i="1" dirty="0">
              <a:cs typeface="+mn-cs"/>
            </a:endParaRPr>
          </a:p>
          <a:p>
            <a:pPr marL="0" indent="0">
              <a:spcBef>
                <a:spcPts val="0"/>
              </a:spcBef>
              <a:spcAft>
                <a:spcPts val="0"/>
              </a:spcAft>
              <a:buSzPts val="1000"/>
              <a:tabLst>
                <a:tab pos="457200" algn="l"/>
              </a:tabLst>
            </a:pPr>
            <a:r>
              <a:rPr lang="en-US" dirty="0"/>
              <a:t>Teleconferences TBD:</a:t>
            </a:r>
          </a:p>
          <a:p>
            <a:pPr lvl="1"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rPr>
              <a:t>Tuesday 31 August 9:00-10:00 ET</a:t>
            </a:r>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14</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a:t>
            </a:r>
          </a:p>
          <a:p>
            <a:pPr marL="971550" lvl="1" indent="-457200">
              <a:buFont typeface="+mj-lt"/>
              <a:buAutoNum type="alphaLcPeriod"/>
            </a:pPr>
            <a:r>
              <a:rPr lang="en-US" dirty="0"/>
              <a:t>Contributions have been provided, discussed, and a draft reply LS is available, the draft is not complete.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 </a:t>
            </a:r>
            <a:r>
              <a:rPr lang="en-US" sz="2400" b="0" dirty="0"/>
              <a:t>(from 11-21/0640r4)</a:t>
            </a:r>
            <a:endParaRPr lang="en-US" b="0" dirty="0"/>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457200" y="1038228"/>
            <a:ext cx="11201400" cy="5437186"/>
          </a:xfrm>
        </p:spPr>
        <p:txBody>
          <a:bodyPr/>
          <a:lstStyle/>
          <a:p>
            <a:pPr marL="0" indent="0">
              <a:lnSpc>
                <a:spcPts val="2000"/>
              </a:lnSpc>
            </a:pPr>
            <a:r>
              <a:rPr lang="en-US" sz="2000" dirty="0"/>
              <a:t>802.11ax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dirty="0"/>
              <a:t>OFDMA (UL and DL) - RUs</a:t>
            </a:r>
          </a:p>
          <a:p>
            <a:pPr lvl="2">
              <a:lnSpc>
                <a:spcPts val="2000"/>
              </a:lnSpc>
              <a:buFont typeface="Arial" panose="020B0604020202020204" pitchFamily="34" charset="0"/>
              <a:buChar char="•"/>
            </a:pPr>
            <a:r>
              <a:rPr lang="en-US" dirty="0"/>
              <a:t>Trigger Frame</a:t>
            </a:r>
          </a:p>
          <a:p>
            <a:pPr lvl="3">
              <a:lnSpc>
                <a:spcPts val="2000"/>
              </a:lnSpc>
              <a:buFont typeface="Arial" panose="020B0604020202020204" pitchFamily="34" charset="0"/>
              <a:buChar char="•"/>
            </a:pPr>
            <a:r>
              <a:rPr lang="en-US" dirty="0"/>
              <a:t>basic trigger frame</a:t>
            </a:r>
          </a:p>
          <a:p>
            <a:pPr lvl="3">
              <a:lnSpc>
                <a:spcPts val="2000"/>
              </a:lnSpc>
              <a:buFont typeface="Arial" panose="020B0604020202020204" pitchFamily="34" charset="0"/>
              <a:buChar char="•"/>
            </a:pPr>
            <a:r>
              <a:rPr lang="en-US" dirty="0"/>
              <a:t>BSRP, BQRP, and NFPR are supporting features that can be used as an input to the scheduler</a:t>
            </a:r>
          </a:p>
          <a:p>
            <a:pPr lvl="2">
              <a:lnSpc>
                <a:spcPts val="2000"/>
              </a:lnSpc>
              <a:buFont typeface="Arial" panose="020B0604020202020204" pitchFamily="34" charset="0"/>
              <a:buChar char="•"/>
            </a:pPr>
            <a:r>
              <a:rPr lang="en-US" dirty="0"/>
              <a:t>TWT (Both types – individual and broadcast)</a:t>
            </a:r>
          </a:p>
          <a:p>
            <a:pPr lvl="2">
              <a:lnSpc>
                <a:spcPts val="2000"/>
              </a:lnSpc>
              <a:buFont typeface="Arial" panose="020B0604020202020204" pitchFamily="34" charset="0"/>
              <a:buChar char="•"/>
            </a:pPr>
            <a:r>
              <a:rPr lang="en-US" dirty="0"/>
              <a:t> MU-EDCA</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dirty="0"/>
              <a:t>Spatial Reuse (distributing power in space for user connectivity)</a:t>
            </a:r>
          </a:p>
          <a:p>
            <a:pPr lvl="2">
              <a:lnSpc>
                <a:spcPts val="2000"/>
              </a:lnSpc>
              <a:buFont typeface="Arial" panose="020B0604020202020204" pitchFamily="34" charset="0"/>
              <a:buChar char="•"/>
            </a:pPr>
            <a:r>
              <a:rPr lang="en-US" dirty="0"/>
              <a:t>MCS 10 and MCS 11 (1024 QAM)</a:t>
            </a:r>
          </a:p>
          <a:p>
            <a:pPr lvl="2">
              <a:lnSpc>
                <a:spcPts val="2000"/>
              </a:lnSpc>
              <a:buFont typeface="Arial" panose="020B0604020202020204" pitchFamily="34" charset="0"/>
              <a:buChar char="•"/>
            </a:pPr>
            <a:r>
              <a:rPr lang="en-US" dirty="0"/>
              <a:t>MU MIMO (distributing power in space for user connectivity)</a:t>
            </a:r>
          </a:p>
          <a:p>
            <a:pPr marL="0" indent="0">
              <a:lnSpc>
                <a:spcPts val="2000"/>
              </a:lnSpc>
            </a:pPr>
            <a:r>
              <a:rPr lang="en-US" sz="2000" dirty="0"/>
              <a:t>802.11-2020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sz="1600" dirty="0"/>
              <a:t>TCLAS; TSPEC; HCCA (not widely implemented, not supported by 802.11ax)?; EDCA</a:t>
            </a:r>
            <a:r>
              <a:rPr lang="en-US" sz="1600" strike="sngStrike" dirty="0"/>
              <a:t> </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 </a:t>
            </a:r>
            <a:r>
              <a:rPr lang="en-US" sz="2400" b="0" dirty="0"/>
              <a:t>(from 11-21/0640r4)</a:t>
            </a:r>
            <a:endParaRPr lang="en-US" sz="2400" dirty="0"/>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24 August 2021</a:t>
            </a:r>
          </a:p>
          <a:p>
            <a:pPr algn="ctr"/>
            <a:r>
              <a:rPr lang="en-GB" dirty="0"/>
              <a:t>Interim Teleconferences</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August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https://imat.ieee.org/802.11/attendance-log?p=3622100005&amp;t=47200043</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Motions are not in order for this teleconference</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628775"/>
            <a:ext cx="11582400" cy="4769590"/>
          </a:xfrm>
        </p:spPr>
        <p:txBody>
          <a:bodyPr/>
          <a:lstStyle/>
          <a:p>
            <a:pPr marL="0" lvl="1" indent="0">
              <a:spcBef>
                <a:spcPts val="200"/>
              </a:spcBef>
              <a:tabLst>
                <a:tab pos="457200" algn="l"/>
              </a:tabLst>
              <a:defRPr/>
            </a:pPr>
            <a:r>
              <a:rPr lang="en-US" sz="2800" b="1" dirty="0">
                <a:cs typeface="+mn-cs"/>
              </a:rPr>
              <a:t>Tuesday 24 August 2021 09:00-10:00 h ET</a:t>
            </a:r>
          </a:p>
          <a:p>
            <a:pPr marL="857250" lvl="1" indent="-457200">
              <a:spcBef>
                <a:spcPts val="200"/>
              </a:spcBef>
              <a:buFont typeface="+mj-lt"/>
              <a:buAutoNum type="arabicPeriod"/>
              <a:defRPr/>
            </a:pPr>
            <a:r>
              <a:rPr lang="en-US" altLang="en-US" sz="2800" dirty="0"/>
              <a:t>Call for Secretary</a:t>
            </a:r>
          </a:p>
          <a:p>
            <a:pPr marL="857250" lvl="1" indent="-457200">
              <a:spcBef>
                <a:spcPts val="200"/>
              </a:spcBef>
              <a:buFont typeface="Times New Roman" panose="02020603050405020304" pitchFamily="18" charset="0"/>
              <a:buAutoNum type="arabicPeriod"/>
              <a:defRPr/>
            </a:pPr>
            <a:r>
              <a:rPr lang="en-US" altLang="en-US" sz="2800" dirty="0"/>
              <a:t>Administrative: </a:t>
            </a:r>
            <a:r>
              <a:rPr lang="en-US" altLang="en-US" sz="2400" dirty="0"/>
              <a:t>Reminders, Rules, Guidelines, Resources, Participation</a:t>
            </a:r>
            <a:r>
              <a:rPr lang="en-US" altLang="en-US" sz="2800" dirty="0"/>
              <a:t> [5 min]</a:t>
            </a:r>
          </a:p>
          <a:p>
            <a:pPr marL="857250" lvl="1" indent="-457200">
              <a:spcBef>
                <a:spcPts val="200"/>
              </a:spcBef>
              <a:buFont typeface="Times New Roman" panose="02020603050405020304" pitchFamily="18" charset="0"/>
              <a:buAutoNum type="arabicPeriod"/>
              <a:defRPr/>
            </a:pPr>
            <a:r>
              <a:rPr lang="en-US" altLang="en-US" sz="2800" dirty="0"/>
              <a:t>Status  [5 min.]</a:t>
            </a:r>
          </a:p>
          <a:p>
            <a:pPr marL="857250" lvl="1" indent="-457200">
              <a:spcBef>
                <a:spcPts val="200"/>
              </a:spcBef>
              <a:buFont typeface="Times New Roman" panose="02020603050405020304" pitchFamily="18" charset="0"/>
              <a:buAutoNum type="arabicPeriod"/>
              <a:defRPr/>
            </a:pPr>
            <a:r>
              <a:rPr lang="en-US" altLang="en-US" sz="2800" dirty="0"/>
              <a:t>Contributions/Discussion:</a:t>
            </a:r>
          </a:p>
          <a:p>
            <a:pPr marL="1257300" lvl="2" indent="-457200">
              <a:spcBef>
                <a:spcPts val="200"/>
              </a:spcBef>
              <a:buFont typeface="+mj-lt"/>
              <a:buAutoNum type="alphaLcParenR"/>
              <a:defRPr/>
            </a:pPr>
            <a:r>
              <a:rPr lang="en-US" altLang="en-US" sz="2800" dirty="0"/>
              <a:t>Discussion on way forward on the technical report</a:t>
            </a:r>
          </a:p>
          <a:p>
            <a:pPr marL="1257300" lvl="2" indent="-457200">
              <a:spcBef>
                <a:spcPts val="200"/>
              </a:spcBef>
              <a:buFont typeface="+mj-lt"/>
              <a:buAutoNum type="alphaLcParenR"/>
              <a:defRPr/>
            </a:pPr>
            <a:r>
              <a:rPr lang="en-US" sz="2400" b="0" i="0" dirty="0">
                <a:solidFill>
                  <a:srgbClr val="000000"/>
                </a:solidFill>
                <a:effectLst/>
                <a:latin typeface="+mj-lt"/>
              </a:rPr>
              <a:t>Discussion on the 802.11 reply LS to WBA</a:t>
            </a:r>
          </a:p>
          <a:p>
            <a:pPr marL="857250" lvl="1" indent="-457200">
              <a:spcBef>
                <a:spcPts val="200"/>
              </a:spcBef>
              <a:buFont typeface="+mj-lt"/>
              <a:buAutoNum type="arabicPeriod"/>
              <a:defRPr/>
            </a:pPr>
            <a:r>
              <a:rPr lang="en-US" altLang="en-US" sz="2800" dirty="0"/>
              <a:t>Future Sessions Planning [5 min.]</a:t>
            </a:r>
          </a:p>
          <a:p>
            <a:pPr marL="400050" lvl="1" indent="0">
              <a:spcBef>
                <a:spcPts val="200"/>
              </a:spcBef>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August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7" name="Rectangle 1027">
            <a:extLst>
              <a:ext uri="{FF2B5EF4-FFF2-40B4-BE49-F238E27FC236}">
                <a16:creationId xmlns:a16="http://schemas.microsoft.com/office/drawing/2014/main" id="{E6F0309A-741C-491F-A148-47873DABF67D}"/>
              </a:ext>
            </a:extLst>
          </p:cNvPr>
          <p:cNvSpPr txBox="1">
            <a:spLocks noChangeArrowheads="1"/>
          </p:cNvSpPr>
          <p:nvPr/>
        </p:nvSpPr>
        <p:spPr>
          <a:xfrm>
            <a:off x="914401" y="1447800"/>
            <a:ext cx="10361084" cy="46466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40000"/>
              </a:spcAft>
              <a:buSzPct val="150000"/>
              <a:buFont typeface="Arial" panose="020B0604020202020204" pitchFamily="34" charset="0"/>
              <a:buChar char="•"/>
              <a:defRPr/>
            </a:pPr>
            <a:r>
              <a:rPr lang="en-US" altLang="en-US" sz="2000" kern="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kern="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kern="0"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kern="0"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kern="0" dirty="0">
                <a:solidFill>
                  <a:schemeClr val="tx1"/>
                </a:solidFill>
                <a:latin typeface="Calibri" panose="020F0502020204030204" pitchFamily="34" charset="0"/>
                <a:cs typeface="Calibri" panose="020F0502020204030204" pitchFamily="34" charset="0"/>
              </a:rPr>
              <a:t>---------------------------------------------------------------   </a:t>
            </a:r>
            <a:endParaRPr lang="en-US" altLang="en-US" sz="1400" kern="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kern="0" dirty="0">
                <a:solidFill>
                  <a:schemeClr val="tx1"/>
                </a:solidFill>
                <a:latin typeface="Calibri" panose="020F0502020204030204" pitchFamily="34" charset="0"/>
                <a:cs typeface="Calibri" panose="020F0502020204030204" pitchFamily="34" charset="0"/>
              </a:rPr>
              <a:t>For more details, see </a:t>
            </a:r>
            <a:r>
              <a:rPr lang="en-US" altLang="en-US" sz="1400" i="1" kern="0"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a:solidFill>
                  <a:schemeClr val="tx1"/>
                </a:solidFill>
                <a:latin typeface="Calibri" panose="020F0502020204030204" pitchFamily="34" charset="0"/>
                <a:cs typeface="Calibri" panose="020F0502020204030204" pitchFamily="34" charset="0"/>
              </a:rPr>
              <a:t>, clause 5.3.10 and </a:t>
            </a:r>
            <a:br>
              <a:rPr lang="en-US" altLang="en-US" sz="1400" kern="0" dirty="0">
                <a:solidFill>
                  <a:schemeClr val="tx1"/>
                </a:solidFill>
                <a:latin typeface="Calibri" panose="020F0502020204030204" pitchFamily="34" charset="0"/>
                <a:cs typeface="Calibri" panose="020F0502020204030204" pitchFamily="34" charset="0"/>
              </a:rPr>
            </a:br>
            <a:r>
              <a:rPr lang="en-US" altLang="en-US" sz="1400" i="1" kern="0"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kern="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836375" y="1917703"/>
            <a:ext cx="10766303" cy="4102098"/>
          </a:xfrm>
        </p:spPr>
        <p:txBody>
          <a:bodyPr/>
          <a:lstStyle/>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The </a:t>
            </a:r>
            <a:r>
              <a:rPr lang="en-US" sz="2000" i="0" u="none" strike="noStrike" baseline="0" dirty="0">
                <a:solidFill>
                  <a:srgbClr val="0064FF"/>
                </a:solidFill>
                <a:latin typeface="Arial" panose="020B0604020202020204" pitchFamily="34" charset="0"/>
                <a:hlinkClick r:id="rId2"/>
              </a:rPr>
              <a:t>IEEE-SA Standards Board Bylaws </a:t>
            </a:r>
            <a:r>
              <a:rPr lang="en-US" sz="2000" dirty="0">
                <a:latin typeface="Arial" panose="020B0604020202020204" pitchFamily="34" charset="0"/>
              </a:rPr>
              <a:t>require </a:t>
            </a:r>
            <a:r>
              <a:rPr lang="en-US" sz="2000" i="0" u="none" strike="noStrike" baseline="0" dirty="0">
                <a:solidFill>
                  <a:srgbClr val="000000"/>
                </a:solidFill>
                <a:latin typeface="Arial" panose="020B0604020202020204" pitchFamily="34" charset="0"/>
              </a:rPr>
              <a:t>that “</a:t>
            </a:r>
            <a:r>
              <a:rPr lang="en-US" sz="200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i="0" u="none" strike="noStrike" baseline="0" dirty="0">
              <a:solidFill>
                <a:srgbClr val="000000"/>
              </a:solidFill>
              <a:latin typeface="Arial" panose="020B0604020202020204" pitchFamily="34" charset="0"/>
            </a:endParaRP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This means participants: </a:t>
            </a:r>
          </a:p>
          <a:p>
            <a:pPr lvl="1">
              <a:buFont typeface="Arial" panose="020B0604020202020204" pitchFamily="34" charset="0"/>
              <a:buChar char="•"/>
            </a:pPr>
            <a:r>
              <a:rPr lang="en-US" sz="1600" b="1" i="0" u="none" strike="noStrike" baseline="0" dirty="0">
                <a:solidFill>
                  <a:srgbClr val="00AF4F"/>
                </a:solidFill>
                <a:latin typeface="Arial" panose="020B0604020202020204" pitchFamily="34" charset="0"/>
              </a:rPr>
              <a:t>Shall act &amp; vote </a:t>
            </a:r>
            <a:r>
              <a:rPr lang="en-US" sz="16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act or vote </a:t>
            </a:r>
            <a:r>
              <a:rPr lang="en-US" sz="16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direct </a:t>
            </a:r>
            <a:r>
              <a:rPr lang="en-US" sz="16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By participating in standards activities using the “</a:t>
            </a:r>
            <a:r>
              <a:rPr lang="en-US" sz="2000" i="1" u="none" strike="noStrike" baseline="0" dirty="0">
                <a:solidFill>
                  <a:srgbClr val="000000"/>
                </a:solidFill>
                <a:latin typeface="Arial" panose="020B0604020202020204" pitchFamily="34" charset="0"/>
              </a:rPr>
              <a:t>individual process</a:t>
            </a:r>
            <a:r>
              <a:rPr lang="en-US" sz="200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August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43740662"/>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B35010-95F5-442D-8F5B-357EDA6B4347}">
  <ds:schemaRefs>
    <ds:schemaRef ds:uri="http://schemas.microsoft.com/office/2006/documentManagement/type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27721</TotalTime>
  <Words>2843</Words>
  <Application>Microsoft Office PowerPoint</Application>
  <PresentationFormat>Widescreen</PresentationFormat>
  <Paragraphs>281</Paragraphs>
  <Slides>19</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Monotype Sorts</vt:lpstr>
      <vt:lpstr>Symbol</vt:lpstr>
      <vt:lpstr>Times New Roman</vt:lpstr>
      <vt:lpstr>Office Theme</vt:lpstr>
      <vt:lpstr>Document</vt:lpstr>
      <vt:lpstr>AANI SC 10 August Teleconference Agenda</vt:lpstr>
      <vt:lpstr>Abstract</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AANI SC Status/Activity</vt:lpstr>
      <vt:lpstr>Straw Poll from 10 Aug:  Target Audience for 11-20/0013</vt:lpstr>
      <vt:lpstr>Way Forward – To Complete During the 802.11 Sept Interim</vt:lpstr>
      <vt:lpstr>Future Sessions Planning</vt:lpstr>
      <vt:lpstr>Backup slides</vt:lpstr>
      <vt:lpstr>Review of the WFA LS - 11-21-0170r0</vt:lpstr>
      <vt:lpstr>Features that can be used to improve QoS (from 11-21/0640r4)</vt:lpstr>
      <vt:lpstr>QoS – Scope (from 11-21/0640r4)</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18</cp:revision>
  <dcterms:created xsi:type="dcterms:W3CDTF">2021-01-13T08:32:13Z</dcterms:created>
  <dcterms:modified xsi:type="dcterms:W3CDTF">2021-08-23T23:19:20Z</dcterms:modified>
</cp:coreProperties>
</file>