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333" r:id="rId4"/>
    <p:sldId id="258" r:id="rId5"/>
    <p:sldId id="260" r:id="rId6"/>
    <p:sldId id="328" r:id="rId7"/>
    <p:sldId id="261" r:id="rId8"/>
    <p:sldId id="263" r:id="rId9"/>
    <p:sldId id="264" r:id="rId10"/>
    <p:sldId id="265" r:id="rId11"/>
    <p:sldId id="266" r:id="rId12"/>
    <p:sldId id="270" r:id="rId13"/>
    <p:sldId id="330" r:id="rId14"/>
    <p:sldId id="331" r:id="rId15"/>
    <p:sldId id="332" r:id="rId16"/>
    <p:sldId id="267" r:id="rId17"/>
    <p:sldId id="299" r:id="rId18"/>
    <p:sldId id="334" r:id="rId19"/>
    <p:sldId id="335" r:id="rId20"/>
    <p:sldId id="336" r:id="rId21"/>
    <p:sldId id="337" r:id="rId22"/>
    <p:sldId id="338" r:id="rId23"/>
    <p:sldId id="339" r:id="rId24"/>
    <p:sldId id="323"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DE950F-BBA6-4A61-83D6-E4B870F135A1}" v="25" dt="2021-09-10T15:41:57.1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16" y="96"/>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0T15:42:24.743" v="429" actId="403"/>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0T15:27:54.420" v="31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0T15:27:54.420" v="31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0T00:29:04.381" v="18"/>
        <pc:sldMasterMkLst>
          <pc:docMk/>
          <pc:sldMasterMk cId="0" sldId="2147483648"/>
        </pc:sldMasterMkLst>
        <pc:spChg chg="mod">
          <ac:chgData name="Alfred Asterjadhi" userId="39de57b9-85c0-4fd1-aaac-8ca2b6560ad0" providerId="ADAL" clId="{23DE950F-BBA6-4A61-83D6-E4B870F135A1}" dt="2021-09-10T00:28:45.891" v="1"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9/9/2021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September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September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September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September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September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802.11-21/1319r2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ocuments?is_dcn=1478&amp;is_group=00be&amp;is_year=202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1/11-21-1266-00-00be-cc36-cr-for-coding.docx" TargetMode="External"/><Relationship Id="rId3" Type="http://schemas.openxmlformats.org/officeDocument/2006/relationships/hyperlink" Target="https://mentor.ieee.org/802.11/dcn/21/11-21-1217-00-00be-cc36-cr-on-eht-phy-introduction-part-3.docx" TargetMode="External"/><Relationship Id="rId7" Type="http://schemas.openxmlformats.org/officeDocument/2006/relationships/hyperlink" Target="https://mentor.ieee.org/802.11/dcn/21/11-21-1265-00-00be-cc36-cr-for-mathematical-description-of-signals.docx" TargetMode="External"/><Relationship Id="rId2" Type="http://schemas.openxmlformats.org/officeDocument/2006/relationships/hyperlink" Target="https://mentor.ieee.org/802.11/dcn/21/11-21-1213-01-00be-d1-0-cr-for-section-36-3-19-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69-00-00be-cr-on-36-3-12-8-3-part3.doc" TargetMode="External"/><Relationship Id="rId11" Type="http://schemas.openxmlformats.org/officeDocument/2006/relationships/hyperlink" Target="https://mentor.ieee.org/802.11/dcn/21/11-21-1302-01-00be-cc36-cr-for-ru-allocation-and-l-length-in-txvector-and-rxvector.docx" TargetMode="External"/><Relationship Id="rId5" Type="http://schemas.openxmlformats.org/officeDocument/2006/relationships/hyperlink" Target="https://mentor.ieee.org/802.11/dcn/21/11-21-1268-00-00be-cr-on-36-3-12-8-3-part2.doc" TargetMode="External"/><Relationship Id="rId10" Type="http://schemas.openxmlformats.org/officeDocument/2006/relationships/hyperlink" Target="https://mentor.ieee.org/802.11/dcn/21/11-21-1229-00-00be-cr-phy-txblocks.docx" TargetMode="External"/><Relationship Id="rId4" Type="http://schemas.openxmlformats.org/officeDocument/2006/relationships/hyperlink" Target="https://mentor.ieee.org/802.11/dcn/21/11-21-1232-00-00be-cc36-cr-for-cid-6940.docx" TargetMode="External"/><Relationship Id="rId9" Type="http://schemas.openxmlformats.org/officeDocument/2006/relationships/hyperlink" Target="https://mentor.ieee.org/802.11/dcn/21/11-21-1267-00-00be-cc36-cr-for-packet-extension.doc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21/11-21-1339-00-00be-cc36-cr-for-35-3-15-7.docx" TargetMode="External"/><Relationship Id="rId3" Type="http://schemas.openxmlformats.org/officeDocument/2006/relationships/hyperlink" Target="https://mentor.ieee.org/802.11/dcn/21/11-21-1264-02-00be-cc36-resolution-for-miscellaneous-cids-in-clause-9.docx" TargetMode="External"/><Relationship Id="rId7" Type="http://schemas.openxmlformats.org/officeDocument/2006/relationships/hyperlink" Target="https://mentor.ieee.org/802.11/dcn/21/11-21-1329-00-00be-cc36-error-recovery-of-nstr-mld.docx" TargetMode="External"/><Relationship Id="rId2" Type="http://schemas.openxmlformats.org/officeDocument/2006/relationships/hyperlink" Target="https://mentor.ieee.org/802.11/dcn/21/11-21-1285-01-00be-cc36-security-comment-resolution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61-01-00be-cc36-cr-for-5378.docx" TargetMode="External"/><Relationship Id="rId5" Type="http://schemas.openxmlformats.org/officeDocument/2006/relationships/hyperlink" Target="https://mentor.ieee.org/802.11/dcn/21/11-21-0287-03-00be-cc34-cr-emlsr-part2.docx" TargetMode="External"/><Relationship Id="rId4" Type="http://schemas.openxmlformats.org/officeDocument/2006/relationships/hyperlink" Target="https://mentor.ieee.org/802.11/dcn/21/11-21-0283-01-00be-cc34-cr-emlsr-part1.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11/dcn/20/11-20-1982-38-00be-tgbe-motions-list-for-teleconferences-part-2.ppt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eee802.org/11/Meetings/Meeting_Plan.html" TargetMode="External"/><Relationship Id="rId2" Type="http://schemas.openxmlformats.org/officeDocument/2006/relationships/hyperlink" Target="https://cvent.me/NxZeZ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September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September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2021-09-09</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11-21/1478</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Sept 13,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Sept 15,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September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Sept 16,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Sept 20,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FFFF00"/>
                </a:highlight>
              </a:rPr>
              <a:t>Monday PHY Agenda (19:00-21:00)</a:t>
            </a:r>
            <a:endParaRPr lang="en-US" dirty="0">
              <a:highlight>
                <a:srgbClr val="FF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US" sz="1200" dirty="0">
                <a:hlinkClick r:id="rId2"/>
              </a:rPr>
              <a:t>1213r1</a:t>
            </a:r>
            <a:r>
              <a:rPr lang="en-US" sz="1200" dirty="0"/>
              <a:t> D1.0 CR for Section 36.3.19.4					Wook Bong Lee 	[11 CID]</a:t>
            </a:r>
          </a:p>
          <a:p>
            <a:pPr lvl="1">
              <a:buFont typeface="Arial" panose="020B0604020202020204" pitchFamily="34" charset="0"/>
              <a:buChar char="•"/>
            </a:pPr>
            <a:r>
              <a:rPr lang="en-US" sz="1200" dirty="0">
                <a:hlinkClick r:id="rId3"/>
              </a:rPr>
              <a:t>1217r0</a:t>
            </a:r>
            <a:r>
              <a:rPr lang="en-US" sz="1200" dirty="0"/>
              <a:t> CR on EHT PHY Introduction-part 2		           		Kanke Wu       	[18 CID]</a:t>
            </a:r>
          </a:p>
          <a:p>
            <a:pPr lvl="1">
              <a:buFont typeface="Arial" panose="020B0604020202020204" pitchFamily="34" charset="0"/>
              <a:buChar char="•"/>
            </a:pPr>
            <a:r>
              <a:rPr lang="en-GB" sz="1200" dirty="0">
                <a:hlinkClick r:id="rId4"/>
              </a:rPr>
              <a:t>1232r0</a:t>
            </a:r>
            <a:r>
              <a:rPr lang="en-GB" sz="1200" dirty="0"/>
              <a:t> CR for CID 6940				           		Yanyi Ding      	[1 CID]</a:t>
            </a:r>
          </a:p>
          <a:p>
            <a:pPr lvl="1">
              <a:buFont typeface="Arial" panose="020B0604020202020204" pitchFamily="34" charset="0"/>
              <a:buChar char="•"/>
            </a:pPr>
            <a:r>
              <a:rPr lang="en-GB" sz="1200" dirty="0">
                <a:hlinkClick r:id="rId5"/>
              </a:rPr>
              <a:t>1268r0</a:t>
            </a:r>
            <a:r>
              <a:rPr lang="en-GB" sz="1200" dirty="0"/>
              <a:t> CR-on-36.3.12.8.3-part2				          	 Ross Jian Yu    	[5 CID]</a:t>
            </a:r>
          </a:p>
          <a:p>
            <a:pPr lvl="1">
              <a:buFont typeface="Arial" panose="020B0604020202020204" pitchFamily="34" charset="0"/>
              <a:buChar char="•"/>
            </a:pPr>
            <a:r>
              <a:rPr lang="en-GB" sz="1200" dirty="0">
                <a:hlinkClick r:id="rId6"/>
              </a:rPr>
              <a:t>1269r0</a:t>
            </a:r>
            <a:r>
              <a:rPr lang="en-GB" sz="1200" dirty="0"/>
              <a:t> CR-on-36.3.12.8.3-part3				           	Ross Jian Yu    	[4 CID]</a:t>
            </a:r>
          </a:p>
          <a:p>
            <a:pPr lvl="1">
              <a:buFont typeface="Arial" panose="020B0604020202020204" pitchFamily="34" charset="0"/>
              <a:buChar char="•"/>
            </a:pPr>
            <a:r>
              <a:rPr lang="en-GB" sz="1200" dirty="0">
                <a:hlinkClick r:id="rId7"/>
              </a:rPr>
              <a:t>1265r0</a:t>
            </a:r>
            <a:r>
              <a:rPr lang="en-GB" sz="1200" dirty="0"/>
              <a:t> CR for Mathematical description of Signals	           		Yan Zhang       	[27 CID]</a:t>
            </a:r>
          </a:p>
          <a:p>
            <a:pPr lvl="1">
              <a:buFont typeface="Arial" panose="020B0604020202020204" pitchFamily="34" charset="0"/>
              <a:buChar char="•"/>
            </a:pPr>
            <a:r>
              <a:rPr lang="en-GB" sz="1200" dirty="0">
                <a:hlinkClick r:id="rId8"/>
              </a:rPr>
              <a:t>1266r0</a:t>
            </a:r>
            <a:r>
              <a:rPr lang="en-GB" sz="1200" dirty="0"/>
              <a:t> CR for coding					           		Yan Zhang       	[22 CID]</a:t>
            </a:r>
          </a:p>
          <a:p>
            <a:pPr lvl="1">
              <a:buFont typeface="Arial" panose="020B0604020202020204" pitchFamily="34" charset="0"/>
              <a:buChar char="•"/>
            </a:pPr>
            <a:r>
              <a:rPr lang="en-GB" sz="1200" dirty="0">
                <a:hlinkClick r:id="rId9"/>
              </a:rPr>
              <a:t>1267r0</a:t>
            </a:r>
            <a:r>
              <a:rPr lang="en-GB" sz="1200" dirty="0"/>
              <a:t> CR for Packet extension				           	Yan Zhang       	[2 CID]</a:t>
            </a:r>
          </a:p>
          <a:p>
            <a:pPr lvl="1">
              <a:buFont typeface="Arial" panose="020B0604020202020204" pitchFamily="34" charset="0"/>
              <a:buChar char="•"/>
            </a:pPr>
            <a:r>
              <a:rPr lang="en-GB" sz="1200" dirty="0">
                <a:hlinkClick r:id="rId10"/>
              </a:rPr>
              <a:t>1229r0</a:t>
            </a:r>
            <a:r>
              <a:rPr lang="en-GB" sz="1200" dirty="0"/>
              <a:t> </a:t>
            </a:r>
            <a:r>
              <a:rPr lang="en-GB" sz="1200" dirty="0" err="1"/>
              <a:t>CR_PHY_TxBlocks</a:t>
            </a:r>
            <a:r>
              <a:rPr lang="en-GB" sz="1200" dirty="0"/>
              <a:t>				           		Xiaogang Chen	[20 CID]</a:t>
            </a:r>
          </a:p>
          <a:p>
            <a:pPr lvl="1">
              <a:buFont typeface="Arial" panose="020B0604020202020204" pitchFamily="34" charset="0"/>
              <a:buChar char="•"/>
            </a:pPr>
            <a:r>
              <a:rPr lang="en-GB" sz="1200" dirty="0">
                <a:hlinkClick r:id="rId11"/>
              </a:rPr>
              <a:t>1302r1</a:t>
            </a:r>
            <a:r>
              <a:rPr lang="en-GB" sz="1200" dirty="0"/>
              <a:t> CR for RU_ALLOC. and L_LENGTH in TX/RXVEC.  	</a:t>
            </a:r>
            <a:r>
              <a:rPr lang="en-GB" sz="1200" dirty="0" err="1"/>
              <a:t>Mengshi</a:t>
            </a:r>
            <a:r>
              <a:rPr lang="en-GB" sz="1200" dirty="0"/>
              <a:t> Hu     	[7 CID]</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MAC Agenda (19:00-21:00)</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hlinkClick r:id="rId2"/>
              </a:rPr>
              <a:t>1285r1</a:t>
            </a:r>
            <a:r>
              <a:rPr lang="en-GB" sz="1200" dirty="0"/>
              <a:t> Security Comment Resolutions					Michael Montemurro	[46 CIDs]</a:t>
            </a:r>
          </a:p>
          <a:p>
            <a:pPr lvl="1">
              <a:buFont typeface="Arial" panose="020B0604020202020204" pitchFamily="34" charset="0"/>
              <a:buChar char="•"/>
            </a:pPr>
            <a:r>
              <a:rPr lang="en-GB" sz="1200" dirty="0">
                <a:hlinkClick r:id="rId3"/>
              </a:rPr>
              <a:t>1264r2</a:t>
            </a:r>
            <a:r>
              <a:rPr lang="en-GB" sz="1200" dirty="0"/>
              <a:t> CC36 Resolution for Miscellaneous CIDs in Clause 9		Gaurang Naik 		[19 CIDs]</a:t>
            </a:r>
          </a:p>
          <a:p>
            <a:pPr lvl="1">
              <a:buFont typeface="Arial" panose="020B0604020202020204" pitchFamily="34" charset="0"/>
              <a:buChar char="•"/>
            </a:pPr>
            <a:r>
              <a:rPr lang="en-GB" sz="1200" dirty="0">
                <a:hlinkClick r:id="rId4"/>
              </a:rPr>
              <a:t>283r1</a:t>
            </a:r>
            <a:r>
              <a:rPr lang="en-GB" sz="1200" dirty="0"/>
              <a:t> CC34-CR-EMLSR-part 1					Minyoung Park 	[9 CIDs]</a:t>
            </a:r>
          </a:p>
          <a:p>
            <a:pPr lvl="1">
              <a:buFont typeface="Arial" panose="020B0604020202020204" pitchFamily="34" charset="0"/>
              <a:buChar char="•"/>
            </a:pPr>
            <a:r>
              <a:rPr lang="en-GB" sz="1200" dirty="0">
                <a:hlinkClick r:id="rId5"/>
              </a:rPr>
              <a:t>287r3</a:t>
            </a:r>
            <a:r>
              <a:rPr lang="en-GB" sz="1200" dirty="0"/>
              <a:t> EMLSR part 2							Minyoung Park 	[10 CIDs]</a:t>
            </a:r>
          </a:p>
          <a:p>
            <a:pPr lvl="1">
              <a:buFont typeface="Arial" panose="020B0604020202020204" pitchFamily="34" charset="0"/>
              <a:buChar char="•"/>
            </a:pPr>
            <a:r>
              <a:rPr lang="en-GB" sz="1200" dirty="0">
                <a:hlinkClick r:id="rId6"/>
              </a:rPr>
              <a:t>1261r1</a:t>
            </a:r>
            <a:r>
              <a:rPr lang="en-GB" sz="1200" dirty="0"/>
              <a:t> CR for 5378							Jay Yang 		[1 CIDs]</a:t>
            </a:r>
          </a:p>
          <a:p>
            <a:pPr lvl="1">
              <a:buFont typeface="Arial" panose="020B0604020202020204" pitchFamily="34" charset="0"/>
              <a:buChar char="•"/>
            </a:pPr>
            <a:r>
              <a:rPr lang="en-GB" sz="1200" dirty="0">
                <a:hlinkClick r:id="rId7"/>
              </a:rPr>
              <a:t>1329r0</a:t>
            </a:r>
            <a:r>
              <a:rPr lang="en-GB" sz="1200" dirty="0"/>
              <a:t> Error Recovery of NSTR MLD					Yunbo Li 		[1 CIDs]</a:t>
            </a:r>
          </a:p>
          <a:p>
            <a:pPr lvl="1">
              <a:buFont typeface="Arial" panose="020B0604020202020204" pitchFamily="34" charset="0"/>
              <a:buChar char="•"/>
            </a:pPr>
            <a:r>
              <a:rPr lang="en-GB" sz="1200" dirty="0">
                <a:hlinkClick r:id="rId8"/>
              </a:rPr>
              <a:t>1339r0</a:t>
            </a:r>
            <a:r>
              <a:rPr lang="en-GB" sz="1200" dirty="0"/>
              <a:t> CR for 35.3.15.7							Dibakar Das 		[2 CIDs]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September 13-21,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FFFF00"/>
                </a:highlight>
              </a:rPr>
              <a:t>Wednesday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Announcements:</a:t>
            </a:r>
            <a:endParaRPr lang="en-GB" sz="1600" b="0" dirty="0"/>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GB" sz="1200" i="1" dirty="0">
                <a:solidFill>
                  <a:srgbClr val="FF0000"/>
                </a:solidFill>
              </a:rPr>
              <a:t>TBD</a:t>
            </a:r>
          </a:p>
          <a:p>
            <a:pPr lvl="0">
              <a:buFont typeface="Arial" panose="020B0604020202020204" pitchFamily="34" charset="0"/>
              <a:buChar char="•"/>
            </a:pPr>
            <a:r>
              <a:rPr lang="en-GB" sz="1600" dirty="0"/>
              <a:t>Motions (during 2</a:t>
            </a:r>
            <a:r>
              <a:rPr lang="en-GB" sz="1600" baseline="30000" dirty="0"/>
              <a:t>nd</a:t>
            </a:r>
            <a:r>
              <a:rPr lang="en-GB" sz="1600" dirty="0"/>
              <a:t> half of meeting): </a:t>
            </a:r>
            <a:r>
              <a:rPr lang="en-GB" sz="1600" dirty="0">
                <a:hlinkClick r:id="rId2"/>
              </a:rPr>
              <a:t>1982r38</a:t>
            </a:r>
            <a:endParaRPr lang="en-GB" sz="1600" b="0" dirty="0">
              <a:solidFill>
                <a:srgbClr val="00B050"/>
              </a:solidFill>
            </a:endParaRPr>
          </a:p>
          <a:p>
            <a:pPr lvl="0">
              <a:buFont typeface="Arial" panose="020B0604020202020204" pitchFamily="34" charset="0"/>
              <a:buChar char="•"/>
            </a:pPr>
            <a:r>
              <a:rPr lang="en-GB" sz="1600" dirty="0"/>
              <a:t>MAC CR Submissions:</a:t>
            </a:r>
          </a:p>
          <a:p>
            <a:pPr lvl="1">
              <a:buFont typeface="Arial" panose="020B0604020202020204" pitchFamily="34" charset="0"/>
              <a:buChar char="•"/>
            </a:pPr>
            <a:r>
              <a:rPr lang="en-GB" sz="1200" i="1" dirty="0">
                <a:solidFill>
                  <a:srgbClr val="FF0000"/>
                </a:solidFill>
              </a:rPr>
              <a:t>TBD</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endParaRPr lang="en-US" sz="36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397D-90A0-4AC1-A4EF-8F96C4D04887}"/>
              </a:ext>
            </a:extLst>
          </p:cNvPr>
          <p:cNvSpPr>
            <a:spLocks noGrp="1"/>
          </p:cNvSpPr>
          <p:nvPr>
            <p:ph type="title"/>
          </p:nvPr>
        </p:nvSpPr>
        <p:spPr/>
        <p:txBody>
          <a:bodyPr/>
          <a:lstStyle/>
          <a:p>
            <a:r>
              <a:rPr lang="en-US" altLang="en-US" dirty="0">
                <a:solidFill>
                  <a:schemeClr val="tx1"/>
                </a:solidFill>
              </a:rPr>
              <a:t>Thursday PHY Agenda (09:00-11:00)</a:t>
            </a:r>
            <a:endParaRPr lang="en-US" dirty="0"/>
          </a:p>
        </p:txBody>
      </p:sp>
      <p:sp>
        <p:nvSpPr>
          <p:cNvPr id="3" name="Content Placeholder 2">
            <a:extLst>
              <a:ext uri="{FF2B5EF4-FFF2-40B4-BE49-F238E27FC236}">
                <a16:creationId xmlns:a16="http://schemas.microsoft.com/office/drawing/2014/main" id="{3E688F76-5448-4A89-90E8-057B393044A9}"/>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CC36 CR Submissions:</a:t>
            </a:r>
          </a:p>
          <a:p>
            <a:pPr marL="800100" lvl="1" indent="-342900">
              <a:buFont typeface="Arial" panose="020B0604020202020204" pitchFamily="34" charset="0"/>
              <a:buChar char="•"/>
            </a:pPr>
            <a:r>
              <a:rPr lang="en-GB" sz="1800" i="1" dirty="0">
                <a:solidFill>
                  <a:srgbClr val="FF0000"/>
                </a:solidFill>
              </a:rPr>
              <a:t>Pending Requests</a:t>
            </a:r>
          </a:p>
          <a:p>
            <a:pPr>
              <a:buFont typeface="Arial" panose="020B0604020202020204" pitchFamily="34" charset="0"/>
              <a:buChar char="•"/>
            </a:pPr>
            <a:r>
              <a:rPr lang="en-GB" sz="2000" dirty="0"/>
              <a:t>Technical Submissions:</a:t>
            </a:r>
          </a:p>
          <a:p>
            <a:pPr lvl="1">
              <a:buFont typeface="Arial" panose="020B0604020202020204" pitchFamily="34" charset="0"/>
              <a:buChar char="•"/>
            </a:pPr>
            <a:r>
              <a:rPr lang="en-GB" sz="1800" i="1" dirty="0">
                <a:solidFill>
                  <a:srgbClr val="FF0000"/>
                </a:solidFill>
              </a:rPr>
              <a:t>Pending Requests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CD118BE2-1909-4189-89E6-15792CDFADC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053294E8-A7C4-481F-87E6-8519B2D9CDD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71B65DA-AE88-410F-854B-3CBD958262D8}"/>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758807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rPr>
              <a:t>Thursday</a:t>
            </a:r>
            <a:r>
              <a:rPr lang="en-US" altLang="en-US" dirty="0"/>
              <a:t> MAC Agenda (09:00-11:00)</a:t>
            </a:r>
            <a:endParaRPr lang="en-US" dirty="0"/>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CC36 CR Submissions:</a:t>
            </a:r>
          </a:p>
          <a:p>
            <a:pPr marL="800100" lvl="1" indent="-342900">
              <a:buFont typeface="Arial" panose="020B0604020202020204" pitchFamily="34" charset="0"/>
              <a:buChar char="•"/>
            </a:pPr>
            <a:r>
              <a:rPr lang="en-GB" sz="1800" i="1" dirty="0">
                <a:solidFill>
                  <a:srgbClr val="FF0000"/>
                </a:solidFill>
              </a:rPr>
              <a:t>Pending Requests</a:t>
            </a:r>
          </a:p>
          <a:p>
            <a:pPr>
              <a:buFont typeface="Arial" panose="020B0604020202020204" pitchFamily="34" charset="0"/>
              <a:buChar char="•"/>
            </a:pPr>
            <a:r>
              <a:rPr lang="en-GB" sz="2000" dirty="0"/>
              <a:t>Technical Submissions:</a:t>
            </a:r>
          </a:p>
          <a:p>
            <a:pPr lvl="1">
              <a:buFont typeface="Arial" panose="020B0604020202020204" pitchFamily="34" charset="0"/>
              <a:buChar char="•"/>
            </a:pPr>
            <a:r>
              <a:rPr lang="en-GB" sz="1800" i="1" dirty="0">
                <a:solidFill>
                  <a:srgbClr val="FF0000"/>
                </a:solidFill>
              </a:rPr>
              <a:t>Pending Requests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US" sz="2000" dirty="0"/>
              <a:t>Announcements:</a:t>
            </a:r>
          </a:p>
          <a:p>
            <a:pPr>
              <a:buFont typeface="Arial" panose="020B0604020202020204" pitchFamily="34" charset="0"/>
              <a:buChar char="•"/>
            </a:pPr>
            <a:r>
              <a:rPr lang="en-US" sz="2000" dirty="0"/>
              <a:t>TGbe Editor Status Report:</a:t>
            </a:r>
            <a:endParaRPr lang="en-US" sz="2000" b="0" dirty="0">
              <a:solidFill>
                <a:srgbClr val="00B050"/>
              </a:solidFill>
            </a:endParaRPr>
          </a:p>
          <a:p>
            <a:pPr lvl="0">
              <a:buFont typeface="Arial" panose="020B0604020202020204" pitchFamily="34" charset="0"/>
              <a:buChar char="•"/>
            </a:pPr>
            <a:r>
              <a:rPr lang="en-GB" sz="2000" dirty="0"/>
              <a:t>CR Submissions:</a:t>
            </a:r>
          </a:p>
          <a:p>
            <a:pPr>
              <a:buFont typeface="Arial" panose="020B0604020202020204" pitchFamily="34" charset="0"/>
              <a:buChar char="•"/>
            </a:pPr>
            <a:r>
              <a:rPr lang="en-GB" sz="2000" dirty="0"/>
              <a:t>Motions (during 2</a:t>
            </a:r>
            <a:r>
              <a:rPr lang="en-GB" sz="2000" baseline="30000" dirty="0"/>
              <a:t>nd</a:t>
            </a:r>
            <a:r>
              <a:rPr lang="en-GB" sz="2000" dirty="0"/>
              <a:t> half of meeting):</a:t>
            </a:r>
            <a:endParaRPr lang="en-GB" sz="2000" b="0" dirty="0">
              <a:solidFill>
                <a:srgbClr val="00B050"/>
              </a:solidFill>
            </a:endParaRPr>
          </a:p>
          <a:p>
            <a:pPr lvl="0">
              <a:buFont typeface="Arial" panose="020B0604020202020204" pitchFamily="34" charset="0"/>
              <a:buChar char="•"/>
            </a:pPr>
            <a:r>
              <a:rPr lang="en-GB" sz="2000" dirty="0"/>
              <a:t>CR Submissions:</a:t>
            </a:r>
          </a:p>
          <a:p>
            <a:pPr>
              <a:buFont typeface="Arial" panose="020B0604020202020204" pitchFamily="34" charset="0"/>
              <a:buChar char="•"/>
            </a:pPr>
            <a:r>
              <a:rPr lang="en-GB" sz="2000" dirty="0"/>
              <a:t>Technical 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34949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for the September 802 electronic plenary session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September 802.11 interim session</a:t>
            </a:r>
          </a:p>
          <a:p>
            <a:pPr>
              <a:buFont typeface="Arial" panose="020B0604020202020204" pitchFamily="34" charset="0"/>
              <a:buChar char="•"/>
            </a:pPr>
            <a:endParaRPr lang="en-US" sz="2000" dirty="0"/>
          </a:p>
          <a:p>
            <a:pPr>
              <a:buFont typeface="Arial" panose="020B0604020202020204" pitchFamily="34" charset="0"/>
              <a:buChar char="•"/>
            </a:pPr>
            <a:r>
              <a:rPr lang="en-US" sz="2000" dirty="0"/>
              <a:t>You must pay the registration fee in order to attend</a:t>
            </a:r>
          </a:p>
          <a:p>
            <a:pPr>
              <a:buFont typeface="Arial" panose="020B0604020202020204" pitchFamily="34" charset="0"/>
              <a:buChar char="•"/>
            </a:pPr>
            <a:endParaRPr lang="en-US" sz="2000" dirty="0"/>
          </a:p>
          <a:p>
            <a:pPr>
              <a:buFont typeface="Arial" panose="020B0604020202020204" pitchFamily="34" charset="0"/>
              <a:buChar char="•"/>
            </a:pPr>
            <a:r>
              <a:rPr lang="en-US" sz="2000" dirty="0"/>
              <a:t>If you have not already done so, you can register </a:t>
            </a:r>
            <a:r>
              <a:rPr lang="en-US" sz="2000" dirty="0">
                <a:hlinkClick r:id="rId2"/>
              </a:rPr>
              <a:t>here</a:t>
            </a:r>
            <a:r>
              <a:rPr lang="en-US" sz="2000" dirty="0"/>
              <a:t> or follow the registration link for this session here </a:t>
            </a:r>
            <a:r>
              <a:rPr lang="en-US" sz="2000" dirty="0">
                <a:hlinkClick r:id="rId3"/>
              </a:rPr>
              <a:t>https://www.ieee802.org/11/Meetings/Meeting_Plan.html</a:t>
            </a: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Sigurd Schelstraete &amp; (</a:t>
            </a:r>
            <a:r>
              <a:rPr lang="en-GB" sz="1200" dirty="0">
                <a:hlinkClick r:id="rId7"/>
              </a:rPr>
              <a:t>sschelstraete@maxlinear.com</a:t>
            </a:r>
            <a:r>
              <a:rPr lang="en-GB" sz="1200" dirty="0"/>
              <a:t>) </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 </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September 2021</a:t>
            </a:r>
            <a:endParaRPr lang="en-GB" dirty="0"/>
          </a:p>
        </p:txBody>
      </p:sp>
    </p:spTree>
    <p:extLst>
      <p:ext uri="{BB962C8B-B14F-4D97-AF65-F5344CB8AC3E}">
        <p14:creationId xmlns:p14="http://schemas.microsoft.com/office/powerpoint/2010/main" val="4277600907"/>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75553</TotalTime>
  <Words>2728</Words>
  <Application>Microsoft Office PowerPoint</Application>
  <PresentationFormat>On-screen Show (4:3)</PresentationFormat>
  <Paragraphs>320</Paragraphs>
  <Slides>24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Arial</vt:lpstr>
      <vt:lpstr>Arial Black</vt:lpstr>
      <vt:lpstr>Calibri</vt:lpstr>
      <vt:lpstr>Monotype Sorts</vt:lpstr>
      <vt:lpstr>Times New Roman</vt:lpstr>
      <vt:lpstr>Office Theme</vt:lpstr>
      <vt:lpstr>Document</vt:lpstr>
      <vt:lpstr>TGbe September 2021 Meeting Agenda</vt:lpstr>
      <vt:lpstr>IEEE 802.11 TGbe: Enhancements for Extremely High Throughput (EHT) WLAN Task Group</vt:lpstr>
      <vt:lpstr>Registration for the September 802 electronic plenary session</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Wednesday Joint Agenda (09:00-11:00)</vt:lpstr>
      <vt:lpstr>Thursday PHY Agenda (09:00-11:00)</vt:lpstr>
      <vt:lpstr>Thursday MAC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2021-09-10T15:42:27Z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