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71" r:id="rId17"/>
    <p:sldId id="2370" r:id="rId18"/>
    <p:sldId id="2374" r:id="rId19"/>
    <p:sldId id="2372" r:id="rId20"/>
    <p:sldId id="2375" r:id="rId21"/>
    <p:sldId id="2376" r:id="rId22"/>
    <p:sldId id="2378" r:id="rId23"/>
    <p:sldId id="2373"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4" d="100"/>
          <a:sy n="64" d="100"/>
        </p:scale>
        <p:origin x="60"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A885B18-0441-4ACD-B524-B81CC1B270F3}"/>
    <pc:docChg chg="undo custSel delSld modSld modMainMaster">
      <pc:chgData name="Joseph Levy" userId="3766db8f-7892-44ce-ae9b-8fce39950acf" providerId="ADAL" clId="{EA885B18-0441-4ACD-B524-B81CC1B270F3}" dt="2021-09-14T01:05:39.097" v="109" actId="20577"/>
      <pc:docMkLst>
        <pc:docMk/>
      </pc:docMkLst>
      <pc:sldChg chg="modSp mod">
        <pc:chgData name="Joseph Levy" userId="3766db8f-7892-44ce-ae9b-8fce39950acf" providerId="ADAL" clId="{EA885B18-0441-4ACD-B524-B81CC1B270F3}" dt="2021-09-14T01:05:39.097" v="109" actId="20577"/>
        <pc:sldMkLst>
          <pc:docMk/>
          <pc:sldMk cId="0" sldId="257"/>
        </pc:sldMkLst>
        <pc:spChg chg="mod">
          <ac:chgData name="Joseph Levy" userId="3766db8f-7892-44ce-ae9b-8fce39950acf" providerId="ADAL" clId="{EA885B18-0441-4ACD-B524-B81CC1B270F3}" dt="2021-09-14T01:05:39.097" v="109" actId="20577"/>
          <ac:spMkLst>
            <pc:docMk/>
            <pc:sldMk cId="0" sldId="257"/>
            <ac:spMk id="3" creationId="{443B98C9-C847-4EA9-A208-0AE53C2FE4EA}"/>
          </ac:spMkLst>
        </pc:spChg>
      </pc:sldChg>
      <pc:sldChg chg="del">
        <pc:chgData name="Joseph Levy" userId="3766db8f-7892-44ce-ae9b-8fce39950acf" providerId="ADAL" clId="{EA885B18-0441-4ACD-B524-B81CC1B270F3}" dt="2021-09-14T01:03:47.538" v="0" actId="47"/>
        <pc:sldMkLst>
          <pc:docMk/>
          <pc:sldMk cId="129318787" sldId="2377"/>
        </pc:sldMkLst>
      </pc:sldChg>
      <pc:sldMasterChg chg="modSp mod">
        <pc:chgData name="Joseph Levy" userId="3766db8f-7892-44ce-ae9b-8fce39950acf" providerId="ADAL" clId="{EA885B18-0441-4ACD-B524-B81CC1B270F3}" dt="2021-09-14T01:04:23.754" v="2" actId="6549"/>
        <pc:sldMasterMkLst>
          <pc:docMk/>
          <pc:sldMasterMk cId="0" sldId="2147483648"/>
        </pc:sldMasterMkLst>
        <pc:spChg chg="mod">
          <ac:chgData name="Joseph Levy" userId="3766db8f-7892-44ce-ae9b-8fce39950acf" providerId="ADAL" clId="{EA885B18-0441-4ACD-B524-B81CC1B270F3}" dt="2021-09-14T01:04:23.754" v="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429-00-AANI-aani-sc-teleconference-minutes-10-august-2021.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30-00-AANI-aani-sc-teleconference-minutes-24-august-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1/11-21-1410-00-AANI-possible-edits-to-11-20-0013r14.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865-06-AANI-draft-reply-ls-from-802-11-to-wba-regarding-the-wba-5g-wi-fi-ran-convergence-paper.docx" TargetMode="External"/><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953-00-AANI-proposed-qos-response-to-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sp7200043/attendance-log?p=3632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5-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September 2021 Interim</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03188639"/>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11-21/1135r0</a:t>
            </a:r>
            <a:r>
              <a:rPr lang="en-US" altLang="en-US" dirty="0"/>
              <a:t>  </a:t>
            </a:r>
            <a:r>
              <a:rPr lang="en-US" altLang="en-US" b="0" dirty="0"/>
              <a:t>“</a:t>
            </a:r>
            <a:r>
              <a:rPr lang="en-US" b="0" i="0" dirty="0">
                <a:solidFill>
                  <a:srgbClr val="000000"/>
                </a:solidFill>
                <a:effectLst/>
                <a:latin typeface="Verdana" panose="020B0604030504040204" pitchFamily="34" charset="0"/>
              </a:rPr>
              <a:t>AANI SC Teleconference 07 July 2021 Minutes</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Stuart Kerry </a:t>
            </a:r>
          </a:p>
          <a:p>
            <a:r>
              <a:rPr lang="en-US" altLang="en-US" sz="2000" b="0" dirty="0"/>
              <a:t>Second: Ben Rolfe </a:t>
            </a:r>
            <a:r>
              <a:rPr lang="en-US" altLang="en-US" b="0" dirty="0"/>
              <a:t>	</a:t>
            </a:r>
          </a:p>
          <a:p>
            <a:r>
              <a:rPr lang="en-US" altLang="en-US" sz="2000" b="0" dirty="0"/>
              <a:t>Objections to approving the minutes by unanimous consent?  Approved by unanimous consent</a:t>
            </a:r>
          </a:p>
          <a:p>
            <a:r>
              <a:rPr lang="en-US" altLang="en-US" dirty="0"/>
              <a:t>Minutes from AANI SC Teleconferences:</a:t>
            </a:r>
          </a:p>
          <a:p>
            <a:r>
              <a:rPr lang="en-US" altLang="en-US" sz="2000" b="0" dirty="0"/>
              <a:t>	</a:t>
            </a:r>
            <a:r>
              <a:rPr lang="en-US" altLang="en-US" b="0" dirty="0">
                <a:hlinkClick r:id="rId3"/>
              </a:rPr>
              <a:t>11-21/1429r0</a:t>
            </a:r>
            <a:r>
              <a:rPr lang="en-US" altLang="en-US" sz="2000" b="0" dirty="0"/>
              <a:t> </a:t>
            </a:r>
            <a:r>
              <a:rPr lang="en-US" altLang="en-US" b="0" dirty="0"/>
              <a:t>“</a:t>
            </a:r>
            <a:r>
              <a:rPr lang="en-US" b="0" i="0" dirty="0">
                <a:solidFill>
                  <a:srgbClr val="000000"/>
                </a:solidFill>
                <a:effectLst/>
              </a:rPr>
              <a:t>AANI SC Teleconference </a:t>
            </a:r>
            <a:r>
              <a:rPr lang="en-US" b="0" dirty="0"/>
              <a:t>Minutes </a:t>
            </a:r>
            <a:r>
              <a:rPr lang="en-US" b="0" i="0" dirty="0">
                <a:solidFill>
                  <a:srgbClr val="000000"/>
                </a:solidFill>
                <a:effectLst/>
              </a:rPr>
              <a:t>10 August 2021</a:t>
            </a:r>
            <a:r>
              <a:rPr lang="en-US" b="0" dirty="0"/>
              <a:t>”</a:t>
            </a:r>
          </a:p>
          <a:p>
            <a:r>
              <a:rPr lang="en-US" b="0" dirty="0"/>
              <a:t>	</a:t>
            </a:r>
            <a:r>
              <a:rPr lang="en-US" altLang="en-US" b="0" dirty="0">
                <a:hlinkClick r:id="rId4"/>
              </a:rPr>
              <a:t>11-21/1430r0</a:t>
            </a:r>
            <a:r>
              <a:rPr lang="en-US" altLang="en-US" sz="2000" b="0" dirty="0"/>
              <a:t> </a:t>
            </a:r>
            <a:r>
              <a:rPr lang="en-US" altLang="en-US" b="0" dirty="0"/>
              <a:t>“</a:t>
            </a:r>
            <a:r>
              <a:rPr lang="en-US" b="0" i="0" dirty="0">
                <a:solidFill>
                  <a:srgbClr val="000000"/>
                </a:solidFill>
                <a:effectLst/>
              </a:rPr>
              <a:t>AANI SC Teleconference Minutes 24 August 2021</a:t>
            </a:r>
            <a:r>
              <a:rPr lang="en-US" b="0" dirty="0"/>
              <a:t>”</a:t>
            </a:r>
          </a:p>
          <a:p>
            <a:r>
              <a:rPr lang="en-US" altLang="en-US" sz="2000" b="0" dirty="0"/>
              <a:t>Moved: Ben Rolfe</a:t>
            </a:r>
          </a:p>
          <a:p>
            <a:r>
              <a:rPr lang="en-US" altLang="en-US" sz="2000" b="0" dirty="0"/>
              <a:t>Second: Stuart Kerry</a:t>
            </a:r>
          </a:p>
          <a:p>
            <a:r>
              <a:rPr lang="en-US" altLang="en-US" sz="2000" b="0" dirty="0"/>
              <a:t>Objections to approving the minutes by unanimous consent?  Approved by unanimous consent</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a:t>
            </a:r>
          </a:p>
          <a:p>
            <a:pPr marL="400050" lvl="1">
              <a:spcBef>
                <a:spcPts val="0"/>
              </a:spcBef>
              <a:spcAft>
                <a:spcPts val="0"/>
              </a:spcAft>
              <a:buFont typeface="+mj-lt"/>
              <a:buAutoNum type="arabicPeriod"/>
            </a:pPr>
            <a:r>
              <a:rPr lang="en-GB" dirty="0">
                <a:latin typeface="+mj-lt"/>
              </a:rPr>
              <a:t>Discussed: </a:t>
            </a:r>
            <a:r>
              <a:rPr lang="en-US" altLang="en-US" sz="2000" dirty="0">
                <a:hlinkClick r:id="rId9"/>
              </a:rPr>
              <a:t>11-21/1410r0</a:t>
            </a:r>
            <a:r>
              <a:rPr lang="en-US" altLang="en-US" sz="2000" dirty="0"/>
              <a:t> “Possible Edits to11-20-0013r14” – 11-20/0013 updated.</a:t>
            </a:r>
          </a:p>
          <a:p>
            <a:pPr marL="400050" lvl="1">
              <a:spcBef>
                <a:spcPts val="0"/>
              </a:spcBef>
              <a:spcAft>
                <a:spcPts val="0"/>
              </a:spcAft>
              <a:buFont typeface="+mj-lt"/>
              <a:buAutoNum type="arabicPeriod"/>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a:t>
            </a:r>
            <a:r>
              <a:rPr lang="en-US" sz="3200" dirty="0"/>
              <a:t>the Technical report (</a:t>
            </a:r>
            <a:r>
              <a:rPr lang="en-US" sz="3200" dirty="0">
                <a:hlinkClick r:id="rId2"/>
              </a:rPr>
              <a:t>11-20/0013r15</a:t>
            </a:r>
            <a:r>
              <a:rPr lang="en-US" sz="3200" dirty="0"/>
              <a:t>):</a:t>
            </a:r>
            <a:endParaRPr lang="en-US" dirty="0"/>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a:buFont typeface="Arial" panose="020B0604020202020204" pitchFamily="34" charset="0"/>
              <a:buChar char="•"/>
            </a:pPr>
            <a:r>
              <a:rPr lang="en-US" dirty="0"/>
              <a:t>Review possible updates/modification to the Introduction and Conclusion to address the audience</a:t>
            </a:r>
          </a:p>
          <a:p>
            <a:pPr lvl="1">
              <a:buFont typeface="Arial" panose="020B0604020202020204" pitchFamily="34" charset="0"/>
              <a:buChar char="•"/>
            </a:pPr>
            <a:r>
              <a:rPr lang="en-US" sz="2400" dirty="0"/>
              <a:t>Review reflector discussion</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a:t>
            </a:r>
          </a:p>
          <a:p>
            <a:pPr lvl="1">
              <a:buFont typeface="Arial" panose="020B0604020202020204" pitchFamily="34" charset="0"/>
              <a:buChar char="•"/>
            </a:pPr>
            <a:r>
              <a:rPr lang="en-US" sz="2400" dirty="0"/>
              <a:t>Discuss/modify the technical report: </a:t>
            </a:r>
            <a:r>
              <a:rPr lang="en-US" sz="2000" dirty="0">
                <a:hlinkClick r:id="rId2"/>
              </a:rPr>
              <a:t>11-20/0013r15 </a:t>
            </a:r>
            <a:r>
              <a:rPr lang="en-US" sz="2000" dirty="0"/>
              <a:t> based on </a:t>
            </a:r>
            <a:r>
              <a:rPr lang="en-US" altLang="en-US" sz="2000" dirty="0">
                <a:hlinkClick r:id="rId3"/>
              </a:rPr>
              <a:t>11-21/1410r0</a:t>
            </a:r>
            <a:r>
              <a:rPr lang="en-US" altLang="en-US" sz="2000" dirty="0"/>
              <a:t> “Possible Edits to11-20-0013r14”</a:t>
            </a:r>
          </a:p>
          <a:p>
            <a:pPr lvl="1">
              <a:buFont typeface="Arial" panose="020B0604020202020204" pitchFamily="34" charset="0"/>
              <a:buChar char="•"/>
            </a:pPr>
            <a:r>
              <a:rPr lang="en-US" altLang="en-US" sz="2400" dirty="0"/>
              <a:t>Straw Polls</a:t>
            </a:r>
          </a:p>
          <a:p>
            <a:pPr lvl="1">
              <a:buFont typeface="Arial" panose="020B0604020202020204" pitchFamily="34" charset="0"/>
              <a:buChar char="•"/>
            </a:pPr>
            <a:r>
              <a:rPr lang="en-US" altLang="en-US" sz="2400" dirty="0"/>
              <a:t>Motion – dependent on Straw Polls</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dirty="0"/>
              <a:t>September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457199"/>
          </a:xfrm>
        </p:spPr>
        <p:txBody>
          <a:bodyPr/>
          <a:lstStyle/>
          <a:p>
            <a:r>
              <a:rPr lang="en-US" dirty="0"/>
              <a:t>Straw Poll</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143000"/>
            <a:ext cx="10361084" cy="4951415"/>
          </a:xfrm>
        </p:spPr>
        <p:txBody>
          <a:bodyPr/>
          <a:lstStyle/>
          <a:p>
            <a:r>
              <a:rPr lang="en-US" b="0" dirty="0"/>
              <a:t>Rerunning the target audience SP with the current participates:</a:t>
            </a:r>
          </a:p>
          <a:p>
            <a:r>
              <a:rPr lang="en-US" dirty="0"/>
              <a:t>Question:  11-20/0013 – should be:</a:t>
            </a:r>
          </a:p>
          <a:p>
            <a:pPr marL="857250" lvl="1" indent="-457200">
              <a:buFont typeface="+mj-lt"/>
              <a:buAutoNum type="alphaUcPeriod"/>
            </a:pPr>
            <a:r>
              <a:rPr lang="en-US" sz="2400" dirty="0"/>
              <a:t>Shared with WBA</a:t>
            </a:r>
          </a:p>
          <a:p>
            <a:pPr marL="857250" lvl="1" indent="-457200">
              <a:buFont typeface="+mj-lt"/>
              <a:buAutoNum type="alphaUcPeriod"/>
            </a:pPr>
            <a:r>
              <a:rPr lang="en-US" sz="2400" dirty="0"/>
              <a:t>Shared with 3GPP</a:t>
            </a:r>
          </a:p>
          <a:p>
            <a:pPr marL="857250" lvl="1" indent="-457200">
              <a:buFont typeface="+mj-lt"/>
              <a:buAutoNum type="alphaUcPeriod"/>
            </a:pPr>
            <a:r>
              <a:rPr lang="en-US" sz="2400" dirty="0"/>
              <a:t>Shared with WFA</a:t>
            </a:r>
          </a:p>
          <a:p>
            <a:pPr marL="857250" lvl="1" indent="-457200">
              <a:buFont typeface="+mj-lt"/>
              <a:buAutoNum type="alphaUcPeriod"/>
            </a:pPr>
            <a:r>
              <a:rPr lang="en-US" sz="2400" dirty="0"/>
              <a:t>Used as an internal 802.11 report – only</a:t>
            </a:r>
          </a:p>
          <a:p>
            <a:r>
              <a:rPr lang="en-US" dirty="0"/>
              <a:t>Results: </a:t>
            </a:r>
          </a:p>
          <a:p>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9B498994-FB3F-4006-82B4-F0B063A73E8B}"/>
              </a:ext>
            </a:extLst>
          </p:cNvPr>
          <p:cNvPicPr>
            <a:picLocks noChangeAspect="1"/>
          </p:cNvPicPr>
          <p:nvPr/>
        </p:nvPicPr>
        <p:blipFill>
          <a:blip r:embed="rId2"/>
          <a:stretch>
            <a:fillRect/>
          </a:stretch>
        </p:blipFill>
        <p:spPr>
          <a:xfrm>
            <a:off x="2095858" y="4151129"/>
            <a:ext cx="7505342" cy="2133785"/>
          </a:xfrm>
          <a:prstGeom prst="rect">
            <a:avLst/>
          </a:prstGeom>
        </p:spPr>
      </p:pic>
    </p:spTree>
    <p:extLst>
      <p:ext uri="{BB962C8B-B14F-4D97-AF65-F5344CB8AC3E}">
        <p14:creationId xmlns:p14="http://schemas.microsoft.com/office/powerpoint/2010/main" val="388842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dirty="0"/>
              <a:t>Technical Report 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11-20/0013r15</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735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2"/>
            <a:ext cx="10361084" cy="451756"/>
          </a:xfrm>
        </p:spPr>
        <p:txBody>
          <a:bodyPr/>
          <a:lstStyle/>
          <a:p>
            <a:r>
              <a:rPr lang="en-US" dirty="0"/>
              <a:t>Straw Polls</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066800"/>
            <a:ext cx="10361084" cy="5257800"/>
          </a:xfrm>
        </p:spPr>
        <p:txBody>
          <a:bodyPr/>
          <a:lstStyle/>
          <a:p>
            <a:r>
              <a:rPr lang="en-US" dirty="0"/>
              <a:t>Is </a:t>
            </a:r>
            <a:r>
              <a:rPr lang="en-US" sz="2400" dirty="0">
                <a:hlinkClick r:id="rId2"/>
              </a:rPr>
              <a:t>11-20/0013r16</a:t>
            </a:r>
            <a:r>
              <a:rPr lang="en-US" sz="2400" dirty="0"/>
              <a:t> complete and ready to be submitted to the 802.11 WG?</a:t>
            </a:r>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a:t>
            </a:r>
          </a:p>
          <a:p>
            <a:pPr marL="57150" indent="0"/>
            <a:r>
              <a:rPr lang="en-US" dirty="0"/>
              <a:t>Should the AANI SC  request that the 802.11 WG approve and send to 3GPP with CC to WBA and WFA: </a:t>
            </a:r>
            <a:r>
              <a:rPr lang="en-US" sz="2400" dirty="0">
                <a:hlinkClick r:id="rId2"/>
              </a:rPr>
              <a:t>11-20/0013r16</a:t>
            </a:r>
            <a:r>
              <a:rPr lang="en-US" sz="2400" dirty="0"/>
              <a:t>?</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r>
              <a:rPr lang="en-US" dirty="0"/>
              <a:t>Should the AANI SC  request that the 802.11 WG note </a:t>
            </a:r>
            <a:r>
              <a:rPr lang="en-US" dirty="0">
                <a:hlinkClick r:id="rId2"/>
              </a:rPr>
              <a:t>11-20/0013r16</a:t>
            </a:r>
            <a:r>
              <a:rPr lang="en-US" dirty="0"/>
              <a:t> and use it for internal 802.11 purposes?</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endParaRPr lang="en-US" sz="2400"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688FD51D-ADB5-4B23-9A75-71FB1761E40B}"/>
              </a:ext>
            </a:extLst>
          </p:cNvPr>
          <p:cNvPicPr>
            <a:picLocks noChangeAspect="1"/>
          </p:cNvPicPr>
          <p:nvPr/>
        </p:nvPicPr>
        <p:blipFill>
          <a:blip r:embed="rId3"/>
          <a:stretch>
            <a:fillRect/>
          </a:stretch>
        </p:blipFill>
        <p:spPr>
          <a:xfrm>
            <a:off x="2476500" y="1515946"/>
            <a:ext cx="2705100" cy="1144272"/>
          </a:xfrm>
          <a:prstGeom prst="rect">
            <a:avLst/>
          </a:prstGeom>
        </p:spPr>
      </p:pic>
      <p:pic>
        <p:nvPicPr>
          <p:cNvPr id="10" name="Picture 9">
            <a:extLst>
              <a:ext uri="{FF2B5EF4-FFF2-40B4-BE49-F238E27FC236}">
                <a16:creationId xmlns:a16="http://schemas.microsoft.com/office/drawing/2014/main" id="{80126689-60F6-4EF3-B2AA-0F4052910544}"/>
              </a:ext>
            </a:extLst>
          </p:cNvPr>
          <p:cNvPicPr>
            <a:picLocks noChangeAspect="1"/>
          </p:cNvPicPr>
          <p:nvPr/>
        </p:nvPicPr>
        <p:blipFill>
          <a:blip r:embed="rId4"/>
          <a:stretch>
            <a:fillRect/>
          </a:stretch>
        </p:blipFill>
        <p:spPr>
          <a:xfrm>
            <a:off x="2476500" y="3352800"/>
            <a:ext cx="2590800" cy="1249223"/>
          </a:xfrm>
          <a:prstGeom prst="rect">
            <a:avLst/>
          </a:prstGeom>
        </p:spPr>
      </p:pic>
      <p:pic>
        <p:nvPicPr>
          <p:cNvPr id="13" name="Picture 12">
            <a:extLst>
              <a:ext uri="{FF2B5EF4-FFF2-40B4-BE49-F238E27FC236}">
                <a16:creationId xmlns:a16="http://schemas.microsoft.com/office/drawing/2014/main" id="{24E59757-6B51-49F9-8A14-101D12FEAC04}"/>
              </a:ext>
            </a:extLst>
          </p:cNvPr>
          <p:cNvPicPr>
            <a:picLocks noChangeAspect="1"/>
          </p:cNvPicPr>
          <p:nvPr/>
        </p:nvPicPr>
        <p:blipFill>
          <a:blip r:embed="rId5"/>
          <a:stretch>
            <a:fillRect/>
          </a:stretch>
        </p:blipFill>
        <p:spPr>
          <a:xfrm>
            <a:off x="2327563" y="5278297"/>
            <a:ext cx="2766241" cy="1246328"/>
          </a:xfrm>
          <a:prstGeom prst="rect">
            <a:avLst/>
          </a:prstGeom>
        </p:spPr>
      </p:pic>
    </p:spTree>
    <p:extLst>
      <p:ext uri="{BB962C8B-B14F-4D97-AF65-F5344CB8AC3E}">
        <p14:creationId xmlns:p14="http://schemas.microsoft.com/office/powerpoint/2010/main" val="2658680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0" y="1524000"/>
            <a:ext cx="10591799" cy="4951413"/>
          </a:xfrm>
        </p:spPr>
        <p:txBody>
          <a:bodyPr/>
          <a:lstStyle/>
          <a:p>
            <a:pPr indent="0"/>
            <a:r>
              <a:rPr lang="en-US" sz="3200" dirty="0">
                <a:solidFill>
                  <a:schemeClr val="tx1"/>
                </a:solidFill>
              </a:rPr>
              <a:t>Move to request 802.11 WG approve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r>
              <a:rPr lang="en-US" sz="3200" dirty="0"/>
              <a:t>and send to 3GPP with CC to WBA and WFA</a:t>
            </a:r>
            <a:r>
              <a:rPr lang="en-US" sz="3200" dirty="0">
                <a:solidFill>
                  <a:schemeClr val="tx1"/>
                </a:solidFill>
              </a:rPr>
              <a:t>, with editorial privileges given to the WG Chair.  </a:t>
            </a:r>
          </a:p>
          <a:p>
            <a:endParaRPr lang="en-US" sz="3200" b="0" dirty="0">
              <a:solidFill>
                <a:schemeClr val="tx1"/>
              </a:solidFill>
            </a:endParaRPr>
          </a:p>
          <a:p>
            <a:r>
              <a:rPr lang="en-US" sz="2000" dirty="0">
                <a:solidFill>
                  <a:schemeClr val="tx1"/>
                </a:solidFill>
              </a:rPr>
              <a:t>Moved: Ben Rolfe</a:t>
            </a:r>
          </a:p>
          <a:p>
            <a:r>
              <a:rPr lang="en-US" sz="2000" dirty="0">
                <a:solidFill>
                  <a:schemeClr val="tx1"/>
                </a:solidFill>
              </a:rPr>
              <a:t>Second: Marco Hernandez </a:t>
            </a:r>
          </a:p>
          <a:p>
            <a:r>
              <a:rPr lang="en-US" sz="2000" dirty="0">
                <a:solidFill>
                  <a:schemeClr val="tx1"/>
                </a:solidFill>
              </a:rPr>
              <a:t>Result: Y:  N:   A:   DNV: </a:t>
            </a:r>
          </a:p>
          <a:p>
            <a:r>
              <a:rPr lang="en-US" sz="2000" dirty="0">
                <a:solidFill>
                  <a:schemeClr val="tx1"/>
                </a:solidFill>
              </a:rPr>
              <a:t>	69.2% yes</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D307A2B2-E062-4E89-9772-C8BD2010431A}"/>
              </a:ext>
            </a:extLst>
          </p:cNvPr>
          <p:cNvPicPr>
            <a:picLocks noChangeAspect="1"/>
          </p:cNvPicPr>
          <p:nvPr/>
        </p:nvPicPr>
        <p:blipFill>
          <a:blip r:embed="rId3"/>
          <a:stretch>
            <a:fillRect/>
          </a:stretch>
        </p:blipFill>
        <p:spPr>
          <a:xfrm>
            <a:off x="4267200" y="4059699"/>
            <a:ext cx="4876800" cy="2363168"/>
          </a:xfrm>
          <a:prstGeom prst="rect">
            <a:avLst/>
          </a:prstGeom>
        </p:spPr>
      </p:pic>
    </p:spTree>
    <p:extLst>
      <p:ext uri="{BB962C8B-B14F-4D97-AF65-F5344CB8AC3E}">
        <p14:creationId xmlns:p14="http://schemas.microsoft.com/office/powerpoint/2010/main" val="37177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802.11 WG to review and consider the completed report in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p>
          <a:p>
            <a:endParaRPr lang="en-US" sz="3200" b="0" dirty="0">
              <a:solidFill>
                <a:schemeClr val="tx1"/>
              </a:solidFill>
            </a:endParaRPr>
          </a:p>
          <a:p>
            <a:r>
              <a:rPr lang="en-US" sz="2000" dirty="0">
                <a:solidFill>
                  <a:schemeClr val="tx1"/>
                </a:solidFill>
              </a:rPr>
              <a:t>Moved: Stuart Kerry</a:t>
            </a:r>
          </a:p>
          <a:p>
            <a:r>
              <a:rPr lang="en-US" sz="2000" dirty="0">
                <a:solidFill>
                  <a:schemeClr val="tx1"/>
                </a:solidFill>
              </a:rPr>
              <a:t>Second: Marco Hernandez </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575DD2EF-1772-4EB4-B34F-BBF2DC270150}"/>
              </a:ext>
            </a:extLst>
          </p:cNvPr>
          <p:cNvPicPr>
            <a:picLocks noChangeAspect="1"/>
          </p:cNvPicPr>
          <p:nvPr/>
        </p:nvPicPr>
        <p:blipFill>
          <a:blip r:embed="rId3"/>
          <a:stretch>
            <a:fillRect/>
          </a:stretch>
        </p:blipFill>
        <p:spPr>
          <a:xfrm>
            <a:off x="4114800" y="3657600"/>
            <a:ext cx="5489736" cy="2667000"/>
          </a:xfrm>
          <a:prstGeom prst="rect">
            <a:avLst/>
          </a:prstGeom>
        </p:spPr>
      </p:pic>
    </p:spTree>
    <p:extLst>
      <p:ext uri="{BB962C8B-B14F-4D97-AF65-F5344CB8AC3E}">
        <p14:creationId xmlns:p14="http://schemas.microsoft.com/office/powerpoint/2010/main" val="80154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Interim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modified during the Monday 13 September 2021 19:00 – 21:00 h ET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the WBA reply LS</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marL="0" indent="0"/>
            <a:r>
              <a:rPr lang="en-US" sz="2800" dirty="0"/>
              <a:t>For the WBA reply LS </a:t>
            </a:r>
            <a:br>
              <a:rPr lang="en-US" sz="2800" dirty="0"/>
            </a:br>
            <a:r>
              <a:rPr lang="en-US" sz="2800" dirty="0"/>
              <a:t>(</a:t>
            </a:r>
            <a:r>
              <a:rPr lang="en-US" sz="2800" dirty="0">
                <a:hlinkClick r:id="rId2"/>
              </a:rPr>
              <a:t>11-21/1198r1</a:t>
            </a:r>
            <a:r>
              <a:rPr lang="en-US" sz="2800" dirty="0"/>
              <a:t>, </a:t>
            </a:r>
            <a:r>
              <a:rPr lang="en-US" sz="2800" dirty="0">
                <a:hlinkClick r:id="rId3"/>
              </a:rPr>
              <a:t>11-21/0865r6</a:t>
            </a:r>
            <a:r>
              <a:rPr lang="en-US" sz="2800" dirty="0"/>
              <a:t>, </a:t>
            </a:r>
            <a:r>
              <a:rPr lang="en-US" sz="2800" dirty="0">
                <a:hlinkClick r:id="rId4"/>
              </a:rPr>
              <a:t>11-21/0953r0</a:t>
            </a:r>
            <a:r>
              <a:rPr lang="en-US" sz="20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There was no AANI reflector discussion on the reply LS, the following are open for discussion:</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 / 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53508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November Plenary Meeting:</a:t>
            </a:r>
            <a:br>
              <a:rPr lang="it-IT" altLang="en-US" dirty="0"/>
            </a:br>
            <a:r>
              <a:rPr lang="it-IT" altLang="en-US" b="0" i="1" dirty="0"/>
              <a:t>AANI SC -  to be confirmed </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9 Nov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Wednesday 10 Nov 19:00-21:00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additional teleconferences prior to the November Plenary?</a:t>
            </a:r>
          </a:p>
          <a:p>
            <a:pPr lvl="1" indent="-342900">
              <a:spcBef>
                <a:spcPts val="0"/>
              </a:spcBef>
              <a:spcAft>
                <a:spcPts val="0"/>
              </a:spcAft>
              <a:buSzPts val="1000"/>
              <a:buFont typeface="Symbol" panose="05050102010706020507" pitchFamily="18" charset="2"/>
              <a:buChar char=""/>
              <a:tabLst>
                <a:tab pos="457200" algn="l"/>
              </a:tabLst>
            </a:pPr>
            <a:endParaRPr lang="en-US" sz="2400" dirty="0">
              <a:latin typeface="Times New Roman" panose="02020603050405020304" pitchFamily="18" charset="0"/>
            </a:endParaRP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https://imat.ieee.org/sp7200043/attendance-log?p=3632200005&amp;t=47200043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Discussion on </a:t>
            </a:r>
            <a:r>
              <a:rPr lang="en-US" altLang="en-US" sz="2000" dirty="0">
                <a:hlinkClick r:id="rId3"/>
              </a:rPr>
              <a:t>11-20-0013r15</a:t>
            </a:r>
            <a:r>
              <a:rPr lang="en-US" altLang="en-US" sz="2000" dirty="0"/>
              <a:t> </a:t>
            </a:r>
            <a:endParaRPr lang="en-US" altLang="en-US" sz="2400" dirty="0"/>
          </a:p>
          <a:p>
            <a:pPr marL="1714500" lvl="3" indent="-457200">
              <a:spcBef>
                <a:spcPts val="200"/>
              </a:spcBef>
              <a:buFont typeface="+mj-lt"/>
              <a:buAutoNum type="alphaLcParenR"/>
              <a:defRPr/>
            </a:pPr>
            <a:r>
              <a:rPr lang="en-US" altLang="en-US" sz="1800" dirty="0"/>
              <a:t>Straw Poll on audience</a:t>
            </a:r>
          </a:p>
          <a:p>
            <a:pPr marL="1714500" lvl="3" indent="-457200">
              <a:spcBef>
                <a:spcPts val="200"/>
              </a:spcBef>
              <a:buFont typeface="+mj-lt"/>
              <a:buAutoNum type="alphaLcParenR"/>
              <a:defRPr/>
            </a:pPr>
            <a:r>
              <a:rPr lang="en-US" altLang="en-US" sz="1800" dirty="0"/>
              <a:t>Document review</a:t>
            </a:r>
          </a:p>
          <a:p>
            <a:pPr marL="1714500" lvl="3" indent="-457200">
              <a:spcBef>
                <a:spcPts val="200"/>
              </a:spcBef>
              <a:buFont typeface="+mj-lt"/>
              <a:buAutoNum type="alphaLcParenR"/>
              <a:defRPr/>
            </a:pPr>
            <a:r>
              <a:rPr lang="en-US" altLang="en-US" sz="1800" dirty="0"/>
              <a:t>Straw Polls/Motions</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34109</TotalTime>
  <Words>2188</Words>
  <Application>Microsoft Office PowerPoint</Application>
  <PresentationFormat>Widescreen</PresentationFormat>
  <Paragraphs>278</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Monotype Sorts</vt:lpstr>
      <vt:lpstr>Symbol</vt:lpstr>
      <vt:lpstr>Times New Roman</vt:lpstr>
      <vt:lpstr>Verdana</vt:lpstr>
      <vt:lpstr>Office Theme</vt:lpstr>
      <vt:lpstr>Document</vt:lpstr>
      <vt:lpstr>AANI SC Agenda September 2021 Interim</vt:lpstr>
      <vt:lpstr>Abstract</vt:lpstr>
      <vt:lpstr>Registration for the September 802.11 electronic interim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Way Forward the Technical report (11-20/0013r15):</vt:lpstr>
      <vt:lpstr>Straw Poll from 10 Aug:  Target Audience for 11-20/0013</vt:lpstr>
      <vt:lpstr>Straw Poll</vt:lpstr>
      <vt:lpstr>Technical Report Discussion/Contributions</vt:lpstr>
      <vt:lpstr>Straw Polls</vt:lpstr>
      <vt:lpstr>Motion</vt:lpstr>
      <vt:lpstr>Motion</vt:lpstr>
      <vt:lpstr>Way Forward – To Complete the WBA reply LS</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21</cp:revision>
  <dcterms:created xsi:type="dcterms:W3CDTF">2021-01-13T08:32:13Z</dcterms:created>
  <dcterms:modified xsi:type="dcterms:W3CDTF">2021-09-14T01:06:10Z</dcterms:modified>
</cp:coreProperties>
</file>