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94"/>
  </p:notesMasterIdLst>
  <p:handoutMasterIdLst>
    <p:handoutMasterId r:id="rId195"/>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465" r:id="rId27"/>
    <p:sldId id="2107" r:id="rId28"/>
    <p:sldId id="2075" r:id="rId29"/>
    <p:sldId id="1657" r:id="rId30"/>
    <p:sldId id="2439" r:id="rId31"/>
    <p:sldId id="2292" r:id="rId32"/>
    <p:sldId id="1967" r:id="rId33"/>
    <p:sldId id="2500" r:id="rId34"/>
    <p:sldId id="1968" r:id="rId35"/>
    <p:sldId id="2104" r:id="rId36"/>
    <p:sldId id="2167" r:id="rId37"/>
    <p:sldId id="2317" r:id="rId38"/>
    <p:sldId id="2331" r:id="rId39"/>
    <p:sldId id="2429" r:id="rId40"/>
    <p:sldId id="2332" r:id="rId41"/>
    <p:sldId id="2351" r:id="rId42"/>
    <p:sldId id="2499" r:id="rId43"/>
    <p:sldId id="2436" r:id="rId44"/>
    <p:sldId id="2437" r:id="rId45"/>
    <p:sldId id="2438" r:id="rId46"/>
    <p:sldId id="2464" r:id="rId47"/>
    <p:sldId id="2481" r:id="rId48"/>
    <p:sldId id="2482" r:id="rId49"/>
    <p:sldId id="2483" r:id="rId50"/>
    <p:sldId id="2484" r:id="rId51"/>
    <p:sldId id="2485" r:id="rId52"/>
    <p:sldId id="2486" r:id="rId53"/>
    <p:sldId id="2008" r:id="rId54"/>
    <p:sldId id="2462" r:id="rId55"/>
    <p:sldId id="2291" r:id="rId56"/>
    <p:sldId id="1945" r:id="rId57"/>
    <p:sldId id="2071" r:id="rId58"/>
    <p:sldId id="2036" r:id="rId59"/>
    <p:sldId id="2333" r:id="rId60"/>
    <p:sldId id="2323" r:id="rId61"/>
    <p:sldId id="2335" r:id="rId62"/>
    <p:sldId id="2334" r:id="rId63"/>
    <p:sldId id="2352" r:id="rId64"/>
    <p:sldId id="2353" r:id="rId65"/>
    <p:sldId id="2218" r:id="rId66"/>
    <p:sldId id="2426" r:id="rId67"/>
    <p:sldId id="2427" r:id="rId68"/>
    <p:sldId id="2460" r:id="rId69"/>
    <p:sldId id="2461" r:id="rId70"/>
    <p:sldId id="2463" r:id="rId71"/>
    <p:sldId id="1688" r:id="rId72"/>
    <p:sldId id="2293" r:id="rId73"/>
    <p:sldId id="1708" r:id="rId74"/>
    <p:sldId id="2488" r:id="rId75"/>
    <p:sldId id="2494" r:id="rId76"/>
    <p:sldId id="2493" r:id="rId77"/>
    <p:sldId id="1709" r:id="rId78"/>
    <p:sldId id="1710" r:id="rId79"/>
    <p:sldId id="1790" r:id="rId80"/>
    <p:sldId id="2199" r:id="rId81"/>
    <p:sldId id="2319" r:id="rId82"/>
    <p:sldId id="2320" r:id="rId83"/>
    <p:sldId id="2321" r:id="rId84"/>
    <p:sldId id="2355" r:id="rId85"/>
    <p:sldId id="2354" r:id="rId86"/>
    <p:sldId id="2294" r:id="rId87"/>
    <p:sldId id="2470" r:id="rId88"/>
    <p:sldId id="2466" r:id="rId89"/>
    <p:sldId id="2467" r:id="rId90"/>
    <p:sldId id="2468" r:id="rId91"/>
    <p:sldId id="1679" r:id="rId92"/>
    <p:sldId id="2336" r:id="rId93"/>
    <p:sldId id="2328" r:id="rId94"/>
    <p:sldId id="2459" r:id="rId95"/>
    <p:sldId id="2487" r:id="rId96"/>
    <p:sldId id="2475" r:id="rId97"/>
    <p:sldId id="2474" r:id="rId98"/>
    <p:sldId id="2476" r:id="rId99"/>
    <p:sldId id="2489" r:id="rId100"/>
    <p:sldId id="2490" r:id="rId101"/>
    <p:sldId id="2492" r:id="rId102"/>
    <p:sldId id="2478" r:id="rId103"/>
    <p:sldId id="2495" r:id="rId104"/>
    <p:sldId id="2496" r:id="rId105"/>
    <p:sldId id="2497" r:id="rId106"/>
    <p:sldId id="2477" r:id="rId107"/>
    <p:sldId id="2498" r:id="rId108"/>
    <p:sldId id="2324" r:id="rId109"/>
    <p:sldId id="1375" r:id="rId110"/>
    <p:sldId id="1376" r:id="rId111"/>
    <p:sldId id="1400" r:id="rId112"/>
    <p:sldId id="2479" r:id="rId113"/>
    <p:sldId id="2480" r:id="rId114"/>
    <p:sldId id="619" r:id="rId115"/>
    <p:sldId id="621" r:id="rId116"/>
    <p:sldId id="1561" r:id="rId117"/>
    <p:sldId id="1555" r:id="rId118"/>
    <p:sldId id="1601" r:id="rId119"/>
    <p:sldId id="1585" r:id="rId120"/>
    <p:sldId id="1586" r:id="rId121"/>
    <p:sldId id="1587" r:id="rId122"/>
    <p:sldId id="1588" r:id="rId123"/>
    <p:sldId id="1589" r:id="rId124"/>
    <p:sldId id="1590" r:id="rId125"/>
    <p:sldId id="1771" r:id="rId126"/>
    <p:sldId id="1772" r:id="rId127"/>
    <p:sldId id="1591" r:id="rId128"/>
    <p:sldId id="1592" r:id="rId129"/>
    <p:sldId id="1593" r:id="rId130"/>
    <p:sldId id="1594" r:id="rId131"/>
    <p:sldId id="1595" r:id="rId132"/>
    <p:sldId id="1596" r:id="rId133"/>
    <p:sldId id="1597" r:id="rId134"/>
    <p:sldId id="1598" r:id="rId135"/>
    <p:sldId id="1599" r:id="rId136"/>
    <p:sldId id="1600" r:id="rId137"/>
    <p:sldId id="1628" r:id="rId138"/>
    <p:sldId id="1638" r:id="rId139"/>
    <p:sldId id="1725" r:id="rId140"/>
    <p:sldId id="1726" r:id="rId141"/>
    <p:sldId id="1947" r:id="rId142"/>
    <p:sldId id="1975" r:id="rId143"/>
    <p:sldId id="1976" r:id="rId144"/>
    <p:sldId id="1977" r:id="rId145"/>
    <p:sldId id="2039" r:id="rId146"/>
    <p:sldId id="2060" r:id="rId147"/>
    <p:sldId id="2061" r:id="rId148"/>
    <p:sldId id="2097" r:id="rId149"/>
    <p:sldId id="2103" r:id="rId150"/>
    <p:sldId id="2063" r:id="rId151"/>
    <p:sldId id="2064" r:id="rId152"/>
    <p:sldId id="2065" r:id="rId153"/>
    <p:sldId id="2066" r:id="rId154"/>
    <p:sldId id="2067" r:id="rId155"/>
    <p:sldId id="2068" r:id="rId156"/>
    <p:sldId id="2069" r:id="rId157"/>
    <p:sldId id="2146" r:id="rId158"/>
    <p:sldId id="2147" r:id="rId159"/>
    <p:sldId id="2148" r:id="rId160"/>
    <p:sldId id="2158" r:id="rId161"/>
    <p:sldId id="2159" r:id="rId162"/>
    <p:sldId id="2157" r:id="rId163"/>
    <p:sldId id="2160" r:id="rId164"/>
    <p:sldId id="2216" r:id="rId165"/>
    <p:sldId id="2217" r:id="rId166"/>
    <p:sldId id="2219" r:id="rId167"/>
    <p:sldId id="2238" r:id="rId168"/>
    <p:sldId id="2239" r:id="rId169"/>
    <p:sldId id="2240" r:id="rId170"/>
    <p:sldId id="2242" r:id="rId171"/>
    <p:sldId id="2263" r:id="rId172"/>
    <p:sldId id="2276" r:id="rId173"/>
    <p:sldId id="2277" r:id="rId174"/>
    <p:sldId id="2278" r:id="rId175"/>
    <p:sldId id="2281" r:id="rId176"/>
    <p:sldId id="2282" r:id="rId177"/>
    <p:sldId id="2283" r:id="rId178"/>
    <p:sldId id="2284" r:id="rId179"/>
    <p:sldId id="2318" r:id="rId180"/>
    <p:sldId id="2329" r:id="rId181"/>
    <p:sldId id="2356" r:id="rId182"/>
    <p:sldId id="1701" r:id="rId183"/>
    <p:sldId id="1969" r:id="rId184"/>
    <p:sldId id="2112" r:id="rId185"/>
    <p:sldId id="1965" r:id="rId186"/>
    <p:sldId id="2114" r:id="rId187"/>
    <p:sldId id="1705" r:id="rId188"/>
    <p:sldId id="1706" r:id="rId189"/>
    <p:sldId id="1707" r:id="rId190"/>
    <p:sldId id="2113" r:id="rId191"/>
    <p:sldId id="2037" r:id="rId192"/>
    <p:sldId id="2431" r:id="rId193"/>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8" autoAdjust="0"/>
    <p:restoredTop sz="94660" autoAdjust="0"/>
  </p:normalViewPr>
  <p:slideViewPr>
    <p:cSldViewPr>
      <p:cViewPr varScale="1">
        <p:scale>
          <a:sx n="161" d="100"/>
          <a:sy n="161" d="100"/>
        </p:scale>
        <p:origin x="2308"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notesMaster" Target="notesMasters/notesMaster1.xml"/><Relationship Id="rId199"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handoutMaster" Target="handoutMasters/handoutMaster1.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presProps" Target="pres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viewProps" Target="view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theme" Target="theme/theme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064895" y="363379"/>
            <a:ext cx="33806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802.11-21/1287r10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880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Sep 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hyperlink" Target="https://mentor.ieee.org/802.11/dcn/21/11-21-1450-00-0jtc-response-to-n289.docx"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1/dcn/21/11-21-1450-00-0jtc-response-to-n289.doc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4.bin"/><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5.bin"/><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6.bin"/><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1/11-21-1253-00-0jtc-closing-report-virtual-jul-2021.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7.bin"/><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8.bin"/><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9.bin"/><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package" Target="../embeddings/Microsoft_Word_Document.docx"/><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Word_Document1.docx"/><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package" Target="../embeddings/Microsoft_Word_Document2.docx"/><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Word_Document3.docx"/><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Word_Document4.docx"/><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Word_Document5.docx"/><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Word_Document6.docx"/><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Word_Document7.docx"/><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hyperlink" Target="https://mentor.ieee.org/802.11/dcn/21/11-21-1400" TargetMode="Externa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hyperlink" Target="https://mentor.ieee.org/802.11/dcn/21/11-21-1039-03-000m-resolution-of-cnb-fdis-comments.docx" TargetMode="Externa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ieeesa.webex.com/ieeesa/j.php?MTID=mee3cc990a422a1f96c7c091df88eaa0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s://mentor.ieee.org/802-ec/dcn/21/ec-21-0165-00-00EC-ieee-802-status-report-for-sc6.ppt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September 2021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21 September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July 2021</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6778-22A7-4DD7-A681-850D1FDF4BE0}"/>
              </a:ext>
            </a:extLst>
          </p:cNvPr>
          <p:cNvSpPr>
            <a:spLocks noGrp="1"/>
          </p:cNvSpPr>
          <p:nvPr>
            <p:ph type="title"/>
          </p:nvPr>
        </p:nvSpPr>
        <p:spPr>
          <a:xfrm>
            <a:off x="685800" y="685800"/>
            <a:ext cx="7772400" cy="1066800"/>
          </a:xfrm>
        </p:spPr>
        <p:txBody>
          <a:bodyPr/>
          <a:lstStyle/>
          <a:p>
            <a:r>
              <a:rPr lang="en-AU" dirty="0"/>
              <a:t>The SC will consider a possible response to HK NB document</a:t>
            </a:r>
          </a:p>
        </p:txBody>
      </p:sp>
      <p:sp>
        <p:nvSpPr>
          <p:cNvPr id="3" name="Content Placeholder 2">
            <a:extLst>
              <a:ext uri="{FF2B5EF4-FFF2-40B4-BE49-F238E27FC236}">
                <a16:creationId xmlns:a16="http://schemas.microsoft.com/office/drawing/2014/main" id="{7AA0BBB7-7057-4588-8B55-4C77CBD5C489}"/>
              </a:ext>
            </a:extLst>
          </p:cNvPr>
          <p:cNvSpPr>
            <a:spLocks noGrp="1"/>
          </p:cNvSpPr>
          <p:nvPr>
            <p:ph idx="1"/>
          </p:nvPr>
        </p:nvSpPr>
        <p:spPr>
          <a:xfrm>
            <a:off x="685800" y="1981200"/>
            <a:ext cx="7772400" cy="4114800"/>
          </a:xfrm>
        </p:spPr>
        <p:txBody>
          <a:bodyPr/>
          <a:lstStyle/>
          <a:p>
            <a:pPr lvl="1"/>
            <a:r>
              <a:rPr lang="en-AU" dirty="0"/>
              <a:t>An IEEE 802.11 WG expert has reviewed WG1 N289</a:t>
            </a:r>
          </a:p>
          <a:p>
            <a:pPr lvl="1"/>
            <a:r>
              <a:rPr lang="en-AU" dirty="0"/>
              <a:t>A possible response has been drafted</a:t>
            </a:r>
          </a:p>
          <a:p>
            <a:pPr lvl="2"/>
            <a:r>
              <a:rPr lang="en-AU" dirty="0"/>
              <a:t>See </a:t>
            </a:r>
            <a:r>
              <a:rPr lang="en-AU" dirty="0">
                <a:solidFill>
                  <a:srgbClr val="FF0000"/>
                </a:solidFill>
                <a:hlinkClick r:id="rId2"/>
              </a:rPr>
              <a:t>11-21-1450-00</a:t>
            </a:r>
            <a:endParaRPr lang="en-AU" dirty="0">
              <a:solidFill>
                <a:srgbClr val="FF0000"/>
              </a:solidFill>
            </a:endParaRPr>
          </a:p>
          <a:p>
            <a:pPr lvl="2"/>
            <a:r>
              <a:rPr lang="en-AU" dirty="0"/>
              <a:t>It includes a high level summary …</a:t>
            </a:r>
          </a:p>
          <a:p>
            <a:pPr lvl="2"/>
            <a:r>
              <a:rPr lang="en-AU" dirty="0"/>
              <a:t>… and a review by an IEEE 802.11 WG expert</a:t>
            </a:r>
          </a:p>
          <a:p>
            <a:pPr lvl="1"/>
            <a:r>
              <a:rPr lang="en-AU" dirty="0"/>
              <a:t>The SC will discuss the document and hopefully approve it</a:t>
            </a:r>
          </a:p>
          <a:p>
            <a:pPr lvl="2"/>
            <a:r>
              <a:rPr lang="en-AU" dirty="0"/>
              <a:t>Please review beforehand if possible</a:t>
            </a:r>
          </a:p>
        </p:txBody>
      </p:sp>
      <p:sp>
        <p:nvSpPr>
          <p:cNvPr id="4" name="Footer Placeholder 3">
            <a:extLst>
              <a:ext uri="{FF2B5EF4-FFF2-40B4-BE49-F238E27FC236}">
                <a16:creationId xmlns:a16="http://schemas.microsoft.com/office/drawing/2014/main" id="{F74E8F42-E807-4875-AA94-FD0766852FD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15C14105-417F-4E46-AA5A-5A6FA8D9C7D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203713560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6778-22A7-4DD7-A681-850D1FDF4BE0}"/>
              </a:ext>
            </a:extLst>
          </p:cNvPr>
          <p:cNvSpPr>
            <a:spLocks noGrp="1"/>
          </p:cNvSpPr>
          <p:nvPr>
            <p:ph type="title"/>
          </p:nvPr>
        </p:nvSpPr>
        <p:spPr>
          <a:xfrm>
            <a:off x="685800" y="685800"/>
            <a:ext cx="7772400" cy="1066800"/>
          </a:xfrm>
        </p:spPr>
        <p:txBody>
          <a:bodyPr/>
          <a:lstStyle/>
          <a:p>
            <a:r>
              <a:rPr lang="en-AU" dirty="0"/>
              <a:t>The SC will consider a possible response to HK NB document</a:t>
            </a:r>
          </a:p>
        </p:txBody>
      </p:sp>
      <p:sp>
        <p:nvSpPr>
          <p:cNvPr id="3" name="Content Placeholder 2">
            <a:extLst>
              <a:ext uri="{FF2B5EF4-FFF2-40B4-BE49-F238E27FC236}">
                <a16:creationId xmlns:a16="http://schemas.microsoft.com/office/drawing/2014/main" id="{7AA0BBB7-7057-4588-8B55-4C77CBD5C489}"/>
              </a:ext>
            </a:extLst>
          </p:cNvPr>
          <p:cNvSpPr>
            <a:spLocks noGrp="1"/>
          </p:cNvSpPr>
          <p:nvPr>
            <p:ph idx="1"/>
          </p:nvPr>
        </p:nvSpPr>
        <p:spPr>
          <a:xfrm>
            <a:off x="685800" y="1981200"/>
            <a:ext cx="7772400" cy="4114800"/>
          </a:xfrm>
        </p:spPr>
        <p:txBody>
          <a:bodyPr/>
          <a:lstStyle/>
          <a:p>
            <a:r>
              <a:rPr lang="en-AU" dirty="0"/>
              <a:t>Motion</a:t>
            </a:r>
          </a:p>
          <a:p>
            <a:pPr lvl="1"/>
            <a:r>
              <a:rPr lang="en-AU" i="1" dirty="0"/>
              <a:t>The IEEE 802 JTC1 SC recommends to the IEEE 802.11 WG that </a:t>
            </a:r>
            <a:r>
              <a:rPr lang="en-AU" i="1" dirty="0">
                <a:solidFill>
                  <a:srgbClr val="FF0000"/>
                </a:solidFill>
                <a:hlinkClick r:id="rId2"/>
              </a:rPr>
              <a:t>11-21-1450-00</a:t>
            </a:r>
            <a:r>
              <a:rPr lang="en-AU" i="1" dirty="0">
                <a:solidFill>
                  <a:srgbClr val="FF0000"/>
                </a:solidFill>
              </a:rPr>
              <a:t> </a:t>
            </a:r>
            <a:r>
              <a:rPr lang="en-AU" i="1" dirty="0"/>
              <a:t>be liaised to ISO/IEC JTC1/SC6/WG1 as a response to the request in WG1 for a review of WG1 N289</a:t>
            </a:r>
            <a:endParaRPr lang="en-AU" dirty="0"/>
          </a:p>
          <a:p>
            <a:pPr lvl="1"/>
            <a:r>
              <a:rPr lang="en-AU" dirty="0"/>
              <a:t>Moved: Eldad</a:t>
            </a:r>
          </a:p>
          <a:p>
            <a:pPr lvl="1"/>
            <a:r>
              <a:rPr lang="en-AU" dirty="0"/>
              <a:t>Seconded: Dan</a:t>
            </a:r>
          </a:p>
          <a:p>
            <a:pPr lvl="1"/>
            <a:r>
              <a:rPr lang="en-AU" dirty="0"/>
              <a:t>(Sep 21) Approved by unanimous consent, with assumption that the 802.11 WG Chair will have editorial licence to improve any less than ideal language</a:t>
            </a:r>
          </a:p>
        </p:txBody>
      </p:sp>
      <p:sp>
        <p:nvSpPr>
          <p:cNvPr id="4" name="Footer Placeholder 3">
            <a:extLst>
              <a:ext uri="{FF2B5EF4-FFF2-40B4-BE49-F238E27FC236}">
                <a16:creationId xmlns:a16="http://schemas.microsoft.com/office/drawing/2014/main" id="{F74E8F42-E807-4875-AA94-FD0766852FD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15C14105-417F-4E46-AA5A-5A6FA8D9C7D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173947796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Three new Work Items of potential interest to IEEE 802 were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r>
              <a:rPr lang="en-AU" dirty="0"/>
              <a:t>Three new WIs have been proposed by Korea NB</a:t>
            </a:r>
          </a:p>
          <a:p>
            <a:pPr lvl="1"/>
            <a:r>
              <a:rPr lang="en-AU" dirty="0"/>
              <a:t>NWIP on Control Protocol for RF Directional Signal Transmission</a:t>
            </a:r>
          </a:p>
          <a:p>
            <a:pPr lvl="2"/>
            <a:r>
              <a:rPr lang="en-AU" dirty="0"/>
              <a:t>Seems to want to define a beamforming mechanism that can be used generally</a:t>
            </a:r>
          </a:p>
          <a:p>
            <a:pPr lvl="2"/>
            <a:r>
              <a:rPr lang="en-AU" dirty="0"/>
              <a:t>There was some discussion about how existing systems are doing this already </a:t>
            </a:r>
          </a:p>
          <a:p>
            <a:pPr lvl="2"/>
            <a:r>
              <a:rPr lang="en-AU" dirty="0"/>
              <a:t>No action?</a:t>
            </a:r>
          </a:p>
          <a:p>
            <a:pPr lvl="2"/>
            <a:r>
              <a:rPr lang="en-AU" dirty="0"/>
              <a:t>(Sep 2021) this WI seems to have died</a:t>
            </a:r>
          </a:p>
          <a:p>
            <a:r>
              <a:rPr lang="en-AU" dirty="0"/>
              <a:t>IEEE comments</a:t>
            </a:r>
          </a:p>
          <a:p>
            <a:pPr lvl="1"/>
            <a:r>
              <a:rPr lang="en-AU" dirty="0"/>
              <a:t>?</a:t>
            </a:r>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102</a:t>
            </a:fld>
            <a:endParaRPr lang="en-US"/>
          </a:p>
        </p:txBody>
      </p:sp>
      <p:graphicFrame>
        <p:nvGraphicFramePr>
          <p:cNvPr id="22" name="Object 21">
            <a:extLst>
              <a:ext uri="{FF2B5EF4-FFF2-40B4-BE49-F238E27FC236}">
                <a16:creationId xmlns:a16="http://schemas.microsoft.com/office/drawing/2014/main" id="{B7C50593-B83D-4ED7-953C-5A8BD433B010}"/>
              </a:ext>
            </a:extLst>
          </p:cNvPr>
          <p:cNvGraphicFramePr>
            <a:graphicFrameLocks noChangeAspect="1"/>
          </p:cNvGraphicFramePr>
          <p:nvPr/>
        </p:nvGraphicFramePr>
        <p:xfrm>
          <a:off x="7384256" y="2328636"/>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2" name="Object 21">
                        <a:extLst>
                          <a:ext uri="{FF2B5EF4-FFF2-40B4-BE49-F238E27FC236}">
                            <a16:creationId xmlns:a16="http://schemas.microsoft.com/office/drawing/2014/main" id="{B7C50593-B83D-4ED7-953C-5A8BD433B010}"/>
                          </a:ext>
                        </a:extLst>
                      </p:cNvPr>
                      <p:cNvPicPr/>
                      <p:nvPr/>
                    </p:nvPicPr>
                    <p:blipFill>
                      <a:blip r:embed="rId3"/>
                      <a:stretch>
                        <a:fillRect/>
                      </a:stretch>
                    </p:blipFill>
                    <p:spPr>
                      <a:xfrm>
                        <a:off x="7384256" y="2328636"/>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77244378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Three new Work Items of potential interest to IEEE 802 were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r>
              <a:rPr lang="en-AU" dirty="0"/>
              <a:t>Three new WIs have been proposed by Korea NB</a:t>
            </a:r>
          </a:p>
          <a:p>
            <a:pPr lvl="1"/>
            <a:r>
              <a:rPr lang="en-AU" dirty="0"/>
              <a:t>NWIP (changed to PWI) on Industrial Wireless Network</a:t>
            </a:r>
          </a:p>
          <a:p>
            <a:pPr lvl="2"/>
            <a:r>
              <a:rPr lang="en-AU" dirty="0"/>
              <a:t>Seem to want to define the “perfect” network, but it is not clear they know how</a:t>
            </a:r>
          </a:p>
          <a:p>
            <a:pPr lvl="2"/>
            <a:r>
              <a:rPr lang="en-AU" dirty="0"/>
              <a:t>Discussion noted that systems are solving the industrial problem already</a:t>
            </a:r>
          </a:p>
          <a:p>
            <a:pPr lvl="2"/>
            <a:r>
              <a:rPr lang="en-AU" dirty="0"/>
              <a:t>Comments were requested for interim in late Feb 2022</a:t>
            </a:r>
          </a:p>
          <a:p>
            <a:r>
              <a:rPr lang="en-AU" dirty="0"/>
              <a:t>IEEE comments</a:t>
            </a:r>
          </a:p>
          <a:p>
            <a:pPr lvl="1"/>
            <a:r>
              <a:rPr lang="en-AU" dirty="0"/>
              <a:t>Glenn Parsons noted</a:t>
            </a:r>
          </a:p>
          <a:p>
            <a:pPr lvl="2"/>
            <a:r>
              <a:rPr lang="en-US" i="1" dirty="0"/>
              <a:t>This is proposing a new standard for Wireless TSN.</a:t>
            </a:r>
            <a:endParaRPr lang="en-AU" i="1" dirty="0"/>
          </a:p>
          <a:p>
            <a:pPr lvl="2"/>
            <a:r>
              <a:rPr lang="en-US" i="1" dirty="0"/>
              <a:t>It suggests that 5G-TSN is not good enough and </a:t>
            </a:r>
            <a:r>
              <a:rPr lang="en-US" i="1" dirty="0" err="1"/>
              <a:t>WiFi</a:t>
            </a:r>
            <a:r>
              <a:rPr lang="en-US" i="1" dirty="0"/>
              <a:t> 6 (802.11ax) is worse</a:t>
            </a:r>
          </a:p>
          <a:p>
            <a:pPr lvl="2"/>
            <a:r>
              <a:rPr lang="en-US" i="1" dirty="0"/>
              <a:t>It does not consider </a:t>
            </a:r>
            <a:r>
              <a:rPr lang="en-US" i="1" dirty="0" err="1"/>
              <a:t>WiFi</a:t>
            </a:r>
            <a:r>
              <a:rPr lang="en-US" i="1" dirty="0"/>
              <a:t> 7 (802.11be)</a:t>
            </a:r>
          </a:p>
          <a:p>
            <a:pPr lvl="1"/>
            <a:r>
              <a:rPr lang="en-US" dirty="0"/>
              <a:t>(Sep 2021) Canada NB voted against this PWI</a:t>
            </a:r>
          </a:p>
          <a:p>
            <a:pPr lvl="1"/>
            <a:r>
              <a:rPr lang="en-US" dirty="0"/>
              <a:t>(Sep 2021) IEEE 802 may comment – plan is to prepare comments in Nov 2021</a:t>
            </a:r>
            <a:endParaRPr lang="en-AU" dirty="0"/>
          </a:p>
          <a:p>
            <a:pPr lvl="1"/>
            <a:endParaRPr lang="en-AU" dirty="0"/>
          </a:p>
          <a:p>
            <a:endParaRPr lang="en-AU"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103</a:t>
            </a:fld>
            <a:endParaRPr lang="en-US"/>
          </a:p>
        </p:txBody>
      </p:sp>
      <p:graphicFrame>
        <p:nvGraphicFramePr>
          <p:cNvPr id="23" name="Object 22">
            <a:extLst>
              <a:ext uri="{FF2B5EF4-FFF2-40B4-BE49-F238E27FC236}">
                <a16:creationId xmlns:a16="http://schemas.microsoft.com/office/drawing/2014/main" id="{1282B4D4-7DFD-428F-8B40-D6AF62E0EFEB}"/>
              </a:ext>
            </a:extLst>
          </p:cNvPr>
          <p:cNvGraphicFramePr>
            <a:graphicFrameLocks noChangeAspect="1"/>
          </p:cNvGraphicFramePr>
          <p:nvPr>
            <p:extLst>
              <p:ext uri="{D42A27DB-BD31-4B8C-83A1-F6EECF244321}">
                <p14:modId xmlns:p14="http://schemas.microsoft.com/office/powerpoint/2010/main" val="2731075002"/>
              </p:ext>
            </p:extLst>
          </p:nvPr>
        </p:nvGraphicFramePr>
        <p:xfrm>
          <a:off x="6477000" y="22860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3" name="Object 22">
                        <a:extLst>
                          <a:ext uri="{FF2B5EF4-FFF2-40B4-BE49-F238E27FC236}">
                            <a16:creationId xmlns:a16="http://schemas.microsoft.com/office/drawing/2014/main" id="{1282B4D4-7DFD-428F-8B40-D6AF62E0EFEB}"/>
                          </a:ext>
                        </a:extLst>
                      </p:cNvPr>
                      <p:cNvPicPr/>
                      <p:nvPr/>
                    </p:nvPicPr>
                    <p:blipFill>
                      <a:blip r:embed="rId3"/>
                      <a:stretch>
                        <a:fillRect/>
                      </a:stretch>
                    </p:blipFill>
                    <p:spPr>
                      <a:xfrm>
                        <a:off x="6477000" y="2286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3695223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Three new Work Items of potential interest to IEEE 802 were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r>
              <a:rPr lang="en-AU" dirty="0"/>
              <a:t>Three new WIs have been proposed by Korea NB</a:t>
            </a:r>
          </a:p>
          <a:p>
            <a:pPr lvl="1"/>
            <a:r>
              <a:rPr lang="en-AU" dirty="0"/>
              <a:t>NWIP (changed to PWI?) on Wearable Robot Area Network</a:t>
            </a:r>
          </a:p>
          <a:p>
            <a:pPr lvl="2"/>
            <a:r>
              <a:rPr lang="en-AU" dirty="0"/>
              <a:t>DC power line communication based on conductive textiles</a:t>
            </a:r>
          </a:p>
          <a:p>
            <a:pPr lvl="2"/>
            <a:r>
              <a:rPr lang="en-AU" dirty="0"/>
              <a:t>Comments were requested for interim in late Feb 2022</a:t>
            </a:r>
          </a:p>
          <a:p>
            <a:r>
              <a:rPr lang="en-AU" dirty="0"/>
              <a:t>IEEE comments</a:t>
            </a:r>
          </a:p>
          <a:p>
            <a:pPr lvl="1"/>
            <a:r>
              <a:rPr lang="en-US" dirty="0"/>
              <a:t>(Sep 2021) IEEE 802 may comment – plan is to prepare comments in Nov 2021</a:t>
            </a:r>
            <a:endParaRPr lang="en-AU" dirty="0"/>
          </a:p>
          <a:p>
            <a:pPr lvl="1"/>
            <a:endParaRPr lang="en-AU" dirty="0"/>
          </a:p>
          <a:p>
            <a:pPr lvl="2"/>
            <a:endParaRPr lang="en-AU" dirty="0">
              <a:solidFill>
                <a:srgbClr val="FF0000"/>
              </a:solidFill>
            </a:endParaRPr>
          </a:p>
          <a:p>
            <a:endParaRPr lang="en-AU"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104</a:t>
            </a:fld>
            <a:endParaRPr lang="en-US"/>
          </a:p>
        </p:txBody>
      </p:sp>
      <p:graphicFrame>
        <p:nvGraphicFramePr>
          <p:cNvPr id="25" name="Object 24">
            <a:extLst>
              <a:ext uri="{FF2B5EF4-FFF2-40B4-BE49-F238E27FC236}">
                <a16:creationId xmlns:a16="http://schemas.microsoft.com/office/drawing/2014/main" id="{D4596C85-DDAA-4357-9E3A-6B6CDB0FCA94}"/>
              </a:ext>
            </a:extLst>
          </p:cNvPr>
          <p:cNvGraphicFramePr>
            <a:graphicFrameLocks noChangeAspect="1"/>
          </p:cNvGraphicFramePr>
          <p:nvPr/>
        </p:nvGraphicFramePr>
        <p:xfrm>
          <a:off x="6553200" y="260731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5" name="Object 24">
                        <a:extLst>
                          <a:ext uri="{FF2B5EF4-FFF2-40B4-BE49-F238E27FC236}">
                            <a16:creationId xmlns:a16="http://schemas.microsoft.com/office/drawing/2014/main" id="{D4596C85-DDAA-4357-9E3A-6B6CDB0FCA94}"/>
                          </a:ext>
                        </a:extLst>
                      </p:cNvPr>
                      <p:cNvPicPr/>
                      <p:nvPr/>
                    </p:nvPicPr>
                    <p:blipFill>
                      <a:blip r:embed="rId3"/>
                      <a:stretch>
                        <a:fillRect/>
                      </a:stretch>
                    </p:blipFill>
                    <p:spPr>
                      <a:xfrm>
                        <a:off x="6553200" y="260731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6324828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SC6/WG1 are planning an interim meeting in Feb 2022</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105</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JTC1/SC6/WG1</a:t>
            </a:r>
          </a:p>
          <a:p>
            <a:r>
              <a:rPr lang="en-AU" dirty="0"/>
              <a:t>Dates</a:t>
            </a:r>
          </a:p>
          <a:p>
            <a:pPr lvl="1"/>
            <a:r>
              <a:rPr lang="en-AU" dirty="0"/>
              <a:t>15-18 Feb 2022</a:t>
            </a:r>
          </a:p>
          <a:p>
            <a:r>
              <a:rPr lang="en-AU" dirty="0"/>
              <a:t>Location</a:t>
            </a:r>
          </a:p>
          <a:p>
            <a:pPr lvl="1"/>
            <a:r>
              <a:rPr lang="en-AU" dirty="0"/>
              <a:t>Virtual</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Topics</a:t>
            </a:r>
          </a:p>
          <a:p>
            <a:pPr lvl="1"/>
            <a:r>
              <a:rPr lang="en-GB" sz="1800" kern="0" dirty="0"/>
              <a:t>ISO/IEC 18092 (NFCIP)</a:t>
            </a:r>
          </a:p>
          <a:p>
            <a:pPr lvl="1"/>
            <a:r>
              <a:rPr lang="en-GB" sz="1800" kern="0" dirty="0"/>
              <a:t>ISO/IEC 23917 (NFCIP)</a:t>
            </a:r>
          </a:p>
          <a:p>
            <a:pPr lvl="1"/>
            <a:r>
              <a:rPr lang="en-GB" sz="1800" kern="0" dirty="0">
                <a:solidFill>
                  <a:srgbClr val="FF0000"/>
                </a:solidFill>
              </a:rPr>
              <a:t>WLAN MCS Efficiency</a:t>
            </a:r>
            <a:br>
              <a:rPr lang="en-GB" sz="1800" kern="0" dirty="0">
                <a:solidFill>
                  <a:srgbClr val="FF0000"/>
                </a:solidFill>
              </a:rPr>
            </a:br>
            <a:r>
              <a:rPr lang="en-GB" sz="1800" kern="0" dirty="0">
                <a:solidFill>
                  <a:srgbClr val="FF0000"/>
                </a:solidFill>
              </a:rPr>
              <a:t>(WG1 N289)</a:t>
            </a:r>
          </a:p>
          <a:p>
            <a:pPr lvl="1"/>
            <a:r>
              <a:rPr lang="en-GB" sz="1800" kern="0" dirty="0"/>
              <a:t>ISO/IEC 4005 (Drone)</a:t>
            </a:r>
          </a:p>
          <a:p>
            <a:pPr lvl="1"/>
            <a:r>
              <a:rPr lang="en-GB" sz="1800" kern="0" dirty="0"/>
              <a:t>PWI-WRAN (Wearable Robot </a:t>
            </a:r>
            <a:r>
              <a:rPr lang="en-GB" sz="1800" kern="0" dirty="0" err="1"/>
              <a:t>AreaNetwork</a:t>
            </a:r>
            <a:r>
              <a:rPr lang="en-GB" sz="1800" kern="0" dirty="0"/>
              <a:t>)</a:t>
            </a:r>
          </a:p>
          <a:p>
            <a:pPr lvl="1"/>
            <a:r>
              <a:rPr lang="en-GB" sz="1800" kern="0" dirty="0">
                <a:solidFill>
                  <a:srgbClr val="FF0000"/>
                </a:solidFill>
              </a:rPr>
              <a:t>PWI-DWIN (Deterministic Wireless Industrial Network)</a:t>
            </a:r>
          </a:p>
        </p:txBody>
      </p:sp>
    </p:spTree>
    <p:extLst>
      <p:ext uri="{BB962C8B-B14F-4D97-AF65-F5344CB8AC3E}">
        <p14:creationId xmlns:p14="http://schemas.microsoft.com/office/powerpoint/2010/main" val="299479421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AA347-8D05-4CE8-B3D2-E97600E1B9F8}"/>
              </a:ext>
            </a:extLst>
          </p:cNvPr>
          <p:cNvSpPr>
            <a:spLocks noGrp="1"/>
          </p:cNvSpPr>
          <p:nvPr>
            <p:ph type="title"/>
          </p:nvPr>
        </p:nvSpPr>
        <p:spPr/>
        <p:txBody>
          <a:bodyPr/>
          <a:lstStyle/>
          <a:p>
            <a:r>
              <a:rPr lang="en-AU" dirty="0"/>
              <a:t>There was very little of interest to IEEE 802 on the SC6/WG7 agenda</a:t>
            </a:r>
          </a:p>
        </p:txBody>
      </p:sp>
      <p:sp>
        <p:nvSpPr>
          <p:cNvPr id="3" name="Content Placeholder 2">
            <a:extLst>
              <a:ext uri="{FF2B5EF4-FFF2-40B4-BE49-F238E27FC236}">
                <a16:creationId xmlns:a16="http://schemas.microsoft.com/office/drawing/2014/main" id="{C9907E7B-BEDC-42AA-A3E6-E7E1D33DBF6B}"/>
              </a:ext>
            </a:extLst>
          </p:cNvPr>
          <p:cNvSpPr>
            <a:spLocks noGrp="1"/>
          </p:cNvSpPr>
          <p:nvPr>
            <p:ph idx="1"/>
          </p:nvPr>
        </p:nvSpPr>
        <p:spPr/>
        <p:txBody>
          <a:bodyPr/>
          <a:lstStyle/>
          <a:p>
            <a:pPr marL="0" indent="0" algn="l" rtl="0"/>
            <a:r>
              <a:rPr lang="en-AU" i="0" dirty="0">
                <a:solidFill>
                  <a:srgbClr val="000000"/>
                </a:solidFill>
                <a:effectLst/>
                <a:latin typeface="Arial" panose="020B0604020202020204" pitchFamily="34" charset="0"/>
              </a:rPr>
              <a:t>Agenda</a:t>
            </a:r>
          </a:p>
          <a:p>
            <a:pPr marL="0" indent="0" algn="l" rtl="0"/>
            <a:r>
              <a:rPr lang="en-AU" b="0" i="0" dirty="0">
                <a:solidFill>
                  <a:srgbClr val="000000"/>
                </a:solidFill>
                <a:effectLst/>
                <a:latin typeface="Arial" panose="020B0604020202020204" pitchFamily="34" charset="0"/>
              </a:rPr>
              <a:t>…</a:t>
            </a:r>
          </a:p>
          <a:p>
            <a:pPr algn="l" rtl="0">
              <a:buFont typeface="+mj-lt"/>
              <a:buAutoNum type="arabicPeriod" startAt="4"/>
            </a:pPr>
            <a:r>
              <a:rPr lang="en-AU" b="0" i="0" dirty="0">
                <a:solidFill>
                  <a:srgbClr val="000000"/>
                </a:solidFill>
                <a:effectLst/>
                <a:latin typeface="Arial" panose="020B0604020202020204" pitchFamily="34" charset="0"/>
              </a:rPr>
              <a:t>CRM of CD ballot results on Future Network </a:t>
            </a:r>
          </a:p>
          <a:p>
            <a:pPr>
              <a:buFont typeface="+mj-lt"/>
              <a:buAutoNum type="arabicPeriod" startAt="4"/>
            </a:pPr>
            <a:r>
              <a:rPr lang="en-AU" b="0" i="0" dirty="0">
                <a:solidFill>
                  <a:srgbClr val="000000"/>
                </a:solidFill>
                <a:effectLst/>
                <a:latin typeface="Arial" panose="020B0604020202020204" pitchFamily="34" charset="0"/>
              </a:rPr>
              <a:t>CRM of DIS ballot results on Future Network </a:t>
            </a:r>
          </a:p>
          <a:p>
            <a:pPr algn="l" rtl="0">
              <a:buFont typeface="+mj-lt"/>
              <a:buAutoNum type="arabicPeriod" startAt="4"/>
            </a:pPr>
            <a:r>
              <a:rPr lang="en-AU" b="0" i="0" dirty="0">
                <a:solidFill>
                  <a:srgbClr val="000000"/>
                </a:solidFill>
                <a:effectLst/>
                <a:latin typeface="Arial" panose="020B0604020202020204" pitchFamily="34" charset="0"/>
              </a:rPr>
              <a:t>Consideration of the next steps on Future Network </a:t>
            </a:r>
          </a:p>
          <a:p>
            <a:pPr algn="l" rtl="0">
              <a:buFont typeface="+mj-lt"/>
              <a:buAutoNum type="arabicPeriod" startAt="4"/>
            </a:pPr>
            <a:r>
              <a:rPr lang="en-AU" b="0" i="0" dirty="0">
                <a:solidFill>
                  <a:srgbClr val="000000"/>
                </a:solidFill>
                <a:effectLst/>
                <a:latin typeface="Arial" panose="020B0604020202020204" pitchFamily="34" charset="0"/>
              </a:rPr>
              <a:t>Review the current status of RINA</a:t>
            </a:r>
          </a:p>
          <a:p>
            <a:pPr algn="l" rtl="0">
              <a:buFont typeface="+mj-lt"/>
              <a:buAutoNum type="arabicPeriod" startAt="4"/>
            </a:pPr>
            <a:r>
              <a:rPr lang="en-AU" b="0" i="0" dirty="0">
                <a:solidFill>
                  <a:srgbClr val="FF0000"/>
                </a:solidFill>
                <a:effectLst/>
                <a:latin typeface="Arial" panose="020B0604020202020204" pitchFamily="34" charset="0"/>
              </a:rPr>
              <a:t>Review updated text of </a:t>
            </a:r>
            <a:r>
              <a:rPr lang="en-AU" b="0" i="1" dirty="0">
                <a:solidFill>
                  <a:srgbClr val="FF0000"/>
                </a:solidFill>
                <a:effectLst/>
                <a:latin typeface="Arial" panose="020B0604020202020204" pitchFamily="34" charset="0"/>
              </a:rPr>
              <a:t>Wireless LAN Access Control </a:t>
            </a:r>
          </a:p>
          <a:p>
            <a:pPr lvl="2">
              <a:buFont typeface="+mj-lt"/>
              <a:buAutoNum type="arabicPeriod"/>
            </a:pPr>
            <a:r>
              <a:rPr lang="en-AU" b="0" i="0" dirty="0">
                <a:solidFill>
                  <a:srgbClr val="FF0000"/>
                </a:solidFill>
                <a:effectLst/>
                <a:latin typeface="Arial" panose="020B0604020202020204" pitchFamily="34" charset="0"/>
              </a:rPr>
              <a:t>WD 5021-1: Networking Architecture Specification</a:t>
            </a:r>
          </a:p>
          <a:p>
            <a:pPr lvl="2">
              <a:buFont typeface="+mj-lt"/>
              <a:buAutoNum type="arabicPeriod"/>
            </a:pPr>
            <a:r>
              <a:rPr lang="en-AU" b="0" i="0" dirty="0">
                <a:solidFill>
                  <a:srgbClr val="FF0000"/>
                </a:solidFill>
                <a:effectLst/>
                <a:latin typeface="Arial" panose="020B0604020202020204" pitchFamily="34" charset="0"/>
              </a:rPr>
              <a:t>WD 5021-2: Technical Specification for Dispatching Platform</a:t>
            </a:r>
          </a:p>
          <a:p>
            <a:pPr algn="l" rtl="0"/>
            <a:r>
              <a:rPr lang="en-AU" b="0" i="0" dirty="0">
                <a:solidFill>
                  <a:srgbClr val="000000"/>
                </a:solidFill>
                <a:effectLst/>
                <a:latin typeface="Arial" panose="020B0604020202020204" pitchFamily="34" charset="0"/>
              </a:rPr>
              <a:t>…</a:t>
            </a:r>
          </a:p>
          <a:p>
            <a:pPr algn="l" rtl="0"/>
            <a:endParaRPr lang="en-AU" dirty="0"/>
          </a:p>
        </p:txBody>
      </p:sp>
      <p:sp>
        <p:nvSpPr>
          <p:cNvPr id="4" name="Footer Placeholder 3">
            <a:extLst>
              <a:ext uri="{FF2B5EF4-FFF2-40B4-BE49-F238E27FC236}">
                <a16:creationId xmlns:a16="http://schemas.microsoft.com/office/drawing/2014/main" id="{C47A803C-CC0F-4BB5-BB5C-DFEC8FA17F7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0B4A0BC-9EFC-4621-9B4F-3357FD19794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249640147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Both Wireless LAN Access Control  standards are going to CD ballot</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981200"/>
            <a:ext cx="7772400" cy="4114800"/>
          </a:xfrm>
        </p:spPr>
        <p:txBody>
          <a:bodyPr/>
          <a:lstStyle/>
          <a:p>
            <a:pPr lvl="1"/>
            <a:r>
              <a:rPr lang="en-AU" dirty="0"/>
              <a:t>Proposed standards</a:t>
            </a:r>
          </a:p>
          <a:p>
            <a:pPr lvl="2"/>
            <a:r>
              <a:rPr lang="en-AU" dirty="0"/>
              <a:t>ISO/EC 5021-1: Wireless LAN Access Control – Part 1: Networking architecture specification</a:t>
            </a:r>
          </a:p>
          <a:p>
            <a:pPr lvl="2"/>
            <a:r>
              <a:rPr lang="en-AU" dirty="0"/>
              <a:t>ISO/IEC 5021-2: Wireless LAN Access Control – Part 2: Technical specification for dispatching platform</a:t>
            </a:r>
          </a:p>
          <a:p>
            <a:pPr lvl="1"/>
            <a:r>
              <a:rPr lang="en-AU" dirty="0"/>
              <a:t>Introduction</a:t>
            </a:r>
          </a:p>
          <a:p>
            <a:pPr lvl="2"/>
            <a:r>
              <a:rPr lang="en-AU" i="1" dirty="0">
                <a:effectLst/>
                <a:latin typeface="Arial" panose="020B0604020202020204" pitchFamily="34" charset="0"/>
              </a:rPr>
              <a:t>This International Standard specifies the Cloud AC networking architecture and operation mechanism based on Cloud AC dispatch platform(CADP). The Standard describes the Cloud AC network architecture, the Cloud AC allocating process, the wireless access point (AP) accessing process, Cloud AC changing-over process, and the hot backup mechanisms of CADP.</a:t>
            </a:r>
          </a:p>
          <a:p>
            <a:pPr lvl="2"/>
            <a:r>
              <a:rPr lang="en-AU" i="1" dirty="0">
                <a:effectLst/>
                <a:latin typeface="Arial" panose="020B0604020202020204" pitchFamily="34" charset="0"/>
              </a:rPr>
              <a:t>This International Standard is suitable for large-scale deployment of WLAN networks, making WLAN network deployment and operation easier, more efficient and less costly</a:t>
            </a:r>
          </a:p>
          <a:p>
            <a:pPr lvl="1"/>
            <a:r>
              <a:rPr lang="en-AU" dirty="0">
                <a:latin typeface="Arial" panose="020B0604020202020204" pitchFamily="34" charset="0"/>
              </a:rPr>
              <a:t>Does anyone care? (Sep 2021) Unclear</a:t>
            </a:r>
            <a:endParaRPr lang="en-AU" dirty="0">
              <a:effectLst/>
            </a:endParaRPr>
          </a:p>
          <a:p>
            <a:br>
              <a:rPr lang="en-AU" b="0" i="0" dirty="0">
                <a:solidFill>
                  <a:srgbClr val="000000"/>
                </a:solidFill>
                <a:effectLst/>
                <a:latin typeface="Arial" panose="020B0604020202020204" pitchFamily="34" charset="0"/>
              </a:rPr>
            </a:br>
            <a:endParaRPr lang="en-AU" dirty="0"/>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107</a:t>
            </a:fld>
            <a:endParaRPr lang="en-US"/>
          </a:p>
        </p:txBody>
      </p:sp>
    </p:spTree>
    <p:extLst>
      <p:ext uri="{BB962C8B-B14F-4D97-AF65-F5344CB8AC3E}">
        <p14:creationId xmlns:p14="http://schemas.microsoft.com/office/powerpoint/2010/main" val="66175415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124320472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109</a:t>
            </a:fld>
            <a:endParaRPr lang="en-US"/>
          </a:p>
        </p:txBody>
      </p:sp>
    </p:spTree>
    <p:extLst>
      <p:ext uri="{BB962C8B-B14F-4D97-AF65-F5344CB8AC3E}">
        <p14:creationId xmlns:p14="http://schemas.microsoft.com/office/powerpoint/2010/main" val="2285021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14 Sep 2021, as documented on slide 10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110</a:t>
            </a:fld>
            <a:endParaRPr lang="en-US"/>
          </a:p>
        </p:txBody>
      </p:sp>
    </p:spTree>
    <p:extLst>
      <p:ext uri="{BB962C8B-B14F-4D97-AF65-F5344CB8AC3E}">
        <p14:creationId xmlns:p14="http://schemas.microsoft.com/office/powerpoint/2010/main" val="93124392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dirty="0"/>
              <a:t>IEEE experts to SC6</a:t>
            </a:r>
          </a:p>
          <a:p>
            <a:pPr lvl="1"/>
            <a:r>
              <a:rPr lang="en-AU" dirty="0"/>
              <a:t>Natasha Alvarado (staff)</a:t>
            </a:r>
          </a:p>
          <a:p>
            <a:pPr lvl="1"/>
            <a:r>
              <a:rPr lang="en-AU" dirty="0"/>
              <a:t>Christy Bahn (staff)</a:t>
            </a:r>
          </a:p>
          <a:p>
            <a:pPr lvl="1"/>
            <a:r>
              <a:rPr lang="en-AU" dirty="0"/>
              <a:t>Adrien Barmaksiz (staff)</a:t>
            </a:r>
          </a:p>
          <a:p>
            <a:pPr lvl="1"/>
            <a:r>
              <a:rPr lang="en-AU" dirty="0"/>
              <a:t>Jodi Haasz (staff)</a:t>
            </a:r>
          </a:p>
          <a:p>
            <a:pPr lvl="1"/>
            <a:r>
              <a:rPr lang="en-AU" dirty="0"/>
              <a:t>Dan Harkins (802.11)</a:t>
            </a:r>
          </a:p>
          <a:p>
            <a:pPr lvl="1"/>
            <a:r>
              <a:rPr lang="en-AU" dirty="0"/>
              <a:t>Adam Healey (802.3)</a:t>
            </a:r>
          </a:p>
          <a:p>
            <a:pPr lvl="1"/>
            <a:r>
              <a:rPr lang="en-AU" dirty="0"/>
              <a:t>David Law (802.3)</a:t>
            </a:r>
          </a:p>
          <a:p>
            <a:pPr lvl="1"/>
            <a:r>
              <a:rPr lang="en-AU" dirty="0"/>
              <a:t>Hyeong Ho Lee (802.11)</a:t>
            </a:r>
          </a:p>
          <a:p>
            <a:pPr lvl="1"/>
            <a:r>
              <a:rPr lang="en-AU"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dirty="0"/>
              <a:t>Andrew Myles (802)</a:t>
            </a:r>
          </a:p>
          <a:p>
            <a:pPr lvl="1"/>
            <a:r>
              <a:rPr lang="en-AU" dirty="0"/>
              <a:t>Paul Nikolich (802)</a:t>
            </a:r>
          </a:p>
          <a:p>
            <a:pPr lvl="1"/>
            <a:r>
              <a:rPr lang="en-AU" dirty="0"/>
              <a:t>Karen Randall (802.1)</a:t>
            </a:r>
          </a:p>
          <a:p>
            <a:pPr lvl="1"/>
            <a:r>
              <a:rPr lang="en-AU" dirty="0"/>
              <a:t>Adrian Stephens (retired?)</a:t>
            </a:r>
          </a:p>
          <a:p>
            <a:pPr lvl="1"/>
            <a:r>
              <a:rPr lang="en-AU" dirty="0"/>
              <a:t>Peter Yee (802)</a:t>
            </a:r>
          </a:p>
          <a:p>
            <a:r>
              <a:rPr lang="en-AU" dirty="0"/>
              <a:t>NB experts in SC6</a:t>
            </a:r>
          </a:p>
          <a:p>
            <a:pPr lvl="1"/>
            <a:r>
              <a:rPr lang="en-AU" dirty="0"/>
              <a:t>&lt;none&gt;</a:t>
            </a:r>
          </a:p>
          <a:p>
            <a:pPr lvl="1"/>
            <a:endParaRPr lang="en-AU" dirty="0"/>
          </a:p>
          <a:p>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111</a:t>
            </a:fld>
            <a:endParaRPr lang="en-US"/>
          </a:p>
        </p:txBody>
      </p:sp>
    </p:spTree>
    <p:extLst>
      <p:ext uri="{BB962C8B-B14F-4D97-AF65-F5344CB8AC3E}">
        <p14:creationId xmlns:p14="http://schemas.microsoft.com/office/powerpoint/2010/main" val="159414153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Natasha Alvarado (staff)</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solidFill>
                  <a:srgbClr val="FF0000"/>
                </a:solidFill>
              </a:rPr>
              <a:t>Bruce Kraemer (retired?)</a:t>
            </a:r>
          </a:p>
          <a:p>
            <a:pPr lvl="1"/>
            <a:r>
              <a:rPr lang="en-AU" sz="1600" dirty="0"/>
              <a:t>David Law (802.3)</a:t>
            </a:r>
          </a:p>
          <a:p>
            <a:pPr lvl="1"/>
            <a:r>
              <a:rPr lang="en-AU" sz="1600" dirty="0"/>
              <a:t>Hyeong Ho Le (802.11)</a:t>
            </a:r>
          </a:p>
          <a:p>
            <a:pPr lvl="1"/>
            <a:r>
              <a:rPr lang="en-AU" sz="1600" dirty="0"/>
              <a:t>Andrew Myles (802)</a:t>
            </a:r>
          </a:p>
          <a:p>
            <a:pPr lvl="1"/>
            <a:r>
              <a:rPr lang="en-AU" sz="1600" dirty="0"/>
              <a:t>Paul Nikolich (802)</a:t>
            </a:r>
          </a:p>
          <a:p>
            <a:pPr lvl="1"/>
            <a:r>
              <a:rPr lang="en-AU" sz="1600" dirty="0"/>
              <a:t>Al Petrick (802)</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r>
              <a:rPr lang="en-AU" sz="1600" dirty="0"/>
              <a:t>Karen Randall (802.1)</a:t>
            </a:r>
          </a:p>
          <a:p>
            <a:pPr lvl="1"/>
            <a:r>
              <a:rPr lang="en-AU" sz="1600" dirty="0"/>
              <a:t>Mick Seaman (802.1)</a:t>
            </a:r>
          </a:p>
          <a:p>
            <a:pPr lvl="1"/>
            <a:r>
              <a:rPr lang="en-AU" sz="1600" dirty="0"/>
              <a:t>Ian Sherlock (802.11)</a:t>
            </a:r>
          </a:p>
          <a:p>
            <a:pPr lvl="1"/>
            <a:r>
              <a:rPr lang="en-AU" sz="1600" dirty="0">
                <a:solidFill>
                  <a:srgbClr val="FF0000"/>
                </a:solidFill>
              </a:rPr>
              <a:t>Adrian Stephens (retired?)</a:t>
            </a:r>
          </a:p>
          <a:p>
            <a:pPr lvl="1"/>
            <a:r>
              <a:rPr lang="en-AU" sz="1600" dirty="0">
                <a:solidFill>
                  <a:srgbClr val="FF0000"/>
                </a:solidFill>
              </a:rPr>
              <a:t>Brian Weis (retired?)</a:t>
            </a:r>
          </a:p>
          <a:p>
            <a:pPr lvl="1"/>
            <a:r>
              <a:rPr lang="en-AU" sz="1600" dirty="0"/>
              <a:t>Peter Yee (802)</a:t>
            </a:r>
          </a:p>
          <a:p>
            <a:r>
              <a:rPr lang="en-AU" sz="1600" dirty="0"/>
              <a:t>NB experts in SC6/WG7</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112</a:t>
            </a:fld>
            <a:endParaRPr lang="en-US"/>
          </a:p>
        </p:txBody>
      </p:sp>
    </p:spTree>
    <p:extLst>
      <p:ext uri="{BB962C8B-B14F-4D97-AF65-F5344CB8AC3E}">
        <p14:creationId xmlns:p14="http://schemas.microsoft.com/office/powerpoint/2010/main" val="379957567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dirty="0"/>
              <a:t>IEEE experts to SC6/WG7</a:t>
            </a:r>
          </a:p>
          <a:p>
            <a:pPr lvl="1"/>
            <a:r>
              <a:rPr lang="en-AU" dirty="0"/>
              <a:t>Natasha Alvarado (staff)</a:t>
            </a:r>
          </a:p>
          <a:p>
            <a:pPr lvl="1"/>
            <a:r>
              <a:rPr lang="en-AU" dirty="0"/>
              <a:t>Jodi Haasz (staff)</a:t>
            </a:r>
          </a:p>
          <a:p>
            <a:pPr lvl="1"/>
            <a:r>
              <a:rPr lang="en-AU" dirty="0"/>
              <a:t>Dan Harkins (802.11)</a:t>
            </a:r>
          </a:p>
          <a:p>
            <a:pPr lvl="1"/>
            <a:r>
              <a:rPr lang="en-AU" dirty="0"/>
              <a:t>Adam Healey (802.3)</a:t>
            </a:r>
          </a:p>
          <a:p>
            <a:pPr lvl="1"/>
            <a:r>
              <a:rPr lang="en-AU" dirty="0">
                <a:solidFill>
                  <a:srgbClr val="FF0000"/>
                </a:solidFill>
              </a:rPr>
              <a:t>Bruce Kraemer (retired?)</a:t>
            </a:r>
          </a:p>
          <a:p>
            <a:pPr lvl="1"/>
            <a:r>
              <a:rPr lang="en-AU" dirty="0"/>
              <a:t>David Law (802.3)</a:t>
            </a:r>
          </a:p>
          <a:p>
            <a:pPr lvl="1"/>
            <a:r>
              <a:rPr lang="en-AU" dirty="0"/>
              <a:t>Hyeong Ho Lee (802.11)</a:t>
            </a:r>
          </a:p>
          <a:p>
            <a:pPr lvl="1"/>
            <a:r>
              <a:rPr lang="en-AU" dirty="0"/>
              <a:t>Stephen McCann (80</a:t>
            </a:r>
          </a:p>
          <a:p>
            <a:pPr lvl="1"/>
            <a:r>
              <a:rPr lang="en-AU" dirty="0"/>
              <a:t>John Messenger (802.1)</a:t>
            </a:r>
          </a:p>
          <a:p>
            <a:pPr lvl="1"/>
            <a:r>
              <a:rPr lang="en-AU" dirty="0"/>
              <a:t>Andrew Myles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r>
              <a:rPr lang="en-AU" dirty="0"/>
              <a:t>Al Petrick (802)</a:t>
            </a:r>
          </a:p>
          <a:p>
            <a:pPr lvl="1"/>
            <a:r>
              <a:rPr lang="en-AU" dirty="0"/>
              <a:t>Karen Randall (802.1)</a:t>
            </a:r>
          </a:p>
          <a:p>
            <a:pPr lvl="1"/>
            <a:r>
              <a:rPr lang="en-AU" dirty="0"/>
              <a:t>Mick Seaman (802.1)</a:t>
            </a:r>
          </a:p>
          <a:p>
            <a:pPr lvl="1"/>
            <a:r>
              <a:rPr lang="en-AU" dirty="0"/>
              <a:t>Ian Sherlock (802.11)</a:t>
            </a:r>
          </a:p>
          <a:p>
            <a:pPr lvl="1"/>
            <a:r>
              <a:rPr lang="en-AU" dirty="0">
                <a:solidFill>
                  <a:srgbClr val="FF0000"/>
                </a:solidFill>
              </a:rPr>
              <a:t>Brian Weis (retired?)</a:t>
            </a:r>
          </a:p>
          <a:p>
            <a:pPr lvl="1"/>
            <a:r>
              <a:rPr lang="en-AU" dirty="0"/>
              <a:t>Peter Yee (802)</a:t>
            </a:r>
          </a:p>
          <a:p>
            <a:r>
              <a:rPr lang="en-AU" dirty="0"/>
              <a:t>NB experts to SC6/WG7</a:t>
            </a:r>
          </a:p>
          <a:p>
            <a:pPr lvl="1"/>
            <a:r>
              <a:rPr lang="en-AU" dirty="0"/>
              <a:t>Dorothy Stanley (US NB/802.11)</a:t>
            </a:r>
          </a:p>
          <a:p>
            <a:pPr lvl="1"/>
            <a:r>
              <a:rPr lang="en-AU" dirty="0"/>
              <a:t>Bill Carney (US NB/802.11)</a:t>
            </a:r>
          </a:p>
          <a:p>
            <a:pPr lvl="1"/>
            <a:r>
              <a:rPr lang="en-AU" dirty="0"/>
              <a:t>James Lepp (Canada NB/802.11)</a:t>
            </a:r>
          </a:p>
          <a:p>
            <a:pPr lvl="1"/>
            <a:r>
              <a:rPr lang="en-AU" dirty="0"/>
              <a:t>Glenn Parsons (Canada NB/802.1)</a:t>
            </a:r>
          </a:p>
          <a:p>
            <a:pPr lvl="1"/>
            <a:endParaRPr lang="en-AU" dirty="0"/>
          </a:p>
          <a:p>
            <a:pPr lvl="1"/>
            <a:endParaRPr lang="en-AU" dirty="0">
              <a:solidFill>
                <a:srgbClr val="FF0000"/>
              </a:solidFill>
            </a:endParaRPr>
          </a:p>
          <a:p>
            <a:pPr lvl="1"/>
            <a:endParaRPr lang="en-AU" dirty="0"/>
          </a:p>
          <a:p>
            <a:pPr lvl="1"/>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113</a:t>
            </a:fld>
            <a:endParaRPr lang="en-US"/>
          </a:p>
        </p:txBody>
      </p:sp>
    </p:spTree>
    <p:extLst>
      <p:ext uri="{BB962C8B-B14F-4D97-AF65-F5344CB8AC3E}">
        <p14:creationId xmlns:p14="http://schemas.microsoft.com/office/powerpoint/2010/main" val="233563139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114</a:t>
            </a:fld>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Sept 2021,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115</a:t>
            </a:fld>
            <a:endParaRPr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116</a:t>
            </a:fld>
            <a:endParaRPr lang="en-US"/>
          </a:p>
        </p:txBody>
      </p:sp>
    </p:spTree>
    <p:extLst>
      <p:ext uri="{BB962C8B-B14F-4D97-AF65-F5344CB8AC3E}">
        <p14:creationId xmlns:p14="http://schemas.microsoft.com/office/powerpoint/2010/main" val="332331781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117</a:t>
            </a:fld>
            <a:endParaRPr lang="en-US"/>
          </a:p>
        </p:txBody>
      </p:sp>
    </p:spTree>
    <p:extLst>
      <p:ext uri="{BB962C8B-B14F-4D97-AF65-F5344CB8AC3E}">
        <p14:creationId xmlns:p14="http://schemas.microsoft.com/office/powerpoint/2010/main" val="331765050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118</a:t>
            </a:fld>
            <a:endParaRPr lang="en-US"/>
          </a:p>
        </p:txBody>
      </p:sp>
    </p:spTree>
    <p:extLst>
      <p:ext uri="{BB962C8B-B14F-4D97-AF65-F5344CB8AC3E}">
        <p14:creationId xmlns:p14="http://schemas.microsoft.com/office/powerpoint/2010/main" val="328523446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July 2021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July 2021, as documented in </a:t>
            </a:r>
            <a:r>
              <a:rPr lang="en-AU" i="1" dirty="0">
                <a:solidFill>
                  <a:srgbClr val="FF0000"/>
                </a:solidFill>
                <a:hlinkClick r:id="rId3"/>
              </a:rPr>
              <a:t>11-21-1253-00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132</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133</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0" name=""/>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0" name=""/>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DC">
                  <p:embed/>
                </p:oleObj>
              </mc:Choice>
              <mc:Fallback>
                <p:oleObj name="Acrobat Document" showAsIcon="1" r:id="rId2" imgW="914400" imgH="771480" progId="AcroExch.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183927055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3663221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The liaison (</a:t>
            </a:r>
            <a:r>
              <a:rPr lang="en-AU" dirty="0">
                <a:solidFill>
                  <a:srgbClr val="FF0000"/>
                </a:solidFill>
              </a:rPr>
              <a:t>N?????</a:t>
            </a:r>
            <a:r>
              <a:rPr lang="en-AU" dirty="0"/>
              <a:t>) after Jul 2021 plenary</a:t>
            </a:r>
            <a:r>
              <a:rPr lang="en-AU" b="0" dirty="0"/>
              <a:t> included:</a:t>
            </a:r>
          </a:p>
          <a:p>
            <a:pPr lvl="2"/>
            <a:r>
              <a:rPr lang="en-AU" b="0" i="0" u="none" strike="noStrike" baseline="0" dirty="0">
                <a:solidFill>
                  <a:srgbClr val="000000"/>
                </a:solidFill>
                <a:latin typeface="Arial" panose="020B0604020202020204" pitchFamily="34" charset="0"/>
              </a:rPr>
              <a:t>IEEE 802.3 Greater than 10 Mb/s long-reach point-to-point single pair Ethernet PHY SG</a:t>
            </a:r>
          </a:p>
          <a:p>
            <a:pPr lvl="2"/>
            <a:r>
              <a:rPr lang="en-AU" b="0" i="0" u="none" strike="noStrike" baseline="0" dirty="0">
                <a:solidFill>
                  <a:srgbClr val="000000"/>
                </a:solidFill>
                <a:latin typeface="Arial" panose="020B0604020202020204" pitchFamily="34" charset="0"/>
              </a:rPr>
              <a:t>IEEE 802.15 SG15.3ma:</a:t>
            </a:r>
            <a:r>
              <a:rPr lang="en-AU" b="0" i="0" u="none" strike="noStrike" baseline="0">
                <a:solidFill>
                  <a:srgbClr val="000000"/>
                </a:solidFill>
                <a:latin typeface="Arial" panose="020B0604020202020204" pitchFamily="34" charset="0"/>
              </a:rPr>
              <a:t>maintenance revision SG</a:t>
            </a:r>
            <a:endParaRPr lang="en-AU" b="0" i="0" u="none" strike="noStrike" baseline="0" dirty="0">
              <a:solidFill>
                <a:srgbClr val="000000"/>
              </a:solidFill>
              <a:latin typeface="Arial" panose="020B0604020202020204" pitchFamily="34" charset="0"/>
            </a:endParaRPr>
          </a:p>
          <a:p>
            <a:pPr lvl="2"/>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116893043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37395555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28463028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167686202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26 Aug 2021</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83684516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87947344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42685064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142018839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42516791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336761449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167</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73 standards through the PSDO adoption process, with 44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91736"/>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35</a:t>
                      </a:r>
                    </a:p>
                  </a:txBody>
                  <a:tcPr/>
                </a:tc>
                <a:tc>
                  <a:txBody>
                    <a:bodyPr/>
                    <a:lstStyle/>
                    <a:p>
                      <a:pPr algn="ctr"/>
                      <a:r>
                        <a:rPr lang="en-AU" dirty="0"/>
                        <a:t>19</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17</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73</a:t>
                      </a:r>
                    </a:p>
                  </a:txBody>
                  <a:tcPr>
                    <a:lnT w="12700" cap="flat" cmpd="sng" algn="ctr">
                      <a:solidFill>
                        <a:schemeClr val="tx1"/>
                      </a:solidFill>
                      <a:prstDash val="solid"/>
                      <a:round/>
                      <a:headEnd type="none" w="med" len="med"/>
                      <a:tailEnd type="none" w="med" len="med"/>
                    </a:lnT>
                  </a:tcPr>
                </a:tc>
                <a:tc>
                  <a:txBody>
                    <a:bodyPr/>
                    <a:lstStyle/>
                    <a:p>
                      <a:pPr algn="ctr"/>
                      <a:r>
                        <a:rPr lang="en-AU" b="1" dirty="0"/>
                        <a:t>44</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77085799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422320007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34058752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240066286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02925854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11530012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413894898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27713177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1406622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187047836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357531377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22365210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48260552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425217684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287490177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16329326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327065229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2145563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420483707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25498353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Sep 2021</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67180715"/>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1295651"/>
              </p:ext>
            </p:extLst>
          </p:nvPr>
        </p:nvGraphicFramePr>
        <p:xfrm>
          <a:off x="761999" y="1828800"/>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19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320818833"/>
              </p:ext>
            </p:extLst>
          </p:nvPr>
        </p:nvGraphicFramePr>
        <p:xfrm>
          <a:off x="152399" y="1828800"/>
          <a:ext cx="8784877"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077792">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rgbClr val="00B050"/>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34036834"/>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21</a:t>
                      </a:r>
                      <a:endParaRPr lang="en-AU" sz="1600" b="0" dirty="0">
                        <a:solidFill>
                          <a:srgbClr val="00B050"/>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19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594585706"/>
              </p:ext>
            </p:extLst>
          </p:nvPr>
        </p:nvGraphicFramePr>
        <p:xfrm>
          <a:off x="152399" y="18288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07077796"/>
                  </a:ext>
                </a:extLst>
              </a:tr>
              <a:tr h="330320">
                <a:tc>
                  <a:txBody>
                    <a:bodyPr/>
                    <a:lstStyle/>
                    <a:p>
                      <a:r>
                        <a:rPr lang="en-AU" sz="1600" dirty="0">
                          <a:latin typeface="+mj-lt"/>
                          <a:cs typeface="Arial" panose="020B0604020202020204" pitchFamily="34" charset="0"/>
                        </a:rPr>
                        <a:t>.1ABdh</a:t>
                      </a:r>
                    </a:p>
                  </a:txBody>
                  <a:tcPr marL="115147" marR="0"/>
                </a:tc>
                <a:tc>
                  <a:txBody>
                    <a:bodyPr/>
                    <a:lstStyle/>
                    <a:p>
                      <a:pPr algn="ctr"/>
                      <a:r>
                        <a:rPr lang="en-AU" sz="1600" b="1"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tx1"/>
                          </a:solidFill>
                          <a:latin typeface="+mj-lt"/>
                        </a:rPr>
                        <a:t>-</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92540776"/>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2421203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FDIS ballot</a:t>
            </a:r>
            <a:r>
              <a:rPr lang="en-AU" dirty="0">
                <a:solidFill>
                  <a:schemeClr val="accent2"/>
                </a:solidFill>
              </a:rPr>
              <a:t> </a:t>
            </a:r>
            <a:r>
              <a:rPr lang="en-AU" dirty="0"/>
              <a:t>passed with a response required </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t>
            </a:r>
            <a:r>
              <a:rPr lang="en-AU" dirty="0">
                <a:solidFill>
                  <a:schemeClr val="accent2"/>
                </a:solidFill>
              </a:rPr>
              <a:t>with a response required</a:t>
            </a:r>
          </a:p>
          <a:p>
            <a:pPr lvl="1"/>
            <a:r>
              <a:rPr lang="en-AU" dirty="0"/>
              <a:t>IEEE 802.1Qcc FDIS ballot passed on 8 Sep 2021 (</a:t>
            </a:r>
            <a:r>
              <a:rPr lang="en-AU" dirty="0">
                <a:solidFill>
                  <a:srgbClr val="FF0000"/>
                </a:solidFill>
              </a:rPr>
              <a:t>N?????</a:t>
            </a:r>
            <a:r>
              <a:rPr lang="en-AU" dirty="0"/>
              <a:t>)</a:t>
            </a:r>
          </a:p>
          <a:p>
            <a:pPr lvl="2"/>
            <a:r>
              <a:rPr lang="en-AU" dirty="0"/>
              <a:t>Passed 8/1/10</a:t>
            </a:r>
          </a:p>
          <a:p>
            <a:pPr lvl="2"/>
            <a:r>
              <a:rPr lang="en-AU" dirty="0"/>
              <a:t>China NB voted no with usual security related comments</a:t>
            </a:r>
            <a:endParaRPr lang="en-US" dirty="0"/>
          </a:p>
          <a:p>
            <a:pPr lvl="1"/>
            <a:r>
              <a:rPr lang="en-AU" dirty="0">
                <a:latin typeface="+mj-lt"/>
              </a:rPr>
              <a:t>Will be called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graphicFrame>
        <p:nvGraphicFramePr>
          <p:cNvPr id="2" name="Object 1">
            <a:extLst>
              <a:ext uri="{FF2B5EF4-FFF2-40B4-BE49-F238E27FC236}">
                <a16:creationId xmlns:a16="http://schemas.microsoft.com/office/drawing/2014/main" id="{E5D2D1CD-CEF9-4663-9621-BA976A94230D}"/>
              </a:ext>
            </a:extLst>
          </p:cNvPr>
          <p:cNvGraphicFramePr>
            <a:graphicFrameLocks noChangeAspect="1"/>
          </p:cNvGraphicFramePr>
          <p:nvPr>
            <p:extLst>
              <p:ext uri="{D42A27DB-BD31-4B8C-83A1-F6EECF244321}">
                <p14:modId xmlns:p14="http://schemas.microsoft.com/office/powerpoint/2010/main" val="1995658513"/>
              </p:ext>
            </p:extLst>
          </p:nvPr>
        </p:nvGraphicFramePr>
        <p:xfrm>
          <a:off x="7010400" y="51816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0" name=""/>
                      <p:cNvPicPr/>
                      <p:nvPr/>
                    </p:nvPicPr>
                    <p:blipFill>
                      <a:blip r:embed="rId3"/>
                      <a:stretch>
                        <a:fillRect/>
                      </a:stretch>
                    </p:blipFill>
                    <p:spPr>
                      <a:xfrm>
                        <a:off x="7010400" y="5181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03805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089105B-EBC6-46A7-8432-F66A8E3342F1}"/>
              </a:ext>
            </a:extLst>
          </p:cNvPr>
          <p:cNvSpPr>
            <a:spLocks noGrp="1"/>
          </p:cNvSpPr>
          <p:nvPr>
            <p:ph type="title"/>
          </p:nvPr>
        </p:nvSpPr>
        <p:spPr>
          <a:xfrm>
            <a:off x="685800" y="685800"/>
            <a:ext cx="7772400" cy="1066800"/>
          </a:xfrm>
        </p:spPr>
        <p:txBody>
          <a:bodyPr/>
          <a:lstStyle/>
          <a:p>
            <a:r>
              <a:rPr lang="en-AU" dirty="0"/>
              <a:t>A response is required to the China NB comments on 802.1Qcc</a:t>
            </a:r>
          </a:p>
        </p:txBody>
      </p:sp>
      <p:sp>
        <p:nvSpPr>
          <p:cNvPr id="3" name="Content Placeholder 2">
            <a:extLst>
              <a:ext uri="{FF2B5EF4-FFF2-40B4-BE49-F238E27FC236}">
                <a16:creationId xmlns:a16="http://schemas.microsoft.com/office/drawing/2014/main" id="{65763FC4-2736-4A90-8558-6B8DBF9E010C}"/>
              </a:ext>
            </a:extLst>
          </p:cNvPr>
          <p:cNvSpPr>
            <a:spLocks noGrp="1"/>
          </p:cNvSpPr>
          <p:nvPr>
            <p:ph idx="1"/>
          </p:nvPr>
        </p:nvSpPr>
        <p:spPr>
          <a:xfrm>
            <a:off x="685800" y="1981200"/>
            <a:ext cx="7772400" cy="4114800"/>
          </a:xfrm>
        </p:spPr>
        <p:txBody>
          <a:bodyPr/>
          <a:lstStyle/>
          <a:p>
            <a:pPr lvl="1"/>
            <a:r>
              <a:rPr lang="en-AU" dirty="0"/>
              <a:t>An expert summarised the China NB comments on 802.1Qcc</a:t>
            </a:r>
          </a:p>
          <a:p>
            <a:pPr lvl="2"/>
            <a:r>
              <a:rPr lang="en-US" i="1" dirty="0"/>
              <a:t>These comments are almost word for word the same as the prior comments received on the CIB (60-day pre-ballot).   </a:t>
            </a:r>
          </a:p>
          <a:p>
            <a:pPr lvl="1"/>
            <a:r>
              <a:rPr lang="en-AU" dirty="0"/>
              <a:t>The expert is planning the comment response as follows</a:t>
            </a:r>
          </a:p>
          <a:p>
            <a:pPr lvl="2"/>
            <a:r>
              <a:rPr lang="en-US" i="1" dirty="0"/>
              <a:t>Our response is basically re-using the responses from before with minor tweaks</a:t>
            </a:r>
          </a:p>
          <a:p>
            <a:pPr lvl="2"/>
            <a:r>
              <a:rPr lang="en-US" i="1" dirty="0"/>
              <a:t>It will be may be reviewed by IEEE 802.1 WG next week at the interim, but we may wait to do WG/EC approval motions until the November plenary (we can do </a:t>
            </a:r>
            <a:r>
              <a:rPr lang="en-US" i="1" dirty="0" err="1"/>
              <a:t>ePolls</a:t>
            </a:r>
            <a:r>
              <a:rPr lang="en-US" i="1" dirty="0"/>
              <a:t>, but I’m not sure there’s any urgency)</a:t>
            </a:r>
          </a:p>
          <a:p>
            <a:pPr lvl="1"/>
            <a:r>
              <a:rPr lang="en-US" dirty="0"/>
              <a:t>(Sep 2021) Likely the response will be considered at Nov 2021 plenary</a:t>
            </a:r>
            <a:endParaRPr lang="en-AU" dirty="0"/>
          </a:p>
          <a:p>
            <a:endParaRPr lang="en-AU" dirty="0"/>
          </a:p>
        </p:txBody>
      </p:sp>
      <p:sp>
        <p:nvSpPr>
          <p:cNvPr id="4" name="Footer Placeholder 3">
            <a:extLst>
              <a:ext uri="{FF2B5EF4-FFF2-40B4-BE49-F238E27FC236}">
                <a16:creationId xmlns:a16="http://schemas.microsoft.com/office/drawing/2014/main" id="{7AB35993-FD87-433F-B2A7-0C5EFDF8F746}"/>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DFC3611-EC2F-4CF0-9246-9EF839FF538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33</a:t>
            </a:fld>
            <a:endParaRPr lang="en-US"/>
          </a:p>
        </p:txBody>
      </p:sp>
    </p:spTree>
    <p:extLst>
      <p:ext uri="{BB962C8B-B14F-4D97-AF65-F5344CB8AC3E}">
        <p14:creationId xmlns:p14="http://schemas.microsoft.com/office/powerpoint/2010/main" val="4138384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a:t>
            </a:r>
            <a:r>
              <a:rPr lang="en-AU" dirty="0">
                <a:solidFill>
                  <a:srgbClr val="FF0000"/>
                </a:solidFill>
              </a:rPr>
              <a:t>N?????</a:t>
            </a:r>
            <a:r>
              <a:rPr lang="en-AU" dirty="0"/>
              <a:t>)</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2615643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1702511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FDIS ballot passed on 16 Sep 2021 with a response required</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chemeClr val="accent2"/>
                </a:solidFill>
              </a:rPr>
              <a:t>passed but a response is required</a:t>
            </a:r>
          </a:p>
          <a:p>
            <a:pPr lvl="1"/>
            <a:r>
              <a:rPr lang="en-AU" dirty="0"/>
              <a:t>802.1AS-Rev FDIS ballot passed on 16 Set 2021</a:t>
            </a:r>
          </a:p>
          <a:p>
            <a:pPr lvl="2"/>
            <a:r>
              <a:rPr lang="en-AU" dirty="0"/>
              <a:t>Passed 8/1/10, with usual security comment from China NB (</a:t>
            </a:r>
            <a:r>
              <a:rPr lang="en-AU" dirty="0">
                <a:solidFill>
                  <a:srgbClr val="FF0000"/>
                </a:solidFill>
              </a:rPr>
              <a:t>N?????</a:t>
            </a:r>
            <a:r>
              <a:rPr lang="en-AU" dirty="0"/>
              <a:t>)</a:t>
            </a:r>
          </a:p>
          <a:p>
            <a:pPr lvl="2"/>
            <a:r>
              <a:rPr lang="en-AU" dirty="0">
                <a:latin typeface="+mj-lt"/>
                <a:ea typeface="Calibri" panose="020F0502020204030204" pitchFamily="34" charset="0"/>
              </a:rPr>
              <a:t>(Aug 2021) 802.1 Maintenance may address any comments in Sept, but </a:t>
            </a:r>
            <a:r>
              <a:rPr lang="en-US" dirty="0"/>
              <a:t>likely the response will be considered at Nov 2021 plenary</a:t>
            </a:r>
            <a:endParaRPr lang="en-AU" dirty="0"/>
          </a:p>
          <a:p>
            <a:pPr lvl="1"/>
            <a:r>
              <a:rPr lang="en-AU" dirty="0"/>
              <a:t>802.1AS-Rev will be known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graphicFrame>
        <p:nvGraphicFramePr>
          <p:cNvPr id="3" name="Object 2">
            <a:extLst>
              <a:ext uri="{FF2B5EF4-FFF2-40B4-BE49-F238E27FC236}">
                <a16:creationId xmlns:a16="http://schemas.microsoft.com/office/drawing/2014/main" id="{F55ABBA9-22F3-4D39-80F7-0A6319459A05}"/>
              </a:ext>
            </a:extLst>
          </p:cNvPr>
          <p:cNvGraphicFramePr>
            <a:graphicFrameLocks noChangeAspect="1"/>
          </p:cNvGraphicFramePr>
          <p:nvPr>
            <p:extLst>
              <p:ext uri="{D42A27DB-BD31-4B8C-83A1-F6EECF244321}">
                <p14:modId xmlns:p14="http://schemas.microsoft.com/office/powerpoint/2010/main" val="645168598"/>
              </p:ext>
            </p:extLst>
          </p:nvPr>
        </p:nvGraphicFramePr>
        <p:xfrm>
          <a:off x="7696200" y="46482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0" name=""/>
                      <p:cNvPicPr/>
                      <p:nvPr/>
                    </p:nvPicPr>
                    <p:blipFill>
                      <a:blip r:embed="rId3"/>
                      <a:stretch>
                        <a:fillRect/>
                      </a:stretch>
                    </p:blipFill>
                    <p:spPr>
                      <a:xfrm>
                        <a:off x="7696200" y="4648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27551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a:t>
            </a:r>
            <a:r>
              <a:rPr lang="en-AU"/>
              <a:t>:202</a:t>
            </a:r>
            <a:r>
              <a:rPr lang="en-AU">
                <a:effectLst/>
                <a:latin typeface="+mj-lt"/>
                <a:ea typeface="Calibri" panose="020F0502020204030204" pitchFamily="34" charset="0"/>
              </a:rPr>
              <a:t>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194887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liaised soon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(Sep 2021) </a:t>
            </a:r>
            <a:r>
              <a:rPr lang="en-AU" dirty="0"/>
              <a:t>The updated IEEE 802.1Q-Rev is ready be liaised for information, and will include following note</a:t>
            </a:r>
          </a:p>
          <a:p>
            <a:pPr lvl="2"/>
            <a:r>
              <a:rPr lang="en-AU" i="1" dirty="0"/>
              <a:t>Note that IEEE Std P802.1Q-Rev incorporates these amendment standards that were previously published by IEEE:  </a:t>
            </a:r>
          </a:p>
          <a:p>
            <a:pPr lvl="3"/>
            <a:r>
              <a:rPr lang="en-AU" i="1" dirty="0"/>
              <a:t>IEEE Std 802.1Qcc-2018, IEEE Std 802.1Qcp-2018, IEEE Std 802.1Qcy-2019, IEEE Std 802.1Qcx-2020, and IEEE Std 802.1Qcr-2020</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4048733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93414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FDIS ballot closes 17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 with some new more pointed comments</a:t>
            </a:r>
          </a:p>
          <a:p>
            <a:pPr lvl="2"/>
            <a:r>
              <a:rPr lang="en-AU" dirty="0">
                <a:latin typeface="+mj-lt"/>
              </a:rPr>
              <a:t>Response (N17493) was approved in Mar 2021 &amp; sent in Apr 2021</a:t>
            </a:r>
          </a:p>
          <a:p>
            <a:r>
              <a:rPr lang="en-AU" dirty="0">
                <a:latin typeface="+mj-lt"/>
              </a:rPr>
              <a:t>FDIS ballot: </a:t>
            </a:r>
            <a:r>
              <a:rPr lang="en-AU" dirty="0">
                <a:solidFill>
                  <a:schemeClr val="accent2"/>
                </a:solidFill>
              </a:rPr>
              <a:t>closes 17 Nov 2021</a:t>
            </a:r>
          </a:p>
          <a:p>
            <a:pPr lvl="1"/>
            <a:r>
              <a:rPr lang="en-AU" dirty="0">
                <a:latin typeface="+mj-lt"/>
              </a:rPr>
              <a:t>Will be called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graphicFrame>
        <p:nvGraphicFramePr>
          <p:cNvPr id="2" name="Object 1">
            <a:extLst>
              <a:ext uri="{FF2B5EF4-FFF2-40B4-BE49-F238E27FC236}">
                <a16:creationId xmlns:a16="http://schemas.microsoft.com/office/drawing/2014/main" id="{CFA39321-0ACA-4F5D-8607-2E88869723CB}"/>
              </a:ext>
            </a:extLst>
          </p:cNvPr>
          <p:cNvGraphicFramePr>
            <a:graphicFrameLocks noChangeAspect="1"/>
          </p:cNvGraphicFramePr>
          <p:nvPr>
            <p:extLst>
              <p:ext uri="{D42A27DB-BD31-4B8C-83A1-F6EECF244321}">
                <p14:modId xmlns:p14="http://schemas.microsoft.com/office/powerpoint/2010/main" val="2173734897"/>
              </p:ext>
            </p:extLst>
          </p:nvPr>
        </p:nvGraphicFramePr>
        <p:xfrm>
          <a:off x="5638800" y="40386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400" imgH="806400" progId="Word.Document.12">
                  <p:embed/>
                </p:oleObj>
              </mc:Choice>
              <mc:Fallback>
                <p:oleObj name="Document" showAsIcon="1" r:id="rId2" imgW="914400" imgH="806400" progId="Word.Document.12">
                  <p:embed/>
                  <p:pic>
                    <p:nvPicPr>
                      <p:cNvPr id="0" name=""/>
                      <p:cNvPicPr/>
                      <p:nvPr/>
                    </p:nvPicPr>
                    <p:blipFill>
                      <a:blip r:embed="rId3"/>
                      <a:stretch>
                        <a:fillRect/>
                      </a:stretch>
                    </p:blipFill>
                    <p:spPr>
                      <a:xfrm>
                        <a:off x="56388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FDIS ballot passed with a response required </a:t>
            </a:r>
            <a:endParaRPr lang="en-AU" b="0"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t>
            </a:r>
            <a:r>
              <a:rPr lang="en-AU" dirty="0">
                <a:solidFill>
                  <a:schemeClr val="accent2"/>
                </a:solidFill>
              </a:rPr>
              <a:t>with a response required</a:t>
            </a:r>
          </a:p>
          <a:p>
            <a:pPr lvl="1"/>
            <a:r>
              <a:rPr lang="en-AU" dirty="0"/>
              <a:t>802.1CMde FDIS ballot passed on 8 Sep 2021 (</a:t>
            </a:r>
            <a:r>
              <a:rPr lang="en-AU" dirty="0">
                <a:solidFill>
                  <a:srgbClr val="FF0000"/>
                </a:solidFill>
              </a:rPr>
              <a:t>N?????</a:t>
            </a:r>
            <a:r>
              <a:rPr lang="en-AU" dirty="0"/>
              <a:t>)</a:t>
            </a:r>
          </a:p>
          <a:p>
            <a:pPr lvl="2"/>
            <a:r>
              <a:rPr lang="en-AU" dirty="0"/>
              <a:t>Passed 8/1/10</a:t>
            </a:r>
          </a:p>
          <a:p>
            <a:pPr lvl="2"/>
            <a:r>
              <a:rPr lang="en-AU" dirty="0"/>
              <a:t>China NB voted no with usual security related comments</a:t>
            </a:r>
            <a:endParaRPr lang="en-US" dirty="0"/>
          </a:p>
          <a:p>
            <a:pPr lvl="1"/>
            <a:r>
              <a:rPr lang="en-US" dirty="0"/>
              <a:t>Will be published as ISO/IEC/IEEE 8802-1:2019/</a:t>
            </a:r>
            <a:r>
              <a:rPr lang="en-US" dirty="0" err="1"/>
              <a:t>Amd</a:t>
            </a:r>
            <a:r>
              <a:rPr lang="en-US" dirty="0"/>
              <a:t> 1:2021</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graphicFrame>
        <p:nvGraphicFramePr>
          <p:cNvPr id="2" name="Object 1">
            <a:extLst>
              <a:ext uri="{FF2B5EF4-FFF2-40B4-BE49-F238E27FC236}">
                <a16:creationId xmlns:a16="http://schemas.microsoft.com/office/drawing/2014/main" id="{35A3EEDD-3512-4F46-984A-4C71FEF6F955}"/>
              </a:ext>
            </a:extLst>
          </p:cNvPr>
          <p:cNvGraphicFramePr>
            <a:graphicFrameLocks noChangeAspect="1"/>
          </p:cNvGraphicFramePr>
          <p:nvPr>
            <p:extLst>
              <p:ext uri="{D42A27DB-BD31-4B8C-83A1-F6EECF244321}">
                <p14:modId xmlns:p14="http://schemas.microsoft.com/office/powerpoint/2010/main" val="1372654497"/>
              </p:ext>
            </p:extLst>
          </p:nvPr>
        </p:nvGraphicFramePr>
        <p:xfrm>
          <a:off x="7384256" y="47244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0" name=""/>
                      <p:cNvPicPr/>
                      <p:nvPr/>
                    </p:nvPicPr>
                    <p:blipFill>
                      <a:blip r:embed="rId3"/>
                      <a:stretch>
                        <a:fillRect/>
                      </a:stretch>
                    </p:blipFill>
                    <p:spPr>
                      <a:xfrm>
                        <a:off x="7384256" y="4724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96960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089105B-EBC6-46A7-8432-F66A8E3342F1}"/>
              </a:ext>
            </a:extLst>
          </p:cNvPr>
          <p:cNvSpPr>
            <a:spLocks noGrp="1"/>
          </p:cNvSpPr>
          <p:nvPr>
            <p:ph type="title"/>
          </p:nvPr>
        </p:nvSpPr>
        <p:spPr/>
        <p:txBody>
          <a:bodyPr/>
          <a:lstStyle/>
          <a:p>
            <a:r>
              <a:rPr lang="en-AU" dirty="0"/>
              <a:t>A response is required to the China NB comments on 802.1CMde</a:t>
            </a:r>
          </a:p>
        </p:txBody>
      </p:sp>
      <p:sp>
        <p:nvSpPr>
          <p:cNvPr id="3" name="Content Placeholder 2">
            <a:extLst>
              <a:ext uri="{FF2B5EF4-FFF2-40B4-BE49-F238E27FC236}">
                <a16:creationId xmlns:a16="http://schemas.microsoft.com/office/drawing/2014/main" id="{65763FC4-2736-4A90-8558-6B8DBF9E010C}"/>
              </a:ext>
            </a:extLst>
          </p:cNvPr>
          <p:cNvSpPr>
            <a:spLocks noGrp="1"/>
          </p:cNvSpPr>
          <p:nvPr>
            <p:ph idx="1"/>
          </p:nvPr>
        </p:nvSpPr>
        <p:spPr>
          <a:xfrm>
            <a:off x="685800" y="1981200"/>
            <a:ext cx="7772400" cy="4114800"/>
          </a:xfrm>
        </p:spPr>
        <p:txBody>
          <a:bodyPr/>
          <a:lstStyle/>
          <a:p>
            <a:pPr lvl="1"/>
            <a:r>
              <a:rPr lang="en-AU" dirty="0"/>
              <a:t>An expert summarised the China NB comments on 802.1CMde </a:t>
            </a:r>
          </a:p>
          <a:p>
            <a:pPr lvl="2"/>
            <a:r>
              <a:rPr lang="en-AU" i="1" dirty="0"/>
              <a:t>There are … the “usual” comments (even though there were NO comments on the CIB pre-ballot)</a:t>
            </a:r>
          </a:p>
          <a:p>
            <a:pPr lvl="2"/>
            <a:r>
              <a:rPr lang="en-AU" i="1" dirty="0"/>
              <a:t>While these comments reiterate the “problems” China NB perceives with .1X and .1AE security (so we can re-use text from old/other responses), but new “issues” with 802.3 and 802.11 architecture were referenced as well…  </a:t>
            </a:r>
          </a:p>
          <a:p>
            <a:pPr lvl="1"/>
            <a:r>
              <a:rPr lang="en-AU" dirty="0"/>
              <a:t>The expert is planning the comment response as follows</a:t>
            </a:r>
          </a:p>
          <a:p>
            <a:pPr lvl="2"/>
            <a:r>
              <a:rPr lang="en-AU" i="1" dirty="0"/>
              <a:t>… so I’m thinking that there may need to be a bit more wordsmithing to address these extra points. </a:t>
            </a:r>
          </a:p>
          <a:p>
            <a:pPr lvl="2"/>
            <a:r>
              <a:rPr lang="en-AU" i="1" dirty="0"/>
              <a:t>I’ll try to pull from recent 802.3 and 802.11 responses…. </a:t>
            </a:r>
          </a:p>
          <a:p>
            <a:pPr lvl="2"/>
            <a:r>
              <a:rPr lang="en-AU" i="1" dirty="0"/>
              <a:t>… and may need some extra review/input from .11 and .3 folks</a:t>
            </a:r>
          </a:p>
          <a:p>
            <a:pPr lvl="2"/>
            <a:r>
              <a:rPr lang="en-US" i="1" dirty="0"/>
              <a:t>It will be may be reviewed by IEEE 802.1 WG next week at the interim, but we may wait to do WG/EC approval motions until the November plenary (we can do </a:t>
            </a:r>
            <a:r>
              <a:rPr lang="en-US" i="1" dirty="0" err="1"/>
              <a:t>ePolls</a:t>
            </a:r>
            <a:r>
              <a:rPr lang="en-US" i="1" dirty="0"/>
              <a:t>, but I’m not sure there’s any urgency)</a:t>
            </a:r>
          </a:p>
          <a:p>
            <a:pPr lvl="1"/>
            <a:r>
              <a:rPr lang="en-US" dirty="0"/>
              <a:t>(Sep 2021) Likely the response will be considered at Nov 2021 plenary</a:t>
            </a:r>
            <a:endParaRPr lang="en-AU" dirty="0"/>
          </a:p>
          <a:p>
            <a:pPr lvl="2"/>
            <a:endParaRPr lang="en-AU" i="1" dirty="0"/>
          </a:p>
          <a:p>
            <a:endParaRPr lang="en-AU" dirty="0"/>
          </a:p>
          <a:p>
            <a:endParaRPr lang="en-AU" dirty="0"/>
          </a:p>
        </p:txBody>
      </p:sp>
      <p:sp>
        <p:nvSpPr>
          <p:cNvPr id="4" name="Footer Placeholder 3">
            <a:extLst>
              <a:ext uri="{FF2B5EF4-FFF2-40B4-BE49-F238E27FC236}">
                <a16:creationId xmlns:a16="http://schemas.microsoft.com/office/drawing/2014/main" id="{7AB35993-FD87-433F-B2A7-0C5EFDF8F746}"/>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DFC3611-EC2F-4CF0-9246-9EF839FF538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42</a:t>
            </a:fld>
            <a:endParaRPr lang="en-US"/>
          </a:p>
        </p:txBody>
      </p:sp>
    </p:spTree>
    <p:extLst>
      <p:ext uri="{BB962C8B-B14F-4D97-AF65-F5344CB8AC3E}">
        <p14:creationId xmlns:p14="http://schemas.microsoft.com/office/powerpoint/2010/main" val="5111024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944075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pPr lvl="2"/>
            <a:r>
              <a:rPr lang="en-AU" dirty="0">
                <a:solidFill>
                  <a:schemeClr val="tx2"/>
                </a:solidFill>
              </a:rPr>
              <a:t>No comments</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8989116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1342022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AU" dirty="0"/>
              <a:t>IEEE 802.1ABcu (LLDP YANG Data Model) will be  liaised soon</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to SC6 on 23 July 2021 (</a:t>
            </a:r>
            <a:r>
              <a:rPr lang="en-US" dirty="0">
                <a:solidFill>
                  <a:srgbClr val="FF0000"/>
                </a:solidFill>
              </a:rPr>
              <a:t>N?????</a:t>
            </a:r>
            <a:r>
              <a:rPr lang="en-US" dirty="0"/>
              <a:t>)</a:t>
            </a:r>
            <a:endParaRPr lang="en-AU" dirty="0"/>
          </a:p>
          <a:p>
            <a:r>
              <a:rPr lang="en-US" dirty="0"/>
              <a:t>60-day</a:t>
            </a:r>
            <a:r>
              <a:rPr lang="en-AU" dirty="0"/>
              <a:t> pre-ballot: waiting</a:t>
            </a:r>
          </a:p>
          <a:p>
            <a:r>
              <a:rPr lang="en-AU" dirty="0"/>
              <a:t>FDIS ballot: waiting</a:t>
            </a:r>
          </a:p>
          <a:p>
            <a:endParaRPr lang="en-AU" dirty="0"/>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5468913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802.1CBdb liaison to SC6 for information when the SA Ballot starts approved by EC in Jul 2021</a:t>
            </a:r>
          </a:p>
          <a:p>
            <a:pPr lvl="1"/>
            <a:r>
              <a:rPr lang="en-AU" dirty="0"/>
              <a:t>(Sep 2021) Draft ready to be liaised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22481221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802.1CBcv liaison to SC6 for information when the SA Ballot starts approved by EC in Jul 2021</a:t>
            </a:r>
          </a:p>
          <a:p>
            <a:pPr lvl="1"/>
            <a:r>
              <a:rPr lang="en-AU" dirty="0"/>
              <a:t>(Sep 2021) Draft ready to be liaised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1343134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802.1ABdh liaison to SC6 for information when the SA Ballot starts approved by EC in Jul 2021</a:t>
            </a:r>
          </a:p>
          <a:p>
            <a:pPr lvl="1"/>
            <a:r>
              <a:rPr lang="en-AU" dirty="0"/>
              <a:t>(Sep 2021) Draft ready to be liaised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2390806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802.1AS-2020/Cor 1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802.1AS-2020/Cor 1 liaison to SC6 for information when the SA Ballot starts approved by EC in Jul 2021</a:t>
            </a:r>
          </a:p>
          <a:p>
            <a:pPr lvl="1"/>
            <a:r>
              <a:rPr lang="en-AU" dirty="0"/>
              <a:t>(Sep 2021) Draft ready to be liaised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289055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802.1BA-Rev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802.1BA-Rev liaison to SC6 for information when the SA Ballot starts approved by EC in Jul 2021</a:t>
            </a:r>
          </a:p>
          <a:p>
            <a:pPr lvl="1"/>
            <a:r>
              <a:rPr lang="en-AU" dirty="0"/>
              <a:t>(Sep 2021) Draft ready to be liaised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3759266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802.1ACct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802.1ACct liaison to SC6 for information when the SA Ballot starts approved by EC in Jul 2021</a:t>
            </a:r>
          </a:p>
          <a:p>
            <a:pPr lvl="1"/>
            <a:r>
              <a:rPr lang="en-AU" dirty="0"/>
              <a:t>(Sep 2021) Draft ready to be liaised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3593603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01747824"/>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18 Oct 21</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21</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53</a:t>
            </a:fld>
            <a:endParaRPr lang="en-US"/>
          </a:p>
        </p:txBody>
      </p:sp>
    </p:spTree>
    <p:extLst>
      <p:ext uri="{BB962C8B-B14F-4D97-AF65-F5344CB8AC3E}">
        <p14:creationId xmlns:p14="http://schemas.microsoft.com/office/powerpoint/2010/main" val="5885085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50814528"/>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94836445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518721173"/>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38328745"/>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606128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54</a:t>
            </a:fld>
            <a:endParaRPr lang="en-US"/>
          </a:p>
        </p:txBody>
      </p:sp>
    </p:spTree>
    <p:extLst>
      <p:ext uri="{BB962C8B-B14F-4D97-AF65-F5344CB8AC3E}">
        <p14:creationId xmlns:p14="http://schemas.microsoft.com/office/powerpoint/2010/main" val="23460886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7953047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chemeClr val="accent2"/>
                </a:solidFill>
              </a:rPr>
              <a:t>closes 11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13333208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2</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25210674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3</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13771002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FDIS ballot passed with a response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3cn-2019</a:t>
            </a:r>
            <a:r>
              <a:rPr lang="en-AU" dirty="0"/>
              <a:t> FDIS ballot passed on 8 Sep 2021 (</a:t>
            </a:r>
            <a:r>
              <a:rPr lang="en-AU" dirty="0">
                <a:solidFill>
                  <a:srgbClr val="FF0000"/>
                </a:solidFill>
              </a:rPr>
              <a:t>N?????</a:t>
            </a:r>
            <a:r>
              <a:rPr lang="en-AU" dirty="0"/>
              <a:t>)</a:t>
            </a:r>
          </a:p>
          <a:p>
            <a:pPr lvl="2"/>
            <a:r>
              <a:rPr lang="en-AU" dirty="0"/>
              <a:t>Passed 9/1/9</a:t>
            </a:r>
          </a:p>
          <a:p>
            <a:pPr lvl="2"/>
            <a:r>
              <a:rPr lang="en-AU" dirty="0"/>
              <a:t>China NB voted no with the usual security comment</a:t>
            </a:r>
          </a:p>
          <a:p>
            <a:pPr lvl="2"/>
            <a:r>
              <a:rPr lang="en-AU" dirty="0"/>
              <a:t>(Sep 2021) Responses will be discussed in Nov plenary</a:t>
            </a:r>
            <a:endParaRPr lang="en-US" dirty="0"/>
          </a:p>
          <a:p>
            <a:pPr lvl="1"/>
            <a:r>
              <a:rPr lang="en-US" dirty="0"/>
              <a:t>Will be published as ISO/IEC/IEEE 8802-3:2020/</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graphicFrame>
        <p:nvGraphicFramePr>
          <p:cNvPr id="2" name="Object 1">
            <a:extLst>
              <a:ext uri="{FF2B5EF4-FFF2-40B4-BE49-F238E27FC236}">
                <a16:creationId xmlns:a16="http://schemas.microsoft.com/office/drawing/2014/main" id="{CDC5218B-CDD1-46C9-8A33-3BFFBC2DCDEA}"/>
              </a:ext>
            </a:extLst>
          </p:cNvPr>
          <p:cNvGraphicFramePr>
            <a:graphicFrameLocks noChangeAspect="1"/>
          </p:cNvGraphicFramePr>
          <p:nvPr>
            <p:extLst>
              <p:ext uri="{D42A27DB-BD31-4B8C-83A1-F6EECF244321}">
                <p14:modId xmlns:p14="http://schemas.microsoft.com/office/powerpoint/2010/main" val="1839929446"/>
              </p:ext>
            </p:extLst>
          </p:nvPr>
        </p:nvGraphicFramePr>
        <p:xfrm>
          <a:off x="6934200" y="47244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0" name=""/>
                      <p:cNvPicPr/>
                      <p:nvPr/>
                    </p:nvPicPr>
                    <p:blipFill>
                      <a:blip r:embed="rId3"/>
                      <a:stretch>
                        <a:fillRect/>
                      </a:stretch>
                    </p:blipFill>
                    <p:spPr>
                      <a:xfrm>
                        <a:off x="6934200" y="4724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78958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FDIS ballot closes </a:t>
            </a:r>
            <a:r>
              <a:rPr lang="en-AU" dirty="0">
                <a:solidFill>
                  <a:schemeClr val="accent2"/>
                </a:solidFill>
              </a:rPr>
              <a:t>17 Nov 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17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2159426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FDIS ballot passed with a response required</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3cq-2020</a:t>
            </a:r>
            <a:r>
              <a:rPr lang="en-AU" dirty="0"/>
              <a:t> FDIS ballot passed on 8 Sep 2021 (</a:t>
            </a:r>
            <a:r>
              <a:rPr lang="en-AU" dirty="0">
                <a:solidFill>
                  <a:srgbClr val="FF0000"/>
                </a:solidFill>
              </a:rPr>
              <a:t>N?????</a:t>
            </a:r>
            <a:r>
              <a:rPr lang="en-AU" dirty="0"/>
              <a:t>)</a:t>
            </a:r>
          </a:p>
          <a:p>
            <a:pPr lvl="2"/>
            <a:r>
              <a:rPr lang="en-AU" dirty="0"/>
              <a:t>Passed 9/1/9</a:t>
            </a:r>
          </a:p>
          <a:p>
            <a:pPr lvl="2"/>
            <a:r>
              <a:rPr lang="en-AU" dirty="0"/>
              <a:t>China NB voted no with the usual security comment</a:t>
            </a:r>
          </a:p>
          <a:p>
            <a:pPr lvl="2"/>
            <a:r>
              <a:rPr lang="en-AU" dirty="0"/>
              <a:t>(Sep 2021) Responses will be discussed in Nov plenary</a:t>
            </a:r>
            <a:endParaRPr lang="en-US" dirty="0"/>
          </a:p>
          <a:p>
            <a:pPr lvl="1"/>
            <a:r>
              <a:rPr lang="en-US" dirty="0"/>
              <a:t>Will be published as ISO/IEC/IEEE 8802-3:2020/</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graphicFrame>
        <p:nvGraphicFramePr>
          <p:cNvPr id="2" name="Object 1">
            <a:extLst>
              <a:ext uri="{FF2B5EF4-FFF2-40B4-BE49-F238E27FC236}">
                <a16:creationId xmlns:a16="http://schemas.microsoft.com/office/drawing/2014/main" id="{29840756-1854-4EFF-A5AD-66FFAFBDFD3B}"/>
              </a:ext>
            </a:extLst>
          </p:cNvPr>
          <p:cNvGraphicFramePr>
            <a:graphicFrameLocks noChangeAspect="1"/>
          </p:cNvGraphicFramePr>
          <p:nvPr>
            <p:extLst>
              <p:ext uri="{D42A27DB-BD31-4B8C-83A1-F6EECF244321}">
                <p14:modId xmlns:p14="http://schemas.microsoft.com/office/powerpoint/2010/main" val="3560327391"/>
              </p:ext>
            </p:extLst>
          </p:nvPr>
        </p:nvGraphicFramePr>
        <p:xfrm>
          <a:off x="7086600" y="48006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0" name=""/>
                      <p:cNvPicPr/>
                      <p:nvPr/>
                    </p:nvPicPr>
                    <p:blipFill>
                      <a:blip r:embed="rId3"/>
                      <a:stretch>
                        <a:fillRect/>
                      </a:stretch>
                    </p:blipFill>
                    <p:spPr>
                      <a:xfrm>
                        <a:off x="70866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92858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FDIS ballot passed with a response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3cm-2020</a:t>
            </a:r>
            <a:r>
              <a:rPr lang="en-AU" dirty="0"/>
              <a:t> FDIS ballot passed on 8 Sep 2021 (</a:t>
            </a:r>
            <a:r>
              <a:rPr lang="en-AU" dirty="0">
                <a:solidFill>
                  <a:srgbClr val="FF0000"/>
                </a:solidFill>
              </a:rPr>
              <a:t>N?????</a:t>
            </a:r>
            <a:r>
              <a:rPr lang="en-AU" dirty="0"/>
              <a:t>)</a:t>
            </a:r>
          </a:p>
          <a:p>
            <a:pPr lvl="2"/>
            <a:r>
              <a:rPr lang="en-AU" dirty="0"/>
              <a:t>Passed 9/1/9</a:t>
            </a:r>
          </a:p>
          <a:p>
            <a:pPr lvl="2"/>
            <a:r>
              <a:rPr lang="en-AU" dirty="0"/>
              <a:t>China NB voted no with the usual security comment</a:t>
            </a:r>
          </a:p>
          <a:p>
            <a:pPr lvl="2"/>
            <a:r>
              <a:rPr lang="en-AU" dirty="0"/>
              <a:t>(Sep 2021) Responses will be discussed in Nov plenary</a:t>
            </a:r>
            <a:endParaRPr lang="en-AU" dirty="0">
              <a:solidFill>
                <a:schemeClr val="accent2"/>
              </a:solidFill>
            </a:endParaRPr>
          </a:p>
          <a:p>
            <a:pPr lvl="1"/>
            <a:r>
              <a:rPr lang="en-US" dirty="0"/>
              <a:t>Will be published as ISO/IEC/IEEE 8802-3:2020/</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graphicFrame>
        <p:nvGraphicFramePr>
          <p:cNvPr id="2" name="Object 1">
            <a:extLst>
              <a:ext uri="{FF2B5EF4-FFF2-40B4-BE49-F238E27FC236}">
                <a16:creationId xmlns:a16="http://schemas.microsoft.com/office/drawing/2014/main" id="{31E85B8E-DBE2-40E8-BCEF-1C19B2372ED2}"/>
              </a:ext>
            </a:extLst>
          </p:cNvPr>
          <p:cNvGraphicFramePr>
            <a:graphicFrameLocks noChangeAspect="1"/>
          </p:cNvGraphicFramePr>
          <p:nvPr>
            <p:extLst>
              <p:ext uri="{D42A27DB-BD31-4B8C-83A1-F6EECF244321}">
                <p14:modId xmlns:p14="http://schemas.microsoft.com/office/powerpoint/2010/main" val="261912927"/>
              </p:ext>
            </p:extLst>
          </p:nvPr>
        </p:nvGraphicFramePr>
        <p:xfrm>
          <a:off x="7123748" y="47244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0" name=""/>
                      <p:cNvPicPr/>
                      <p:nvPr/>
                    </p:nvPicPr>
                    <p:blipFill>
                      <a:blip r:embed="rId3"/>
                      <a:stretch>
                        <a:fillRect/>
                      </a:stretch>
                    </p:blipFill>
                    <p:spPr>
                      <a:xfrm>
                        <a:off x="7123748" y="4724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2240284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FDIS ballot passed with a response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3ch-2020</a:t>
            </a:r>
            <a:r>
              <a:rPr lang="en-AU" dirty="0"/>
              <a:t> FDIS ballot passed on 8 Sep 2021 (</a:t>
            </a:r>
            <a:r>
              <a:rPr lang="en-AU" dirty="0">
                <a:solidFill>
                  <a:srgbClr val="FF0000"/>
                </a:solidFill>
              </a:rPr>
              <a:t>N?????</a:t>
            </a:r>
            <a:r>
              <a:rPr lang="en-AU" dirty="0"/>
              <a:t>)</a:t>
            </a:r>
          </a:p>
          <a:p>
            <a:pPr lvl="2"/>
            <a:r>
              <a:rPr lang="en-AU" dirty="0"/>
              <a:t>Passed 9/1/9</a:t>
            </a:r>
          </a:p>
          <a:p>
            <a:pPr lvl="2"/>
            <a:r>
              <a:rPr lang="en-AU" dirty="0"/>
              <a:t>China NB voted no with the usual security comment</a:t>
            </a:r>
          </a:p>
          <a:p>
            <a:pPr lvl="2"/>
            <a:r>
              <a:rPr lang="en-AU" dirty="0"/>
              <a:t>(Sep 2021) Responses will be discussed in Nov plenary</a:t>
            </a:r>
            <a:endParaRPr lang="en-AU" dirty="0">
              <a:solidFill>
                <a:schemeClr val="accent2"/>
              </a:solidFill>
            </a:endParaRPr>
          </a:p>
          <a:p>
            <a:pPr lvl="1"/>
            <a:r>
              <a:rPr lang="en-US" dirty="0"/>
              <a:t>Will be published as ISO/IEC/IEEE 8802-3:2020/</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graphicFrame>
        <p:nvGraphicFramePr>
          <p:cNvPr id="2" name="Object 1">
            <a:extLst>
              <a:ext uri="{FF2B5EF4-FFF2-40B4-BE49-F238E27FC236}">
                <a16:creationId xmlns:a16="http://schemas.microsoft.com/office/drawing/2014/main" id="{84703507-92AE-4422-8A7F-E4980F4E1ED0}"/>
              </a:ext>
            </a:extLst>
          </p:cNvPr>
          <p:cNvGraphicFramePr>
            <a:graphicFrameLocks noChangeAspect="1"/>
          </p:cNvGraphicFramePr>
          <p:nvPr>
            <p:extLst>
              <p:ext uri="{D42A27DB-BD31-4B8C-83A1-F6EECF244321}">
                <p14:modId xmlns:p14="http://schemas.microsoft.com/office/powerpoint/2010/main" val="3911304658"/>
              </p:ext>
            </p:extLst>
          </p:nvPr>
        </p:nvGraphicFramePr>
        <p:xfrm>
          <a:off x="6934200" y="46482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0" name=""/>
                      <p:cNvPicPr/>
                      <p:nvPr/>
                    </p:nvPicPr>
                    <p:blipFill>
                      <a:blip r:embed="rId3"/>
                      <a:stretch>
                        <a:fillRect/>
                      </a:stretch>
                    </p:blipFill>
                    <p:spPr>
                      <a:xfrm>
                        <a:off x="6934200" y="4648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423283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FDIS ballot closes </a:t>
            </a:r>
            <a:r>
              <a:rPr lang="en-AU" dirty="0">
                <a:solidFill>
                  <a:schemeClr val="accent2"/>
                </a:solidFill>
              </a:rPr>
              <a:t>17 Nov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6"/>
                </a:solidFill>
              </a:rPr>
              <a:t>closes </a:t>
            </a:r>
            <a:r>
              <a:rPr lang="en-AU" dirty="0">
                <a:solidFill>
                  <a:schemeClr val="accent2"/>
                </a:solidFill>
              </a:rPr>
              <a:t>17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42259503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FDIS ballot closes 18 Oct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chemeClr val="accent2"/>
                </a:solidFill>
              </a:rPr>
              <a:t>closes 18 Oct 2021</a:t>
            </a:r>
          </a:p>
          <a:p>
            <a:pPr lvl="1"/>
            <a:r>
              <a:rPr lang="en-AU" dirty="0"/>
              <a:t>(Sep 2021) Any comments will probably be considered in Nov 2021</a:t>
            </a:r>
          </a:p>
          <a:p>
            <a:pPr lvl="1"/>
            <a:r>
              <a:rPr lang="en-AU" dirty="0">
                <a:latin typeface="+mj-lt"/>
              </a:rPr>
              <a:t>Will be 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19142999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is waiting for FDIS ballot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pPr lvl="1"/>
            <a:r>
              <a:rPr lang="en-AU" dirty="0"/>
              <a:t>(Sep 2021) Jodi expects start in next few weeks</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15076579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is waiting for FDIS ballot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pPr lvl="1"/>
            <a:r>
              <a:rPr lang="en-AU" dirty="0"/>
              <a:t>(Sep 2021) Jodi expects start in next few weeks</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25920504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60-day ballot closes 9 Oct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chemeClr val="accent2"/>
                </a:solidFill>
              </a:rPr>
              <a:t>closes 9 Oct 2021</a:t>
            </a:r>
          </a:p>
          <a:p>
            <a:pPr lvl="1"/>
            <a:r>
              <a:rPr lang="en-AU" dirty="0"/>
              <a:t>(Sep 2021) Any comments will probably be considered in Nov 2021</a:t>
            </a:r>
            <a:endParaRPr lang="en-AU" dirty="0">
              <a:solidFill>
                <a:schemeClr val="accent2"/>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41998838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60-day ballot closes 9 Oct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chemeClr val="accent2"/>
                </a:solidFill>
              </a:rPr>
              <a:t>closes 9 Oct 2021</a:t>
            </a:r>
          </a:p>
          <a:p>
            <a:pPr lvl="1"/>
            <a:r>
              <a:rPr lang="en-AU" dirty="0"/>
              <a:t>(Sep 2021) Any comments will probably be considered in Nov 2021</a:t>
            </a:r>
            <a:endParaRPr lang="en-AU" dirty="0">
              <a:solidFill>
                <a:schemeClr val="accent2"/>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1254873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7</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60-day ballot closes 9 Oct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chemeClr val="accent2"/>
                </a:solidFill>
              </a:rPr>
              <a:t>closes 9 Oct 2021</a:t>
            </a:r>
          </a:p>
          <a:p>
            <a:pPr lvl="1"/>
            <a:r>
              <a:rPr lang="en-AU" dirty="0"/>
              <a:t>(Sep 2021) Any comments will probably be considered in Nov 2021</a:t>
            </a:r>
            <a:endParaRPr lang="en-AU" dirty="0">
              <a:solidFill>
                <a:schemeClr val="accent2"/>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5340854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79017265"/>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2021</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71</a:t>
            </a:fld>
            <a:endParaRPr lang="en-US"/>
          </a:p>
        </p:txBody>
      </p:sp>
    </p:spTree>
    <p:extLst>
      <p:ext uri="{BB962C8B-B14F-4D97-AF65-F5344CB8AC3E}">
        <p14:creationId xmlns:p14="http://schemas.microsoft.com/office/powerpoint/2010/main" val="34169559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32038302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but responses are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passed, with responses required</a:t>
            </a: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complaints)</a:t>
            </a:r>
          </a:p>
          <a:p>
            <a:pPr lvl="2"/>
            <a:r>
              <a:rPr lang="en-AU" dirty="0"/>
              <a:t>With negative comments from Sweden, Finland, Germany &amp; a positive comment from Japan (wrt negative </a:t>
            </a:r>
            <a:r>
              <a:rPr lang="en-AU" dirty="0" err="1"/>
              <a:t>LoAs</a:t>
            </a:r>
            <a:r>
              <a:rPr lang="en-AU" dirty="0"/>
              <a:t>)</a:t>
            </a:r>
          </a:p>
          <a:p>
            <a:pPr lvl="1"/>
            <a:r>
              <a:rPr lang="en-AU" dirty="0"/>
              <a:t>Advice has been sought from IEEE-SA on the negative </a:t>
            </a:r>
            <a:r>
              <a:rPr lang="en-AU" dirty="0" err="1"/>
              <a:t>LoA</a:t>
            </a:r>
            <a:r>
              <a:rPr lang="en-AU" dirty="0"/>
              <a:t> issue</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0" name=""/>
                      <p:cNvPicPr/>
                      <p:nvPr/>
                    </p:nvPicPr>
                    <p:blipFill>
                      <a:blip r:embed="rId3"/>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681ED-3DC3-4A8B-9EF6-F03A5AA898D7}"/>
              </a:ext>
            </a:extLst>
          </p:cNvPr>
          <p:cNvSpPr>
            <a:spLocks noGrp="1"/>
          </p:cNvSpPr>
          <p:nvPr>
            <p:ph type="title"/>
          </p:nvPr>
        </p:nvSpPr>
        <p:spPr/>
        <p:txBody>
          <a:bodyPr/>
          <a:lstStyle/>
          <a:p>
            <a:r>
              <a:rPr lang="en-AU" dirty="0"/>
              <a:t>The SC will consider a response to the comments on 802.11ax in the 60-day ballot</a:t>
            </a:r>
          </a:p>
        </p:txBody>
      </p:sp>
      <p:sp>
        <p:nvSpPr>
          <p:cNvPr id="3" name="Content Placeholder 2">
            <a:extLst>
              <a:ext uri="{FF2B5EF4-FFF2-40B4-BE49-F238E27FC236}">
                <a16:creationId xmlns:a16="http://schemas.microsoft.com/office/drawing/2014/main" id="{FE73F383-ADFD-438A-9A0B-F8A2177AEF5A}"/>
              </a:ext>
            </a:extLst>
          </p:cNvPr>
          <p:cNvSpPr>
            <a:spLocks noGrp="1"/>
          </p:cNvSpPr>
          <p:nvPr>
            <p:ph idx="1"/>
          </p:nvPr>
        </p:nvSpPr>
        <p:spPr/>
        <p:txBody>
          <a:bodyPr/>
          <a:lstStyle/>
          <a:p>
            <a:pPr lvl="1"/>
            <a:r>
              <a:rPr lang="en-AU" dirty="0"/>
              <a:t>The comments have two components</a:t>
            </a:r>
          </a:p>
          <a:p>
            <a:pPr lvl="2"/>
            <a:r>
              <a:rPr lang="en-AU" dirty="0"/>
              <a:t>The usual comments from China NB related to security &amp; related matters </a:t>
            </a:r>
          </a:p>
          <a:p>
            <a:pPr lvl="2"/>
            <a:r>
              <a:rPr lang="en-AU" dirty="0"/>
              <a:t>Comments from Sweden, Germany, Finland and Japan NBs related to three negative </a:t>
            </a:r>
            <a:r>
              <a:rPr lang="en-AU" dirty="0" err="1"/>
              <a:t>LoAs</a:t>
            </a:r>
            <a:r>
              <a:rPr lang="en-AU" dirty="0"/>
              <a:t> associated with IEEE 802.11ax</a:t>
            </a:r>
          </a:p>
          <a:p>
            <a:pPr lvl="1"/>
            <a:r>
              <a:rPr lang="en-AU" dirty="0"/>
              <a:t>A proposed response to all comments is in </a:t>
            </a:r>
            <a:r>
              <a:rPr lang="en-AU" dirty="0">
                <a:solidFill>
                  <a:srgbClr val="FF0000"/>
                </a:solidFill>
                <a:hlinkClick r:id="rId2"/>
              </a:rPr>
              <a:t>11-21-1400</a:t>
            </a:r>
            <a:endParaRPr lang="en-AU" dirty="0">
              <a:solidFill>
                <a:srgbClr val="FF0000"/>
              </a:solidFill>
            </a:endParaRPr>
          </a:p>
          <a:p>
            <a:pPr lvl="1"/>
            <a:r>
              <a:rPr lang="en-AU" dirty="0"/>
              <a:t>Discussion will occur in the IEEE 802 JTC1 SC today</a:t>
            </a:r>
          </a:p>
          <a:p>
            <a:pPr lvl="1"/>
            <a:endParaRPr lang="en-AU" dirty="0"/>
          </a:p>
        </p:txBody>
      </p:sp>
      <p:sp>
        <p:nvSpPr>
          <p:cNvPr id="4" name="Footer Placeholder 3">
            <a:extLst>
              <a:ext uri="{FF2B5EF4-FFF2-40B4-BE49-F238E27FC236}">
                <a16:creationId xmlns:a16="http://schemas.microsoft.com/office/drawing/2014/main" id="{289EB497-3121-4827-9150-6EEA9CD8666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211382D-B473-4359-AA09-DE8A76FFF78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18195588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3D4703C-BE86-4A85-9278-9FC5F8D0C7E2}"/>
              </a:ext>
            </a:extLst>
          </p:cNvPr>
          <p:cNvSpPr>
            <a:spLocks noGrp="1"/>
          </p:cNvSpPr>
          <p:nvPr>
            <p:ph type="title"/>
          </p:nvPr>
        </p:nvSpPr>
        <p:spPr/>
        <p:txBody>
          <a:bodyPr/>
          <a:lstStyle/>
          <a:p>
            <a:r>
              <a:rPr lang="en-AU" dirty="0"/>
              <a:t>SC6 </a:t>
            </a:r>
            <a:r>
              <a:rPr lang="en-AU" dirty="0" err="1"/>
              <a:t>HoDC</a:t>
            </a:r>
            <a:r>
              <a:rPr lang="en-AU" dirty="0"/>
              <a:t> discussion suggests IEEE is going to have to work with ISO staff on the IPR issues</a:t>
            </a:r>
            <a:br>
              <a:rPr lang="en-AU" dirty="0"/>
            </a:br>
            <a:endParaRPr lang="en-AU" dirty="0"/>
          </a:p>
        </p:txBody>
      </p:sp>
      <p:sp>
        <p:nvSpPr>
          <p:cNvPr id="3" name="Content Placeholder 2">
            <a:extLst>
              <a:ext uri="{FF2B5EF4-FFF2-40B4-BE49-F238E27FC236}">
                <a16:creationId xmlns:a16="http://schemas.microsoft.com/office/drawing/2014/main" id="{1923F9EF-2CA8-49FB-8309-9FCFEE04CB30}"/>
              </a:ext>
            </a:extLst>
          </p:cNvPr>
          <p:cNvSpPr>
            <a:spLocks noGrp="1"/>
          </p:cNvSpPr>
          <p:nvPr>
            <p:ph idx="1"/>
          </p:nvPr>
        </p:nvSpPr>
        <p:spPr>
          <a:xfrm>
            <a:off x="685800" y="1981200"/>
            <a:ext cx="7772400" cy="4114800"/>
          </a:xfrm>
        </p:spPr>
        <p:txBody>
          <a:bodyPr/>
          <a:lstStyle/>
          <a:p>
            <a:pPr lvl="1"/>
            <a:r>
              <a:rPr lang="en-AU" dirty="0"/>
              <a:t>The SC6 </a:t>
            </a:r>
            <a:r>
              <a:rPr lang="en-AU" dirty="0" err="1"/>
              <a:t>HoDC</a:t>
            </a:r>
            <a:r>
              <a:rPr lang="en-AU" dirty="0"/>
              <a:t> discussed the IEEE 802.11ax-2021 IPR related comments on 20 August</a:t>
            </a:r>
          </a:p>
          <a:p>
            <a:pPr lvl="1"/>
            <a:r>
              <a:rPr lang="en-AU" dirty="0"/>
              <a:t>The report from this meeting follows:</a:t>
            </a:r>
          </a:p>
          <a:p>
            <a:pPr lvl="2"/>
            <a:r>
              <a:rPr lang="en-AU" i="1" dirty="0"/>
              <a:t>The second issue concerns the results of the IEEE 802.11ax-2021 voting, with several NBs expressing serious concerns that some standards will not open their patents</a:t>
            </a:r>
          </a:p>
          <a:p>
            <a:pPr lvl="2"/>
            <a:r>
              <a:rPr lang="en-AU" i="1" dirty="0"/>
              <a:t>The secretary contacted the ISO secretariat and reported that it could not be published as IS in this state</a:t>
            </a:r>
          </a:p>
          <a:p>
            <a:pPr lvl="2"/>
            <a:r>
              <a:rPr lang="en-AU" i="1" dirty="0"/>
              <a:t>At this meeting, </a:t>
            </a:r>
            <a:r>
              <a:rPr lang="en-AU" i="1" dirty="0" err="1"/>
              <a:t>HoDC</a:t>
            </a:r>
            <a:r>
              <a:rPr lang="en-AU" i="1" dirty="0"/>
              <a:t> decided to follow the decision of the ISO TMB</a:t>
            </a:r>
          </a:p>
          <a:p>
            <a:pPr lvl="1"/>
            <a:r>
              <a:rPr lang="en-AU" dirty="0"/>
              <a:t>This reports suggest that we are going to have to work with ISO staff on this matter</a:t>
            </a:r>
          </a:p>
        </p:txBody>
      </p:sp>
      <p:sp>
        <p:nvSpPr>
          <p:cNvPr id="4" name="Footer Placeholder 3">
            <a:extLst>
              <a:ext uri="{FF2B5EF4-FFF2-40B4-BE49-F238E27FC236}">
                <a16:creationId xmlns:a16="http://schemas.microsoft.com/office/drawing/2014/main" id="{A03613C6-CF00-4F47-9E9F-C99FE355A9B5}"/>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8A47BE2-5161-4745-90AE-6CB826778F5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40647022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681ED-3DC3-4A8B-9EF6-F03A5AA898D7}"/>
              </a:ext>
            </a:extLst>
          </p:cNvPr>
          <p:cNvSpPr>
            <a:spLocks noGrp="1"/>
          </p:cNvSpPr>
          <p:nvPr>
            <p:ph type="title"/>
          </p:nvPr>
        </p:nvSpPr>
        <p:spPr/>
        <p:txBody>
          <a:bodyPr/>
          <a:lstStyle/>
          <a:p>
            <a:r>
              <a:rPr lang="en-AU" dirty="0"/>
              <a:t>The SC will consider a response to the comments on 802.11ax in the 60-day ballot</a:t>
            </a:r>
          </a:p>
        </p:txBody>
      </p:sp>
      <p:sp>
        <p:nvSpPr>
          <p:cNvPr id="3" name="Content Placeholder 2">
            <a:extLst>
              <a:ext uri="{FF2B5EF4-FFF2-40B4-BE49-F238E27FC236}">
                <a16:creationId xmlns:a16="http://schemas.microsoft.com/office/drawing/2014/main" id="{FE73F383-ADFD-438A-9A0B-F8A2177AEF5A}"/>
              </a:ext>
            </a:extLst>
          </p:cNvPr>
          <p:cNvSpPr>
            <a:spLocks noGrp="1"/>
          </p:cNvSpPr>
          <p:nvPr>
            <p:ph idx="1"/>
          </p:nvPr>
        </p:nvSpPr>
        <p:spPr/>
        <p:txBody>
          <a:bodyPr/>
          <a:lstStyle/>
          <a:p>
            <a:pPr lvl="1"/>
            <a:r>
              <a:rPr lang="en-AU" dirty="0"/>
              <a:t>Progression requires approval by IEEE 802.11 WG (next week) and IEEE 802 EC (later)</a:t>
            </a:r>
          </a:p>
          <a:p>
            <a:pPr lvl="2"/>
            <a:r>
              <a:rPr lang="en-GB" dirty="0"/>
              <a:t>The IEEE 802 EC could approve by electronic motion</a:t>
            </a:r>
          </a:p>
          <a:p>
            <a:pPr lvl="3"/>
            <a:r>
              <a:rPr lang="en-GB" dirty="0"/>
              <a:t>Opening upon/shortly after the 802.11 WG approval, perhaps 22 Sept 2021</a:t>
            </a:r>
          </a:p>
          <a:p>
            <a:pPr lvl="3"/>
            <a:r>
              <a:rPr lang="en-GB" dirty="0"/>
              <a:t>With 10 days duration &amp; possible early close</a:t>
            </a:r>
            <a:endParaRPr lang="en-AU" dirty="0"/>
          </a:p>
          <a:p>
            <a:pPr lvl="3"/>
            <a:r>
              <a:rPr lang="en-GB" dirty="0"/>
              <a:t>The IEEE 802 EC could approve at its monthly teleconference on 5 Oct 2021</a:t>
            </a:r>
            <a:endParaRPr lang="en-AU" dirty="0"/>
          </a:p>
          <a:p>
            <a:pPr lvl="1"/>
            <a:r>
              <a:rPr lang="en-AU" dirty="0"/>
              <a:t>The goal today is to refine the proposal so that it is ready for consideration by the IEEE 802.11 WG </a:t>
            </a:r>
          </a:p>
          <a:p>
            <a:pPr lvl="2"/>
            <a:r>
              <a:rPr lang="en-AU" dirty="0"/>
              <a:t>It will probably be proposed to the WG as an individual member motion</a:t>
            </a:r>
          </a:p>
        </p:txBody>
      </p:sp>
      <p:sp>
        <p:nvSpPr>
          <p:cNvPr id="4" name="Footer Placeholder 3">
            <a:extLst>
              <a:ext uri="{FF2B5EF4-FFF2-40B4-BE49-F238E27FC236}">
                <a16:creationId xmlns:a16="http://schemas.microsoft.com/office/drawing/2014/main" id="{289EB497-3121-4827-9150-6EEA9CD8666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211382D-B473-4359-AA09-DE8A76FFF78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40342424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802.11ay 60-day ballot closes 9 Oct 2021</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chemeClr val="accent2"/>
                </a:solidFill>
              </a:rPr>
              <a:t>closes 9 Oct 2021</a:t>
            </a:r>
          </a:p>
          <a:p>
            <a:pPr lvl="1"/>
            <a:r>
              <a:rPr lang="en-AU" dirty="0"/>
              <a:t>Note that four negative LOAs on 802.11ay may cause a similar problem to the 802.11ax problem</a:t>
            </a:r>
          </a:p>
          <a:p>
            <a:pPr lvl="2"/>
            <a:r>
              <a:rPr lang="en-AU" dirty="0"/>
              <a:t>One of the negative </a:t>
            </a:r>
            <a:r>
              <a:rPr lang="en-AU" dirty="0" err="1"/>
              <a:t>LoAs</a:t>
            </a:r>
            <a:r>
              <a:rPr lang="en-AU" dirty="0"/>
              <a:t> specifies a patent number, unlike the 11ax situation</a:t>
            </a:r>
          </a:p>
          <a:p>
            <a:pPr lvl="2"/>
            <a:r>
              <a:rPr lang="en-AU" dirty="0"/>
              <a:t>However, the proposed LS for 11ax is also applicable to the 11ay situation</a:t>
            </a:r>
          </a:p>
          <a:p>
            <a:pPr lvl="2"/>
            <a:r>
              <a:rPr lang="en-AU" dirty="0"/>
              <a:t>However, based on advice to the SC6 </a:t>
            </a:r>
            <a:r>
              <a:rPr lang="en-AU" dirty="0" err="1"/>
              <a:t>HoDC</a:t>
            </a:r>
            <a:r>
              <a:rPr lang="en-AU" dirty="0"/>
              <a:t>, ISO staff also seem to recognise this is an ISO problem that can be solved with requests for </a:t>
            </a:r>
            <a:r>
              <a:rPr lang="en-AU" dirty="0" err="1"/>
              <a:t>LoAs</a:t>
            </a:r>
            <a:r>
              <a:rPr lang="en-AU" dirty="0"/>
              <a:t> by ISO</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14475263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Mar 2021</a:t>
            </a:r>
          </a:p>
          <a:p>
            <a:pPr lvl="2"/>
            <a:r>
              <a:rPr lang="en-AU" dirty="0"/>
              <a:t>Will send draft when in SA Ballot</a:t>
            </a:r>
          </a:p>
          <a:p>
            <a:pPr lvl="2"/>
            <a:r>
              <a:rPr lang="en-AU" dirty="0"/>
              <a:t>Probably only send at SA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12640005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chemeClr val="accent2"/>
                </a:solidFill>
              </a:rPr>
              <a:t>waiting</a:t>
            </a:r>
            <a:endParaRPr lang="en-AU" dirty="0"/>
          </a:p>
          <a:p>
            <a:pPr lvl="1"/>
            <a:r>
              <a:rPr lang="en-AU" dirty="0"/>
              <a:t>WG motion to enter PSDO process approved in May 2021</a:t>
            </a:r>
          </a:p>
          <a:p>
            <a:pPr lvl="2"/>
            <a:r>
              <a:rPr lang="en-AU" dirty="0"/>
              <a:t>(Jul 2021) EC approved, for submission after publication</a:t>
            </a:r>
          </a:p>
          <a:p>
            <a:pPr lvl="3"/>
            <a:r>
              <a:rPr lang="en-AU" dirty="0"/>
              <a:t>Will be published on 16 Aug 2021</a:t>
            </a:r>
          </a:p>
          <a:p>
            <a:pPr lvl="1"/>
            <a:r>
              <a:rPr lang="en-AU" dirty="0"/>
              <a:t>(Sep 2021) The ballot has not yet started but it will probably run into the same IPR issue as 802.11ay (and 802.11ax) because there are explicit negative </a:t>
            </a:r>
            <a:r>
              <a:rPr lang="en-AU" dirty="0" err="1"/>
              <a:t>LoAs</a:t>
            </a:r>
            <a:r>
              <a:rPr lang="en-AU"/>
              <a:t> associated with 802.11ba</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3194244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3259782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3145062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21122610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10734299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802.11md </a:t>
            </a:r>
            <a:r>
              <a:rPr lang="en-AU" dirty="0"/>
              <a:t>is waiting for start of FDIS ballot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802.11md D3.0 was liaised for information in Jan 2020 (N17082)</a:t>
            </a:r>
          </a:p>
          <a:p>
            <a:r>
              <a:rPr lang="en-US" dirty="0"/>
              <a:t>60-day</a:t>
            </a:r>
            <a:r>
              <a:rPr lang="en-AU" dirty="0"/>
              <a:t> pre-ballot: </a:t>
            </a:r>
            <a:r>
              <a:rPr lang="en-AU" dirty="0">
                <a:solidFill>
                  <a:srgbClr val="00B050"/>
                </a:solidFill>
              </a:rPr>
              <a:t>passed</a:t>
            </a:r>
            <a:r>
              <a:rPr lang="en-AU" dirty="0">
                <a:solidFill>
                  <a:schemeClr val="accent2"/>
                </a:solidFill>
              </a:rPr>
              <a:t> &amp; response required</a:t>
            </a:r>
            <a:endParaRPr lang="en-AU" dirty="0"/>
          </a:p>
          <a:p>
            <a:pPr lvl="1"/>
            <a:r>
              <a:rPr lang="en-AU" dirty="0"/>
              <a:t>802.</a:t>
            </a:r>
            <a:r>
              <a:rPr lang="en-AU" dirty="0">
                <a:cs typeface="Arial" panose="020B0604020202020204" pitchFamily="34" charset="0"/>
              </a:rPr>
              <a:t>11md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(see </a:t>
            </a:r>
            <a:r>
              <a:rPr lang="en-AU" dirty="0">
                <a:latin typeface="+mj-lt"/>
                <a:hlinkClick r:id="rId2"/>
              </a:rPr>
              <a:t>11-21-1039-03</a:t>
            </a:r>
            <a:r>
              <a:rPr lang="en-AU" dirty="0">
                <a:latin typeface="+mj-lt"/>
              </a:rPr>
              <a:t>) was approved by WG &amp; EC in July 2021</a:t>
            </a:r>
          </a:p>
          <a:p>
            <a:pPr lvl="2"/>
            <a:r>
              <a:rPr lang="en-AU" dirty="0">
                <a:latin typeface="+mj-lt"/>
              </a:rPr>
              <a:t>Liaised in Aug 2021 (</a:t>
            </a:r>
            <a:r>
              <a:rPr lang="en-AU" dirty="0">
                <a:solidFill>
                  <a:srgbClr val="FF0000"/>
                </a:solidFill>
                <a:latin typeface="+mj-lt"/>
              </a:rPr>
              <a:t>N????? – requested </a:t>
            </a:r>
            <a:r>
              <a:rPr lang="en-AU">
                <a:solidFill>
                  <a:srgbClr val="FF0000"/>
                </a:solidFill>
                <a:latin typeface="+mj-lt"/>
              </a:rPr>
              <a:t>number again on 20 Sept</a:t>
            </a:r>
            <a:r>
              <a:rPr lang="en-AU">
                <a:latin typeface="+mj-lt"/>
              </a:rPr>
              <a:t>)</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84</a:t>
            </a:fld>
            <a:endParaRPr lang="en-US"/>
          </a:p>
        </p:txBody>
      </p:sp>
    </p:spTree>
    <p:extLst>
      <p:ext uri="{BB962C8B-B14F-4D97-AF65-F5344CB8AC3E}">
        <p14:creationId xmlns:p14="http://schemas.microsoft.com/office/powerpoint/2010/main" val="29098171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33929152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3680289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8EAE-9837-48FE-9195-56D693A3E1C5}"/>
              </a:ext>
            </a:extLst>
          </p:cNvPr>
          <p:cNvSpPr>
            <a:spLocks noGrp="1"/>
          </p:cNvSpPr>
          <p:nvPr>
            <p:ph type="title"/>
          </p:nvPr>
        </p:nvSpPr>
        <p:spPr>
          <a:xfrm>
            <a:off x="685800" y="685800"/>
            <a:ext cx="7772400" cy="1066800"/>
          </a:xfrm>
        </p:spPr>
        <p:txBody>
          <a:bodyPr/>
          <a:lstStyle/>
          <a:p>
            <a:r>
              <a:rPr lang="en-AU" dirty="0"/>
              <a:t>802.15’s interest in the PSDO process is unclear</a:t>
            </a:r>
          </a:p>
        </p:txBody>
      </p:sp>
      <p:sp>
        <p:nvSpPr>
          <p:cNvPr id="3" name="Content Placeholder 2">
            <a:extLst>
              <a:ext uri="{FF2B5EF4-FFF2-40B4-BE49-F238E27FC236}">
                <a16:creationId xmlns:a16="http://schemas.microsoft.com/office/drawing/2014/main" id="{8FA1E2F4-6BD7-4817-BBF3-3E0448351388}"/>
              </a:ext>
            </a:extLst>
          </p:cNvPr>
          <p:cNvSpPr>
            <a:spLocks noGrp="1"/>
          </p:cNvSpPr>
          <p:nvPr>
            <p:ph idx="1"/>
          </p:nvPr>
        </p:nvSpPr>
        <p:spPr>
          <a:xfrm>
            <a:off x="685800" y="1981200"/>
            <a:ext cx="7772400" cy="4114800"/>
          </a:xfrm>
        </p:spPr>
        <p:txBody>
          <a:bodyPr/>
          <a:lstStyle/>
          <a:p>
            <a:pPr lvl="1"/>
            <a:r>
              <a:rPr lang="en-AU" dirty="0"/>
              <a:t>The new 802.15 leadership have been pinged about whether IEEE 802.15 will be forwarding other documents through the PSDO process …</a:t>
            </a:r>
          </a:p>
          <a:p>
            <a:pPr lvl="1"/>
            <a:r>
              <a:rPr lang="en-AU" dirty="0"/>
              <a:t>… but no response has been received</a:t>
            </a:r>
          </a:p>
          <a:p>
            <a:pPr lvl="1"/>
            <a:r>
              <a:rPr lang="nb-NO" dirty="0">
                <a:latin typeface="+mj-lt"/>
              </a:rPr>
              <a:t>(May 2021) </a:t>
            </a:r>
            <a:r>
              <a:rPr lang="en-US" sz="1800" dirty="0">
                <a:effectLst/>
                <a:latin typeface="+mj-lt"/>
                <a:ea typeface="Calibri" panose="020F0502020204030204" pitchFamily="34" charset="0"/>
              </a:rPr>
              <a:t>Ben Rolfe</a:t>
            </a:r>
            <a:r>
              <a:rPr lang="nb-NO" dirty="0">
                <a:latin typeface="+mj-lt"/>
                <a:ea typeface="Calibri" panose="020F0502020204030204" pitchFamily="34" charset="0"/>
              </a:rPr>
              <a:t> will drive proces in 802.15 WG to push 802.15 standards into the PSDO process</a:t>
            </a:r>
          </a:p>
          <a:p>
            <a:pPr lvl="2"/>
            <a:r>
              <a:rPr lang="nb-NO" dirty="0">
                <a:latin typeface="+mj-lt"/>
              </a:rPr>
              <a:t>He will provide a list to Andrew Myles and Peter Yee</a:t>
            </a:r>
          </a:p>
          <a:p>
            <a:pPr lvl="2"/>
            <a:r>
              <a:rPr lang="nb-NO" dirty="0">
                <a:latin typeface="+mj-lt"/>
              </a:rPr>
              <a:t>Likely candidates are:</a:t>
            </a:r>
          </a:p>
          <a:p>
            <a:pPr lvl="3"/>
            <a:r>
              <a:rPr lang="nb-NO" dirty="0">
                <a:latin typeface="+mj-lt"/>
              </a:rPr>
              <a:t>IEEE 802.15.4-2020</a:t>
            </a:r>
          </a:p>
          <a:p>
            <a:pPr lvl="3"/>
            <a:r>
              <a:rPr lang="nb-NO" dirty="0">
                <a:latin typeface="+mj-lt"/>
              </a:rPr>
              <a:t>IEEE 802.15.4w</a:t>
            </a:r>
          </a:p>
          <a:p>
            <a:pPr lvl="3"/>
            <a:r>
              <a:rPr lang="nb-NO" dirty="0">
                <a:latin typeface="+mj-lt"/>
              </a:rPr>
              <a:t>IEEE 802.15.4y</a:t>
            </a:r>
          </a:p>
          <a:p>
            <a:pPr lvl="3"/>
            <a:r>
              <a:rPr lang="nb-NO" dirty="0">
                <a:latin typeface="+mj-lt"/>
              </a:rPr>
              <a:t>IEEE 802.15.9ma </a:t>
            </a:r>
          </a:p>
          <a:p>
            <a:pPr lvl="3"/>
            <a:r>
              <a:rPr lang="nb-NO" dirty="0">
                <a:latin typeface="+mj-lt"/>
              </a:rPr>
              <a:t>IEEE 802.15.4z</a:t>
            </a:r>
          </a:p>
          <a:p>
            <a:pPr lvl="3"/>
            <a:r>
              <a:rPr lang="nb-NO" dirty="0">
                <a:latin typeface="+mj-lt"/>
              </a:rPr>
              <a:t>... others?</a:t>
            </a:r>
            <a:endParaRPr lang="en-AU" dirty="0">
              <a:latin typeface="+mj-lt"/>
            </a:endParaRPr>
          </a:p>
          <a:p>
            <a:pPr lvl="1"/>
            <a:r>
              <a:rPr lang="en-AU" dirty="0"/>
              <a:t>(Sep 2021) Peter Yee will walk WG through the process</a:t>
            </a:r>
          </a:p>
          <a:p>
            <a:r>
              <a:rPr lang="en-AU" dirty="0"/>
              <a:t> </a:t>
            </a:r>
          </a:p>
        </p:txBody>
      </p:sp>
      <p:sp>
        <p:nvSpPr>
          <p:cNvPr id="4" name="Footer Placeholder 3">
            <a:extLst>
              <a:ext uri="{FF2B5EF4-FFF2-40B4-BE49-F238E27FC236}">
                <a16:creationId xmlns:a16="http://schemas.microsoft.com/office/drawing/2014/main" id="{2A50E997-4C39-4C7A-932B-9193A1EB732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3750C0F-7F9F-4E7D-B272-1E4B978490A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42398399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8068247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3614213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on 14 Sep 2021</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14 Sep 2021</a:t>
            </a:r>
            <a:br>
              <a:rPr lang="en-US" sz="1600" b="1" dirty="0">
                <a:latin typeface="+mj-lt"/>
              </a:rPr>
            </a:br>
            <a:r>
              <a:rPr lang="en-US" sz="1600" b="1" dirty="0">
                <a:latin typeface="+mj-lt"/>
              </a:rPr>
              <a:t>@ 4-6 pm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solidFill>
                  <a:schemeClr val="tx1"/>
                </a:solidFill>
                <a:effectLst/>
                <a:latin typeface="+mj-lt"/>
              </a:rPr>
              <a:t>Join from the meeting link</a:t>
            </a:r>
          </a:p>
          <a:p>
            <a:pPr marL="357188" lvl="1" indent="-174625" eaLnBrk="0" hangingPunct="0">
              <a:spcBef>
                <a:spcPts val="800"/>
              </a:spcBef>
              <a:buFont typeface="Arial" panose="020B0604020202020204" pitchFamily="34" charset="0"/>
              <a:buChar char="-"/>
            </a:pPr>
            <a:r>
              <a:rPr kumimoji="0" lang="en-AU" sz="1600" i="0" u="none" strike="noStrike" cap="none" normalizeH="0" baseline="0" dirty="0">
                <a:ln>
                  <a:noFill/>
                </a:ln>
                <a:solidFill>
                  <a:schemeClr val="tx1"/>
                </a:solidFill>
                <a:effectLst/>
                <a:latin typeface="+mj-lt"/>
                <a:hlinkClick r:id="rId3"/>
              </a:rPr>
              <a:t>https://ieeesa.webex.com/ieeesa/j.php?MTID=mee3cc990a422a1f96c7c091df88eaa0d</a:t>
            </a:r>
            <a:endParaRPr kumimoji="0" lang="en-AU" sz="1600" i="0" u="none" strike="noStrike" cap="none" normalizeH="0" baseline="0" dirty="0">
              <a:ln>
                <a:noFill/>
              </a:ln>
              <a:solidFill>
                <a:schemeClr val="tx1"/>
              </a:solidFill>
              <a:effectLst/>
              <a:latin typeface="+mj-lt"/>
            </a:endParaRPr>
          </a:p>
          <a:p>
            <a:pPr marL="285750" indent="-285750" eaLnBrk="0" hangingPunct="0">
              <a:spcBef>
                <a:spcPts val="800"/>
              </a:spcBef>
              <a:buFont typeface="Arial" panose="020B0604020202020204" pitchFamily="34" charset="0"/>
              <a:buChar char="•"/>
            </a:pPr>
            <a:r>
              <a:rPr kumimoji="0" lang="en-AU" sz="1600" i="0" u="none" strike="noStrike" cap="none" normalizeH="0" baseline="0" dirty="0">
                <a:ln>
                  <a:noFill/>
                </a:ln>
                <a:solidFill>
                  <a:schemeClr val="tx1"/>
                </a:solidFill>
                <a:effectLst/>
                <a:latin typeface="+mj-lt"/>
              </a:rPr>
              <a:t>Join by meeting number </a:t>
            </a:r>
          </a:p>
          <a:p>
            <a:pPr marL="357188" lvl="1" indent="-174625" eaLnBrk="0" hangingPunct="0">
              <a:spcBef>
                <a:spcPts val="800"/>
              </a:spcBef>
              <a:buFont typeface="Arial" panose="020B0604020202020204" pitchFamily="34" charset="0"/>
              <a:buChar char="-"/>
            </a:pPr>
            <a:r>
              <a:rPr kumimoji="0" lang="en-AU" sz="1600" i="0" u="none" strike="noStrike" cap="none" normalizeH="0" baseline="0" dirty="0">
                <a:ln>
                  <a:noFill/>
                </a:ln>
                <a:solidFill>
                  <a:schemeClr val="tx1"/>
                </a:solidFill>
                <a:effectLst/>
                <a:latin typeface="+mj-lt"/>
              </a:rPr>
              <a:t>Meeting number (access code): 179 376 8118 </a:t>
            </a:r>
          </a:p>
          <a:p>
            <a:pPr marL="357188" lvl="1" indent="-174625" eaLnBrk="0" hangingPunct="0">
              <a:spcBef>
                <a:spcPts val="800"/>
              </a:spcBef>
              <a:buFont typeface="Arial" panose="020B0604020202020204" pitchFamily="34" charset="0"/>
              <a:buChar char="-"/>
            </a:pPr>
            <a:r>
              <a:rPr kumimoji="0" lang="en-AU" sz="1600" i="0" u="none" strike="noStrike" cap="none" normalizeH="0" baseline="0" dirty="0">
                <a:ln>
                  <a:noFill/>
                </a:ln>
                <a:solidFill>
                  <a:schemeClr val="tx1"/>
                </a:solidFill>
                <a:effectLst/>
                <a:latin typeface="+mj-lt"/>
              </a:rPr>
              <a:t>Meeting password: wireless</a:t>
            </a:r>
          </a:p>
          <a:p>
            <a:pPr eaLnBrk="0" hangingPunct="0">
              <a:spcBef>
                <a:spcPts val="800"/>
              </a:spcBef>
            </a:pP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0BC-2A21-434B-B4B8-793B04EA29D3}"/>
              </a:ext>
            </a:extLst>
          </p:cNvPr>
          <p:cNvSpPr>
            <a:spLocks noGrp="1"/>
          </p:cNvSpPr>
          <p:nvPr>
            <p:ph type="title"/>
          </p:nvPr>
        </p:nvSpPr>
        <p:spPr/>
        <p:txBody>
          <a:bodyPr/>
          <a:lstStyle/>
          <a:p>
            <a:r>
              <a:rPr lang="en-AU" dirty="0"/>
              <a:t>Should IEEE 802.19.3 be submitted into the PSDO process?</a:t>
            </a:r>
          </a:p>
        </p:txBody>
      </p:sp>
      <p:sp>
        <p:nvSpPr>
          <p:cNvPr id="3" name="Content Placeholder 2">
            <a:extLst>
              <a:ext uri="{FF2B5EF4-FFF2-40B4-BE49-F238E27FC236}">
                <a16:creationId xmlns:a16="http://schemas.microsoft.com/office/drawing/2014/main" id="{D07A30F2-6BFD-4952-B210-854035FDFD90}"/>
              </a:ext>
            </a:extLst>
          </p:cNvPr>
          <p:cNvSpPr>
            <a:spLocks noGrp="1"/>
          </p:cNvSpPr>
          <p:nvPr>
            <p:ph idx="1"/>
          </p:nvPr>
        </p:nvSpPr>
        <p:spPr/>
        <p:txBody>
          <a:bodyPr/>
          <a:lstStyle/>
          <a:p>
            <a:pPr lvl="1"/>
            <a:r>
              <a:rPr lang="en-AU" dirty="0"/>
              <a:t>Recently IEEE 802.19.3 was published</a:t>
            </a:r>
          </a:p>
          <a:p>
            <a:pPr lvl="1"/>
            <a:r>
              <a:rPr lang="en-AU" dirty="0"/>
              <a:t>The JTC1 SC Chair asked the IEEE 802.19 WG Chair in Apr 2021 whether it should be submitted into the PSDO process</a:t>
            </a:r>
          </a:p>
          <a:p>
            <a:pPr lvl="1"/>
            <a:r>
              <a:rPr lang="en-AU" dirty="0"/>
              <a:t>The </a:t>
            </a:r>
            <a:r>
              <a:rPr lang="en-US" sz="1800" dirty="0">
                <a:effectLst/>
                <a:latin typeface="+mj-lt"/>
                <a:ea typeface="Calibri" panose="020F0502020204030204" pitchFamily="34" charset="0"/>
              </a:rPr>
              <a:t>Task Group Chair (Ben Rolfe) &amp; Task Group Editor (</a:t>
            </a:r>
            <a:r>
              <a:rPr lang="en-US" sz="1800" dirty="0" err="1">
                <a:effectLst/>
                <a:latin typeface="+mj-lt"/>
                <a:ea typeface="Calibri" panose="020F0502020204030204" pitchFamily="34" charset="0"/>
              </a:rPr>
              <a:t>Jianlin</a:t>
            </a:r>
            <a:r>
              <a:rPr lang="en-US" sz="1800" dirty="0">
                <a:effectLst/>
                <a:latin typeface="+mj-lt"/>
                <a:ea typeface="Calibri" panose="020F0502020204030204" pitchFamily="34" charset="0"/>
              </a:rPr>
              <a:t> Guo) expressed interest via the WG Chair (</a:t>
            </a:r>
            <a:r>
              <a:rPr lang="nb-NO" sz="1800" dirty="0">
                <a:effectLst/>
                <a:latin typeface="+mj-lt"/>
                <a:ea typeface="Calibri" panose="020F0502020204030204" pitchFamily="34" charset="0"/>
              </a:rPr>
              <a:t>Steve Shellhammer)</a:t>
            </a:r>
          </a:p>
          <a:p>
            <a:pPr lvl="1"/>
            <a:r>
              <a:rPr lang="nb-NO" dirty="0">
                <a:latin typeface="+mj-lt"/>
              </a:rPr>
              <a:t>(May 2021) </a:t>
            </a:r>
            <a:r>
              <a:rPr lang="en-US" sz="1800" dirty="0">
                <a:effectLst/>
                <a:latin typeface="+mj-lt"/>
                <a:ea typeface="Calibri" panose="020F0502020204030204" pitchFamily="34" charset="0"/>
              </a:rPr>
              <a:t>Ben Rolfe</a:t>
            </a:r>
            <a:r>
              <a:rPr lang="nb-NO" dirty="0">
                <a:latin typeface="+mj-lt"/>
                <a:ea typeface="Calibri" panose="020F0502020204030204" pitchFamily="34" charset="0"/>
              </a:rPr>
              <a:t> will drive proces in 802.19 WG to push 802.19.3 standard into the PSDO process</a:t>
            </a:r>
          </a:p>
          <a:p>
            <a:pPr lvl="2"/>
            <a:r>
              <a:rPr lang="nb-NO" dirty="0">
                <a:latin typeface="+mj-lt"/>
              </a:rPr>
              <a:t>(Sep 2021) Steve Shellhammer (802.19 WG Chair) will follow up with Ben</a:t>
            </a:r>
          </a:p>
          <a:p>
            <a:pPr lvl="2"/>
            <a:r>
              <a:rPr lang="nb-NO" dirty="0">
                <a:latin typeface="+mj-lt"/>
              </a:rPr>
              <a:t>(Sep 2021) Myles sent Shellhammer and Rolfe a link to iMeet site (including the process)</a:t>
            </a:r>
            <a:endParaRPr lang="en-AU" dirty="0">
              <a:latin typeface="+mj-lt"/>
            </a:endParaRPr>
          </a:p>
        </p:txBody>
      </p:sp>
      <p:sp>
        <p:nvSpPr>
          <p:cNvPr id="4" name="Footer Placeholder 3">
            <a:extLst>
              <a:ext uri="{FF2B5EF4-FFF2-40B4-BE49-F238E27FC236}">
                <a16:creationId xmlns:a16="http://schemas.microsoft.com/office/drawing/2014/main" id="{F4898D6A-0591-43C3-B10B-65E8FBAD5CE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5D1256B-09D7-4F0D-862B-F412C60A24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148332135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1051115"/>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Waiting</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32286756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40150213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FDIS ballot needs to restart</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waiting</a:t>
            </a:r>
          </a:p>
          <a:p>
            <a:pPr lvl="1"/>
            <a:r>
              <a:rPr lang="en-AU" dirty="0"/>
              <a:t>Was supposed to close on 9 Dec 2021, but it will be restarted because </a:t>
            </a:r>
            <a:r>
              <a:rPr lang="en-US" dirty="0"/>
              <a:t>the wrong file was sent to ISO from IEEE-SA </a:t>
            </a:r>
            <a:r>
              <a:rPr lang="en-US" dirty="0">
                <a:sym typeface="Wingdings" panose="05000000000000000000" pitchFamily="2" charset="2"/>
              </a:rPr>
              <a:t></a:t>
            </a:r>
          </a:p>
          <a:p>
            <a:pPr lvl="1"/>
            <a:r>
              <a:rPr lang="en-US" dirty="0"/>
              <a:t>Will be published as ISO/IEC/IEEE 8802-22:</a:t>
            </a:r>
            <a:r>
              <a:rPr lang="en-US" dirty="0">
                <a:solidFill>
                  <a:srgbClr val="FF0000"/>
                </a:solidFill>
              </a:rPr>
              <a:t>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93</a:t>
            </a:fld>
            <a:endParaRPr lang="en-US"/>
          </a:p>
        </p:txBody>
      </p:sp>
    </p:spTree>
    <p:extLst>
      <p:ext uri="{BB962C8B-B14F-4D97-AF65-F5344CB8AC3E}">
        <p14:creationId xmlns:p14="http://schemas.microsoft.com/office/powerpoint/2010/main" val="35510148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last SC6 meeting was run as a virtual meeting in Aug/Sep 2021</a:t>
            </a:r>
            <a:endParaRPr lang="en-AU" dirty="0">
              <a:solidFill>
                <a:srgbClr val="FF0000"/>
              </a:solidFill>
            </a:endParaRP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Dates</a:t>
            </a:r>
          </a:p>
          <a:p>
            <a:pPr lvl="1"/>
            <a:r>
              <a:rPr lang="en-AU" dirty="0"/>
              <a:t>20 Aug 2021 – 10 Sep 2021</a:t>
            </a:r>
          </a:p>
          <a:p>
            <a:r>
              <a:rPr lang="en-AU" dirty="0"/>
              <a:t>Location</a:t>
            </a:r>
          </a:p>
          <a:p>
            <a:pPr lvl="1"/>
            <a:r>
              <a:rPr lang="en-AU" dirty="0"/>
              <a:t>Virtual</a:t>
            </a:r>
            <a:endParaRPr lang="en-US" dirty="0">
              <a:solidFill>
                <a:srgbClr val="FF0000"/>
              </a:solidFill>
            </a:endParaRPr>
          </a:p>
        </p:txBody>
      </p:sp>
      <p:sp>
        <p:nvSpPr>
          <p:cNvPr id="6" name="Content Placeholder 5"/>
          <p:cNvSpPr>
            <a:spLocks noGrp="1"/>
          </p:cNvSpPr>
          <p:nvPr>
            <p:ph sz="half" idx="2"/>
          </p:nvPr>
        </p:nvSpPr>
        <p:spPr/>
        <p:txBody>
          <a:bodyPr/>
          <a:lstStyle/>
          <a:p>
            <a:r>
              <a:rPr lang="en-GB" dirty="0"/>
              <a:t>Deadlines (for WG1)</a:t>
            </a:r>
          </a:p>
          <a:p>
            <a:pPr lvl="1"/>
            <a:r>
              <a:rPr lang="en-GB" dirty="0"/>
              <a:t>New agenda items: 9 July 2021</a:t>
            </a:r>
          </a:p>
          <a:p>
            <a:pPr lvl="1"/>
            <a:r>
              <a:rPr lang="en-GB" dirty="0"/>
              <a:t>New contributions on existing agenda items: 23 Jul 2021</a:t>
            </a:r>
          </a:p>
          <a:p>
            <a:pPr lvl="1"/>
            <a:r>
              <a:rPr lang="en-GB" dirty="0"/>
              <a:t>New comments: 13 Aug 2021</a:t>
            </a:r>
          </a:p>
          <a:p>
            <a:r>
              <a:rPr lang="en-GB" dirty="0"/>
              <a:t>Following meetings</a:t>
            </a:r>
          </a:p>
          <a:p>
            <a:pPr lvl="1"/>
            <a:r>
              <a:rPr lang="en-GB" dirty="0"/>
              <a:t>Apr 2022 in Austria</a:t>
            </a:r>
          </a:p>
          <a:p>
            <a:pPr lvl="1"/>
            <a:r>
              <a:rPr lang="en-GB" dirty="0"/>
              <a:t>Dec 2022/Jan 2023 in Korea</a:t>
            </a:r>
          </a:p>
          <a:p>
            <a:pPr lvl="1"/>
            <a:r>
              <a:rPr lang="en-GB" dirty="0"/>
              <a:t>Oct/Nov 2023</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94</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31781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C2390-9F9E-435A-A401-FAF2454D9185}"/>
              </a:ext>
            </a:extLst>
          </p:cNvPr>
          <p:cNvSpPr>
            <a:spLocks noGrp="1"/>
          </p:cNvSpPr>
          <p:nvPr>
            <p:ph type="title"/>
          </p:nvPr>
        </p:nvSpPr>
        <p:spPr/>
        <p:txBody>
          <a:bodyPr/>
          <a:lstStyle/>
          <a:p>
            <a:r>
              <a:rPr lang="en-AU" dirty="0"/>
              <a:t>A number of IEEE 802 participants attended the SC6 meetings</a:t>
            </a:r>
          </a:p>
        </p:txBody>
      </p:sp>
      <p:sp>
        <p:nvSpPr>
          <p:cNvPr id="3" name="Content Placeholder 2">
            <a:extLst>
              <a:ext uri="{FF2B5EF4-FFF2-40B4-BE49-F238E27FC236}">
                <a16:creationId xmlns:a16="http://schemas.microsoft.com/office/drawing/2014/main" id="{301F1C62-7936-4DBF-9754-7EB2C29410B0}"/>
              </a:ext>
            </a:extLst>
          </p:cNvPr>
          <p:cNvSpPr>
            <a:spLocks noGrp="1"/>
          </p:cNvSpPr>
          <p:nvPr>
            <p:ph sz="half" idx="1"/>
          </p:nvPr>
        </p:nvSpPr>
        <p:spPr/>
        <p:txBody>
          <a:bodyPr/>
          <a:lstStyle/>
          <a:p>
            <a:r>
              <a:rPr lang="en-AU" dirty="0"/>
              <a:t>Known WG1 attendees</a:t>
            </a:r>
          </a:p>
          <a:p>
            <a:pPr lvl="1"/>
            <a:r>
              <a:rPr lang="en-AU" dirty="0"/>
              <a:t>Peter Yee</a:t>
            </a:r>
          </a:p>
          <a:p>
            <a:pPr lvl="1"/>
            <a:r>
              <a:rPr lang="en-AU" dirty="0"/>
              <a:t>David Law</a:t>
            </a:r>
          </a:p>
          <a:p>
            <a:pPr lvl="1"/>
            <a:r>
              <a:rPr lang="en-AU" dirty="0"/>
              <a:t>Jodi Haasz</a:t>
            </a:r>
          </a:p>
          <a:p>
            <a:pPr lvl="1"/>
            <a:r>
              <a:rPr lang="en-AU" dirty="0"/>
              <a:t>Dorothy Stanley</a:t>
            </a:r>
          </a:p>
          <a:p>
            <a:pPr lvl="1"/>
            <a:r>
              <a:rPr lang="en-AU" dirty="0"/>
              <a:t>Andrew Myles</a:t>
            </a:r>
          </a:p>
        </p:txBody>
      </p:sp>
      <p:sp>
        <p:nvSpPr>
          <p:cNvPr id="6" name="Content Placeholder 5">
            <a:extLst>
              <a:ext uri="{FF2B5EF4-FFF2-40B4-BE49-F238E27FC236}">
                <a16:creationId xmlns:a16="http://schemas.microsoft.com/office/drawing/2014/main" id="{E1773C7E-554D-4E99-9B76-D3D407FE7E94}"/>
              </a:ext>
            </a:extLst>
          </p:cNvPr>
          <p:cNvSpPr>
            <a:spLocks noGrp="1"/>
          </p:cNvSpPr>
          <p:nvPr>
            <p:ph sz="half" idx="2"/>
          </p:nvPr>
        </p:nvSpPr>
        <p:spPr/>
        <p:txBody>
          <a:bodyPr/>
          <a:lstStyle/>
          <a:p>
            <a:r>
              <a:rPr lang="en-AU" dirty="0"/>
              <a:t>Known SC6 attendees</a:t>
            </a:r>
          </a:p>
          <a:p>
            <a:pPr lvl="1"/>
            <a:r>
              <a:rPr lang="en-AU" dirty="0"/>
              <a:t>Andrew Myles</a:t>
            </a:r>
          </a:p>
          <a:p>
            <a:pPr lvl="1"/>
            <a:r>
              <a:rPr lang="en-AU" dirty="0"/>
              <a:t>Peter Yee</a:t>
            </a:r>
          </a:p>
          <a:p>
            <a:pPr lvl="1"/>
            <a:r>
              <a:rPr lang="en-AU" dirty="0"/>
              <a:t>Glenn Parsons (Canada NB)</a:t>
            </a:r>
          </a:p>
          <a:p>
            <a:pPr lvl="1"/>
            <a:r>
              <a:rPr lang="en-AU" dirty="0"/>
              <a:t>Dorothy Stanley</a:t>
            </a:r>
          </a:p>
          <a:p>
            <a:pPr lvl="1"/>
            <a:r>
              <a:rPr lang="en-AU" dirty="0"/>
              <a:t>Jodi Haasz</a:t>
            </a:r>
          </a:p>
        </p:txBody>
      </p:sp>
      <p:sp>
        <p:nvSpPr>
          <p:cNvPr id="4" name="Footer Placeholder 3">
            <a:extLst>
              <a:ext uri="{FF2B5EF4-FFF2-40B4-BE49-F238E27FC236}">
                <a16:creationId xmlns:a16="http://schemas.microsoft.com/office/drawing/2014/main" id="{2D0690AB-C6DB-432C-81B5-5C14C3BD1C9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F6338C4-ED79-49C6-BEFE-666F6772FFA1}"/>
              </a:ext>
            </a:extLst>
          </p:cNvPr>
          <p:cNvSpPr>
            <a:spLocks noGrp="1"/>
          </p:cNvSpPr>
          <p:nvPr>
            <p:ph type="sldNum" sz="quarter" idx="11"/>
          </p:nvPr>
        </p:nvSpPr>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26844180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was very little of interest to IEEE 802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981200"/>
            <a:ext cx="7772400" cy="4114800"/>
          </a:xfrm>
        </p:spPr>
        <p:txBody>
          <a:bodyPr/>
          <a:lstStyle/>
          <a:p>
            <a:pPr marL="1588" lvl="1" indent="0">
              <a:buNone/>
            </a:pPr>
            <a:r>
              <a:rPr lang="en-AU" b="1" dirty="0"/>
              <a:t>Agenda</a:t>
            </a:r>
          </a:p>
          <a:p>
            <a:pPr marL="344488" lvl="1" indent="-342900">
              <a:buFont typeface="+mj-lt"/>
              <a:buAutoNum type="arabicPeriod"/>
            </a:pPr>
            <a:r>
              <a:rPr lang="en-AU" dirty="0"/>
              <a:t>Welcome&amp; ISO/IEC Codes of Conduct</a:t>
            </a:r>
          </a:p>
          <a:p>
            <a:pPr marL="344488" lvl="1" indent="-342900">
              <a:buFont typeface="+mj-lt"/>
              <a:buAutoNum type="arabicPeriod"/>
            </a:pPr>
            <a:r>
              <a:rPr lang="en-AU" dirty="0"/>
              <a:t>Roll Call</a:t>
            </a:r>
          </a:p>
          <a:p>
            <a:pPr marL="344488" lvl="1" indent="-342900">
              <a:buFont typeface="+mj-lt"/>
              <a:buAutoNum type="arabicPeriod"/>
            </a:pPr>
            <a:r>
              <a:rPr lang="en-AU" dirty="0"/>
              <a:t>Approval of Agenda</a:t>
            </a:r>
          </a:p>
          <a:p>
            <a:pPr marL="344488" lvl="1" indent="-342900">
              <a:buFont typeface="+mj-lt"/>
              <a:buAutoNum type="arabicPeriod"/>
            </a:pPr>
            <a:r>
              <a:rPr lang="en-AU" dirty="0"/>
              <a:t>Review Meeting Reports</a:t>
            </a:r>
          </a:p>
          <a:p>
            <a:pPr marL="344488" lvl="1" indent="-342900">
              <a:buFont typeface="+mj-lt"/>
              <a:buAutoNum type="arabicPeriod"/>
            </a:pPr>
            <a:r>
              <a:rPr lang="en-AU" dirty="0"/>
              <a:t>Active Work Items</a:t>
            </a:r>
          </a:p>
          <a:p>
            <a:pPr marL="527050" lvl="2" indent="-342900">
              <a:buFont typeface="+mj-lt"/>
              <a:buAutoNum type="arabicPeriod"/>
            </a:pPr>
            <a:r>
              <a:rPr lang="en-AU" dirty="0"/>
              <a:t>ISO/IEC 4005 Low Altitude Drone Area Network (LADAN)</a:t>
            </a:r>
          </a:p>
          <a:p>
            <a:pPr marL="527050" lvl="2" indent="-342900">
              <a:buFont typeface="+mj-lt"/>
              <a:buAutoNum type="arabicPeriod"/>
            </a:pPr>
            <a:r>
              <a:rPr lang="en-AU" dirty="0"/>
              <a:t>Revision of ISO/IEC18092 (NFCIP -1)</a:t>
            </a:r>
          </a:p>
          <a:p>
            <a:pPr marL="527050" lvl="2" indent="-342900">
              <a:buFont typeface="+mj-lt"/>
              <a:buAutoNum type="arabicPeriod"/>
            </a:pPr>
            <a:r>
              <a:rPr lang="en-AU" dirty="0"/>
              <a:t>Revision of ISO/IEC 23917:2005 NFCIP-1 Protocol Test Methods</a:t>
            </a:r>
          </a:p>
          <a:p>
            <a:pPr marL="527050" lvl="2" indent="-342900">
              <a:buFont typeface="+mj-lt"/>
              <a:buAutoNum type="arabicPeriod"/>
            </a:pPr>
            <a:r>
              <a:rPr lang="en-AU" dirty="0"/>
              <a:t>Revision of ISO/IEC 19369:2014NFCIP-2 Test method</a:t>
            </a:r>
          </a:p>
          <a:p>
            <a:pPr marL="1588" lvl="1" indent="0">
              <a:buNone/>
            </a:pPr>
            <a:r>
              <a:rPr lang="en-AU" dirty="0"/>
              <a:t>…</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96</a:t>
            </a:fld>
            <a:endParaRPr lang="en-US"/>
          </a:p>
        </p:txBody>
      </p:sp>
    </p:spTree>
    <p:extLst>
      <p:ext uri="{BB962C8B-B14F-4D97-AF65-F5344CB8AC3E}">
        <p14:creationId xmlns:p14="http://schemas.microsoft.com/office/powerpoint/2010/main" val="129150473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was very little of interest to IEEE 802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828800"/>
            <a:ext cx="7772400" cy="4114800"/>
          </a:xfrm>
        </p:spPr>
        <p:txBody>
          <a:bodyPr/>
          <a:lstStyle/>
          <a:p>
            <a:pPr marL="1588" lvl="1" indent="0">
              <a:buNone/>
            </a:pPr>
            <a:r>
              <a:rPr lang="en-AU" b="1" dirty="0"/>
              <a:t>Agenda</a:t>
            </a:r>
          </a:p>
          <a:p>
            <a:pPr marL="344488" lvl="1" indent="-342900">
              <a:buFont typeface="+mj-lt"/>
              <a:buAutoNum type="arabicPeriod" startAt="6"/>
            </a:pPr>
            <a:r>
              <a:rPr lang="en-AU" dirty="0"/>
              <a:t>Review on Potential updates of Ad-Hoc group related to WG 1</a:t>
            </a:r>
          </a:p>
          <a:p>
            <a:pPr marL="527050" lvl="2" indent="-342900">
              <a:buFont typeface="+mj-lt"/>
              <a:buAutoNum type="arabicPeriod"/>
            </a:pPr>
            <a:r>
              <a:rPr lang="en-AU" dirty="0"/>
              <a:t>AG 1 on Wearable Devices</a:t>
            </a:r>
          </a:p>
          <a:p>
            <a:pPr marL="527050" lvl="2" indent="-342900">
              <a:buFont typeface="+mj-lt"/>
              <a:buAutoNum type="arabicPeriod"/>
            </a:pPr>
            <a:r>
              <a:rPr lang="en-AU" dirty="0"/>
              <a:t>AHG 1 on Networking for Blockchain</a:t>
            </a:r>
          </a:p>
          <a:p>
            <a:pPr marL="527050" lvl="2" indent="-342900">
              <a:buFont typeface="+mj-lt"/>
              <a:buAutoNum type="arabicPeriod"/>
            </a:pPr>
            <a:r>
              <a:rPr lang="en-AU" dirty="0"/>
              <a:t>AG 2 on Concepts and Terminology</a:t>
            </a:r>
          </a:p>
          <a:p>
            <a:pPr marL="527050" lvl="2" indent="-342900">
              <a:buFont typeface="+mj-lt"/>
              <a:buAutoNum type="arabicPeriod"/>
            </a:pPr>
            <a:r>
              <a:rPr lang="en-AU" dirty="0"/>
              <a:t>AHG 2 on Trustworthiness</a:t>
            </a:r>
          </a:p>
          <a:p>
            <a:pPr marL="344488" lvl="1" indent="-342900">
              <a:buFont typeface="+mj-lt"/>
              <a:buAutoNum type="arabicPeriod" startAt="6"/>
            </a:pPr>
            <a:r>
              <a:rPr lang="en-AU" dirty="0"/>
              <a:t>Liaison</a:t>
            </a:r>
          </a:p>
          <a:p>
            <a:pPr marL="527050" lvl="2" indent="-342900">
              <a:buFont typeface="+mj-lt"/>
              <a:buAutoNum type="arabicPeriod"/>
            </a:pPr>
            <a:r>
              <a:rPr lang="en-AU" dirty="0"/>
              <a:t>Liaisons with other SDOs</a:t>
            </a:r>
          </a:p>
          <a:p>
            <a:pPr marL="530225" lvl="3" indent="0">
              <a:buNone/>
            </a:pPr>
            <a:r>
              <a:rPr lang="en-AU" dirty="0"/>
              <a:t>JTC1/SC17: Cards and security devices for personal identification</a:t>
            </a:r>
          </a:p>
          <a:p>
            <a:pPr marL="530225" lvl="3" indent="0">
              <a:buNone/>
            </a:pPr>
            <a:r>
              <a:rPr lang="en-AU" dirty="0"/>
              <a:t>NFC Forum</a:t>
            </a:r>
          </a:p>
          <a:p>
            <a:pPr marL="530225" lvl="3" indent="0">
              <a:buNone/>
            </a:pPr>
            <a:r>
              <a:rPr lang="en-AU" dirty="0"/>
              <a:t>JTC 1/SC 27: IT Security techniques</a:t>
            </a:r>
          </a:p>
          <a:p>
            <a:pPr marL="530225" lvl="3" indent="0">
              <a:buNone/>
            </a:pPr>
            <a:r>
              <a:rPr lang="en-AU" dirty="0"/>
              <a:t>JTC 1/SC 41: Internet of Things and related technologies</a:t>
            </a:r>
          </a:p>
          <a:p>
            <a:pPr marL="530225" lvl="3" indent="0">
              <a:buNone/>
            </a:pPr>
            <a:r>
              <a:rPr lang="en-AU" dirty="0"/>
              <a:t>IEC TC 100/TA 15ISO/TC204</a:t>
            </a:r>
          </a:p>
          <a:p>
            <a:pPr marL="530225" lvl="3" indent="0">
              <a:buNone/>
            </a:pPr>
            <a:r>
              <a:rPr lang="en-AU" dirty="0"/>
              <a:t>ECMA International</a:t>
            </a:r>
          </a:p>
          <a:p>
            <a:pPr marL="530225" lvl="3" indent="0">
              <a:buNone/>
            </a:pPr>
            <a:r>
              <a:rPr lang="en-AU" dirty="0">
                <a:solidFill>
                  <a:srgbClr val="FF0000"/>
                </a:solidFill>
              </a:rPr>
              <a:t>IEEE 802 (see </a:t>
            </a:r>
            <a:r>
              <a:rPr lang="en-AU" dirty="0">
                <a:solidFill>
                  <a:srgbClr val="FF0000"/>
                </a:solidFill>
                <a:hlinkClick r:id="rId2"/>
              </a:rPr>
              <a:t>ec-21-0165-00</a:t>
            </a:r>
            <a:r>
              <a:rPr lang="en-AU" dirty="0">
                <a:solidFill>
                  <a:srgbClr val="FF0000"/>
                </a:solidFill>
              </a:rPr>
              <a:t>)</a:t>
            </a:r>
          </a:p>
          <a:p>
            <a:pPr marL="527050" lvl="2" indent="-342900">
              <a:buFont typeface="+mj-lt"/>
              <a:buAutoNum type="arabicPeriod"/>
            </a:pPr>
            <a:r>
              <a:rPr lang="en-AU" dirty="0"/>
              <a:t>Review liaison status</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146896684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was very little of interest to IEEE 802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828800"/>
            <a:ext cx="7772400" cy="4114800"/>
          </a:xfrm>
        </p:spPr>
        <p:txBody>
          <a:bodyPr/>
          <a:lstStyle/>
          <a:p>
            <a:pPr marL="1588" lvl="1" indent="0">
              <a:buNone/>
            </a:pPr>
            <a:r>
              <a:rPr lang="en-AU" b="1" dirty="0"/>
              <a:t>Agenda</a:t>
            </a:r>
          </a:p>
          <a:p>
            <a:pPr marL="344488" lvl="1" indent="-342900">
              <a:buFont typeface="+mj-lt"/>
              <a:buAutoNum type="arabicPeriod" startAt="8"/>
            </a:pPr>
            <a:r>
              <a:rPr lang="en-AU" dirty="0"/>
              <a:t>Introduction of New Item</a:t>
            </a:r>
          </a:p>
          <a:p>
            <a:pPr marL="344488" lvl="1" indent="-342900">
              <a:buFont typeface="+mj-lt"/>
              <a:buAutoNum type="arabicPeriod" startAt="8"/>
            </a:pPr>
            <a:r>
              <a:rPr lang="en-AU" dirty="0"/>
              <a:t>Information from ISO/IEC/TMB/SMB</a:t>
            </a:r>
          </a:p>
          <a:p>
            <a:pPr marL="344488" lvl="1" indent="-342900">
              <a:buFont typeface="+mj-lt"/>
              <a:buAutoNum type="arabicPeriod" startAt="8"/>
            </a:pPr>
            <a:r>
              <a:rPr lang="en-AU" dirty="0"/>
              <a:t>Other Business</a:t>
            </a:r>
          </a:p>
          <a:p>
            <a:pPr marL="527050" lvl="2" indent="-342900">
              <a:buFont typeface="+mj-lt"/>
              <a:buAutoNum type="arabicPeriod"/>
            </a:pPr>
            <a:r>
              <a:rPr lang="en-AU" dirty="0"/>
              <a:t>Improvement of WG 1 Organization</a:t>
            </a:r>
          </a:p>
          <a:p>
            <a:pPr marL="527050" lvl="2" indent="-342900">
              <a:buFont typeface="+mj-lt"/>
              <a:buAutoNum type="arabicPeriod"/>
            </a:pPr>
            <a:r>
              <a:rPr lang="en-AU" dirty="0"/>
              <a:t>Outputs review and recommendation of Resolutions</a:t>
            </a:r>
          </a:p>
          <a:p>
            <a:pPr marL="344488" lvl="1" indent="-342900">
              <a:buFont typeface="+mj-lt"/>
              <a:buAutoNum type="arabicPeriod" startAt="8"/>
            </a:pPr>
            <a:r>
              <a:rPr lang="en-AU" dirty="0"/>
              <a:t>Adjournment</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98</a:t>
            </a:fld>
            <a:endParaRPr lang="en-US"/>
          </a:p>
        </p:txBody>
      </p:sp>
    </p:spTree>
    <p:extLst>
      <p:ext uri="{BB962C8B-B14F-4D97-AF65-F5344CB8AC3E}">
        <p14:creationId xmlns:p14="http://schemas.microsoft.com/office/powerpoint/2010/main" val="59866834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p:txBody>
          <a:bodyPr/>
          <a:lstStyle/>
          <a:p>
            <a:r>
              <a:rPr lang="en-AU" dirty="0"/>
              <a:t>The HK NB uploaded a document for IEEE 802.11 WG review</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a:t>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It was not discussed in WG1 because it was late but a request was made for IEEE 802.11 WG review</a:t>
            </a: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99</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extLst>
              <p:ext uri="{D42A27DB-BD31-4B8C-83A1-F6EECF244321}">
                <p14:modId xmlns:p14="http://schemas.microsoft.com/office/powerpoint/2010/main" val="3689078133"/>
              </p:ext>
            </p:extLst>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0" name=""/>
                      <p:cNvPicPr/>
                      <p:nvPr/>
                    </p:nvPicPr>
                    <p:blipFill>
                      <a:blip r:embed="rId3"/>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19361</Words>
  <Application>Microsoft Office PowerPoint</Application>
  <PresentationFormat>On-screen Show (4:3)</PresentationFormat>
  <Paragraphs>3014</Paragraphs>
  <Slides>192</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192</vt:i4>
      </vt:variant>
    </vt:vector>
  </HeadingPairs>
  <TitlesOfParts>
    <vt:vector size="199" baseType="lpstr">
      <vt:lpstr>Arial</vt:lpstr>
      <vt:lpstr>Calibri</vt:lpstr>
      <vt:lpstr>Times New Roman</vt:lpstr>
      <vt:lpstr>802-11-Submission</vt:lpstr>
      <vt:lpstr>Acrobat Document</vt:lpstr>
      <vt:lpstr>Document</vt:lpstr>
      <vt:lpstr>Packager Shell Object</vt:lpstr>
      <vt:lpstr>IEEE 802 JTC1 Standing Committee September 2021 agenda virtually</vt:lpstr>
      <vt:lpstr>This document will be used to provide information for any IEEE 802 JTC1 SC meetings in Sep 2021</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on 14 Sep 2021</vt:lpstr>
      <vt:lpstr>The IEEE 802 JTC1 SC regular meeting has a high-level list of agenda items to be considered</vt:lpstr>
      <vt:lpstr>The IEEE 802 JTC1 SC will consider approving its agenda</vt:lpstr>
      <vt:lpstr>The IEEE 802 JTC1 SC will consider approval of the minutes of its July 2021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73 standards through the PSDO adoption process, with 44 in-process</vt:lpstr>
      <vt:lpstr>IEEE 802.1 WG has sent 35 standards completely through the PSDO adoption process</vt:lpstr>
      <vt:lpstr>IEEE 802.1 WG has sent 35 standards completely through the PSDO adoption process</vt:lpstr>
      <vt:lpstr>IEEE 802.1 WG has sent 35 standards completely through the PSDO adoption process</vt:lpstr>
      <vt:lpstr>IEEE 802.3 WG has sent 17 standards completely through the PSDO adoption process</vt:lpstr>
      <vt:lpstr>IEEE 802.3 WG has sent 17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19 standards in the pipeline for adoption under the PSDO</vt:lpstr>
      <vt:lpstr>IEEE 802.1 has 19 standards in the pipeline for adoption under the PSDO</vt:lpstr>
      <vt:lpstr>IEEE 802.1 WG has a number of regular participants in IEEE 802 JTC1 SC activities</vt:lpstr>
      <vt:lpstr>IEEE 802.1Qcc FDIS ballot passed with a response required </vt:lpstr>
      <vt:lpstr>A response is required to the China NB comments on 802.1Qcc</vt:lpstr>
      <vt:lpstr>IEEE 802.1Qcp-2018 was published as ISO/IEC/IEEE 8802-1Q:2020/AMD 2:2021 in Sep 2021</vt:lpstr>
      <vt:lpstr>IEEE 802.1Qcy-2019 was published as ISO/IEC/IEEE 8802-1Q:2020/AMD 3:2021 in Sep 2021</vt:lpstr>
      <vt:lpstr>IEEE 802.1AS-Rev FDIS ballot passed on 16 Sep 2021 with a response required</vt:lpstr>
      <vt:lpstr>IEEE 802.1AX-Rev was published as ISO/IEC/IEEE 8802-1AX:2021 in Sep 2021</vt:lpstr>
      <vt:lpstr>IEEE 802.1Q-REV will liaised soon …</vt:lpstr>
      <vt:lpstr>IEEE 802.1Qcx will be included in IEEE 802.1Q-Rev rather than a separate submission</vt:lpstr>
      <vt:lpstr>IEEE 802.1X-2020 FDIS ballot closes 17 Nov 2021</vt:lpstr>
      <vt:lpstr>IEEE 802.1CMde FDIS ballot passed with a response required </vt:lpstr>
      <vt:lpstr>A response is required to the China NB comments on 802.1CMde</vt:lpstr>
      <vt:lpstr>IEEE 802.1Qcr will be included in IEEE 802.1Q-Rev rather than a separate submission</vt:lpstr>
      <vt:lpstr>IEEE 802.1CS is waiting for start of FDIS ballot</vt:lpstr>
      <vt:lpstr>IEEE 802.1Qcz was liaised in Aug 2020</vt:lpstr>
      <vt:lpstr>IEEE 802.1ABcu (LLDP YANG Data Model) will be  liaised soon</vt:lpstr>
      <vt:lpstr>IEEE 802.1CBdb will be  liaised soon</vt:lpstr>
      <vt:lpstr>IEEE 802.1CBcv will be  liaised soon</vt:lpstr>
      <vt:lpstr>IEEE 802.1ABdh will be  liaised soon</vt:lpstr>
      <vt:lpstr>IEEE 802.1AS-2020/Cor 1 will be  liaised soon</vt:lpstr>
      <vt:lpstr>IEEE 802.1BA-Rev will be  liaised soon</vt:lpstr>
      <vt:lpstr>IEEE 802.1ACct will be  liaised soon</vt:lpstr>
      <vt:lpstr>IEEE 802.3 has 15 standards in the pipeline for adoption under the PSDO process</vt:lpstr>
      <vt:lpstr>IEEE 802.3 has 15 standards in the pipeline for adoption under the PSDO process</vt:lpstr>
      <vt:lpstr>IEEE 802.3 WG has a number of regular participants in IEEE 802 JTC1 SC activities</vt:lpstr>
      <vt:lpstr>IEEE 802.3cb-2018 FDIS ballot closes on 11 Nov 2021</vt:lpstr>
      <vt:lpstr>IEEE 802.3bt-2018 FDIS ballot closes on 11 Nov 2021</vt:lpstr>
      <vt:lpstr>IEEE 802.3cd-2018 FDIS ballot closes on 11 Nov 2021</vt:lpstr>
      <vt:lpstr>IEEE 802.3cn-2019 FDIS ballot passed with a response required</vt:lpstr>
      <vt:lpstr>IEEE 802.3cg-2019 FDIS ballot closes 17 Nov 2021</vt:lpstr>
      <vt:lpstr>IEEE 802.3cq-2020 FDIS ballot passed with a response required</vt:lpstr>
      <vt:lpstr>IEEE 802.3cm-2020 FDIS ballot passed with a response required</vt:lpstr>
      <vt:lpstr>IEEE 802.3ch-2020 FDIS ballot passed with a response required</vt:lpstr>
      <vt:lpstr>IEEE 802.3ca-2020 FDIS ballot closes 17 Nov 2021</vt:lpstr>
      <vt:lpstr>IEEE 802.3.2-2019 FDIS ballot closes 18 Oct 2021</vt:lpstr>
      <vt:lpstr>IEEE 802.3cr is waiting for FDIS ballot to start</vt:lpstr>
      <vt:lpstr>IEEE 802.3cu is waiting for FDIS ballot to start</vt:lpstr>
      <vt:lpstr>IEEE 802.3ct 60-day ballot closes 9 Oct 2021</vt:lpstr>
      <vt:lpstr>IEEE 802.3cv 60-day ballot closes 9 Oct 2021</vt:lpstr>
      <vt:lpstr>IEEE 802.3cp 60-day ballot closes 9 Oct 2021</vt:lpstr>
      <vt:lpstr>IEEE 802.11 has 9 standards in the pipeline for adoption under the PSDO</vt:lpstr>
      <vt:lpstr>IEEE 802.11 WG has a number of regular participants in IEEE 802 JTC1 SC activities</vt:lpstr>
      <vt:lpstr>IEEE 802.11ax 60-day pre-ballot passed but responses are required</vt:lpstr>
      <vt:lpstr>The SC will consider a response to the comments on 802.11ax in the 60-day ballot</vt:lpstr>
      <vt:lpstr>SC6 HoDC discussion suggests IEEE is going to have to work with ISO staff on the IPR issues </vt:lpstr>
      <vt:lpstr>The SC will consider a response to the comments on 802.11ax in the 60-day ballot</vt:lpstr>
      <vt:lpstr>IEEE 802.11ay 60-day ballot closes 9 Oct 2021</vt:lpstr>
      <vt:lpstr>IEEE 802.11az will be liaised in the future</vt:lpstr>
      <vt:lpstr>IEEE 802.11ba is waiting for start of 60-day ballot</vt:lpstr>
      <vt:lpstr>IEEE 802.11bb will be liaised when appropriate</vt:lpstr>
      <vt:lpstr>IEEE 802.11bc will be liaised when appropriate</vt:lpstr>
      <vt:lpstr>IEEE 802.11bd will be liaised when appropriate</vt:lpstr>
      <vt:lpstr>IEEE 802.11be will be liaised when appropriate</vt:lpstr>
      <vt:lpstr>IEEE 802.11md is waiting for start of FDIS ballot</vt:lpstr>
      <vt:lpstr>IEEE 802.15 has zero standards in the pipeline for adoption under the PSDO</vt:lpstr>
      <vt:lpstr>IEEE 802.15 WG has a number of regular participants in IEEE 802 JTC1 SC activities</vt:lpstr>
      <vt:lpstr>802.15’s interest in the PSDO process is unclear</vt:lpstr>
      <vt:lpstr>IEEE 802.19 has not yet considered submissions to the PSDO process</vt:lpstr>
      <vt:lpstr>IEEE 802.19 WG has a number of regular participants in IEEE 802 JTC1 SC activities</vt:lpstr>
      <vt:lpstr>Should IEEE 802.19.3 be submitted into the PSDO process?</vt:lpstr>
      <vt:lpstr>IEEE 802.22 has one standard in the pipeline for adoption under the PSDO</vt:lpstr>
      <vt:lpstr>IEEE 802.22 WG has a number of regular participants in IEEE 802 JTC1 SC activities</vt:lpstr>
      <vt:lpstr>IEEE 802.22-2019 FDIS ballot needs to restart</vt:lpstr>
      <vt:lpstr>The last SC6 meeting was run as a virtual meeting in Aug/Sep 2021</vt:lpstr>
      <vt:lpstr>A number of IEEE 802 participants attended the SC6 meetings</vt:lpstr>
      <vt:lpstr>There was very little of interest to IEEE 802 on the SC6/WG1 agenda</vt:lpstr>
      <vt:lpstr>There was very little of interest to IEEE 802 on the SC6/WG1 agenda</vt:lpstr>
      <vt:lpstr>There was very little of interest to IEEE 802 on the SC6/WG1 agenda</vt:lpstr>
      <vt:lpstr>The HK NB uploaded a document for IEEE 802.11 WG review</vt:lpstr>
      <vt:lpstr>The SC will consider a possible response to HK NB document</vt:lpstr>
      <vt:lpstr>The SC will consider a possible response to HK NB document</vt:lpstr>
      <vt:lpstr>Three new Work Items of potential interest to IEEE 802 were proposed in SC6/WG1</vt:lpstr>
      <vt:lpstr>Three new Work Items of potential interest to IEEE 802 were proposed in SC6/WG1</vt:lpstr>
      <vt:lpstr>Three new Work Items of potential interest to IEEE 802 were proposed in SC6/WG1</vt:lpstr>
      <vt:lpstr>SC6/WG1 are planning an interim meeting in Feb 2022</vt:lpstr>
      <vt:lpstr>There was very little of interest to IEEE 802 on the SC6/WG7 agenda</vt:lpstr>
      <vt:lpstr>Both Wireless LAN Access Control  standards are going to CD ballot</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names have been added as IEEE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2021-09-21T00:13:45Z</dcterms:modified>
</cp:coreProperties>
</file>