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56" r:id="rId2"/>
    <p:sldId id="257" r:id="rId3"/>
    <p:sldId id="309" r:id="rId4"/>
    <p:sldId id="316" r:id="rId5"/>
    <p:sldId id="287" r:id="rId6"/>
    <p:sldId id="308" r:id="rId7"/>
    <p:sldId id="350" r:id="rId8"/>
    <p:sldId id="300" r:id="rId9"/>
    <p:sldId id="301" r:id="rId10"/>
    <p:sldId id="303" r:id="rId11"/>
    <p:sldId id="304" r:id="rId12"/>
    <p:sldId id="305" r:id="rId13"/>
    <p:sldId id="302" r:id="rId14"/>
    <p:sldId id="306" r:id="rId15"/>
    <p:sldId id="342" r:id="rId16"/>
    <p:sldId id="343" r:id="rId17"/>
    <p:sldId id="353" r:id="rId18"/>
    <p:sldId id="365" r:id="rId19"/>
    <p:sldId id="354" r:id="rId20"/>
    <p:sldId id="364" r:id="rId21"/>
    <p:sldId id="358" r:id="rId22"/>
    <p:sldId id="361" r:id="rId23"/>
    <p:sldId id="362" r:id="rId24"/>
    <p:sldId id="357" r:id="rId25"/>
    <p:sldId id="360" r:id="rId26"/>
    <p:sldId id="356" r:id="rId27"/>
    <p:sldId id="351" r:id="rId28"/>
    <p:sldId id="346" r:id="rId29"/>
    <p:sldId id="347" r:id="rId30"/>
    <p:sldId id="344" r:id="rId31"/>
    <p:sldId id="333" r:id="rId32"/>
    <p:sldId id="322" r:id="rId33"/>
    <p:sldId id="320" r:id="rId34"/>
    <p:sldId id="327" r:id="rId35"/>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802.11-21/0999</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June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802.11-21/0999</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June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802.11-21/0999</a:t>
            </a:r>
            <a:endParaRPr lang="en-US"/>
          </a:p>
        </p:txBody>
      </p:sp>
      <p:sp>
        <p:nvSpPr>
          <p:cNvPr id="5" name="Rectangle 3"/>
          <p:cNvSpPr>
            <a:spLocks noGrp="1" noChangeArrowheads="1"/>
          </p:cNvSpPr>
          <p:nvPr>
            <p:ph type="dt"/>
          </p:nvPr>
        </p:nvSpPr>
        <p:spPr>
          <a:ln/>
        </p:spPr>
        <p:txBody>
          <a:bodyPr/>
          <a:lstStyle/>
          <a:p>
            <a:r>
              <a:rPr lang="en-GB"/>
              <a:t>June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802.11-21/0999</a:t>
            </a:r>
            <a:endParaRPr lang="en-US"/>
          </a:p>
        </p:txBody>
      </p:sp>
      <p:sp>
        <p:nvSpPr>
          <p:cNvPr id="5" name="Rectangle 3"/>
          <p:cNvSpPr>
            <a:spLocks noGrp="1" noChangeArrowheads="1"/>
          </p:cNvSpPr>
          <p:nvPr>
            <p:ph type="dt"/>
          </p:nvPr>
        </p:nvSpPr>
        <p:spPr>
          <a:ln/>
        </p:spPr>
        <p:txBody>
          <a:bodyPr/>
          <a:lstStyle/>
          <a:p>
            <a:r>
              <a:rPr lang="en-GB"/>
              <a:t>June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June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June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June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June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June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June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June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June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June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June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802.11-21/0999r0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June 2021</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June 22,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2021-06-22</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431"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Motions</a:t>
            </a:r>
          </a:p>
        </p:txBody>
      </p:sp>
      <p:sp>
        <p:nvSpPr>
          <p:cNvPr id="8" name="Textplatzhalter 7"/>
          <p:cNvSpPr>
            <a:spLocks noGrp="1"/>
          </p:cNvSpPr>
          <p:nvPr>
            <p:ph type="body" idx="1"/>
          </p:nvPr>
        </p:nvSpPr>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994792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Editor’s Report</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840424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June 2021</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June 22,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FF339-486A-C048-95B1-2FCF02C5215C}"/>
              </a:ext>
            </a:extLst>
          </p:cNvPr>
          <p:cNvSpPr>
            <a:spLocks noGrp="1"/>
          </p:cNvSpPr>
          <p:nvPr>
            <p:ph type="title"/>
          </p:nvPr>
        </p:nvSpPr>
        <p:spPr/>
        <p:txBody>
          <a:bodyPr/>
          <a:lstStyle/>
          <a:p>
            <a:r>
              <a:rPr lang="en-US" dirty="0"/>
              <a:t>Status D1.03</a:t>
            </a:r>
          </a:p>
        </p:txBody>
      </p:sp>
      <p:sp>
        <p:nvSpPr>
          <p:cNvPr id="3" name="Content Placeholder 2">
            <a:extLst>
              <a:ext uri="{FF2B5EF4-FFF2-40B4-BE49-F238E27FC236}">
                <a16:creationId xmlns:a16="http://schemas.microsoft.com/office/drawing/2014/main" id="{2A4A87DC-1DDC-1446-A317-52849F110699}"/>
              </a:ext>
            </a:extLst>
          </p:cNvPr>
          <p:cNvSpPr>
            <a:spLocks noGrp="1"/>
          </p:cNvSpPr>
          <p:nvPr>
            <p:ph idx="1"/>
          </p:nvPr>
        </p:nvSpPr>
        <p:spPr/>
        <p:txBody>
          <a:bodyPr/>
          <a:lstStyle/>
          <a:p>
            <a:pPr marL="285750" indent="-285750">
              <a:buFont typeface="Arial" panose="020B0604020202020204" pitchFamily="34" charset="0"/>
              <a:buChar char="•"/>
            </a:pPr>
            <a:r>
              <a:rPr lang="en-US" dirty="0"/>
              <a:t>Draft and redline versions are available in the members’ area</a:t>
            </a:r>
          </a:p>
        </p:txBody>
      </p:sp>
      <p:sp>
        <p:nvSpPr>
          <p:cNvPr id="4" name="Slide Number Placeholder 3">
            <a:extLst>
              <a:ext uri="{FF2B5EF4-FFF2-40B4-BE49-F238E27FC236}">
                <a16:creationId xmlns:a16="http://schemas.microsoft.com/office/drawing/2014/main" id="{7C43EC63-37A8-924E-8C0D-52D65D79D1B8}"/>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8EBD647-F928-6D4C-B390-23A6CA16E8D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5D2DFA4-99DC-3A4B-8EE3-C92B22D5EB5E}"/>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14604662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Status Comment Assignment &amp; Resolution</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5531110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Discussion of </a:t>
            </a:r>
            <a:r>
              <a:rPr lang="en-US" dirty="0" err="1"/>
              <a:t>TGbc</a:t>
            </a:r>
            <a:r>
              <a:rPr lang="en-US" dirty="0"/>
              <a:t> Timeline</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41621331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highlight>
                  <a:srgbClr val="FFFF00"/>
                </a:highlight>
              </a:rPr>
              <a:t>July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			Initial 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29419173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Plan for upcoming </a:t>
            </a:r>
            <a:r>
              <a:rPr lang="en-US" dirty="0" err="1"/>
              <a:t>telcos</a:t>
            </a:r>
            <a:endParaRPr lang="en-US" dirty="0"/>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4359950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D6A2D-5D0C-2A4E-B152-4626E53D8114}"/>
              </a:ext>
            </a:extLst>
          </p:cNvPr>
          <p:cNvSpPr>
            <a:spLocks noGrp="1"/>
          </p:cNvSpPr>
          <p:nvPr>
            <p:ph type="title"/>
          </p:nvPr>
        </p:nvSpPr>
        <p:spPr/>
        <p:txBody>
          <a:bodyPr/>
          <a:lstStyle/>
          <a:p>
            <a:r>
              <a:rPr lang="en-US" dirty="0"/>
              <a:t>Suggested Plan for April 6 -- 20</a:t>
            </a:r>
          </a:p>
        </p:txBody>
      </p:sp>
      <p:sp>
        <p:nvSpPr>
          <p:cNvPr id="3" name="Content Placeholder 2">
            <a:extLst>
              <a:ext uri="{FF2B5EF4-FFF2-40B4-BE49-F238E27FC236}">
                <a16:creationId xmlns:a16="http://schemas.microsoft.com/office/drawing/2014/main" id="{F4A0341C-4458-F748-B0D0-F4927A09AFCB}"/>
              </a:ext>
            </a:extLst>
          </p:cNvPr>
          <p:cNvSpPr>
            <a:spLocks noGrp="1"/>
          </p:cNvSpPr>
          <p:nvPr>
            <p:ph idx="1"/>
          </p:nvPr>
        </p:nvSpPr>
        <p:spPr/>
        <p:txBody>
          <a:bodyPr/>
          <a:lstStyle/>
          <a:p>
            <a:pPr marL="285750" indent="-285750">
              <a:buFont typeface="Arial" panose="020B0604020202020204" pitchFamily="34" charset="0"/>
              <a:buChar char="•"/>
            </a:pPr>
            <a:r>
              <a:rPr lang="en-US" sz="1400" dirty="0"/>
              <a:t>April 6</a:t>
            </a:r>
          </a:p>
          <a:p>
            <a:pPr marL="585788" lvl="1" indent="-285750">
              <a:buFont typeface="Arial" panose="020B0604020202020204" pitchFamily="34" charset="0"/>
              <a:buChar char="•"/>
            </a:pPr>
            <a:r>
              <a:rPr lang="en-GB" sz="1200" dirty="0"/>
              <a:t>General discussion EBCS UL operation (DoS issues / forwarding rules) – </a:t>
            </a:r>
            <a:r>
              <a:rPr lang="en-GB" sz="1200" b="1" dirty="0" err="1"/>
              <a:t>Abhi</a:t>
            </a:r>
            <a:endParaRPr lang="en-GB" sz="1200" b="1" dirty="0"/>
          </a:p>
          <a:p>
            <a:pPr marL="585788" lvl="1" indent="-285750">
              <a:buFont typeface="Arial" panose="020B0604020202020204" pitchFamily="34" charset="0"/>
              <a:buChar char="•"/>
            </a:pPr>
            <a:r>
              <a:rPr lang="en-US" sz="1200" dirty="0"/>
              <a:t>Review of potentially conflicting resolutions -- </a:t>
            </a:r>
            <a:r>
              <a:rPr lang="en-US" sz="1200" b="1" dirty="0"/>
              <a:t>Antonio</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a:t>Hitoshi</a:t>
            </a:r>
          </a:p>
          <a:p>
            <a:pPr marL="285750" indent="-285750">
              <a:buFont typeface="Arial" panose="020B0604020202020204" pitchFamily="34" charset="0"/>
              <a:buChar char="•"/>
            </a:pPr>
            <a:r>
              <a:rPr lang="en-US" sz="1400" dirty="0"/>
              <a:t>April 13</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err="1"/>
              <a:t>Xiaofei</a:t>
            </a:r>
            <a:endParaRPr lang="en-US" sz="1200" b="1"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a:t>Hitoshi</a:t>
            </a:r>
          </a:p>
          <a:p>
            <a:pPr marL="285750" indent="-285750">
              <a:buFont typeface="Arial" panose="020B0604020202020204" pitchFamily="34" charset="0"/>
              <a:buChar char="•"/>
            </a:pPr>
            <a:r>
              <a:rPr lang="en-US" sz="1400" dirty="0"/>
              <a:t>April 20</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a:t>Carol</a:t>
            </a:r>
            <a:endParaRPr lang="en-US" sz="1200"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a:t>Hitoshi</a:t>
            </a:r>
            <a:endParaRPr lang="en-US" sz="1200"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err="1"/>
              <a:t>Xiaofei</a:t>
            </a:r>
            <a:endParaRPr lang="en-US" sz="1200" b="1" dirty="0"/>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err="1"/>
              <a:t>Abhi</a:t>
            </a:r>
            <a:r>
              <a:rPr lang="en-US" sz="1200" dirty="0"/>
              <a:t> (referring to previous EBCS UL discussion)</a:t>
            </a:r>
            <a:endParaRPr lang="en-US" sz="1200" b="1" dirty="0"/>
          </a:p>
          <a:p>
            <a:pPr marL="585788" lvl="1" indent="-285750">
              <a:buFont typeface="Arial" panose="020B0604020202020204" pitchFamily="34" charset="0"/>
              <a:buChar char="•"/>
            </a:pPr>
            <a:endParaRPr lang="en-US" sz="1200" b="1" dirty="0"/>
          </a:p>
          <a:p>
            <a:pPr marL="585788" lvl="1" indent="-285750">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9EDE1A73-8DC3-664C-92DE-208747B620B6}"/>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4D02637A-73E1-344D-AB3D-680BECACB62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C8B84B5-8783-B644-84FF-8F2020B6A322}"/>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1787151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4D110-8C4B-5A43-BA78-B3E256698BB6}"/>
              </a:ext>
            </a:extLst>
          </p:cNvPr>
          <p:cNvSpPr>
            <a:spLocks noGrp="1"/>
          </p:cNvSpPr>
          <p:nvPr>
            <p:ph type="title"/>
          </p:nvPr>
        </p:nvSpPr>
        <p:spPr/>
        <p:txBody>
          <a:bodyPr/>
          <a:lstStyle/>
          <a:p>
            <a:r>
              <a:rPr lang="en-US" dirty="0"/>
              <a:t>Suggested Plan for CID discussion</a:t>
            </a:r>
          </a:p>
        </p:txBody>
      </p:sp>
      <p:sp>
        <p:nvSpPr>
          <p:cNvPr id="3" name="Content Placeholder 2">
            <a:extLst>
              <a:ext uri="{FF2B5EF4-FFF2-40B4-BE49-F238E27FC236}">
                <a16:creationId xmlns:a16="http://schemas.microsoft.com/office/drawing/2014/main" id="{B1383A3E-48B3-E241-9218-89693AD9B3EC}"/>
              </a:ext>
            </a:extLst>
          </p:cNvPr>
          <p:cNvSpPr>
            <a:spLocks noGrp="1"/>
          </p:cNvSpPr>
          <p:nvPr>
            <p:ph idx="1"/>
          </p:nvPr>
        </p:nvSpPr>
        <p:spPr>
          <a:xfrm>
            <a:off x="685801" y="1347614"/>
            <a:ext cx="6046439" cy="3084910"/>
          </a:xfrm>
        </p:spPr>
        <p:txBody>
          <a:bodyPr/>
          <a:lstStyle/>
          <a:p>
            <a:pPr marL="285750" indent="-285750">
              <a:buFont typeface="Arial" panose="020B0604020202020204" pitchFamily="34" charset="0"/>
              <a:buChar char="•"/>
            </a:pPr>
            <a:r>
              <a:rPr lang="en-GB" b="0" dirty="0"/>
              <a:t>Topics:</a:t>
            </a:r>
          </a:p>
          <a:p>
            <a:pPr marL="585788" lvl="1" indent="-285750">
              <a:buFont typeface="Arial" panose="020B0604020202020204" pitchFamily="34" charset="0"/>
              <a:buChar char="•"/>
            </a:pPr>
            <a:r>
              <a:rPr lang="en-GB" dirty="0"/>
              <a:t>General discussion EBCS UL operation (DoS issues / forwarding rules)  --  </a:t>
            </a:r>
            <a:r>
              <a:rPr lang="en-GB" dirty="0" err="1">
                <a:highlight>
                  <a:srgbClr val="FFFF00"/>
                </a:highlight>
              </a:rPr>
              <a:t>Abhi</a:t>
            </a:r>
            <a:r>
              <a:rPr lang="en-GB" dirty="0">
                <a:highlight>
                  <a:srgbClr val="FFFF00"/>
                </a:highlight>
              </a:rPr>
              <a:t> – April 6 ???</a:t>
            </a:r>
            <a:endParaRPr lang="en-GB" b="0" dirty="0">
              <a:highlight>
                <a:srgbClr val="FFFF00"/>
              </a:highlight>
            </a:endParaRPr>
          </a:p>
          <a:p>
            <a:pPr marL="285750" indent="-285750">
              <a:buFont typeface="Arial" panose="020B0604020202020204" pitchFamily="34" charset="0"/>
              <a:buChar char="•"/>
            </a:pPr>
            <a:r>
              <a:rPr lang="en-GB" b="0" dirty="0"/>
              <a:t>Volunteers:</a:t>
            </a:r>
          </a:p>
          <a:p>
            <a:pPr marL="585788" lvl="1" indent="-285750">
              <a:buFont typeface="Arial" panose="020B0604020202020204" pitchFamily="34" charset="0"/>
              <a:buChar char="•"/>
            </a:pPr>
            <a:r>
              <a:rPr lang="en-GB" b="0" dirty="0" err="1"/>
              <a:t>Abhi</a:t>
            </a:r>
            <a:r>
              <a:rPr lang="en-GB" b="0" dirty="0"/>
              <a:t>  — 9 CIDs</a:t>
            </a:r>
          </a:p>
          <a:p>
            <a:pPr marL="585788" lvl="1" indent="-285750">
              <a:buFont typeface="Arial" panose="020B0604020202020204" pitchFamily="34" charset="0"/>
              <a:buChar char="•"/>
            </a:pPr>
            <a:r>
              <a:rPr lang="en-GB" b="0" dirty="0"/>
              <a:t>Antonio — 3 CID</a:t>
            </a:r>
          </a:p>
          <a:p>
            <a:pPr marL="585788" lvl="1" indent="-285750">
              <a:buFont typeface="Arial" panose="020B0604020202020204" pitchFamily="34" charset="0"/>
              <a:buChar char="•"/>
            </a:pPr>
            <a:r>
              <a:rPr lang="en-GB" b="0" dirty="0"/>
              <a:t>Carol — 10 CIDs – </a:t>
            </a:r>
            <a:r>
              <a:rPr lang="en-GB" b="0" dirty="0">
                <a:highlight>
                  <a:srgbClr val="FFFF00"/>
                </a:highlight>
              </a:rPr>
              <a:t>April 6 ???</a:t>
            </a:r>
          </a:p>
          <a:p>
            <a:pPr marL="585788" lvl="1" indent="-285750">
              <a:buFont typeface="Arial" panose="020B0604020202020204" pitchFamily="34" charset="0"/>
              <a:buChar char="•"/>
            </a:pPr>
            <a:r>
              <a:rPr lang="en-GB" b="0" dirty="0"/>
              <a:t>Hitoshi — 18 CIDs – </a:t>
            </a:r>
            <a:r>
              <a:rPr lang="en-GB" b="0" dirty="0">
                <a:highlight>
                  <a:srgbClr val="FFFF00"/>
                </a:highlight>
              </a:rPr>
              <a:t>start on April 6 after Gen. UL Discussion ???</a:t>
            </a:r>
          </a:p>
          <a:p>
            <a:pPr marL="585788" lvl="1" indent="-285750">
              <a:buFont typeface="Arial" panose="020B0604020202020204" pitchFamily="34" charset="0"/>
              <a:buChar char="•"/>
            </a:pPr>
            <a:r>
              <a:rPr lang="en-GB" b="0" dirty="0"/>
              <a:t>Stephen — 1 (&amp;1 ready for motion) CIDs</a:t>
            </a:r>
          </a:p>
          <a:p>
            <a:pPr marL="585788" lvl="1" indent="-285750">
              <a:buFont typeface="Arial" panose="020B0604020202020204" pitchFamily="34" charset="0"/>
              <a:buChar char="•"/>
            </a:pPr>
            <a:r>
              <a:rPr lang="en-GB" b="0" dirty="0" err="1"/>
              <a:t>Xiaofei</a:t>
            </a:r>
            <a:r>
              <a:rPr lang="en-GB" b="0" dirty="0"/>
              <a:t> — 38 CIDs – </a:t>
            </a:r>
            <a:r>
              <a:rPr lang="en-GB" b="0" dirty="0">
                <a:highlight>
                  <a:srgbClr val="FFFF00"/>
                </a:highlight>
              </a:rPr>
              <a:t>April 13 (??)</a:t>
            </a:r>
          </a:p>
        </p:txBody>
      </p:sp>
      <p:sp>
        <p:nvSpPr>
          <p:cNvPr id="4" name="Slide Number Placeholder 3">
            <a:extLst>
              <a:ext uri="{FF2B5EF4-FFF2-40B4-BE49-F238E27FC236}">
                <a16:creationId xmlns:a16="http://schemas.microsoft.com/office/drawing/2014/main" id="{DE9DF200-5A54-6846-A174-1E74D54B006E}"/>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6ED0421-868C-A743-9149-2DA966FC6D9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FDC4E6F-E4D9-F44A-AB1E-BE8680743E82}"/>
              </a:ext>
            </a:extLst>
          </p:cNvPr>
          <p:cNvSpPr>
            <a:spLocks noGrp="1"/>
          </p:cNvSpPr>
          <p:nvPr>
            <p:ph type="dt" idx="15"/>
          </p:nvPr>
        </p:nvSpPr>
        <p:spPr/>
        <p:txBody>
          <a:bodyPr/>
          <a:lstStyle/>
          <a:p>
            <a:r>
              <a:rPr lang="en-GB"/>
              <a:t>June 2021</a:t>
            </a:r>
            <a:endParaRPr lang="en-GB" dirty="0"/>
          </a:p>
        </p:txBody>
      </p:sp>
      <p:sp>
        <p:nvSpPr>
          <p:cNvPr id="7" name="Content Placeholder 2">
            <a:extLst>
              <a:ext uri="{FF2B5EF4-FFF2-40B4-BE49-F238E27FC236}">
                <a16:creationId xmlns:a16="http://schemas.microsoft.com/office/drawing/2014/main" id="{1745E309-B48D-EC48-9F48-E2F3FF60D80E}"/>
              </a:ext>
            </a:extLst>
          </p:cNvPr>
          <p:cNvSpPr txBox="1">
            <a:spLocks/>
          </p:cNvSpPr>
          <p:nvPr/>
        </p:nvSpPr>
        <p:spPr bwMode="auto">
          <a:xfrm>
            <a:off x="6876256" y="1347614"/>
            <a:ext cx="1666082"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marL="285750" indent="-285750">
              <a:buFont typeface="Arial" panose="020B0604020202020204" pitchFamily="34" charset="0"/>
              <a:buChar char="•"/>
            </a:pPr>
            <a:r>
              <a:rPr lang="en-GB" b="0" kern="0" dirty="0"/>
              <a:t>Telco schedule:</a:t>
            </a:r>
          </a:p>
          <a:p>
            <a:pPr marL="585788" lvl="1" indent="-285750">
              <a:buFont typeface="Arial" panose="020B0604020202020204" pitchFamily="34" charset="0"/>
              <a:buChar char="•"/>
            </a:pPr>
            <a:r>
              <a:rPr lang="en-GB" kern="0" dirty="0"/>
              <a:t>April 6</a:t>
            </a:r>
          </a:p>
          <a:p>
            <a:pPr marL="585788" lvl="1" indent="-285750">
              <a:buFont typeface="Arial" panose="020B0604020202020204" pitchFamily="34" charset="0"/>
              <a:buChar char="•"/>
            </a:pPr>
            <a:r>
              <a:rPr lang="en-GB" kern="0" dirty="0"/>
              <a:t>April 13</a:t>
            </a:r>
          </a:p>
          <a:p>
            <a:pPr marL="585788" lvl="1" indent="-285750">
              <a:buFont typeface="Arial" panose="020B0604020202020204" pitchFamily="34" charset="0"/>
              <a:buChar char="•"/>
            </a:pPr>
            <a:r>
              <a:rPr lang="en-GB" kern="0" dirty="0"/>
              <a:t>April 20</a:t>
            </a:r>
          </a:p>
          <a:p>
            <a:pPr marL="585788" lvl="1" indent="-285750">
              <a:buFont typeface="Arial" panose="020B0604020202020204" pitchFamily="34" charset="0"/>
              <a:buChar char="•"/>
            </a:pPr>
            <a:r>
              <a:rPr lang="en-GB" kern="0" dirty="0"/>
              <a:t>April 27</a:t>
            </a:r>
          </a:p>
          <a:p>
            <a:pPr marL="585788" lvl="1" indent="-285750">
              <a:buFont typeface="Arial" panose="020B0604020202020204" pitchFamily="34" charset="0"/>
              <a:buChar char="•"/>
            </a:pPr>
            <a:r>
              <a:rPr lang="en-GB" kern="0" dirty="0"/>
              <a:t>May 4</a:t>
            </a:r>
          </a:p>
          <a:p>
            <a:pPr marL="285750" indent="-285750">
              <a:buFont typeface="Arial" panose="020B0604020202020204" pitchFamily="34" charset="0"/>
              <a:buChar char="•"/>
            </a:pPr>
            <a:r>
              <a:rPr lang="en-GB" b="0" kern="0" dirty="0"/>
              <a:t>May Plenary afterwards</a:t>
            </a:r>
          </a:p>
        </p:txBody>
      </p:sp>
    </p:spTree>
    <p:extLst>
      <p:ext uri="{BB962C8B-B14F-4D97-AF65-F5344CB8AC3E}">
        <p14:creationId xmlns:p14="http://schemas.microsoft.com/office/powerpoint/2010/main" val="25332501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835696" y="1203598"/>
            <a:ext cx="5828110" cy="3084910"/>
          </a:xfrm>
        </p:spPr>
        <p:txBody>
          <a:bodyPr/>
          <a:lstStyle/>
          <a:p>
            <a:r>
              <a:rPr lang="en-GB" sz="1600" dirty="0"/>
              <a:t>Join the </a:t>
            </a:r>
            <a:r>
              <a:rPr lang="en-GB" sz="1600" dirty="0" err="1"/>
              <a:t>Webex</a:t>
            </a:r>
            <a:r>
              <a:rPr lang="en-GB" sz="1600" dirty="0"/>
              <a:t>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=mb74a219db1411847a58bfe2667899596</a:t>
            </a:r>
          </a:p>
          <a:p>
            <a:endParaRPr lang="en-GB" sz="1600" dirty="0"/>
          </a:p>
          <a:p>
            <a:r>
              <a:rPr lang="en-GB" sz="1600" dirty="0"/>
              <a:t>Meeting number: 173 509 9830</a:t>
            </a:r>
          </a:p>
          <a:p>
            <a:r>
              <a:rPr lang="en-GB" sz="1600" dirty="0"/>
              <a:t>Meeting password: wireless (94735377 from phones and video systems)</a:t>
            </a:r>
          </a:p>
          <a:p>
            <a:endParaRPr lang="en-GB" sz="1600" dirty="0"/>
          </a:p>
          <a:p>
            <a:endParaRPr lang="en-GB" sz="1600" dirty="0"/>
          </a:p>
          <a:p>
            <a:endParaRPr lang="en-GB" sz="16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a:t>
            </a:r>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May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a:t>
            </a:r>
            <a:r>
              <a:rPr lang="en-US" altLang="en-US">
                <a:solidFill>
                  <a:schemeClr val="tx1"/>
                </a:solidFill>
              </a:rPr>
              <a:t>			Initial </a:t>
            </a:r>
            <a:r>
              <a:rPr lang="en-US" altLang="en-US" dirty="0">
                <a:solidFill>
                  <a:schemeClr val="tx1"/>
                </a:solidFill>
              </a:rPr>
              <a:t>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June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32</a:t>
            </a:fld>
            <a:endParaRPr lang="en-GB"/>
          </a:p>
        </p:txBody>
      </p:sp>
    </p:spTree>
    <p:extLst>
      <p:ext uri="{BB962C8B-B14F-4D97-AF65-F5344CB8AC3E}">
        <p14:creationId xmlns:p14="http://schemas.microsoft.com/office/powerpoint/2010/main" val="34387422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sz="1200" dirty="0"/>
              <a:t>Call Meeting to order</a:t>
            </a:r>
          </a:p>
          <a:p>
            <a:pPr>
              <a:buFont typeface="Arial" panose="020B0604020202020204" pitchFamily="34" charset="0"/>
              <a:buChar char="•"/>
            </a:pPr>
            <a:r>
              <a:rPr lang="en-US" sz="1200" dirty="0"/>
              <a:t>Approval of agenda</a:t>
            </a:r>
          </a:p>
          <a:p>
            <a:pPr>
              <a:buFont typeface="Arial" panose="020B0604020202020204" pitchFamily="34" charset="0"/>
              <a:buChar char="•"/>
            </a:pPr>
            <a:r>
              <a:rPr lang="en-US" sz="1200" dirty="0"/>
              <a:t>Review Patent Policy &amp; Call for Essential Patents</a:t>
            </a:r>
          </a:p>
          <a:p>
            <a:pPr>
              <a:buFont typeface="Arial" panose="020B0604020202020204" pitchFamily="34" charset="0"/>
              <a:buChar char="•"/>
            </a:pPr>
            <a:r>
              <a:rPr lang="en-US" sz="1200" dirty="0"/>
              <a:t>Review of IEEE copyright policy</a:t>
            </a:r>
          </a:p>
          <a:p>
            <a:pPr>
              <a:buFont typeface="Arial" panose="020B0604020202020204" pitchFamily="34" charset="0"/>
              <a:buChar char="•"/>
            </a:pPr>
            <a:r>
              <a:rPr lang="en-US" sz="1200" dirty="0"/>
              <a:t>Attendance – IMAT</a:t>
            </a:r>
          </a:p>
          <a:p>
            <a:pPr>
              <a:buFont typeface="Arial" panose="020B0604020202020204" pitchFamily="34" charset="0"/>
              <a:buChar char="•"/>
            </a:pPr>
            <a:r>
              <a:rPr lang="en-US" sz="1200" dirty="0"/>
              <a:t>Editor’s report</a:t>
            </a:r>
          </a:p>
          <a:p>
            <a:pPr>
              <a:buFont typeface="Arial" panose="020B0604020202020204" pitchFamily="34" charset="0"/>
              <a:buChar char="•"/>
            </a:pPr>
            <a:r>
              <a:rPr lang="en-US" sz="1200" dirty="0"/>
              <a:t>Submissions (see next slide)</a:t>
            </a:r>
          </a:p>
          <a:p>
            <a:pPr>
              <a:buFont typeface="Arial" panose="020B0604020202020204" pitchFamily="34" charset="0"/>
              <a:buChar char="•"/>
            </a:pPr>
            <a:r>
              <a:rPr lang="en-US" sz="1200" dirty="0"/>
              <a:t>AOB</a:t>
            </a:r>
          </a:p>
          <a:p>
            <a:pPr>
              <a:buFont typeface="Arial" panose="020B0604020202020204" pitchFamily="34" charset="0"/>
              <a:buChar char="•"/>
            </a:pPr>
            <a:r>
              <a:rPr lang="en-US" sz="12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CF671-3D29-FA48-B777-D4F63AAF2ACD}"/>
              </a:ext>
            </a:extLst>
          </p:cNvPr>
          <p:cNvSpPr>
            <a:spLocks noGrp="1"/>
          </p:cNvSpPr>
          <p:nvPr>
            <p:ph type="title"/>
          </p:nvPr>
        </p:nvSpPr>
        <p:spPr/>
        <p:txBody>
          <a:bodyPr/>
          <a:lstStyle/>
          <a:p>
            <a:r>
              <a:rPr lang="en-US" dirty="0"/>
              <a:t>List of Submission</a:t>
            </a:r>
          </a:p>
        </p:txBody>
      </p:sp>
      <p:sp>
        <p:nvSpPr>
          <p:cNvPr id="4" name="Slide Number Placeholder 3">
            <a:extLst>
              <a:ext uri="{FF2B5EF4-FFF2-40B4-BE49-F238E27FC236}">
                <a16:creationId xmlns:a16="http://schemas.microsoft.com/office/drawing/2014/main" id="{C3D3515D-65B1-1545-8A3D-0FC0DDD992D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3983220-3BD0-E241-8871-1662F62B2C6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B585D14-CEE9-2546-81F0-9C9257C0EACB}"/>
              </a:ext>
            </a:extLst>
          </p:cNvPr>
          <p:cNvSpPr>
            <a:spLocks noGrp="1"/>
          </p:cNvSpPr>
          <p:nvPr>
            <p:ph type="dt" idx="15"/>
          </p:nvPr>
        </p:nvSpPr>
        <p:spPr/>
        <p:txBody>
          <a:bodyPr/>
          <a:lstStyle/>
          <a:p>
            <a:r>
              <a:rPr lang="en-GB"/>
              <a:t>June 2021</a:t>
            </a:r>
            <a:endParaRPr lang="en-GB" dirty="0"/>
          </a:p>
        </p:txBody>
      </p:sp>
      <p:sp>
        <p:nvSpPr>
          <p:cNvPr id="3" name="TextBox 2">
            <a:extLst>
              <a:ext uri="{FF2B5EF4-FFF2-40B4-BE49-F238E27FC236}">
                <a16:creationId xmlns:a16="http://schemas.microsoft.com/office/drawing/2014/main" id="{7CBEF192-30E9-C74D-B6C6-23BAEBCDD1BE}"/>
              </a:ext>
            </a:extLst>
          </p:cNvPr>
          <p:cNvSpPr txBox="1"/>
          <p:nvPr/>
        </p:nvSpPr>
        <p:spPr>
          <a:xfrm>
            <a:off x="1258839" y="4208770"/>
            <a:ext cx="6624736" cy="523220"/>
          </a:xfrm>
          <a:prstGeom prst="rect">
            <a:avLst/>
          </a:prstGeom>
          <a:noFill/>
        </p:spPr>
        <p:txBody>
          <a:bodyPr wrap="square" rtlCol="0">
            <a:spAutoFit/>
          </a:bodyPr>
          <a:lstStyle/>
          <a:p>
            <a:r>
              <a:rPr lang="en-US" sz="1400" dirty="0">
                <a:solidFill>
                  <a:schemeClr val="tx1"/>
                </a:solidFill>
              </a:rPr>
              <a:t>Note – please check if any additional submissions should be scheduled, also in view of the upcoming plenary meeting.</a:t>
            </a:r>
          </a:p>
        </p:txBody>
      </p:sp>
      <p:graphicFrame>
        <p:nvGraphicFramePr>
          <p:cNvPr id="8" name="Table 7">
            <a:extLst>
              <a:ext uri="{FF2B5EF4-FFF2-40B4-BE49-F238E27FC236}">
                <a16:creationId xmlns:a16="http://schemas.microsoft.com/office/drawing/2014/main" id="{E093CA64-CD9E-D04D-B180-FA33233089FE}"/>
              </a:ext>
            </a:extLst>
          </p:cNvPr>
          <p:cNvGraphicFramePr>
            <a:graphicFrameLocks noGrp="1"/>
          </p:cNvGraphicFramePr>
          <p:nvPr>
            <p:extLst>
              <p:ext uri="{D42A27DB-BD31-4B8C-83A1-F6EECF244321}">
                <p14:modId xmlns:p14="http://schemas.microsoft.com/office/powerpoint/2010/main" val="3064230222"/>
              </p:ext>
            </p:extLst>
          </p:nvPr>
        </p:nvGraphicFramePr>
        <p:xfrm>
          <a:off x="687388" y="1479550"/>
          <a:ext cx="7770814" cy="2187495"/>
        </p:xfrm>
        <a:graphic>
          <a:graphicData uri="http://schemas.openxmlformats.org/drawingml/2006/table">
            <a:tbl>
              <a:tblPr>
                <a:tableStyleId>{5C22544A-7EE6-4342-B048-85BDC9FD1C3A}</a:tableStyleId>
              </a:tblPr>
              <a:tblGrid>
                <a:gridCol w="554500">
                  <a:extLst>
                    <a:ext uri="{9D8B030D-6E8A-4147-A177-3AD203B41FA5}">
                      <a16:colId xmlns:a16="http://schemas.microsoft.com/office/drawing/2014/main" val="1482929785"/>
                    </a:ext>
                  </a:extLst>
                </a:gridCol>
                <a:gridCol w="354047">
                  <a:extLst>
                    <a:ext uri="{9D8B030D-6E8A-4147-A177-3AD203B41FA5}">
                      <a16:colId xmlns:a16="http://schemas.microsoft.com/office/drawing/2014/main" val="1409520744"/>
                    </a:ext>
                  </a:extLst>
                </a:gridCol>
                <a:gridCol w="354047">
                  <a:extLst>
                    <a:ext uri="{9D8B030D-6E8A-4147-A177-3AD203B41FA5}">
                      <a16:colId xmlns:a16="http://schemas.microsoft.com/office/drawing/2014/main" val="800333081"/>
                    </a:ext>
                  </a:extLst>
                </a:gridCol>
                <a:gridCol w="354047">
                  <a:extLst>
                    <a:ext uri="{9D8B030D-6E8A-4147-A177-3AD203B41FA5}">
                      <a16:colId xmlns:a16="http://schemas.microsoft.com/office/drawing/2014/main" val="3448685367"/>
                    </a:ext>
                  </a:extLst>
                </a:gridCol>
                <a:gridCol w="541484">
                  <a:extLst>
                    <a:ext uri="{9D8B030D-6E8A-4147-A177-3AD203B41FA5}">
                      <a16:colId xmlns:a16="http://schemas.microsoft.com/office/drawing/2014/main" val="2560859790"/>
                    </a:ext>
                  </a:extLst>
                </a:gridCol>
                <a:gridCol w="1916020">
                  <a:extLst>
                    <a:ext uri="{9D8B030D-6E8A-4147-A177-3AD203B41FA5}">
                      <a16:colId xmlns:a16="http://schemas.microsoft.com/office/drawing/2014/main" val="2789855727"/>
                    </a:ext>
                  </a:extLst>
                </a:gridCol>
                <a:gridCol w="1916020">
                  <a:extLst>
                    <a:ext uri="{9D8B030D-6E8A-4147-A177-3AD203B41FA5}">
                      <a16:colId xmlns:a16="http://schemas.microsoft.com/office/drawing/2014/main" val="3375107353"/>
                    </a:ext>
                  </a:extLst>
                </a:gridCol>
                <a:gridCol w="1780649">
                  <a:extLst>
                    <a:ext uri="{9D8B030D-6E8A-4147-A177-3AD203B41FA5}">
                      <a16:colId xmlns:a16="http://schemas.microsoft.com/office/drawing/2014/main" val="59194915"/>
                    </a:ext>
                  </a:extLst>
                </a:gridCol>
              </a:tblGrid>
              <a:tr h="291666">
                <a:tc>
                  <a:txBody>
                    <a:bodyPr/>
                    <a:lstStyle/>
                    <a:p>
                      <a:pPr algn="l" fontAlgn="t"/>
                      <a:r>
                        <a:rPr lang="en-GB" sz="800" u="none" strike="noStrike">
                          <a:effectLst/>
                        </a:rPr>
                        <a:t>Discussion Order</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Year</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DCN</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Rev</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Group</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Title</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Author (Affiliation)</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Notes</a:t>
                      </a:r>
                      <a:endParaRPr lang="en-GB" sz="800" b="0" i="0" u="none" strike="noStrike">
                        <a:effectLst/>
                        <a:latin typeface="Arial" panose="020B0604020202020204" pitchFamily="34" charset="0"/>
                      </a:endParaRPr>
                    </a:p>
                  </a:txBody>
                  <a:tcPr marL="7812" marR="7812" marT="7812" marB="0"/>
                </a:tc>
                <a:extLst>
                  <a:ext uri="{0D108BD9-81ED-4DB2-BD59-A6C34878D82A}">
                    <a16:rowId xmlns:a16="http://schemas.microsoft.com/office/drawing/2014/main" val="1805935420"/>
                  </a:ext>
                </a:extLst>
              </a:tr>
              <a:tr h="145833">
                <a:tc>
                  <a:txBody>
                    <a:bodyPr/>
                    <a:lstStyle/>
                    <a:p>
                      <a:pPr algn="l" fontAlgn="t"/>
                      <a:r>
                        <a:rPr lang="en-GB" sz="800" u="none" strike="noStrike">
                          <a:effectLst/>
                        </a:rPr>
                        <a:t>10</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900</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b="0" i="0" u="none" strike="noStrike" dirty="0">
                          <a:effectLst/>
                          <a:latin typeface="Arial" panose="020B0604020202020204" pitchFamily="34" charset="0"/>
                        </a:rPr>
                        <a:t>3</a:t>
                      </a:r>
                    </a:p>
                  </a:txBody>
                  <a:tcPr marL="7812" marR="7812" marT="7812" marB="0"/>
                </a:tc>
                <a:tc>
                  <a:txBody>
                    <a:bodyPr/>
                    <a:lstStyle/>
                    <a:p>
                      <a:pPr algn="l" fontAlgn="t"/>
                      <a:r>
                        <a:rPr lang="en-GB" sz="800" u="none" strike="noStrike">
                          <a:effectLst/>
                        </a:rPr>
                        <a:t>TGbc</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EBCS Architecture</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Hitoshi Morioka (SRC Software)</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 </a:t>
                      </a:r>
                      <a:endParaRPr lang="en-GB" sz="800" b="0" i="0" u="none" strike="noStrike">
                        <a:effectLst/>
                        <a:latin typeface="Arial" panose="020B0604020202020204" pitchFamily="34" charset="0"/>
                      </a:endParaRPr>
                    </a:p>
                  </a:txBody>
                  <a:tcPr marL="7812" marR="7812" marT="7812" marB="0"/>
                </a:tc>
                <a:extLst>
                  <a:ext uri="{0D108BD9-81ED-4DB2-BD59-A6C34878D82A}">
                    <a16:rowId xmlns:a16="http://schemas.microsoft.com/office/drawing/2014/main" val="4192450120"/>
                  </a:ext>
                </a:extLst>
              </a:tr>
              <a:tr h="291666">
                <a:tc>
                  <a:txBody>
                    <a:bodyPr/>
                    <a:lstStyle/>
                    <a:p>
                      <a:pPr algn="l" fontAlgn="t"/>
                      <a:r>
                        <a:rPr lang="en-GB" sz="800" u="none" strike="sngStrike" dirty="0">
                          <a:effectLst/>
                        </a:rPr>
                        <a:t>20</a:t>
                      </a:r>
                      <a:endParaRPr lang="en-GB" sz="800" b="0" i="0" u="none" strike="sngStrike" dirty="0">
                        <a:effectLst/>
                        <a:latin typeface="Arial" panose="020B0604020202020204" pitchFamily="34" charset="0"/>
                      </a:endParaRPr>
                    </a:p>
                  </a:txBody>
                  <a:tcPr marL="7812" marR="7812" marT="7812" marB="0"/>
                </a:tc>
                <a:tc>
                  <a:txBody>
                    <a:bodyPr/>
                    <a:lstStyle/>
                    <a:p>
                      <a:pPr algn="l" fontAlgn="t"/>
                      <a:r>
                        <a:rPr lang="en-GB" sz="800" u="none" strike="sngStrike" dirty="0">
                          <a:effectLst/>
                        </a:rPr>
                        <a:t>2021</a:t>
                      </a:r>
                      <a:endParaRPr lang="en-GB" sz="800" b="0" i="0" u="none" strike="sngStrike" dirty="0">
                        <a:effectLst/>
                        <a:latin typeface="Arial" panose="020B0604020202020204" pitchFamily="34" charset="0"/>
                      </a:endParaRPr>
                    </a:p>
                  </a:txBody>
                  <a:tcPr marL="7812" marR="7812" marT="7812" marB="0"/>
                </a:tc>
                <a:tc>
                  <a:txBody>
                    <a:bodyPr/>
                    <a:lstStyle/>
                    <a:p>
                      <a:pPr algn="l" fontAlgn="t"/>
                      <a:r>
                        <a:rPr lang="en-GB" sz="800" u="none" strike="sngStrike">
                          <a:effectLst/>
                        </a:rPr>
                        <a:t>979</a:t>
                      </a:r>
                      <a:endParaRPr lang="en-GB" sz="800" b="0" i="0" u="none" strike="sngStrike">
                        <a:effectLst/>
                        <a:latin typeface="Arial" panose="020B0604020202020204" pitchFamily="34" charset="0"/>
                      </a:endParaRPr>
                    </a:p>
                  </a:txBody>
                  <a:tcPr marL="7812" marR="7812" marT="7812" marB="0"/>
                </a:tc>
                <a:tc>
                  <a:txBody>
                    <a:bodyPr/>
                    <a:lstStyle/>
                    <a:p>
                      <a:pPr algn="l" fontAlgn="t"/>
                      <a:r>
                        <a:rPr lang="en-GB" sz="800" u="none" strike="sngStrike">
                          <a:effectLst/>
                        </a:rPr>
                        <a:t>0</a:t>
                      </a:r>
                      <a:endParaRPr lang="en-GB" sz="800" b="0" i="0" u="none" strike="sngStrike">
                        <a:effectLst/>
                        <a:latin typeface="Arial" panose="020B0604020202020204" pitchFamily="34" charset="0"/>
                      </a:endParaRPr>
                    </a:p>
                  </a:txBody>
                  <a:tcPr marL="7812" marR="7812" marT="7812" marB="0"/>
                </a:tc>
                <a:tc>
                  <a:txBody>
                    <a:bodyPr/>
                    <a:lstStyle/>
                    <a:p>
                      <a:pPr algn="l" fontAlgn="t"/>
                      <a:r>
                        <a:rPr lang="en-GB" sz="800" u="none" strike="sngStrike" dirty="0" err="1">
                          <a:effectLst/>
                        </a:rPr>
                        <a:t>TGbc</a:t>
                      </a:r>
                      <a:endParaRPr lang="en-GB" sz="800" b="0" i="0" u="none" strike="sngStrike" dirty="0">
                        <a:effectLst/>
                        <a:latin typeface="Arial" panose="020B0604020202020204" pitchFamily="34" charset="0"/>
                      </a:endParaRPr>
                    </a:p>
                  </a:txBody>
                  <a:tcPr marL="7812" marR="7812" marT="7812" marB="0"/>
                </a:tc>
                <a:tc>
                  <a:txBody>
                    <a:bodyPr/>
                    <a:lstStyle/>
                    <a:p>
                      <a:pPr algn="l" fontAlgn="t"/>
                      <a:r>
                        <a:rPr lang="en-GB" sz="800" u="none" strike="sngStrike" dirty="0">
                          <a:effectLst/>
                        </a:rPr>
                        <a:t>Message sequence diagrams for arc discussion</a:t>
                      </a:r>
                      <a:endParaRPr lang="en-GB" sz="800" b="0" i="0" u="none" strike="sngStrike" dirty="0">
                        <a:effectLst/>
                        <a:latin typeface="Arial" panose="020B0604020202020204" pitchFamily="34" charset="0"/>
                      </a:endParaRPr>
                    </a:p>
                  </a:txBody>
                  <a:tcPr marL="7812" marR="7812" marT="7812" marB="0"/>
                </a:tc>
                <a:tc>
                  <a:txBody>
                    <a:bodyPr/>
                    <a:lstStyle/>
                    <a:p>
                      <a:pPr algn="l" fontAlgn="t"/>
                      <a:r>
                        <a:rPr lang="en-GB" sz="800" u="none" strike="sngStrike" dirty="0">
                          <a:effectLst/>
                        </a:rPr>
                        <a:t>Antonio de la Oliva (</a:t>
                      </a:r>
                      <a:r>
                        <a:rPr lang="en-GB" sz="800" u="none" strike="sngStrike" dirty="0" err="1">
                          <a:effectLst/>
                        </a:rPr>
                        <a:t>InterDigital</a:t>
                      </a:r>
                      <a:r>
                        <a:rPr lang="en-GB" sz="800" u="none" strike="sngStrike" dirty="0">
                          <a:effectLst/>
                        </a:rPr>
                        <a:t>, UC3M)</a:t>
                      </a:r>
                      <a:endParaRPr lang="en-GB" sz="800" b="0" i="0" u="none" strike="sngStrike" dirty="0">
                        <a:effectLst/>
                        <a:latin typeface="Arial" panose="020B0604020202020204" pitchFamily="34" charset="0"/>
                      </a:endParaRPr>
                    </a:p>
                  </a:txBody>
                  <a:tcPr marL="7812" marR="7812" marT="7812" marB="0"/>
                </a:tc>
                <a:tc>
                  <a:txBody>
                    <a:bodyPr/>
                    <a:lstStyle/>
                    <a:p>
                      <a:pPr algn="l" fontAlgn="t"/>
                      <a:r>
                        <a:rPr lang="en-GB" sz="800" u="none" strike="noStrike" dirty="0">
                          <a:effectLst/>
                        </a:rPr>
                        <a:t> Not to be presented. Just for informational purposes for ARC</a:t>
                      </a:r>
                      <a:endParaRPr lang="en-GB" sz="800" b="0" i="0" u="none" strike="noStrike" dirty="0">
                        <a:effectLst/>
                        <a:latin typeface="Arial" panose="020B0604020202020204" pitchFamily="34" charset="0"/>
                      </a:endParaRPr>
                    </a:p>
                  </a:txBody>
                  <a:tcPr marL="7812" marR="7812" marT="7812" marB="0"/>
                </a:tc>
                <a:extLst>
                  <a:ext uri="{0D108BD9-81ED-4DB2-BD59-A6C34878D82A}">
                    <a16:rowId xmlns:a16="http://schemas.microsoft.com/office/drawing/2014/main" val="4129182363"/>
                  </a:ext>
                </a:extLst>
              </a:tr>
              <a:tr h="291666">
                <a:tc>
                  <a:txBody>
                    <a:bodyPr/>
                    <a:lstStyle/>
                    <a:p>
                      <a:pPr algn="l" fontAlgn="t"/>
                      <a:r>
                        <a:rPr lang="en-GB" sz="800" u="none" strike="noStrike">
                          <a:effectLst/>
                        </a:rPr>
                        <a:t>21</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948</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0</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TGbc</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EBCS arch, types of traffic</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Antonio de la Oliva (InterDigital, UC3M)</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Potentially revisit after discussion of MSCs</a:t>
                      </a:r>
                      <a:endParaRPr lang="en-GB" sz="800" b="0" i="0" u="none" strike="noStrike">
                        <a:effectLst/>
                        <a:latin typeface="Arial" panose="020B0604020202020204" pitchFamily="34" charset="0"/>
                      </a:endParaRPr>
                    </a:p>
                  </a:txBody>
                  <a:tcPr marL="7812" marR="7812" marT="7812" marB="0"/>
                </a:tc>
                <a:extLst>
                  <a:ext uri="{0D108BD9-81ED-4DB2-BD59-A6C34878D82A}">
                    <a16:rowId xmlns:a16="http://schemas.microsoft.com/office/drawing/2014/main" val="1206335604"/>
                  </a:ext>
                </a:extLst>
              </a:tr>
              <a:tr h="145833">
                <a:tc>
                  <a:txBody>
                    <a:bodyPr/>
                    <a:lstStyle/>
                    <a:p>
                      <a:pPr algn="l" fontAlgn="t"/>
                      <a:r>
                        <a:rPr lang="en-GB" sz="800" u="none" strike="noStrike">
                          <a:effectLst/>
                        </a:rPr>
                        <a:t>1010</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768</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6</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TGbc</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Resolutions for Clause 11.100.2</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Hitoshi Morioka (SRC Software)</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 </a:t>
                      </a:r>
                      <a:endParaRPr lang="en-GB" sz="800" b="0" i="0" u="none" strike="noStrike">
                        <a:effectLst/>
                        <a:latin typeface="Arial" panose="020B0604020202020204" pitchFamily="34" charset="0"/>
                      </a:endParaRPr>
                    </a:p>
                  </a:txBody>
                  <a:tcPr marL="7812" marR="7812" marT="7812" marB="0"/>
                </a:tc>
                <a:extLst>
                  <a:ext uri="{0D108BD9-81ED-4DB2-BD59-A6C34878D82A}">
                    <a16:rowId xmlns:a16="http://schemas.microsoft.com/office/drawing/2014/main" val="2881243207"/>
                  </a:ext>
                </a:extLst>
              </a:tr>
              <a:tr h="145833">
                <a:tc>
                  <a:txBody>
                    <a:bodyPr/>
                    <a:lstStyle/>
                    <a:p>
                      <a:pPr algn="l" fontAlgn="t"/>
                      <a:r>
                        <a:rPr lang="en-GB" sz="800" u="none" strike="noStrike">
                          <a:effectLst/>
                        </a:rPr>
                        <a:t>1020</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239</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3</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TGbc</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Resolutions for Clause 11.100.2</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Hitoshi Morioka (SRC Software)</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 </a:t>
                      </a:r>
                      <a:endParaRPr lang="en-GB" sz="800" b="0" i="0" u="none" strike="noStrike">
                        <a:effectLst/>
                        <a:latin typeface="Arial" panose="020B0604020202020204" pitchFamily="34" charset="0"/>
                      </a:endParaRPr>
                    </a:p>
                  </a:txBody>
                  <a:tcPr marL="7812" marR="7812" marT="7812" marB="0"/>
                </a:tc>
                <a:extLst>
                  <a:ext uri="{0D108BD9-81ED-4DB2-BD59-A6C34878D82A}">
                    <a16:rowId xmlns:a16="http://schemas.microsoft.com/office/drawing/2014/main" val="4229566925"/>
                  </a:ext>
                </a:extLst>
              </a:tr>
              <a:tr h="291666">
                <a:tc>
                  <a:txBody>
                    <a:bodyPr/>
                    <a:lstStyle/>
                    <a:p>
                      <a:pPr algn="l" fontAlgn="t"/>
                      <a:r>
                        <a:rPr lang="en-GB" sz="800" u="none" strike="noStrike">
                          <a:effectLst/>
                        </a:rPr>
                        <a:t>1030</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891</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1</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TGbc</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Handover topics</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Antonio de la Oliva (InterDigital, UC3M)</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 </a:t>
                      </a:r>
                      <a:endParaRPr lang="en-GB" sz="800" b="0" i="0" u="none" strike="noStrike">
                        <a:effectLst/>
                        <a:latin typeface="Arial" panose="020B0604020202020204" pitchFamily="34" charset="0"/>
                      </a:endParaRPr>
                    </a:p>
                  </a:txBody>
                  <a:tcPr marL="7812" marR="7812" marT="7812" marB="0"/>
                </a:tc>
                <a:extLst>
                  <a:ext uri="{0D108BD9-81ED-4DB2-BD59-A6C34878D82A}">
                    <a16:rowId xmlns:a16="http://schemas.microsoft.com/office/drawing/2014/main" val="1475389642"/>
                  </a:ext>
                </a:extLst>
              </a:tr>
              <a:tr h="291666">
                <a:tc>
                  <a:txBody>
                    <a:bodyPr/>
                    <a:lstStyle/>
                    <a:p>
                      <a:pPr algn="l" fontAlgn="t"/>
                      <a:r>
                        <a:rPr lang="en-GB" sz="800" u="none" strike="noStrike">
                          <a:effectLst/>
                        </a:rPr>
                        <a:t>1990</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897</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0</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TGbc</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dirty="0">
                          <a:effectLst/>
                        </a:rPr>
                        <a:t>Fast Acquisition of EBCS Services</a:t>
                      </a:r>
                      <a:endParaRPr lang="en-GB" sz="800" b="0" i="0" u="none" strike="noStrike" dirty="0">
                        <a:effectLst/>
                        <a:latin typeface="Arial" panose="020B0604020202020204" pitchFamily="34" charset="0"/>
                      </a:endParaRPr>
                    </a:p>
                  </a:txBody>
                  <a:tcPr marL="7812" marR="7812" marT="7812" marB="0"/>
                </a:tc>
                <a:tc>
                  <a:txBody>
                    <a:bodyPr/>
                    <a:lstStyle/>
                    <a:p>
                      <a:pPr algn="l" fontAlgn="t"/>
                      <a:r>
                        <a:rPr lang="en-GB" sz="800" u="none" strike="noStrike">
                          <a:effectLst/>
                        </a:rPr>
                        <a:t>Pei Zhou (OPPO)</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Deferred until author indicates "ready to present"</a:t>
                      </a:r>
                      <a:endParaRPr lang="en-GB" sz="800" b="0" i="0" u="none" strike="noStrike">
                        <a:effectLst/>
                        <a:latin typeface="Arial" panose="020B0604020202020204" pitchFamily="34" charset="0"/>
                      </a:endParaRPr>
                    </a:p>
                  </a:txBody>
                  <a:tcPr marL="7812" marR="7812" marT="7812" marB="0"/>
                </a:tc>
                <a:extLst>
                  <a:ext uri="{0D108BD9-81ED-4DB2-BD59-A6C34878D82A}">
                    <a16:rowId xmlns:a16="http://schemas.microsoft.com/office/drawing/2014/main" val="1877606741"/>
                  </a:ext>
                </a:extLst>
              </a:tr>
              <a:tr h="291666">
                <a:tc>
                  <a:txBody>
                    <a:bodyPr/>
                    <a:lstStyle/>
                    <a:p>
                      <a:pPr algn="l" fontAlgn="t"/>
                      <a:r>
                        <a:rPr lang="en-GB" sz="800" u="none" strike="noStrike">
                          <a:effectLst/>
                        </a:rPr>
                        <a:t>2010</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600</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3</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TGbc</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dirty="0">
                          <a:effectLst/>
                        </a:rPr>
                        <a:t>Text Proposal for Enhanced Broadcast Request ANQP-element</a:t>
                      </a:r>
                      <a:endParaRPr lang="en-GB" sz="800" b="0" i="0" u="none" strike="noStrike" dirty="0">
                        <a:effectLst/>
                        <a:latin typeface="Arial" panose="020B0604020202020204" pitchFamily="34" charset="0"/>
                      </a:endParaRPr>
                    </a:p>
                  </a:txBody>
                  <a:tcPr marL="7812" marR="7812" marT="7812" marB="0"/>
                </a:tc>
                <a:tc>
                  <a:txBody>
                    <a:bodyPr/>
                    <a:lstStyle/>
                    <a:p>
                      <a:pPr algn="l" fontAlgn="t"/>
                      <a:r>
                        <a:rPr lang="en-GB" sz="800" u="none" strike="noStrike">
                          <a:effectLst/>
                        </a:rPr>
                        <a:t>Pei Zhou (OPPO)</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dirty="0">
                          <a:effectLst/>
                        </a:rPr>
                        <a:t>Revisit after incorporating feedback from discussion</a:t>
                      </a:r>
                      <a:endParaRPr lang="en-GB" sz="800" b="0" i="0" u="none" strike="noStrike" dirty="0">
                        <a:effectLst/>
                        <a:latin typeface="Arial" panose="020B0604020202020204" pitchFamily="34" charset="0"/>
                      </a:endParaRPr>
                    </a:p>
                  </a:txBody>
                  <a:tcPr marL="7812" marR="7812" marT="7812" marB="0"/>
                </a:tc>
                <a:extLst>
                  <a:ext uri="{0D108BD9-81ED-4DB2-BD59-A6C34878D82A}">
                    <a16:rowId xmlns:a16="http://schemas.microsoft.com/office/drawing/2014/main" val="2488281682"/>
                  </a:ext>
                </a:extLst>
              </a:tr>
            </a:tbl>
          </a:graphicData>
        </a:graphic>
      </p:graphicFrame>
    </p:spTree>
    <p:extLst>
      <p:ext uri="{BB962C8B-B14F-4D97-AF65-F5344CB8AC3E}">
        <p14:creationId xmlns:p14="http://schemas.microsoft.com/office/powerpoint/2010/main" val="2387118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2021</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6029</TotalTime>
  <Words>2672</Words>
  <Application>Microsoft Macintosh PowerPoint</Application>
  <PresentationFormat>On-screen Show (16:9)</PresentationFormat>
  <Paragraphs>374</Paragraphs>
  <Slides>34</Slides>
  <Notes>2</Notes>
  <HiddenSlides>8</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0" baseType="lpstr">
      <vt:lpstr>Arial</vt:lpstr>
      <vt:lpstr>Calibri</vt:lpstr>
      <vt:lpstr>Monotype Sorts</vt:lpstr>
      <vt:lpstr>Times New Roman</vt:lpstr>
      <vt:lpstr>802-11-BCS-Chair-Slides-Template</vt:lpstr>
      <vt:lpstr>Document</vt:lpstr>
      <vt:lpstr>Agenda TGbc Telco June 22, 2021</vt:lpstr>
      <vt:lpstr>Abstract</vt:lpstr>
      <vt:lpstr>Dial-in Information</vt:lpstr>
      <vt:lpstr>Call Meeting to Order</vt:lpstr>
      <vt:lpstr>Approval of Agenda</vt:lpstr>
      <vt:lpstr>Agenda</vt:lpstr>
      <vt:lpstr>List of Submission</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Announcements</vt:lpstr>
      <vt:lpstr>Editor’s Report</vt:lpstr>
      <vt:lpstr>Status D1.03</vt:lpstr>
      <vt:lpstr>Status Comment Assignment &amp; Resolution</vt:lpstr>
      <vt:lpstr>Discussion of TGbc Timeline</vt:lpstr>
      <vt:lpstr>Current TGbc Schedule</vt:lpstr>
      <vt:lpstr>Plan for upcoming telcos</vt:lpstr>
      <vt:lpstr>Suggested Plan for April 6 -- 20</vt:lpstr>
      <vt:lpstr>Suggested Plan for CID discussion</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276</cp:revision>
  <cp:lastPrinted>1601-01-01T00:00:00Z</cp:lastPrinted>
  <dcterms:created xsi:type="dcterms:W3CDTF">2020-02-25T15:01:23Z</dcterms:created>
  <dcterms:modified xsi:type="dcterms:W3CDTF">2021-06-21T18:39:11Z</dcterms:modified>
  <cp:category/>
</cp:coreProperties>
</file>