
<file path=[Content_Types].xml><?xml version="1.0" encoding="utf-8"?>
<Types xmlns="http://schemas.openxmlformats.org/package/2006/content-types">
  <Default Extension="bin" ContentType="application/vnd.openxmlformats-officedocument.oleObject"/>
  <Default Extension="jpeg" ContentType="image/jpeg"/>
  <Default Extension="rels" ContentType="application/vnd.openxmlformats-package.relationships+xml"/>
  <Default Extension="wmf" ContentType="image/x-wmf"/>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4"/>
  </p:sldMasterIdLst>
  <p:notesMasterIdLst>
    <p:notesMasterId r:id="rId21"/>
  </p:notesMasterIdLst>
  <p:handoutMasterIdLst>
    <p:handoutMasterId r:id="rId22"/>
  </p:handoutMasterIdLst>
  <p:sldIdLst>
    <p:sldId id="256" r:id="rId5"/>
    <p:sldId id="257" r:id="rId6"/>
    <p:sldId id="265" r:id="rId7"/>
    <p:sldId id="393" r:id="rId8"/>
    <p:sldId id="368" r:id="rId9"/>
    <p:sldId id="268" r:id="rId10"/>
    <p:sldId id="283" r:id="rId11"/>
    <p:sldId id="284" r:id="rId12"/>
    <p:sldId id="280" r:id="rId13"/>
    <p:sldId id="444" r:id="rId14"/>
    <p:sldId id="443" r:id="rId15"/>
    <p:sldId id="446" r:id="rId16"/>
    <p:sldId id="458" r:id="rId17"/>
    <p:sldId id="445" r:id="rId18"/>
    <p:sldId id="274" r:id="rId19"/>
    <p:sldId id="447" r:id="rId20"/>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Joseph Levy" initials="JL" lastIdx="1" clrIdx="0">
    <p:extLst>
      <p:ext uri="{19B8F6BF-5375-455C-9EA6-DF929625EA0E}">
        <p15:presenceInfo xmlns:p15="http://schemas.microsoft.com/office/powerpoint/2012/main" userId="S::Joseph.Levy@InterDigital.com::3766db8f-7892-44ce-ae9b-8fce39950acf"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DF0BB"/>
    <a:srgbClr val="E1F0DC"/>
    <a:srgbClr val="DAF2EB"/>
    <a:srgbClr val="FDE5BB"/>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6CE262F8-6E86-4DD7-BC1F-96E4F43F43FF}" v="6" dt="2021-06-07T19:40:01.791"/>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31165" autoAdjust="0"/>
    <p:restoredTop sz="94660"/>
  </p:normalViewPr>
  <p:slideViewPr>
    <p:cSldViewPr>
      <p:cViewPr varScale="1">
        <p:scale>
          <a:sx n="108" d="100"/>
          <a:sy n="108" d="100"/>
        </p:scale>
        <p:origin x="272" y="76"/>
      </p:cViewPr>
      <p:guideLst>
        <p:guide orient="horz" pos="2160"/>
        <p:guide pos="3840"/>
      </p:guideLst>
    </p:cSldViewPr>
  </p:slideViewPr>
  <p:outlineViewPr>
    <p:cViewPr varScale="1">
      <p:scale>
        <a:sx n="170" d="200"/>
        <a:sy n="170" d="200"/>
      </p:scale>
      <p:origin x="-780" y="-84"/>
    </p:cViewPr>
  </p:outlineViewPr>
  <p:notesTextViewPr>
    <p:cViewPr>
      <p:scale>
        <a:sx n="3" d="2"/>
        <a:sy n="3" d="2"/>
      </p:scale>
      <p:origin x="0" y="0"/>
    </p:cViewPr>
  </p:notesTextViewPr>
  <p:notesViewPr>
    <p:cSldViewPr>
      <p:cViewPr varScale="1">
        <p:scale>
          <a:sx n="60" d="100"/>
          <a:sy n="60" d="100"/>
        </p:scale>
        <p:origin x="2970" y="84"/>
      </p:cViewPr>
      <p:guideLst>
        <p:guide orient="horz" pos="2880"/>
        <p:guide pos="216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theme" Target="theme/theme1.xml"/><Relationship Id="rId3" Type="http://schemas.openxmlformats.org/officeDocument/2006/relationships/customXml" Target="../customXml/item3.xml"/><Relationship Id="rId21" Type="http://schemas.openxmlformats.org/officeDocument/2006/relationships/notesMaster" Target="notesMasters/notes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viewProps" Target="viewProps.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microsoft.com/office/2015/10/relationships/revisionInfo" Target="revisionInfo.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presProps" Target="pres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commentAuthors" Target="commentAuthors.xml"/><Relationship Id="rId28" Type="http://schemas.microsoft.com/office/2016/11/relationships/changesInfo" Target="changesInfos/changesInfo1.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handoutMaster" Target="handoutMasters/handoutMaster1.xml"/><Relationship Id="rId27"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Joseph Levy" userId="3766db8f-7892-44ce-ae9b-8fce39950acf" providerId="ADAL" clId="{6CE262F8-6E86-4DD7-BC1F-96E4F43F43FF}"/>
    <pc:docChg chg="custSel modSld modMainMaster">
      <pc:chgData name="Joseph Levy" userId="3766db8f-7892-44ce-ae9b-8fce39950acf" providerId="ADAL" clId="{6CE262F8-6E86-4DD7-BC1F-96E4F43F43FF}" dt="2021-06-07T19:44:25.863" v="396" actId="113"/>
      <pc:docMkLst>
        <pc:docMk/>
      </pc:docMkLst>
      <pc:sldChg chg="modSp mod">
        <pc:chgData name="Joseph Levy" userId="3766db8f-7892-44ce-ae9b-8fce39950acf" providerId="ADAL" clId="{6CE262F8-6E86-4DD7-BC1F-96E4F43F43FF}" dt="2021-06-07T14:59:48.852" v="24" actId="6549"/>
        <pc:sldMkLst>
          <pc:docMk/>
          <pc:sldMk cId="0" sldId="256"/>
        </pc:sldMkLst>
        <pc:spChg chg="mod">
          <ac:chgData name="Joseph Levy" userId="3766db8f-7892-44ce-ae9b-8fce39950acf" providerId="ADAL" clId="{6CE262F8-6E86-4DD7-BC1F-96E4F43F43FF}" dt="2021-06-07T14:59:36.764" v="19" actId="6549"/>
          <ac:spMkLst>
            <pc:docMk/>
            <pc:sldMk cId="0" sldId="256"/>
            <ac:spMk id="3073" creationId="{00000000-0000-0000-0000-000000000000}"/>
          </ac:spMkLst>
        </pc:spChg>
        <pc:spChg chg="mod">
          <ac:chgData name="Joseph Levy" userId="3766db8f-7892-44ce-ae9b-8fce39950acf" providerId="ADAL" clId="{6CE262F8-6E86-4DD7-BC1F-96E4F43F43FF}" dt="2021-06-07T14:59:48.852" v="24" actId="6549"/>
          <ac:spMkLst>
            <pc:docMk/>
            <pc:sldMk cId="0" sldId="256"/>
            <ac:spMk id="3074" creationId="{00000000-0000-0000-0000-000000000000}"/>
          </ac:spMkLst>
        </pc:spChg>
      </pc:sldChg>
      <pc:sldChg chg="modSp mod">
        <pc:chgData name="Joseph Levy" userId="3766db8f-7892-44ce-ae9b-8fce39950acf" providerId="ADAL" clId="{6CE262F8-6E86-4DD7-BC1F-96E4F43F43FF}" dt="2021-06-07T15:00:40.746" v="35" actId="6549"/>
        <pc:sldMkLst>
          <pc:docMk/>
          <pc:sldMk cId="0" sldId="257"/>
        </pc:sldMkLst>
        <pc:spChg chg="mod">
          <ac:chgData name="Joseph Levy" userId="3766db8f-7892-44ce-ae9b-8fce39950acf" providerId="ADAL" clId="{6CE262F8-6E86-4DD7-BC1F-96E4F43F43FF}" dt="2021-06-07T15:00:40.746" v="35" actId="6549"/>
          <ac:spMkLst>
            <pc:docMk/>
            <pc:sldMk cId="0" sldId="257"/>
            <ac:spMk id="4098" creationId="{00000000-0000-0000-0000-000000000000}"/>
          </ac:spMkLst>
        </pc:spChg>
      </pc:sldChg>
      <pc:sldChg chg="modSp mod">
        <pc:chgData name="Joseph Levy" userId="3766db8f-7892-44ce-ae9b-8fce39950acf" providerId="ADAL" clId="{6CE262F8-6E86-4DD7-BC1F-96E4F43F43FF}" dt="2021-06-07T15:01:11.298" v="37" actId="20577"/>
        <pc:sldMkLst>
          <pc:docMk/>
          <pc:sldMk cId="3512326192" sldId="265"/>
        </pc:sldMkLst>
        <pc:spChg chg="mod">
          <ac:chgData name="Joseph Levy" userId="3766db8f-7892-44ce-ae9b-8fce39950acf" providerId="ADAL" clId="{6CE262F8-6E86-4DD7-BC1F-96E4F43F43FF}" dt="2021-06-07T15:01:11.298" v="37" actId="20577"/>
          <ac:spMkLst>
            <pc:docMk/>
            <pc:sldMk cId="3512326192" sldId="265"/>
            <ac:spMk id="10243" creationId="{00000000-0000-0000-0000-000000000000}"/>
          </ac:spMkLst>
        </pc:spChg>
      </pc:sldChg>
      <pc:sldChg chg="modSp mod">
        <pc:chgData name="Joseph Levy" userId="3766db8f-7892-44ce-ae9b-8fce39950acf" providerId="ADAL" clId="{6CE262F8-6E86-4DD7-BC1F-96E4F43F43FF}" dt="2021-06-07T15:11:57.957" v="233" actId="6549"/>
        <pc:sldMkLst>
          <pc:docMk/>
          <pc:sldMk cId="884494122" sldId="274"/>
        </pc:sldMkLst>
        <pc:spChg chg="mod">
          <ac:chgData name="Joseph Levy" userId="3766db8f-7892-44ce-ae9b-8fce39950acf" providerId="ADAL" clId="{6CE262F8-6E86-4DD7-BC1F-96E4F43F43FF}" dt="2021-06-07T15:11:57.957" v="233" actId="6549"/>
          <ac:spMkLst>
            <pc:docMk/>
            <pc:sldMk cId="884494122" sldId="274"/>
            <ac:spMk id="37891" creationId="{00000000-0000-0000-0000-000000000000}"/>
          </ac:spMkLst>
        </pc:spChg>
      </pc:sldChg>
      <pc:sldChg chg="modSp mod">
        <pc:chgData name="Joseph Levy" userId="3766db8f-7892-44ce-ae9b-8fce39950acf" providerId="ADAL" clId="{6CE262F8-6E86-4DD7-BC1F-96E4F43F43FF}" dt="2021-06-07T19:43:39.531" v="370"/>
        <pc:sldMkLst>
          <pc:docMk/>
          <pc:sldMk cId="1942127335" sldId="393"/>
        </pc:sldMkLst>
        <pc:spChg chg="mod">
          <ac:chgData name="Joseph Levy" userId="3766db8f-7892-44ce-ae9b-8fce39950acf" providerId="ADAL" clId="{6CE262F8-6E86-4DD7-BC1F-96E4F43F43FF}" dt="2021-06-07T19:43:39.531" v="370"/>
          <ac:spMkLst>
            <pc:docMk/>
            <pc:sldMk cId="1942127335" sldId="393"/>
            <ac:spMk id="20483" creationId="{00000000-0000-0000-0000-000000000000}"/>
          </ac:spMkLst>
        </pc:spChg>
      </pc:sldChg>
      <pc:sldChg chg="modSp mod">
        <pc:chgData name="Joseph Levy" userId="3766db8f-7892-44ce-ae9b-8fce39950acf" providerId="ADAL" clId="{6CE262F8-6E86-4DD7-BC1F-96E4F43F43FF}" dt="2021-06-07T15:13:51.338" v="331" actId="20577"/>
        <pc:sldMkLst>
          <pc:docMk/>
          <pc:sldMk cId="2824224599" sldId="443"/>
        </pc:sldMkLst>
        <pc:spChg chg="mod">
          <ac:chgData name="Joseph Levy" userId="3766db8f-7892-44ce-ae9b-8fce39950acf" providerId="ADAL" clId="{6CE262F8-6E86-4DD7-BC1F-96E4F43F43FF}" dt="2021-06-07T15:13:51.338" v="331" actId="20577"/>
          <ac:spMkLst>
            <pc:docMk/>
            <pc:sldMk cId="2824224599" sldId="443"/>
            <ac:spMk id="3" creationId="{93431956-BDA3-4349-8DF6-C717FBA89E9E}"/>
          </ac:spMkLst>
        </pc:spChg>
      </pc:sldChg>
      <pc:sldChg chg="modSp mod">
        <pc:chgData name="Joseph Levy" userId="3766db8f-7892-44ce-ae9b-8fce39950acf" providerId="ADAL" clId="{6CE262F8-6E86-4DD7-BC1F-96E4F43F43FF}" dt="2021-06-07T15:10:20.061" v="232" actId="20577"/>
        <pc:sldMkLst>
          <pc:docMk/>
          <pc:sldMk cId="2579674492" sldId="444"/>
        </pc:sldMkLst>
        <pc:spChg chg="mod">
          <ac:chgData name="Joseph Levy" userId="3766db8f-7892-44ce-ae9b-8fce39950acf" providerId="ADAL" clId="{6CE262F8-6E86-4DD7-BC1F-96E4F43F43FF}" dt="2021-06-07T15:10:20.061" v="232" actId="20577"/>
          <ac:spMkLst>
            <pc:docMk/>
            <pc:sldMk cId="2579674492" sldId="444"/>
            <ac:spMk id="3" creationId="{8D0E50DF-6144-4031-AB0C-F5E542DA4BA7}"/>
          </ac:spMkLst>
        </pc:spChg>
      </pc:sldChg>
      <pc:sldChg chg="modSp mod">
        <pc:chgData name="Joseph Levy" userId="3766db8f-7892-44ce-ae9b-8fce39950acf" providerId="ADAL" clId="{6CE262F8-6E86-4DD7-BC1F-96E4F43F43FF}" dt="2021-06-07T19:44:25.863" v="396" actId="113"/>
        <pc:sldMkLst>
          <pc:docMk/>
          <pc:sldMk cId="361067823" sldId="445"/>
        </pc:sldMkLst>
        <pc:spChg chg="mod">
          <ac:chgData name="Joseph Levy" userId="3766db8f-7892-44ce-ae9b-8fce39950acf" providerId="ADAL" clId="{6CE262F8-6E86-4DD7-BC1F-96E4F43F43FF}" dt="2021-06-07T19:44:25.863" v="396" actId="113"/>
          <ac:spMkLst>
            <pc:docMk/>
            <pc:sldMk cId="361067823" sldId="445"/>
            <ac:spMk id="3" creationId="{EA184438-C00B-4FCD-958A-B6E4A1CCC9A5}"/>
          </ac:spMkLst>
        </pc:spChg>
      </pc:sldChg>
      <pc:sldMasterChg chg="modSp mod">
        <pc:chgData name="Joseph Levy" userId="3766db8f-7892-44ce-ae9b-8fce39950acf" providerId="ADAL" clId="{6CE262F8-6E86-4DD7-BC1F-96E4F43F43FF}" dt="2021-06-07T14:59:20.049" v="9" actId="6549"/>
        <pc:sldMasterMkLst>
          <pc:docMk/>
          <pc:sldMasterMk cId="0" sldId="2147483648"/>
        </pc:sldMasterMkLst>
        <pc:spChg chg="mod">
          <ac:chgData name="Joseph Levy" userId="3766db8f-7892-44ce-ae9b-8fce39950acf" providerId="ADAL" clId="{6CE262F8-6E86-4DD7-BC1F-96E4F43F43FF}" dt="2021-06-07T14:59:20.049" v="9" actId="6549"/>
          <ac:spMkLst>
            <pc:docMk/>
            <pc:sldMasterMk cId="0" sldId="214748364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fld id="{B87CCAAF-252C-4847-8D16-EDD6B40E4912}" type="datetimeFigureOut">
              <a:rPr lang="en-US" smtClean="0"/>
              <a:pPr/>
              <a:t>6/7/2021</a:t>
            </a:fld>
            <a:endParaRPr lang="en-US" dirty="0"/>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dirty="0"/>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media/image1.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dirty="0"/>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dirty="0"/>
              <a:t>doc.: IEEE 802.11-yy/xxxxr0</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dirty="0"/>
              <a:t>Month Year</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dirty="0"/>
              <a:t>John Doe, Some Company</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dirty="0"/>
              <a:t>Page </a:t>
            </a:r>
            <a:fld id="{47A7FEEB-9CD2-43FE-843C-C5350BEACB45}" type="slidenum">
              <a:rPr lang="en-US"/>
              <a:pPr/>
              <a:t>‹#›</a:t>
            </a:fld>
            <a:endParaRPr lang="en-US" dirty="0"/>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dirty="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dirty="0"/>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dirty="0"/>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dirty="0"/>
              <a:t>doc.: IEEE 802.11-yy/xxxxr0</a:t>
            </a:r>
          </a:p>
        </p:txBody>
      </p:sp>
      <p:sp>
        <p:nvSpPr>
          <p:cNvPr id="5" name="Rectangle 3"/>
          <p:cNvSpPr>
            <a:spLocks noGrp="1" noChangeArrowheads="1"/>
          </p:cNvSpPr>
          <p:nvPr>
            <p:ph type="dt"/>
          </p:nvPr>
        </p:nvSpPr>
        <p:spPr>
          <a:ln/>
        </p:spPr>
        <p:txBody>
          <a:bodyPr/>
          <a:lstStyle/>
          <a:p>
            <a:r>
              <a:rPr lang="en-US" dirty="0"/>
              <a:t>Month Year</a:t>
            </a:r>
          </a:p>
        </p:txBody>
      </p:sp>
      <p:sp>
        <p:nvSpPr>
          <p:cNvPr id="6" name="Rectangle 6"/>
          <p:cNvSpPr>
            <a:spLocks noGrp="1" noChangeArrowheads="1"/>
          </p:cNvSpPr>
          <p:nvPr>
            <p:ph type="ftr"/>
          </p:nvPr>
        </p:nvSpPr>
        <p:spPr>
          <a:ln/>
        </p:spPr>
        <p:txBody>
          <a:bodyPr/>
          <a:lstStyle/>
          <a:p>
            <a:r>
              <a:rPr lang="en-US" dirty="0"/>
              <a:t>John Doe, Some Company</a:t>
            </a:r>
          </a:p>
        </p:txBody>
      </p:sp>
      <p:sp>
        <p:nvSpPr>
          <p:cNvPr id="7" name="Rectangle 7"/>
          <p:cNvSpPr>
            <a:spLocks noGrp="1" noChangeArrowheads="1"/>
          </p:cNvSpPr>
          <p:nvPr>
            <p:ph type="sldNum"/>
          </p:nvPr>
        </p:nvSpPr>
        <p:spPr>
          <a:ln/>
        </p:spPr>
        <p:txBody>
          <a:bodyPr/>
          <a:lstStyle/>
          <a:p>
            <a:r>
              <a:rPr lang="en-US" dirty="0"/>
              <a:t>Page </a:t>
            </a:r>
            <a:fld id="{465D53FD-DB5F-4815-BF01-6488A8FBD189}" type="slidenum">
              <a:rPr lang="en-US"/>
              <a:pPr/>
              <a:t>1</a:t>
            </a:fld>
            <a:endParaRPr lang="en-US" dirty="0"/>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dirty="0"/>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dirty="0"/>
          </a:p>
        </p:txBody>
      </p:sp>
    </p:spTree>
    <p:extLst>
      <p:ext uri="{BB962C8B-B14F-4D97-AF65-F5344CB8AC3E}">
        <p14:creationId xmlns:p14="http://schemas.microsoft.com/office/powerpoint/2010/main" val="12770441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dirty="0"/>
              <a:t>doc.: IEEE 802.11-yy/xxxxr0</a:t>
            </a:r>
          </a:p>
        </p:txBody>
      </p:sp>
      <p:sp>
        <p:nvSpPr>
          <p:cNvPr id="5" name="Rectangle 3"/>
          <p:cNvSpPr>
            <a:spLocks noGrp="1" noChangeArrowheads="1"/>
          </p:cNvSpPr>
          <p:nvPr>
            <p:ph type="dt"/>
          </p:nvPr>
        </p:nvSpPr>
        <p:spPr>
          <a:ln/>
        </p:spPr>
        <p:txBody>
          <a:bodyPr/>
          <a:lstStyle/>
          <a:p>
            <a:r>
              <a:rPr lang="en-US" dirty="0"/>
              <a:t>Month Year</a:t>
            </a:r>
          </a:p>
        </p:txBody>
      </p:sp>
      <p:sp>
        <p:nvSpPr>
          <p:cNvPr id="6" name="Rectangle 6"/>
          <p:cNvSpPr>
            <a:spLocks noGrp="1" noChangeArrowheads="1"/>
          </p:cNvSpPr>
          <p:nvPr>
            <p:ph type="ftr"/>
          </p:nvPr>
        </p:nvSpPr>
        <p:spPr>
          <a:ln/>
        </p:spPr>
        <p:txBody>
          <a:bodyPr/>
          <a:lstStyle/>
          <a:p>
            <a:r>
              <a:rPr lang="en-US" dirty="0"/>
              <a:t>John Doe, Some Company</a:t>
            </a:r>
          </a:p>
        </p:txBody>
      </p:sp>
      <p:sp>
        <p:nvSpPr>
          <p:cNvPr id="7" name="Rectangle 7"/>
          <p:cNvSpPr>
            <a:spLocks noGrp="1" noChangeArrowheads="1"/>
          </p:cNvSpPr>
          <p:nvPr>
            <p:ph type="sldNum"/>
          </p:nvPr>
        </p:nvSpPr>
        <p:spPr>
          <a:ln/>
        </p:spPr>
        <p:txBody>
          <a:bodyPr/>
          <a:lstStyle/>
          <a:p>
            <a:r>
              <a:rPr lang="en-US" dirty="0"/>
              <a:t>Page </a:t>
            </a:r>
            <a:fld id="{CA5AFF69-4AEE-4693-9CD6-98E2EBC076EC}" type="slidenum">
              <a:rPr lang="en-US"/>
              <a:pPr/>
              <a:t>2</a:t>
            </a:fld>
            <a:endParaRPr lang="en-US" dirty="0"/>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dirty="0"/>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dirty="0"/>
          </a:p>
        </p:txBody>
      </p:sp>
    </p:spTree>
    <p:extLst>
      <p:ext uri="{BB962C8B-B14F-4D97-AF65-F5344CB8AC3E}">
        <p14:creationId xmlns:p14="http://schemas.microsoft.com/office/powerpoint/2010/main" val="8403076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Slide Image Placeholder 1"/>
          <p:cNvSpPr>
            <a:spLocks noGrp="1" noRot="1" noChangeAspect="1" noTextEdit="1"/>
          </p:cNvSpPr>
          <p:nvPr>
            <p:ph type="sldImg"/>
          </p:nvPr>
        </p:nvSpPr>
        <p:spPr>
          <a:xfrm>
            <a:off x="384175" y="701675"/>
            <a:ext cx="6165850" cy="3468688"/>
          </a:xfrm>
          <a:ln/>
        </p:spPr>
      </p:sp>
      <p:sp>
        <p:nvSpPr>
          <p:cNvPr id="11267"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a:p>
        </p:txBody>
      </p:sp>
      <p:sp>
        <p:nvSpPr>
          <p:cNvPr id="11268" name="Header Placeholder 3"/>
          <p:cNvSpPr>
            <a:spLocks noGrp="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doc.: IEEE 802.11-16/1093r2</a:t>
            </a:r>
          </a:p>
        </p:txBody>
      </p:sp>
      <p:sp>
        <p:nvSpPr>
          <p:cNvPr id="11269" name="Date Placeholder 4"/>
          <p:cNvSpPr>
            <a:spLocks noGrp="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July 2009</a:t>
            </a:r>
          </a:p>
        </p:txBody>
      </p:sp>
      <p:sp>
        <p:nvSpPr>
          <p:cNvPr id="11270" name="Slide Number Placeholder 6"/>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dirty="0"/>
              <a:t>Page </a:t>
            </a:r>
            <a:fld id="{6DCF333B-947A-4500-AB79-A2728DBCF767}" type="slidenum">
              <a:rPr lang="en-US" altLang="en-US" smtClean="0"/>
              <a:pPr>
                <a:spcBef>
                  <a:spcPct val="0"/>
                </a:spcBef>
              </a:pPr>
              <a:t>3</a:t>
            </a:fld>
            <a:endParaRPr lang="en-US" altLang="en-US" dirty="0"/>
          </a:p>
        </p:txBody>
      </p:sp>
    </p:spTree>
    <p:extLst>
      <p:ext uri="{BB962C8B-B14F-4D97-AF65-F5344CB8AC3E}">
        <p14:creationId xmlns:p14="http://schemas.microsoft.com/office/powerpoint/2010/main" val="307730272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doc.: IEEE 802.11-16/1093r2</a:t>
            </a:r>
          </a:p>
        </p:txBody>
      </p:sp>
      <p:sp>
        <p:nvSpPr>
          <p:cNvPr id="13315"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Jan 2009</a:t>
            </a:r>
          </a:p>
        </p:txBody>
      </p:sp>
      <p:sp>
        <p:nvSpPr>
          <p:cNvPr id="13316"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dirty="0"/>
              <a:t>Page </a:t>
            </a:r>
            <a:fld id="{F76AD833-F326-48D3-A662-B127F7E4458F}" type="slidenum">
              <a:rPr lang="en-US" altLang="en-US" smtClean="0"/>
              <a:pPr>
                <a:spcBef>
                  <a:spcPct val="0"/>
                </a:spcBef>
              </a:pPr>
              <a:t>4</a:t>
            </a:fld>
            <a:endParaRPr lang="en-US" altLang="en-US" dirty="0"/>
          </a:p>
        </p:txBody>
      </p:sp>
      <p:sp>
        <p:nvSpPr>
          <p:cNvPr id="13317" name="Rectangle 2"/>
          <p:cNvSpPr>
            <a:spLocks noGrp="1" noRot="1" noChangeAspect="1" noChangeArrowheads="1" noTextEdit="1"/>
          </p:cNvSpPr>
          <p:nvPr>
            <p:ph type="sldImg"/>
          </p:nvPr>
        </p:nvSpPr>
        <p:spPr>
          <a:xfrm>
            <a:off x="382588" y="700088"/>
            <a:ext cx="6172200" cy="3471862"/>
          </a:xfrm>
          <a:ln/>
        </p:spPr>
      </p:sp>
      <p:sp>
        <p:nvSpPr>
          <p:cNvPr id="13318" name="Rectangle 3"/>
          <p:cNvSpPr>
            <a:spLocks noGrp="1" noChangeArrowheads="1"/>
          </p:cNvSpPr>
          <p:nvPr>
            <p:ph type="body" idx="1"/>
          </p:nvPr>
        </p:nvSpPr>
        <p:spPr>
          <a:xfrm>
            <a:off x="925513" y="4408488"/>
            <a:ext cx="5083175" cy="417830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a:p>
        </p:txBody>
      </p:sp>
    </p:spTree>
    <p:extLst>
      <p:ext uri="{BB962C8B-B14F-4D97-AF65-F5344CB8AC3E}">
        <p14:creationId xmlns:p14="http://schemas.microsoft.com/office/powerpoint/2010/main" val="187638633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3"/>
          <p:cNvSpPr>
            <a:spLocks noGrp="1" noChangeArrowheads="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July 2013</a:t>
            </a:r>
            <a:endParaRPr lang="en-GB" altLang="en-US" sz="1400" dirty="0"/>
          </a:p>
        </p:txBody>
      </p:sp>
      <p:sp>
        <p:nvSpPr>
          <p:cNvPr id="16387" name="Rectangle 2"/>
          <p:cNvSpPr>
            <a:spLocks noGrp="1" noChangeArrowheads="1"/>
          </p:cNvSpPr>
          <p:nvPr>
            <p:ph type="hdr" sz="quarter"/>
          </p:nvPr>
        </p:nvSpPr>
        <p:spPr>
          <a:xfrm>
            <a:off x="5513388" y="120650"/>
            <a:ext cx="641350" cy="212725"/>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GB" altLang="en-US" sz="1400" dirty="0"/>
              <a:t>doc.: IEEE 802.11-16/1093r2</a:t>
            </a:r>
          </a:p>
        </p:txBody>
      </p:sp>
      <p:sp>
        <p:nvSpPr>
          <p:cNvPr id="16388" name="Rectangle 3"/>
          <p:cNvSpPr txBox="1">
            <a:spLocks noGrp="1" noChangeArrowheads="1"/>
          </p:cNvSpPr>
          <p:nvPr/>
        </p:nvSpPr>
        <p:spPr bwMode="auto">
          <a:xfrm>
            <a:off x="641350" y="120650"/>
            <a:ext cx="827088" cy="212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GB" altLang="en-US" sz="1400" b="1" dirty="0"/>
              <a:t>September 2012</a:t>
            </a:r>
          </a:p>
        </p:txBody>
      </p:sp>
      <p:sp>
        <p:nvSpPr>
          <p:cNvPr id="16389" name="Rectangle 6"/>
          <p:cNvSpPr>
            <a:spLocks noGrp="1" noChangeArrowheads="1"/>
          </p:cNvSpPr>
          <p:nvPr>
            <p:ph type="ftr" sz="quarter" idx="4"/>
          </p:nvPr>
        </p:nvSpPr>
        <p:spPr>
          <a:xfrm>
            <a:off x="5230813" y="9615488"/>
            <a:ext cx="923925" cy="182562"/>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458788" defTabSz="933450">
              <a:spcBef>
                <a:spcPct val="30000"/>
              </a:spcBef>
              <a:defRPr sz="1200">
                <a:solidFill>
                  <a:schemeClr val="tx1"/>
                </a:solidFill>
                <a:latin typeface="Times New Roman" panose="02020603050405020304" pitchFamily="18" charset="0"/>
              </a:defRPr>
            </a:lvl5pPr>
            <a:lvl6pPr marL="915988"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1373188"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1830388"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2287588"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lvl="4">
              <a:spcBef>
                <a:spcPct val="0"/>
              </a:spcBef>
            </a:pPr>
            <a:r>
              <a:rPr lang="en-GB" altLang="en-US" dirty="0"/>
              <a:t>Clint Chaplin, Chair (Samsung)</a:t>
            </a:r>
          </a:p>
        </p:txBody>
      </p:sp>
      <p:sp>
        <p:nvSpPr>
          <p:cNvPr id="16390"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GB" altLang="en-US" dirty="0"/>
              <a:t>Page </a:t>
            </a:r>
            <a:fld id="{9EFE332B-4021-47BB-B2B7-CB32DEB01A9B}" type="slidenum">
              <a:rPr lang="en-GB" altLang="en-US" smtClean="0"/>
              <a:pPr>
                <a:spcBef>
                  <a:spcPct val="0"/>
                </a:spcBef>
              </a:pPr>
              <a:t>6</a:t>
            </a:fld>
            <a:endParaRPr lang="en-GB" altLang="en-US" dirty="0"/>
          </a:p>
        </p:txBody>
      </p:sp>
      <p:sp>
        <p:nvSpPr>
          <p:cNvPr id="16391" name="Rectangle 2"/>
          <p:cNvSpPr>
            <a:spLocks noGrp="1" noRot="1" noChangeAspect="1" noChangeArrowheads="1" noTextEdit="1"/>
          </p:cNvSpPr>
          <p:nvPr>
            <p:ph type="sldImg"/>
          </p:nvPr>
        </p:nvSpPr>
        <p:spPr>
          <a:xfrm>
            <a:off x="87313" y="744538"/>
            <a:ext cx="6621462" cy="3725862"/>
          </a:xfrm>
          <a:ln/>
        </p:spPr>
      </p:sp>
      <p:sp>
        <p:nvSpPr>
          <p:cNvPr id="16392" name="Rectangle 3"/>
          <p:cNvSpPr>
            <a:spLocks noGrp="1" noChangeArrowheads="1"/>
          </p:cNvSpPr>
          <p:nvPr>
            <p:ph type="body" idx="1"/>
          </p:nvPr>
        </p:nvSpPr>
        <p:spPr>
          <a:xfrm>
            <a:off x="679450" y="4718050"/>
            <a:ext cx="5435600" cy="4468813"/>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a:p>
        </p:txBody>
      </p:sp>
    </p:spTree>
    <p:extLst>
      <p:ext uri="{BB962C8B-B14F-4D97-AF65-F5344CB8AC3E}">
        <p14:creationId xmlns:p14="http://schemas.microsoft.com/office/powerpoint/2010/main" val="170424042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Slide Image Placeholder 1"/>
          <p:cNvSpPr>
            <a:spLocks noGrp="1" noRot="1" noChangeAspect="1" noTextEdit="1"/>
          </p:cNvSpPr>
          <p:nvPr>
            <p:ph type="sldImg"/>
          </p:nvPr>
        </p:nvSpPr>
        <p:spPr>
          <a:xfrm>
            <a:off x="384175" y="701675"/>
            <a:ext cx="6165850" cy="3468688"/>
          </a:xfrm>
          <a:ln/>
        </p:spPr>
      </p:sp>
      <p:sp>
        <p:nvSpPr>
          <p:cNvPr id="38915"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a:p>
        </p:txBody>
      </p:sp>
      <p:sp>
        <p:nvSpPr>
          <p:cNvPr id="38916" name="Header Placeholder 3"/>
          <p:cNvSpPr>
            <a:spLocks noGrp="1"/>
          </p:cNvSpPr>
          <p:nvPr>
            <p:ph type="hdr" sz="quarter"/>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doc.: IEEE 802.11-16/1093r2</a:t>
            </a:r>
          </a:p>
        </p:txBody>
      </p:sp>
      <p:sp>
        <p:nvSpPr>
          <p:cNvPr id="38917" name="Date Placeholder 4"/>
          <p:cNvSpPr>
            <a:spLocks noGrp="1"/>
          </p:cNvSpPr>
          <p:nvPr>
            <p:ph type="dt" sz="quarter"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sz="1400" dirty="0"/>
              <a:t>August, 17 2016</a:t>
            </a:r>
          </a:p>
        </p:txBody>
      </p:sp>
      <p:sp>
        <p:nvSpPr>
          <p:cNvPr id="38918" name="Footer Placeholder 5"/>
          <p:cNvSpPr>
            <a:spLocks noGrp="1"/>
          </p:cNvSpPr>
          <p:nvPr>
            <p:ph type="ftr" sz="quarter" idx="4"/>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342900" indent="-342900"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457200" defTabSz="933450">
              <a:spcBef>
                <a:spcPct val="30000"/>
              </a:spcBef>
              <a:defRPr sz="1200">
                <a:solidFill>
                  <a:schemeClr val="tx1"/>
                </a:solidFill>
                <a:latin typeface="Times New Roman" panose="02020603050405020304" pitchFamily="18" charset="0"/>
              </a:defRPr>
            </a:lvl5pPr>
            <a:lvl6pPr marL="9144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1371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18288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22860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lvl="4">
              <a:spcBef>
                <a:spcPct val="0"/>
              </a:spcBef>
            </a:pPr>
            <a:r>
              <a:rPr lang="en-US" altLang="en-US" dirty="0"/>
              <a:t>Joseph Levy (InterDigital)</a:t>
            </a:r>
          </a:p>
        </p:txBody>
      </p:sp>
      <p:sp>
        <p:nvSpPr>
          <p:cNvPr id="38919" name="Slide Number Placeholder 6"/>
          <p:cNvSpPr>
            <a:spLocks noGrp="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33450">
              <a:spcBef>
                <a:spcPct val="30000"/>
              </a:spcBef>
              <a:defRPr sz="1200">
                <a:solidFill>
                  <a:schemeClr val="tx1"/>
                </a:solidFill>
                <a:latin typeface="Times New Roman" panose="02020603050405020304" pitchFamily="18" charset="0"/>
              </a:defRPr>
            </a:lvl1pPr>
            <a:lvl2pPr marL="742950" indent="-285750" defTabSz="933450">
              <a:spcBef>
                <a:spcPct val="30000"/>
              </a:spcBef>
              <a:defRPr sz="1200">
                <a:solidFill>
                  <a:schemeClr val="tx1"/>
                </a:solidFill>
                <a:latin typeface="Times New Roman" panose="02020603050405020304" pitchFamily="18" charset="0"/>
              </a:defRPr>
            </a:lvl2pPr>
            <a:lvl3pPr marL="1143000" indent="-228600" defTabSz="933450">
              <a:spcBef>
                <a:spcPct val="30000"/>
              </a:spcBef>
              <a:defRPr sz="1200">
                <a:solidFill>
                  <a:schemeClr val="tx1"/>
                </a:solidFill>
                <a:latin typeface="Times New Roman" panose="02020603050405020304" pitchFamily="18" charset="0"/>
              </a:defRPr>
            </a:lvl3pPr>
            <a:lvl4pPr marL="1600200" indent="-228600" defTabSz="933450">
              <a:spcBef>
                <a:spcPct val="30000"/>
              </a:spcBef>
              <a:defRPr sz="1200">
                <a:solidFill>
                  <a:schemeClr val="tx1"/>
                </a:solidFill>
                <a:latin typeface="Times New Roman" panose="02020603050405020304" pitchFamily="18" charset="0"/>
              </a:defRPr>
            </a:lvl4pPr>
            <a:lvl5pPr marL="2057400" indent="-228600" defTabSz="933450">
              <a:spcBef>
                <a:spcPct val="30000"/>
              </a:spcBef>
              <a:defRPr sz="1200">
                <a:solidFill>
                  <a:schemeClr val="tx1"/>
                </a:solidFill>
                <a:latin typeface="Times New Roman" panose="02020603050405020304" pitchFamily="18" charset="0"/>
              </a:defRPr>
            </a:lvl5pPr>
            <a:lvl6pPr marL="2514600" indent="-228600" defTabSz="933450"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33450"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33450"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33450"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r>
              <a:rPr lang="en-US" altLang="en-US" dirty="0"/>
              <a:t>Page </a:t>
            </a:r>
            <a:fld id="{1A0F9B1D-73C6-47E5-9FB5-FE6C23108F33}" type="slidenum">
              <a:rPr lang="en-US" altLang="en-US" smtClean="0"/>
              <a:pPr>
                <a:spcBef>
                  <a:spcPct val="0"/>
                </a:spcBef>
              </a:pPr>
              <a:t>15</a:t>
            </a:fld>
            <a:endParaRPr lang="en-US" altLang="en-US" dirty="0"/>
          </a:p>
        </p:txBody>
      </p:sp>
    </p:spTree>
    <p:extLst>
      <p:ext uri="{BB962C8B-B14F-4D97-AF65-F5344CB8AC3E}">
        <p14:creationId xmlns:p14="http://schemas.microsoft.com/office/powerpoint/2010/main" val="26825863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a:t>June 2021</a:t>
            </a:r>
            <a:endParaRPr lang="en-GB" dirty="0"/>
          </a:p>
        </p:txBody>
      </p:sp>
      <p:sp>
        <p:nvSpPr>
          <p:cNvPr id="5" name="Footer Placeholder 4"/>
          <p:cNvSpPr>
            <a:spLocks noGrp="1"/>
          </p:cNvSpPr>
          <p:nvPr>
            <p:ph type="ftr" idx="11"/>
          </p:nvPr>
        </p:nvSpPr>
        <p:spPr/>
        <p:txBody>
          <a:bodyPr/>
          <a:lstStyle>
            <a:lvl1pPr>
              <a:defRPr/>
            </a:lvl1pPr>
          </a:lstStyle>
          <a:p>
            <a:r>
              <a:rPr lang="en-GB" dirty="0"/>
              <a:t>Joseph Levy (InterDigital)</a:t>
            </a:r>
          </a:p>
        </p:txBody>
      </p:sp>
      <p:sp>
        <p:nvSpPr>
          <p:cNvPr id="6" name="Slide Number Placeholder 5"/>
          <p:cNvSpPr>
            <a:spLocks noGrp="1"/>
          </p:cNvSpPr>
          <p:nvPr>
            <p:ph type="sldNum" idx="12"/>
          </p:nvPr>
        </p:nvSpPr>
        <p:spPr/>
        <p:txBody>
          <a:bodyPr/>
          <a:lstStyle>
            <a:lvl1pPr>
              <a:defRPr/>
            </a:lvl1pPr>
          </a:lstStyle>
          <a:p>
            <a:r>
              <a:rPr lang="en-GB" dirty="0"/>
              <a:t>Slide </a:t>
            </a:r>
            <a:fld id="{DE40C9FC-4879-4F20-9ECA-A574A90476B7}" type="slidenum">
              <a:rPr lang="en-GB"/>
              <a:pPr/>
              <a:t>‹#›</a:t>
            </a:fld>
            <a:endParaRPr lang="en-GB"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Joseph Levy (InterDigital)</a:t>
            </a:r>
          </a:p>
        </p:txBody>
      </p:sp>
      <p:sp>
        <p:nvSpPr>
          <p:cNvPr id="12" name="Rectangle 3"/>
          <p:cNvSpPr>
            <a:spLocks noGrp="1" noChangeArrowheads="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a:t>June 2021</a:t>
            </a:r>
            <a:endParaRPr lang="en-GB"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Edit Master text styles</a:t>
            </a:r>
          </a:p>
        </p:txBody>
      </p:sp>
      <p:sp>
        <p:nvSpPr>
          <p:cNvPr id="4" name="Date Placeholder 3"/>
          <p:cNvSpPr>
            <a:spLocks noGrp="1"/>
          </p:cNvSpPr>
          <p:nvPr>
            <p:ph type="dt" idx="10"/>
          </p:nvPr>
        </p:nvSpPr>
        <p:spPr/>
        <p:txBody>
          <a:bodyPr/>
          <a:lstStyle>
            <a:lvl1pPr>
              <a:defRPr/>
            </a:lvl1pPr>
          </a:lstStyle>
          <a:p>
            <a:r>
              <a:rPr lang="en-US"/>
              <a:t>June 2021</a:t>
            </a:r>
            <a:endParaRPr lang="en-GB" dirty="0"/>
          </a:p>
        </p:txBody>
      </p:sp>
      <p:sp>
        <p:nvSpPr>
          <p:cNvPr id="5" name="Footer Placeholder 4"/>
          <p:cNvSpPr>
            <a:spLocks noGrp="1"/>
          </p:cNvSpPr>
          <p:nvPr>
            <p:ph type="ftr" idx="11"/>
          </p:nvPr>
        </p:nvSpPr>
        <p:spPr/>
        <p:txBody>
          <a:bodyPr/>
          <a:lstStyle>
            <a:lvl1pPr>
              <a:defRPr/>
            </a:lvl1pPr>
          </a:lstStyle>
          <a:p>
            <a:r>
              <a:rPr lang="en-GB" dirty="0"/>
              <a:t>Joseph Levy (InterDigital)</a:t>
            </a:r>
          </a:p>
        </p:txBody>
      </p:sp>
      <p:sp>
        <p:nvSpPr>
          <p:cNvPr id="6" name="Slide Number Placeholder 5"/>
          <p:cNvSpPr>
            <a:spLocks noGrp="1"/>
          </p:cNvSpPr>
          <p:nvPr>
            <p:ph type="sldNum" idx="12"/>
          </p:nvPr>
        </p:nvSpPr>
        <p:spPr/>
        <p:txBody>
          <a:bodyPr/>
          <a:lstStyle>
            <a:lvl1pPr>
              <a:defRPr/>
            </a:lvl1pPr>
          </a:lstStyle>
          <a:p>
            <a:r>
              <a:rPr lang="en-GB" dirty="0"/>
              <a:t>Slide </a:t>
            </a:r>
            <a:fld id="{3ABCC52B-A3F7-440B-BBF2-55191E6E7773}" type="slidenum">
              <a:rPr lang="en-GB"/>
              <a:pPr/>
              <a:t>‹#›</a:t>
            </a:fld>
            <a:endParaRPr lang="en-GB"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1"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idx="10"/>
          </p:nvPr>
        </p:nvSpPr>
        <p:spPr/>
        <p:txBody>
          <a:bodyPr/>
          <a:lstStyle>
            <a:lvl1pPr>
              <a:defRPr/>
            </a:lvl1pPr>
          </a:lstStyle>
          <a:p>
            <a:r>
              <a:rPr lang="en-US"/>
              <a:t>June 2021</a:t>
            </a:r>
            <a:endParaRPr lang="en-GB" dirty="0"/>
          </a:p>
        </p:txBody>
      </p:sp>
      <p:sp>
        <p:nvSpPr>
          <p:cNvPr id="6" name="Footer Placeholder 5"/>
          <p:cNvSpPr>
            <a:spLocks noGrp="1"/>
          </p:cNvSpPr>
          <p:nvPr>
            <p:ph type="ftr" idx="11"/>
          </p:nvPr>
        </p:nvSpPr>
        <p:spPr/>
        <p:txBody>
          <a:bodyPr/>
          <a:lstStyle>
            <a:lvl1pPr>
              <a:defRPr/>
            </a:lvl1pPr>
          </a:lstStyle>
          <a:p>
            <a:r>
              <a:rPr lang="en-GB" dirty="0"/>
              <a:t>Joseph Levy (InterDigital)</a:t>
            </a:r>
          </a:p>
        </p:txBody>
      </p:sp>
      <p:sp>
        <p:nvSpPr>
          <p:cNvPr id="7" name="Slide Number Placeholder 6"/>
          <p:cNvSpPr>
            <a:spLocks noGrp="1"/>
          </p:cNvSpPr>
          <p:nvPr>
            <p:ph type="sldNum" idx="12"/>
          </p:nvPr>
        </p:nvSpPr>
        <p:spPr/>
        <p:txBody>
          <a:bodyPr/>
          <a:lstStyle>
            <a:lvl1pPr>
              <a:defRPr/>
            </a:lvl1pPr>
          </a:lstStyle>
          <a:p>
            <a:r>
              <a:rPr lang="en-GB" dirty="0"/>
              <a:t>Slide </a:t>
            </a:r>
            <a:fld id="{1CD163DD-D5E7-41DA-95F2-71530C24F8C3}" type="slidenum">
              <a:rPr lang="en-GB"/>
              <a:pPr/>
              <a:t>‹#›</a:t>
            </a:fld>
            <a:endParaRPr lang="en-GB"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defRPr/>
            </a:lvl1pPr>
          </a:lstStyle>
          <a:p>
            <a:r>
              <a:rPr lang="en-US"/>
              <a:t>June 2021</a:t>
            </a:r>
            <a:endParaRPr lang="en-GB" dirty="0"/>
          </a:p>
        </p:txBody>
      </p:sp>
      <p:sp>
        <p:nvSpPr>
          <p:cNvPr id="8" name="Footer Placeholder 7"/>
          <p:cNvSpPr>
            <a:spLocks noGrp="1"/>
          </p:cNvSpPr>
          <p:nvPr>
            <p:ph type="ftr" idx="11"/>
          </p:nvPr>
        </p:nvSpPr>
        <p:spPr>
          <a:xfrm>
            <a:off x="7524760" y="6475414"/>
            <a:ext cx="3865024" cy="180975"/>
          </a:xfrm>
        </p:spPr>
        <p:txBody>
          <a:bodyPr/>
          <a:lstStyle>
            <a:lvl1pPr>
              <a:defRPr/>
            </a:lvl1pPr>
          </a:lstStyle>
          <a:p>
            <a:r>
              <a:rPr lang="en-GB" dirty="0"/>
              <a:t>Joseph Levy (InterDigital)</a:t>
            </a:r>
          </a:p>
        </p:txBody>
      </p:sp>
      <p:sp>
        <p:nvSpPr>
          <p:cNvPr id="9" name="Slide Number Placeholder 8"/>
          <p:cNvSpPr>
            <a:spLocks noGrp="1"/>
          </p:cNvSpPr>
          <p:nvPr>
            <p:ph type="sldNum" idx="12"/>
          </p:nvPr>
        </p:nvSpPr>
        <p:spPr/>
        <p:txBody>
          <a:bodyPr/>
          <a:lstStyle>
            <a:lvl1pPr>
              <a:defRPr/>
            </a:lvl1pPr>
          </a:lstStyle>
          <a:p>
            <a:r>
              <a:rPr lang="en-GB" dirty="0"/>
              <a:t>Slide </a:t>
            </a:r>
            <a:fld id="{69B99EC4-A1FB-4C79-B9A5-C1FFD5A90380}" type="slidenum">
              <a:rPr lang="en-GB"/>
              <a:pPr/>
              <a:t>‹#›</a:t>
            </a:fld>
            <a:endParaRPr lang="en-GB"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a:t>June 2021</a:t>
            </a:r>
            <a:endParaRPr lang="en-GB" dirty="0"/>
          </a:p>
        </p:txBody>
      </p:sp>
      <p:sp>
        <p:nvSpPr>
          <p:cNvPr id="4" name="Footer Placeholder 3"/>
          <p:cNvSpPr>
            <a:spLocks noGrp="1"/>
          </p:cNvSpPr>
          <p:nvPr>
            <p:ph type="ftr" idx="11"/>
          </p:nvPr>
        </p:nvSpPr>
        <p:spPr/>
        <p:txBody>
          <a:bodyPr/>
          <a:lstStyle>
            <a:lvl1pPr>
              <a:defRPr/>
            </a:lvl1pPr>
          </a:lstStyle>
          <a:p>
            <a:r>
              <a:rPr lang="en-GB" dirty="0"/>
              <a:t>Joseph Levy (InterDigital)</a:t>
            </a:r>
          </a:p>
        </p:txBody>
      </p:sp>
      <p:sp>
        <p:nvSpPr>
          <p:cNvPr id="5" name="Slide Number Placeholder 4"/>
          <p:cNvSpPr>
            <a:spLocks noGrp="1"/>
          </p:cNvSpPr>
          <p:nvPr>
            <p:ph type="sldNum" idx="12"/>
          </p:nvPr>
        </p:nvSpPr>
        <p:spPr/>
        <p:txBody>
          <a:bodyPr/>
          <a:lstStyle>
            <a:lvl1pPr>
              <a:defRPr/>
            </a:lvl1pPr>
          </a:lstStyle>
          <a:p>
            <a:r>
              <a:rPr lang="en-GB" dirty="0"/>
              <a:t>Slide </a:t>
            </a:r>
            <a:fld id="{06B781AF-4CCF-49B0-A572-DE54FBE5D942}" type="slidenum">
              <a:rPr lang="en-GB"/>
              <a:pPr/>
              <a:t>‹#›</a:t>
            </a:fld>
            <a:endParaRPr lang="en-GB"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a:t>June 2021</a:t>
            </a:r>
            <a:endParaRPr lang="en-GB" dirty="0"/>
          </a:p>
        </p:txBody>
      </p:sp>
      <p:sp>
        <p:nvSpPr>
          <p:cNvPr id="3" name="Footer Placeholder 2"/>
          <p:cNvSpPr>
            <a:spLocks noGrp="1"/>
          </p:cNvSpPr>
          <p:nvPr>
            <p:ph type="ftr" idx="11"/>
          </p:nvPr>
        </p:nvSpPr>
        <p:spPr/>
        <p:txBody>
          <a:bodyPr/>
          <a:lstStyle>
            <a:lvl1pPr>
              <a:defRPr/>
            </a:lvl1pPr>
          </a:lstStyle>
          <a:p>
            <a:r>
              <a:rPr lang="en-GB" dirty="0"/>
              <a:t>Joseph Levy (InterDigital)</a:t>
            </a:r>
          </a:p>
        </p:txBody>
      </p:sp>
      <p:sp>
        <p:nvSpPr>
          <p:cNvPr id="4" name="Slide Number Placeholder 3"/>
          <p:cNvSpPr>
            <a:spLocks noGrp="1"/>
          </p:cNvSpPr>
          <p:nvPr>
            <p:ph type="sldNum" idx="12"/>
          </p:nvPr>
        </p:nvSpPr>
        <p:spPr/>
        <p:txBody>
          <a:bodyPr/>
          <a:lstStyle>
            <a:lvl1pPr>
              <a:defRPr/>
            </a:lvl1pPr>
          </a:lstStyle>
          <a:p>
            <a:r>
              <a:rPr lang="en-GB" dirty="0"/>
              <a:t>Slide </a:t>
            </a:r>
            <a:fld id="{F5D8E26B-7BCF-4D25-9C89-0168A6618F18}" type="slidenum">
              <a:rPr lang="en-GB"/>
              <a:pPr/>
              <a:t>‹#›</a:t>
            </a:fld>
            <a:endParaRPr lang="en-GB"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idx="10"/>
          </p:nvPr>
        </p:nvSpPr>
        <p:spPr/>
        <p:txBody>
          <a:bodyPr/>
          <a:lstStyle>
            <a:lvl1pPr>
              <a:defRPr/>
            </a:lvl1pPr>
          </a:lstStyle>
          <a:p>
            <a:r>
              <a:rPr lang="en-US"/>
              <a:t>June 2021</a:t>
            </a:r>
            <a:endParaRPr lang="en-GB" dirty="0"/>
          </a:p>
        </p:txBody>
      </p:sp>
      <p:sp>
        <p:nvSpPr>
          <p:cNvPr id="5" name="Footer Placeholder 4"/>
          <p:cNvSpPr>
            <a:spLocks noGrp="1"/>
          </p:cNvSpPr>
          <p:nvPr>
            <p:ph type="ftr" idx="11"/>
          </p:nvPr>
        </p:nvSpPr>
        <p:spPr/>
        <p:txBody>
          <a:bodyPr/>
          <a:lstStyle>
            <a:lvl1pPr>
              <a:defRPr/>
            </a:lvl1pPr>
          </a:lstStyle>
          <a:p>
            <a:r>
              <a:rPr lang="en-GB" dirty="0"/>
              <a:t>Joseph Levy (InterDigital)</a:t>
            </a:r>
          </a:p>
        </p:txBody>
      </p:sp>
      <p:sp>
        <p:nvSpPr>
          <p:cNvPr id="6" name="Slide Number Placeholder 5"/>
          <p:cNvSpPr>
            <a:spLocks noGrp="1"/>
          </p:cNvSpPr>
          <p:nvPr>
            <p:ph type="sldNum" idx="12"/>
          </p:nvPr>
        </p:nvSpPr>
        <p:spPr/>
        <p:txBody>
          <a:bodyPr/>
          <a:lstStyle>
            <a:lvl1pPr>
              <a:defRPr/>
            </a:lvl1pPr>
          </a:lstStyle>
          <a:p>
            <a:r>
              <a:rPr lang="en-GB" dirty="0"/>
              <a:t>Slide </a:t>
            </a:r>
            <a:fld id="{6B5E41C2-EF12-4EF2-8280-F2B4208277C2}" type="slidenum">
              <a:rPr lang="en-GB"/>
              <a:pPr/>
              <a:t>‹#›</a:t>
            </a:fld>
            <a:endParaRPr lang="en-GB"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1" y="685801"/>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1"/>
            <a:ext cx="7569200" cy="5408613"/>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idx="10"/>
          </p:nvPr>
        </p:nvSpPr>
        <p:spPr/>
        <p:txBody>
          <a:bodyPr/>
          <a:lstStyle>
            <a:lvl1pPr>
              <a:defRPr/>
            </a:lvl1pPr>
          </a:lstStyle>
          <a:p>
            <a:r>
              <a:rPr lang="en-US"/>
              <a:t>June 2021</a:t>
            </a:r>
            <a:endParaRPr lang="en-GB" dirty="0"/>
          </a:p>
        </p:txBody>
      </p:sp>
      <p:sp>
        <p:nvSpPr>
          <p:cNvPr id="5" name="Footer Placeholder 4"/>
          <p:cNvSpPr>
            <a:spLocks noGrp="1"/>
          </p:cNvSpPr>
          <p:nvPr>
            <p:ph type="ftr" idx="11"/>
          </p:nvPr>
        </p:nvSpPr>
        <p:spPr/>
        <p:txBody>
          <a:bodyPr/>
          <a:lstStyle>
            <a:lvl1pPr>
              <a:defRPr/>
            </a:lvl1pPr>
          </a:lstStyle>
          <a:p>
            <a:r>
              <a:rPr lang="en-GB" dirty="0"/>
              <a:t>Joseph Levy (InterDigital)</a:t>
            </a:r>
          </a:p>
        </p:txBody>
      </p:sp>
      <p:sp>
        <p:nvSpPr>
          <p:cNvPr id="6" name="Slide Number Placeholder 5"/>
          <p:cNvSpPr>
            <a:spLocks noGrp="1"/>
          </p:cNvSpPr>
          <p:nvPr>
            <p:ph type="sldNum" idx="12"/>
          </p:nvPr>
        </p:nvSpPr>
        <p:spPr/>
        <p:txBody>
          <a:bodyPr/>
          <a:lstStyle>
            <a:lvl1pPr>
              <a:defRPr/>
            </a:lvl1pPr>
          </a:lstStyle>
          <a:p>
            <a:r>
              <a:rPr lang="en-GB" dirty="0"/>
              <a:t>Slide </a:t>
            </a:r>
            <a:fld id="{9B0D65C8-A0CA-4DDA-83BB-897866218593}" type="slidenum">
              <a:rPr lang="en-GB"/>
              <a:pPr/>
              <a:t>‹#›</a:t>
            </a:fld>
            <a:endParaRPr lang="en-GB"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914401" y="685801"/>
            <a:ext cx="10361084"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a:t>Click to edit the title text format</a:t>
            </a:r>
          </a:p>
        </p:txBody>
      </p:sp>
      <p:sp>
        <p:nvSpPr>
          <p:cNvPr id="1026" name="Rectangle 2"/>
          <p:cNvSpPr>
            <a:spLocks noGrp="1" noChangeArrowheads="1"/>
          </p:cNvSpPr>
          <p:nvPr>
            <p:ph type="body" idx="1"/>
          </p:nvPr>
        </p:nvSpPr>
        <p:spPr bwMode="auto">
          <a:xfrm>
            <a:off x="914401" y="1981201"/>
            <a:ext cx="10361084"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dirty="0"/>
              <a:t>Click to edit the outline text format</a:t>
            </a:r>
          </a:p>
          <a:p>
            <a:pPr lvl="1"/>
            <a:r>
              <a:rPr lang="en-GB" dirty="0"/>
              <a:t>Second Outline Level</a:t>
            </a:r>
          </a:p>
          <a:p>
            <a:pPr lvl="2"/>
            <a:r>
              <a:rPr lang="en-GB" dirty="0"/>
              <a:t>Third Outline Level</a:t>
            </a:r>
          </a:p>
          <a:p>
            <a:pPr lvl="3"/>
            <a:r>
              <a:rPr lang="en-GB" dirty="0"/>
              <a:t>Fourth Outline Level</a:t>
            </a:r>
          </a:p>
          <a:p>
            <a:pPr lvl="4"/>
            <a:r>
              <a:rPr lang="en-GB" dirty="0"/>
              <a:t>Fifth Outline Level</a:t>
            </a:r>
          </a:p>
          <a:p>
            <a:pPr lvl="4"/>
            <a:r>
              <a:rPr lang="en-GB" dirty="0"/>
              <a:t>Sixth Outline Level</a:t>
            </a:r>
          </a:p>
          <a:p>
            <a:pPr lvl="4"/>
            <a:r>
              <a:rPr lang="en-GB" dirty="0"/>
              <a:t>Seventh Outline Level</a:t>
            </a:r>
          </a:p>
          <a:p>
            <a:pPr lvl="4"/>
            <a:r>
              <a:rPr lang="en-GB" dirty="0"/>
              <a:t>Eighth Outline Level</a:t>
            </a:r>
          </a:p>
          <a:p>
            <a:pPr lvl="4"/>
            <a:r>
              <a:rPr lang="en-GB" dirty="0"/>
              <a:t>Ninth Outline Level</a:t>
            </a:r>
          </a:p>
        </p:txBody>
      </p:sp>
      <p:sp>
        <p:nvSpPr>
          <p:cNvPr id="1027" name="Rectangle 3"/>
          <p:cNvSpPr>
            <a:spLocks noGrp="1" noChangeArrowheads="1"/>
          </p:cNvSpPr>
          <p:nvPr>
            <p:ph type="dt"/>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a:t>June 2021</a:t>
            </a:r>
            <a:endParaRPr lang="en-GB" dirty="0"/>
          </a:p>
        </p:txBody>
      </p:sp>
      <p:sp>
        <p:nvSpPr>
          <p:cNvPr id="1028" name="Rectangle 4"/>
          <p:cNvSpPr>
            <a:spLocks noGrp="1" noChangeArrowheads="1"/>
          </p:cNvSpPr>
          <p:nvPr>
            <p:ph type="ftr"/>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Joseph Levy (InterDigital)</a:t>
            </a:r>
          </a:p>
        </p:txBody>
      </p:sp>
      <p:sp>
        <p:nvSpPr>
          <p:cNvPr id="1029" name="Rectangle 5"/>
          <p:cNvSpPr>
            <a:spLocks noGrp="1" noChangeArrowheads="1"/>
          </p:cNvSpPr>
          <p:nvPr>
            <p:ph type="sldNum"/>
          </p:nvPr>
        </p:nvSpPr>
        <p:spPr bwMode="auto">
          <a:xfrm>
            <a:off x="5793318" y="6475414"/>
            <a:ext cx="704849"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dirty="0"/>
              <a:t>Slide </a:t>
            </a:r>
            <a:fld id="{D09C756B-EB39-4236-ADBB-73052B179AE4}" type="slidenum">
              <a:rPr lang="en-GB"/>
              <a:pPr/>
              <a:t>‹#›</a:t>
            </a:fld>
            <a:endParaRPr lang="en-GB" dirty="0"/>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endParaRPr lang="en-GB" sz="2400" dirty="0"/>
          </a:p>
        </p:txBody>
      </p:sp>
      <p:sp>
        <p:nvSpPr>
          <p:cNvPr id="1031" name="Rectangle 7"/>
          <p:cNvSpPr>
            <a:spLocks noChangeArrowheads="1"/>
          </p:cNvSpPr>
          <p:nvPr/>
        </p:nvSpPr>
        <p:spPr bwMode="auto">
          <a:xfrm>
            <a:off x="912284" y="6475413"/>
            <a:ext cx="479298" cy="184666"/>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Agenda</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endParaRPr lang="en-GB" sz="2400" dirty="0"/>
          </a:p>
        </p:txBody>
      </p:sp>
      <p:sp>
        <p:nvSpPr>
          <p:cNvPr id="10" name="Date Placeholder 3"/>
          <p:cNvSpPr txBox="1">
            <a:spLocks/>
          </p:cNvSpPr>
          <p:nvPr userDrawn="1"/>
        </p:nvSpPr>
        <p:spPr bwMode="auto">
          <a:xfrm>
            <a:off x="6667504" y="357166"/>
            <a:ext cx="466728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rPr>
              <a:t>doc.: IEEE 802.11-21/0949r0</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1.wmf"/></Relationships>
</file>

<file path=ppt/slides/_rels/slide10.xml.rels><?xml version="1.0" encoding="UTF-8" standalone="yes"?>
<Relationships xmlns="http://schemas.openxmlformats.org/package/2006/relationships"><Relationship Id="rId3" Type="http://schemas.openxmlformats.org/officeDocument/2006/relationships/hyperlink" Target="https://mentor.ieee.org/802.11/dcn/21/11-21-0616-00-AANI-802-11ax-features-and-applicability-to-5g-and-wi-fi-convergence.pptx" TargetMode="External"/><Relationship Id="rId2" Type="http://schemas.openxmlformats.org/officeDocument/2006/relationships/hyperlink" Target="https://mentor.ieee.org/802.11/dcn/21/11-21-0170-00-0000-2021-jan-liaison-from-wba-re-convergence.docx" TargetMode="External"/><Relationship Id="rId1" Type="http://schemas.openxmlformats.org/officeDocument/2006/relationships/slideLayout" Target="../slideLayouts/slideLayout2.xml"/><Relationship Id="rId5" Type="http://schemas.openxmlformats.org/officeDocument/2006/relationships/hyperlink" Target="https://mentor.ieee.org/802.11/dcn/20/11-20-0013-12-AANI-draft-technical-report-on-interworking-between-3gpp-5g-network-wlan.docx" TargetMode="External"/><Relationship Id="rId4" Type="http://schemas.openxmlformats.org/officeDocument/2006/relationships/hyperlink" Target="https://mentor.ieee.org/802.11/dcn/20/11-20-0013-11-AANI-draft-technical-report-on-interworking-between-3gpp-5g-network-wlan.docx" TargetMode="External"/></Relationships>
</file>

<file path=ppt/slides/_rels/slide11.xml.rels><?xml version="1.0" encoding="UTF-8" standalone="yes"?>
<Relationships xmlns="http://schemas.openxmlformats.org/package/2006/relationships"><Relationship Id="rId3" Type="http://schemas.openxmlformats.org/officeDocument/2006/relationships/hyperlink" Target="https://mentor.ieee.org/802.11/dcn/21/11-21-0408-00-0wng-wba-5g-and-wi-fi-ran-convergence-ieee-802-11-wng-session.pdf" TargetMode="External"/><Relationship Id="rId2" Type="http://schemas.openxmlformats.org/officeDocument/2006/relationships/hyperlink" Target="https://mentor.ieee.org/802.11/dcn/21/11-21-0170-00-0000-2021-jan-liaison-from-wba-re-convergence.docx" TargetMode="External"/><Relationship Id="rId1" Type="http://schemas.openxmlformats.org/officeDocument/2006/relationships/slideLayout" Target="../slideLayouts/slideLayout2.xml"/><Relationship Id="rId4" Type="http://schemas.openxmlformats.org/officeDocument/2006/relationships/hyperlink" Target="https://mentor.ieee.org/802.11/dcn/21/11-21-0616-00-AANI-802-11ax-features-and-applicability-to-5g-and-wi-fi-convergence.pptx" TargetMode="Externa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s://mentor.ieee.org/802.11/dcn/21/11-21-0865-01-AANI-draft-reply-ls-from-802-11-to-wba-regarding-the-wba-5g-wi-fi-ran-convergence-paper.docx" TargetMode="External"/><Relationship Id="rId2" Type="http://schemas.openxmlformats.org/officeDocument/2006/relationships/hyperlink" Target="https://mentor.ieee.org/802.11/dcn/21/11-21-0950-00-AANI-5gc-access-over-wlan.docx" TargetMode="Externa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s://mentor.ieee.org/802.11/dcn/21/11-21-0170-00-0000-2021-jan-liaison-from-wba-re-convergence.docx" TargetMode="Externa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s://imat.ieee.org/802.11/attendance-log?p=3527300005&amp;t=47200043"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s://mentor.ieee.org/802.11/dcn/21/11-21-0950-00-AANI-5gc-access-over-wlan.docx"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4" Type="http://schemas.openxmlformats.org/officeDocument/2006/relationships/hyperlink" Target="https://mentor.ieee.org/802.11/dcn/21/11-21-0865-01-AANI-draft-reply-ls-from-802-11-to-wba-regarding-the-wba-5g-wi-fi-ran-convergence-paper.docx"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3" Type="http://schemas.openxmlformats.org/officeDocument/2006/relationships/hyperlink" Target="https://standards.ieee.org/faqs/affiliation.html" TargetMode="External"/><Relationship Id="rId7" Type="http://schemas.openxmlformats.org/officeDocument/2006/relationships/hyperlink" Target="http://standards.ieee.org/develop/policies/bylaws/sect6-7.html#6"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s://www.ieee.org/content/dam/ieee-org/ieee/web/org/about/ieee_code_of_conduct.pdf" TargetMode="External"/><Relationship Id="rId5" Type="http://schemas.openxmlformats.org/officeDocument/2006/relationships/hyperlink" Target="https://www.ieee.org/about/corporate/governance/p7-8.html" TargetMode="External"/><Relationship Id="rId4" Type="http://schemas.openxmlformats.org/officeDocument/2006/relationships/hyperlink" Target="https://standards.ieee.org/content/dam/ieee-standards/standards/web/documents/other/antitrust.pdf" TargetMode="Externa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s://standards.ieee.org/about/policies/opman/sect6.html" TargetMode="External"/><Relationship Id="rId2" Type="http://schemas.openxmlformats.org/officeDocument/2006/relationships/hyperlink" Target="https://standards.ieee.org/about/policies/bylaws/sect6-7.html#7" TargetMode="External"/><Relationship Id="rId1" Type="http://schemas.openxmlformats.org/officeDocument/2006/relationships/slideLayout" Target="../slideLayouts/slideLayout2.xml"/><Relationship Id="rId6" Type="http://schemas.openxmlformats.org/officeDocument/2006/relationships/hyperlink" Target="http://standards.ieee.org/develop/policies/best_practices_for_ieee_standards_development_051215.pdf" TargetMode="External"/><Relationship Id="rId5" Type="http://schemas.openxmlformats.org/officeDocument/2006/relationships/hyperlink" Target="http://standards.ieee.org/faqs/copyrights.html/" TargetMode="External"/><Relationship Id="rId4" Type="http://schemas.openxmlformats.org/officeDocument/2006/relationships/hyperlink" Target="https://standards.ieee.org/content/dam/ieee-standards/standards/web/documents/other/permissionltrs.zip" TargetMode="External"/></Relationships>
</file>

<file path=ppt/slides/_rels/slide9.xml.rels><?xml version="1.0" encoding="UTF-8" standalone="yes"?>
<Relationships xmlns="http://schemas.openxmlformats.org/package/2006/relationships"><Relationship Id="rId2" Type="http://schemas.openxmlformats.org/officeDocument/2006/relationships/hyperlink" Target="https://standards.ieee.org/about/policies/bylaws/index.html"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it-IT" dirty="0"/>
              <a:t>AANI SC Teleconference Agenda 8 June</a:t>
            </a:r>
            <a:endParaRPr lang="en-GB" dirty="0"/>
          </a:p>
        </p:txBody>
      </p:sp>
      <p:sp>
        <p:nvSpPr>
          <p:cNvPr id="3074" name="Rectangle 2"/>
          <p:cNvSpPr>
            <a:spLocks noGrp="1" noChangeArrowheads="1"/>
          </p:cNvSpPr>
          <p:nvPr>
            <p:ph idx="1"/>
          </p:nvPr>
        </p:nvSpPr>
        <p:spPr>
          <a:xfrm>
            <a:off x="838200" y="1675607"/>
            <a:ext cx="10361084" cy="380999"/>
          </a:xfrm>
          <a:ln/>
        </p:spPr>
        <p:txBody>
          <a:bodyPr/>
          <a:lstStyle/>
          <a:p>
            <a:pPr algn="ct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b="0" dirty="0"/>
              <a:t> 2021-06-08</a:t>
            </a:r>
          </a:p>
        </p:txBody>
      </p:sp>
      <p:sp>
        <p:nvSpPr>
          <p:cNvPr id="7" name="Footer Placeholder 4"/>
          <p:cNvSpPr>
            <a:spLocks noGrp="1"/>
          </p:cNvSpPr>
          <p:nvPr>
            <p:ph type="ftr" idx="14"/>
          </p:nvPr>
        </p:nvSpPr>
        <p:spPr/>
        <p:txBody>
          <a:bodyPr/>
          <a:lstStyle/>
          <a:p>
            <a:r>
              <a:rPr lang="en-GB" dirty="0"/>
              <a:t>Joseph Levy (InterDigital)</a:t>
            </a:r>
          </a:p>
        </p:txBody>
      </p:sp>
      <p:sp>
        <p:nvSpPr>
          <p:cNvPr id="6" name="Date Placeholder 3"/>
          <p:cNvSpPr>
            <a:spLocks noGrp="1"/>
          </p:cNvSpPr>
          <p:nvPr>
            <p:ph type="dt" idx="15"/>
          </p:nvPr>
        </p:nvSpPr>
        <p:spPr/>
        <p:txBody>
          <a:bodyPr/>
          <a:lstStyle/>
          <a:p>
            <a:r>
              <a:rPr lang="en-US"/>
              <a:t>June 2021</a:t>
            </a:r>
            <a:endParaRPr lang="en-GB" dirty="0"/>
          </a:p>
        </p:txBody>
      </p:sp>
      <p:sp>
        <p:nvSpPr>
          <p:cNvPr id="3076" name="Rectangle 4"/>
          <p:cNvSpPr>
            <a:spLocks noChangeArrowheads="1"/>
          </p:cNvSpPr>
          <p:nvPr/>
        </p:nvSpPr>
        <p:spPr bwMode="auto">
          <a:xfrm>
            <a:off x="533400" y="2004219"/>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dirty="0">
                <a:solidFill>
                  <a:srgbClr val="000000"/>
                </a:solidFill>
              </a:rPr>
              <a:t>Authors:</a:t>
            </a:r>
          </a:p>
        </p:txBody>
      </p:sp>
      <p:graphicFrame>
        <p:nvGraphicFramePr>
          <p:cNvPr id="9" name="Object 3"/>
          <p:cNvGraphicFramePr>
            <a:graphicFrameLocks noChangeAspect="1"/>
          </p:cNvGraphicFramePr>
          <p:nvPr>
            <p:extLst>
              <p:ext uri="{D42A27DB-BD31-4B8C-83A1-F6EECF244321}">
                <p14:modId xmlns:p14="http://schemas.microsoft.com/office/powerpoint/2010/main" val="949401318"/>
              </p:ext>
            </p:extLst>
          </p:nvPr>
        </p:nvGraphicFramePr>
        <p:xfrm>
          <a:off x="458788" y="2493963"/>
          <a:ext cx="11339512" cy="3913187"/>
        </p:xfrm>
        <a:graphic>
          <a:graphicData uri="http://schemas.openxmlformats.org/presentationml/2006/ole">
            <mc:AlternateContent xmlns:mc="http://schemas.openxmlformats.org/markup-compatibility/2006">
              <mc:Choice xmlns:v="urn:schemas-microsoft-com:vml" Requires="v">
                <p:oleObj name="Document" r:id="rId3" imgW="8249760" imgH="2855880" progId="Word.Document.8">
                  <p:embed/>
                </p:oleObj>
              </mc:Choice>
              <mc:Fallback>
                <p:oleObj name="Document" r:id="rId3" imgW="8249760" imgH="2855880" progId="Word.Document.8">
                  <p:embed/>
                  <p:pic>
                    <p:nvPicPr>
                      <p:cNvPr id="9" name="Object 3"/>
                      <p:cNvPicPr>
                        <a:picLocks noChangeAspect="1" noChangeArrowheads="1"/>
                      </p:cNvPicPr>
                      <p:nvPr/>
                    </p:nvPicPr>
                    <p:blipFill>
                      <a:blip r:embed="rId4"/>
                      <a:srcRect/>
                      <a:stretch>
                        <a:fillRect/>
                      </a:stretch>
                    </p:blipFill>
                    <p:spPr bwMode="auto">
                      <a:xfrm>
                        <a:off x="458788" y="2493963"/>
                        <a:ext cx="11339512" cy="3913187"/>
                      </a:xfrm>
                      <a:prstGeom prst="rect">
                        <a:avLst/>
                      </a:prstGeom>
                      <a:noFill/>
                    </p:spPr>
                  </p:pic>
                </p:oleObj>
              </mc:Fallback>
            </mc:AlternateContent>
          </a:graphicData>
        </a:graphic>
      </p:graphicFrame>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1</a:t>
            </a:fld>
            <a:endParaRPr lang="en-GB"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3DD8AFA-96CC-4862-AFC7-2BE3678EED82}"/>
              </a:ext>
            </a:extLst>
          </p:cNvPr>
          <p:cNvSpPr>
            <a:spLocks noGrp="1"/>
          </p:cNvSpPr>
          <p:nvPr>
            <p:ph type="title"/>
          </p:nvPr>
        </p:nvSpPr>
        <p:spPr>
          <a:xfrm>
            <a:off x="914401" y="685801"/>
            <a:ext cx="10361084" cy="380999"/>
          </a:xfrm>
        </p:spPr>
        <p:txBody>
          <a:bodyPr/>
          <a:lstStyle/>
          <a:p>
            <a:r>
              <a:rPr lang="en-US" dirty="0"/>
              <a:t>AANI SC Status/Activity</a:t>
            </a:r>
          </a:p>
        </p:txBody>
      </p:sp>
      <p:sp>
        <p:nvSpPr>
          <p:cNvPr id="3" name="Content Placeholder 2">
            <a:extLst>
              <a:ext uri="{FF2B5EF4-FFF2-40B4-BE49-F238E27FC236}">
                <a16:creationId xmlns:a16="http://schemas.microsoft.com/office/drawing/2014/main" id="{8D0E50DF-6144-4031-AB0C-F5E542DA4BA7}"/>
              </a:ext>
            </a:extLst>
          </p:cNvPr>
          <p:cNvSpPr>
            <a:spLocks noGrp="1"/>
          </p:cNvSpPr>
          <p:nvPr>
            <p:ph idx="1"/>
          </p:nvPr>
        </p:nvSpPr>
        <p:spPr>
          <a:xfrm>
            <a:off x="628385" y="990600"/>
            <a:ext cx="10935229" cy="5354554"/>
          </a:xfrm>
        </p:spPr>
        <p:txBody>
          <a:bodyPr/>
          <a:lstStyle/>
          <a:p>
            <a:pPr marL="0" marR="0" indent="0">
              <a:spcBef>
                <a:spcPts val="0"/>
              </a:spcBef>
              <a:spcAft>
                <a:spcPts val="0"/>
              </a:spcAft>
            </a:pPr>
            <a:r>
              <a:rPr lang="en-US" dirty="0">
                <a:effectLst/>
                <a:latin typeface="+mj-lt"/>
                <a:ea typeface="Calibri" panose="020F0502020204030204" pitchFamily="34" charset="0"/>
                <a:cs typeface="Times New Roman" panose="02020603050405020304" pitchFamily="18" charset="0"/>
              </a:rPr>
              <a:t>Topics:</a:t>
            </a:r>
          </a:p>
          <a:p>
            <a:pPr marL="0" marR="0">
              <a:spcBef>
                <a:spcPts val="0"/>
              </a:spcBef>
              <a:spcAft>
                <a:spcPts val="0"/>
              </a:spcAft>
              <a:buFont typeface="+mj-lt"/>
              <a:buAutoNum type="arabicPeriod"/>
            </a:pPr>
            <a:r>
              <a:rPr lang="en-US" dirty="0">
                <a:effectLst/>
                <a:latin typeface="+mj-lt"/>
                <a:ea typeface="Calibri" panose="020F0502020204030204" pitchFamily="34" charset="0"/>
                <a:cs typeface="Times New Roman" panose="02020603050405020304" pitchFamily="18" charset="0"/>
              </a:rPr>
              <a:t>The WBA L</a:t>
            </a:r>
            <a:r>
              <a:rPr lang="en-US" dirty="0">
                <a:effectLst/>
                <a:latin typeface="+mj-lt"/>
                <a:ea typeface="Calibri" panose="020F0502020204030204" pitchFamily="34" charset="0"/>
              </a:rPr>
              <a:t>S </a:t>
            </a:r>
            <a:r>
              <a:rPr lang="en-US" dirty="0">
                <a:solidFill>
                  <a:srgbClr val="000000"/>
                </a:solidFill>
                <a:effectLst/>
                <a:latin typeface="+mj-lt"/>
                <a:ea typeface="Calibri" panose="020F0502020204030204" pitchFamily="34" charset="0"/>
              </a:rPr>
              <a:t>(</a:t>
            </a:r>
            <a:r>
              <a:rPr lang="en-US" u="sng" dirty="0">
                <a:solidFill>
                  <a:srgbClr val="000000"/>
                </a:solidFill>
                <a:effectLst/>
                <a:latin typeface="+mj-lt"/>
                <a:ea typeface="Calibri" panose="020F0502020204030204" pitchFamily="34" charset="0"/>
                <a:hlinkClick r:id="rId2"/>
              </a:rPr>
              <a:t>11-21-0170r0</a:t>
            </a:r>
            <a:r>
              <a:rPr lang="en-US" dirty="0">
                <a:solidFill>
                  <a:srgbClr val="000000"/>
                </a:solidFill>
                <a:effectLst/>
                <a:latin typeface="+mj-lt"/>
                <a:ea typeface="Calibri" panose="020F0502020204030204" pitchFamily="34" charset="0"/>
              </a:rPr>
              <a:t>) - specifically, addressing 802.11ax or other 802.11-2020 capabilities that can be used to meet the use cases identified in the LS.  </a:t>
            </a:r>
          </a:p>
          <a:p>
            <a:pPr marL="457200" lvl="1" indent="-342900">
              <a:spcBef>
                <a:spcPts val="0"/>
              </a:spcBef>
              <a:spcAft>
                <a:spcPts val="0"/>
              </a:spcAft>
              <a:buFont typeface="Arial" panose="020B0604020202020204" pitchFamily="34" charset="0"/>
              <a:buChar char="•"/>
            </a:pPr>
            <a:r>
              <a:rPr lang="en-US" dirty="0">
                <a:latin typeface="+mj-lt"/>
                <a:ea typeface="Calibri" panose="020F0502020204030204" pitchFamily="34" charset="0"/>
              </a:rPr>
              <a:t>Contributions:</a:t>
            </a:r>
          </a:p>
          <a:p>
            <a:pPr lvl="1">
              <a:spcBef>
                <a:spcPts val="0"/>
              </a:spcBef>
              <a:spcAft>
                <a:spcPts val="0"/>
              </a:spcAft>
              <a:buFont typeface="+mj-lt"/>
              <a:buAutoNum type="arabicPeriod"/>
              <a:tabLst>
                <a:tab pos="914400" algn="l"/>
              </a:tabLst>
              <a:defRPr/>
            </a:pPr>
            <a:r>
              <a:rPr lang="en-US" altLang="en-US" dirty="0">
                <a:latin typeface="+mj-lt"/>
                <a:hlinkClick r:id="rId3"/>
              </a:rPr>
              <a:t>11-21/0616r0</a:t>
            </a:r>
            <a:r>
              <a:rPr lang="en-US" altLang="en-US" dirty="0">
                <a:latin typeface="+mj-lt"/>
              </a:rPr>
              <a:t> </a:t>
            </a:r>
            <a:r>
              <a:rPr lang="en-US" altLang="en-US" dirty="0">
                <a:latin typeface="+mj-lt"/>
                <a:cs typeface="Times New Roman" panose="02020603050405020304" pitchFamily="18" charset="0"/>
              </a:rPr>
              <a:t>“</a:t>
            </a:r>
            <a:r>
              <a:rPr lang="en-US" dirty="0">
                <a:latin typeface="+mj-lt"/>
                <a:cs typeface="Times New Roman" panose="02020603050405020304" pitchFamily="18" charset="0"/>
              </a:rPr>
              <a:t>802.11ax Features and Applicability to 5G and Wi-Fi Convergence” Osama Aboul-Magd (Huawei Technologies)</a:t>
            </a:r>
          </a:p>
          <a:p>
            <a:pPr lvl="1">
              <a:spcBef>
                <a:spcPts val="0"/>
              </a:spcBef>
              <a:spcAft>
                <a:spcPts val="0"/>
              </a:spcAft>
              <a:buFont typeface="+mj-lt"/>
              <a:buAutoNum type="arabicPeriod"/>
              <a:tabLst>
                <a:tab pos="914400" algn="l"/>
              </a:tabLst>
              <a:defRPr/>
            </a:pPr>
            <a:r>
              <a:rPr lang="en-US" dirty="0">
                <a:latin typeface="+mj-lt"/>
                <a:ea typeface="Calibri" panose="020F0502020204030204" pitchFamily="34" charset="0"/>
              </a:rPr>
              <a:t>Pending: </a:t>
            </a:r>
            <a:r>
              <a:rPr lang="en-US" dirty="0">
                <a:effectLst/>
                <a:latin typeface="+mj-lt"/>
                <a:ea typeface="Calibri" panose="020F0502020204030204" pitchFamily="34" charset="0"/>
                <a:cs typeface="Times New Roman" panose="02020603050405020304" pitchFamily="18" charset="0"/>
              </a:rPr>
              <a:t>how TCLAS improvements in 802.11-2020 relate to QoS for 5G flows – TBS</a:t>
            </a:r>
          </a:p>
          <a:p>
            <a:pPr lvl="1">
              <a:spcBef>
                <a:spcPts val="0"/>
              </a:spcBef>
              <a:spcAft>
                <a:spcPts val="0"/>
              </a:spcAft>
              <a:buFont typeface="+mj-lt"/>
              <a:buAutoNum type="arabicPeriod"/>
              <a:tabLst>
                <a:tab pos="914400" algn="l"/>
              </a:tabLst>
              <a:defRPr/>
            </a:pPr>
            <a:r>
              <a:rPr lang="en-US" dirty="0">
                <a:latin typeface="+mj-lt"/>
                <a:ea typeface="Calibri" panose="020F0502020204030204" pitchFamily="34" charset="0"/>
                <a:cs typeface="Times New Roman" panose="02020603050405020304" pitchFamily="18" charset="0"/>
              </a:rPr>
              <a:t>Some suggestions for improvement/additional content for the reply LS provided during teleconferences and via e-mail</a:t>
            </a:r>
            <a:r>
              <a:rPr lang="en-US" dirty="0">
                <a:effectLst/>
                <a:latin typeface="+mj-lt"/>
                <a:ea typeface="Calibri" panose="020F0502020204030204" pitchFamily="34" charset="0"/>
                <a:cs typeface="Times New Roman" panose="02020603050405020304" pitchFamily="18" charset="0"/>
              </a:rPr>
              <a:t>   </a:t>
            </a:r>
          </a:p>
          <a:p>
            <a:pPr marL="742950" marR="0" lvl="1" indent="-285750">
              <a:spcBef>
                <a:spcPts val="0"/>
              </a:spcBef>
              <a:spcAft>
                <a:spcPts val="0"/>
              </a:spcAft>
              <a:buFont typeface="+mj-lt"/>
              <a:buAutoNum type="arabicPeriod"/>
              <a:tabLst>
                <a:tab pos="914400" algn="l"/>
              </a:tabLst>
            </a:pPr>
            <a:endParaRPr lang="en-US" sz="1200" dirty="0">
              <a:effectLst/>
              <a:latin typeface="+mj-lt"/>
              <a:ea typeface="Calibri" panose="020F0502020204030204" pitchFamily="34" charset="0"/>
            </a:endParaRPr>
          </a:p>
          <a:p>
            <a:pPr marL="0" marR="0">
              <a:spcBef>
                <a:spcPts val="0"/>
              </a:spcBef>
              <a:spcAft>
                <a:spcPts val="0"/>
              </a:spcAft>
              <a:buFont typeface="+mj-lt"/>
              <a:buAutoNum type="arabicPeriod"/>
            </a:pPr>
            <a:r>
              <a:rPr lang="en-US" dirty="0">
                <a:solidFill>
                  <a:srgbClr val="000000"/>
                </a:solidFill>
                <a:effectLst/>
                <a:latin typeface="+mj-lt"/>
                <a:ea typeface="Calibri" panose="020F0502020204030204" pitchFamily="34" charset="0"/>
              </a:rPr>
              <a:t>Contributions related to the "Draft technical report on interworking between 3GPP 5G network and WLAN" (</a:t>
            </a:r>
            <a:r>
              <a:rPr lang="en-US" u="sng" dirty="0">
                <a:solidFill>
                  <a:srgbClr val="0000FF"/>
                </a:solidFill>
                <a:effectLst/>
                <a:latin typeface="+mj-lt"/>
                <a:ea typeface="Calibri" panose="020F0502020204030204" pitchFamily="34" charset="0"/>
                <a:hlinkClick r:id="rId4"/>
              </a:rPr>
              <a:t>11-20/0013r11</a:t>
            </a:r>
            <a:r>
              <a:rPr lang="en-US" dirty="0">
                <a:effectLst/>
                <a:latin typeface="+mj-lt"/>
                <a:ea typeface="Calibri" panose="020F0502020204030204" pitchFamily="34" charset="0"/>
              </a:rPr>
              <a:t>). </a:t>
            </a:r>
          </a:p>
          <a:p>
            <a:pPr marL="400050" lvl="1">
              <a:spcBef>
                <a:spcPts val="0"/>
              </a:spcBef>
              <a:spcAft>
                <a:spcPts val="0"/>
              </a:spcAft>
              <a:buFont typeface="+mj-lt"/>
              <a:buAutoNum type="arabicPeriod"/>
            </a:pPr>
            <a:r>
              <a:rPr lang="en-US" dirty="0">
                <a:latin typeface="+mj-lt"/>
              </a:rPr>
              <a:t>At the Wednesday 28 April AANI SC the updated technical report was presented: </a:t>
            </a:r>
            <a:r>
              <a:rPr lang="en-US" u="sng" dirty="0">
                <a:solidFill>
                  <a:srgbClr val="0000FF"/>
                </a:solidFill>
                <a:effectLst/>
                <a:latin typeface="+mj-lt"/>
                <a:ea typeface="Calibri" panose="020F0502020204030204" pitchFamily="34" charset="0"/>
                <a:hlinkClick r:id="rId5"/>
              </a:rPr>
              <a:t>11-20/0013r12</a:t>
            </a:r>
            <a:r>
              <a:rPr lang="en-US" dirty="0">
                <a:latin typeface="+mj-lt"/>
              </a:rPr>
              <a:t> </a:t>
            </a:r>
          </a:p>
          <a:p>
            <a:pPr marL="400050" lvl="1">
              <a:spcBef>
                <a:spcPts val="0"/>
              </a:spcBef>
              <a:spcAft>
                <a:spcPts val="0"/>
              </a:spcAft>
              <a:buFont typeface="+mj-lt"/>
              <a:buAutoNum type="arabicPeriod"/>
            </a:pPr>
            <a:r>
              <a:rPr lang="en-US" sz="2000" dirty="0">
                <a:latin typeface="+mj-lt"/>
              </a:rPr>
              <a:t>Significant discussion was had during the </a:t>
            </a:r>
            <a:r>
              <a:rPr lang="en-US" dirty="0">
                <a:latin typeface="+mj-lt"/>
              </a:rPr>
              <a:t>May Interim meeting, resolution of outstanding items are pending discussion on the A</a:t>
            </a:r>
            <a:r>
              <a:rPr lang="en-US" sz="2000" dirty="0">
                <a:latin typeface="+mj-lt"/>
              </a:rPr>
              <a:t>ANI SC email reflector </a:t>
            </a:r>
            <a:r>
              <a:rPr lang="en-US" dirty="0">
                <a:latin typeface="+mj-lt"/>
              </a:rPr>
              <a:t>and hopefully all items will be resolved </a:t>
            </a:r>
            <a:endParaRPr lang="en-US" sz="2000" dirty="0">
              <a:latin typeface="+mj-lt"/>
            </a:endParaRPr>
          </a:p>
        </p:txBody>
      </p:sp>
      <p:sp>
        <p:nvSpPr>
          <p:cNvPr id="4" name="Slide Number Placeholder 3">
            <a:extLst>
              <a:ext uri="{FF2B5EF4-FFF2-40B4-BE49-F238E27FC236}">
                <a16:creationId xmlns:a16="http://schemas.microsoft.com/office/drawing/2014/main" id="{E13DE79F-99F0-4EFF-BFE7-EC7D9520AAC3}"/>
              </a:ext>
            </a:extLst>
          </p:cNvPr>
          <p:cNvSpPr>
            <a:spLocks noGrp="1"/>
          </p:cNvSpPr>
          <p:nvPr>
            <p:ph type="sldNum" idx="12"/>
          </p:nvPr>
        </p:nvSpPr>
        <p:spPr/>
        <p:txBody>
          <a:bodyPr/>
          <a:lstStyle/>
          <a:p>
            <a:r>
              <a:rPr lang="en-GB" dirty="0"/>
              <a:t>Slide </a:t>
            </a:r>
            <a:fld id="{440F5867-744E-4AA6-B0ED-4C44D2DFBB7B}" type="slidenum">
              <a:rPr lang="en-GB" smtClean="0"/>
              <a:pPr/>
              <a:t>10</a:t>
            </a:fld>
            <a:endParaRPr lang="en-GB" dirty="0"/>
          </a:p>
        </p:txBody>
      </p:sp>
      <p:sp>
        <p:nvSpPr>
          <p:cNvPr id="5" name="Footer Placeholder 4">
            <a:extLst>
              <a:ext uri="{FF2B5EF4-FFF2-40B4-BE49-F238E27FC236}">
                <a16:creationId xmlns:a16="http://schemas.microsoft.com/office/drawing/2014/main" id="{93F75A3C-91C3-465C-9C3F-1380744B98E9}"/>
              </a:ext>
            </a:extLst>
          </p:cNvPr>
          <p:cNvSpPr>
            <a:spLocks noGrp="1"/>
          </p:cNvSpPr>
          <p:nvPr>
            <p:ph type="ftr" idx="14"/>
          </p:nvPr>
        </p:nvSpPr>
        <p:spPr/>
        <p:txBody>
          <a:bodyPr/>
          <a:lstStyle/>
          <a:p>
            <a:r>
              <a:rPr lang="en-GB" dirty="0"/>
              <a:t>Joseph Levy (InterDigital)</a:t>
            </a:r>
          </a:p>
        </p:txBody>
      </p:sp>
      <p:sp>
        <p:nvSpPr>
          <p:cNvPr id="6" name="Date Placeholder 5">
            <a:extLst>
              <a:ext uri="{FF2B5EF4-FFF2-40B4-BE49-F238E27FC236}">
                <a16:creationId xmlns:a16="http://schemas.microsoft.com/office/drawing/2014/main" id="{5C4B6BC7-A56A-4E9B-BB7C-3594ABF51981}"/>
              </a:ext>
            </a:extLst>
          </p:cNvPr>
          <p:cNvSpPr>
            <a:spLocks noGrp="1"/>
          </p:cNvSpPr>
          <p:nvPr>
            <p:ph type="dt" idx="15"/>
          </p:nvPr>
        </p:nvSpPr>
        <p:spPr/>
        <p:txBody>
          <a:bodyPr/>
          <a:lstStyle/>
          <a:p>
            <a:r>
              <a:rPr lang="en-US"/>
              <a:t>June 2021</a:t>
            </a:r>
            <a:endParaRPr lang="en-GB" dirty="0"/>
          </a:p>
        </p:txBody>
      </p:sp>
    </p:spTree>
    <p:extLst>
      <p:ext uri="{BB962C8B-B14F-4D97-AF65-F5344CB8AC3E}">
        <p14:creationId xmlns:p14="http://schemas.microsoft.com/office/powerpoint/2010/main" val="257967449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83DFFDA-ECDA-455B-A186-68FED4B386A3}"/>
              </a:ext>
            </a:extLst>
          </p:cNvPr>
          <p:cNvSpPr>
            <a:spLocks noGrp="1"/>
          </p:cNvSpPr>
          <p:nvPr>
            <p:ph type="title"/>
          </p:nvPr>
        </p:nvSpPr>
        <p:spPr>
          <a:xfrm>
            <a:off x="914401" y="685801"/>
            <a:ext cx="10361084" cy="609601"/>
          </a:xfrm>
        </p:spPr>
        <p:txBody>
          <a:bodyPr/>
          <a:lstStyle/>
          <a:p>
            <a:r>
              <a:rPr lang="en-US" dirty="0"/>
              <a:t>Review of the WFA LS - </a:t>
            </a:r>
            <a:r>
              <a:rPr lang="en-US" dirty="0">
                <a:hlinkClick r:id="rId2"/>
              </a:rPr>
              <a:t>11-21-0170r0</a:t>
            </a:r>
            <a:endParaRPr lang="en-US" dirty="0"/>
          </a:p>
        </p:txBody>
      </p:sp>
      <p:sp>
        <p:nvSpPr>
          <p:cNvPr id="3" name="Content Placeholder 2">
            <a:extLst>
              <a:ext uri="{FF2B5EF4-FFF2-40B4-BE49-F238E27FC236}">
                <a16:creationId xmlns:a16="http://schemas.microsoft.com/office/drawing/2014/main" id="{93431956-BDA3-4349-8DF6-C717FBA89E9E}"/>
              </a:ext>
            </a:extLst>
          </p:cNvPr>
          <p:cNvSpPr>
            <a:spLocks noGrp="1"/>
          </p:cNvSpPr>
          <p:nvPr>
            <p:ph idx="1"/>
          </p:nvPr>
        </p:nvSpPr>
        <p:spPr>
          <a:xfrm>
            <a:off x="914401" y="1219199"/>
            <a:ext cx="10361084" cy="5305425"/>
          </a:xfrm>
        </p:spPr>
        <p:txBody>
          <a:bodyPr/>
          <a:lstStyle/>
          <a:p>
            <a:pPr>
              <a:buFont typeface="Arial" panose="020B0604020202020204" pitchFamily="34" charset="0"/>
              <a:buChar char="•"/>
            </a:pPr>
            <a:r>
              <a:rPr lang="en-US" dirty="0"/>
              <a:t>802.11 Chair’s work plan for addressing the WFA LS</a:t>
            </a:r>
          </a:p>
          <a:p>
            <a:pPr lvl="1">
              <a:buFont typeface="Arial" panose="020B0604020202020204" pitchFamily="34" charset="0"/>
              <a:buChar char="•"/>
            </a:pPr>
            <a:r>
              <a:rPr lang="en-US" dirty="0">
                <a:effectLst/>
                <a:latin typeface="Calibri" panose="020F0502020204030204" pitchFamily="34" charset="0"/>
                <a:ea typeface="Calibri" panose="020F0502020204030204" pitchFamily="34" charset="0"/>
                <a:cs typeface="Times New Roman" panose="02020603050405020304" pitchFamily="18" charset="0"/>
              </a:rPr>
              <a:t>“AANI: Contributions related to the analysis of current 802.11ax capabilities and development of a description of how these capabilities can be used to meet the use cases identified in the liaison should be brought to AANI.”</a:t>
            </a:r>
          </a:p>
          <a:p>
            <a:pPr lvl="1">
              <a:buFont typeface="Arial" panose="020B0604020202020204" pitchFamily="34" charset="0"/>
              <a:buChar char="•"/>
            </a:pPr>
            <a:r>
              <a:rPr lang="en-US" dirty="0">
                <a:latin typeface="Calibri" panose="020F0502020204030204" pitchFamily="34" charset="0"/>
                <a:cs typeface="Times New Roman" panose="02020603050405020304" pitchFamily="18" charset="0"/>
              </a:rPr>
              <a:t>In addition, any baseline 802.11-2020 capabilities should be considered in AANI</a:t>
            </a:r>
          </a:p>
          <a:p>
            <a:pPr lvl="1">
              <a:buFont typeface="Arial" panose="020B0604020202020204" pitchFamily="34" charset="0"/>
              <a:buChar char="•"/>
            </a:pPr>
            <a:r>
              <a:rPr lang="en-US" dirty="0">
                <a:latin typeface="Calibri" panose="020F0502020204030204" pitchFamily="34" charset="0"/>
                <a:cs typeface="Times New Roman" panose="02020603050405020304" pitchFamily="18" charset="0"/>
              </a:rPr>
              <a:t>Additional information is available in: </a:t>
            </a:r>
            <a:r>
              <a:rPr lang="en-US" dirty="0">
                <a:hlinkClick r:id="rId3"/>
              </a:rPr>
              <a:t>11-21/0408r0</a:t>
            </a:r>
            <a:r>
              <a:rPr lang="en-US" dirty="0"/>
              <a:t> - </a:t>
            </a:r>
            <a:r>
              <a:rPr lang="en-US" sz="2000" dirty="0"/>
              <a:t>“Wi-Fi and 5G RAN Convergence: Fine Grain and QoS differentiation in WLAN” – Binita Gupta (Intel), with Nigel Bird (Orange) and others from WBA – presented </a:t>
            </a:r>
            <a:r>
              <a:rPr lang="en-US" dirty="0"/>
              <a:t>Monday 2 March 2021 AM2 in WNG</a:t>
            </a:r>
          </a:p>
          <a:p>
            <a:pPr lvl="1">
              <a:buFont typeface="Arial" panose="020B0604020202020204" pitchFamily="34" charset="0"/>
              <a:buChar char="•"/>
            </a:pPr>
            <a:r>
              <a:rPr lang="en-US" dirty="0">
                <a:hlinkClick r:id="rId2"/>
              </a:rPr>
              <a:t>11-21-0170r0</a:t>
            </a:r>
            <a:r>
              <a:rPr lang="en-US" dirty="0"/>
              <a:t> – Was reviewed during the March Plenary meeting.  </a:t>
            </a:r>
          </a:p>
          <a:p>
            <a:pPr>
              <a:buFont typeface="Arial" panose="020B0604020202020204" pitchFamily="34" charset="0"/>
              <a:buChar char="•"/>
            </a:pPr>
            <a:r>
              <a:rPr lang="en-US" dirty="0"/>
              <a:t>Additional AANI SC discussions:</a:t>
            </a:r>
            <a:endParaRPr lang="en-US" altLang="en-US" dirty="0"/>
          </a:p>
          <a:p>
            <a:pPr marL="971550" lvl="1" indent="-457200">
              <a:buFont typeface="Arial" panose="020B0604020202020204" pitchFamily="34" charset="0"/>
              <a:buChar char="•"/>
            </a:pPr>
            <a:r>
              <a:rPr lang="en-US" altLang="en-US" dirty="0">
                <a:latin typeface="+mj-lt"/>
                <a:hlinkClick r:id="rId4"/>
              </a:rPr>
              <a:t>11-21/0616r0</a:t>
            </a:r>
            <a:r>
              <a:rPr lang="en-US" altLang="en-US" dirty="0">
                <a:latin typeface="+mj-lt"/>
              </a:rPr>
              <a:t> </a:t>
            </a:r>
            <a:r>
              <a:rPr lang="en-US" altLang="en-US" dirty="0">
                <a:latin typeface="+mj-lt"/>
                <a:cs typeface="Times New Roman" panose="02020603050405020304" pitchFamily="18" charset="0"/>
              </a:rPr>
              <a:t>“</a:t>
            </a:r>
            <a:r>
              <a:rPr lang="en-US" dirty="0">
                <a:latin typeface="+mj-lt"/>
                <a:cs typeface="Times New Roman" panose="02020603050405020304" pitchFamily="18" charset="0"/>
              </a:rPr>
              <a:t>802.11ax Features and Applicability to 5G and Wi-Fi Convergence” Osama Aboul-Magd (Huawei Technologies) </a:t>
            </a:r>
          </a:p>
          <a:p>
            <a:pPr marL="971550" lvl="1" indent="-457200">
              <a:buFont typeface="Arial" panose="020B0604020202020204" pitchFamily="34" charset="0"/>
              <a:buChar char="•"/>
            </a:pPr>
            <a:r>
              <a:rPr lang="en-US" dirty="0">
                <a:latin typeface="+mj-lt"/>
                <a:cs typeface="Times New Roman" panose="02020603050405020304" pitchFamily="18" charset="0"/>
              </a:rPr>
              <a:t>Discussions held during the May Interim meeting yielded two lists: 1) Features that can be used to improve QoS, 2) QoS – Scope</a:t>
            </a:r>
          </a:p>
          <a:p>
            <a:pPr marL="971550" lvl="1" indent="-457200">
              <a:buFont typeface="Arial" panose="020B0604020202020204" pitchFamily="34" charset="0"/>
              <a:buChar char="•"/>
            </a:pPr>
            <a:r>
              <a:rPr lang="en-US" dirty="0">
                <a:latin typeface="+mj-lt"/>
                <a:cs typeface="Times New Roman" panose="02020603050405020304" pitchFamily="18" charset="0"/>
              </a:rPr>
              <a:t>Discussions at the 25 May Teleconference and via e-mail were provided</a:t>
            </a:r>
          </a:p>
        </p:txBody>
      </p:sp>
      <p:sp>
        <p:nvSpPr>
          <p:cNvPr id="4" name="Slide Number Placeholder 3">
            <a:extLst>
              <a:ext uri="{FF2B5EF4-FFF2-40B4-BE49-F238E27FC236}">
                <a16:creationId xmlns:a16="http://schemas.microsoft.com/office/drawing/2014/main" id="{89E208CC-FDB8-4510-909C-54607C41E1EF}"/>
              </a:ext>
            </a:extLst>
          </p:cNvPr>
          <p:cNvSpPr>
            <a:spLocks noGrp="1"/>
          </p:cNvSpPr>
          <p:nvPr>
            <p:ph type="sldNum" idx="12"/>
          </p:nvPr>
        </p:nvSpPr>
        <p:spPr/>
        <p:txBody>
          <a:bodyPr/>
          <a:lstStyle/>
          <a:p>
            <a:r>
              <a:rPr lang="en-GB" dirty="0"/>
              <a:t>Slide </a:t>
            </a:r>
            <a:fld id="{440F5867-744E-4AA6-B0ED-4C44D2DFBB7B}" type="slidenum">
              <a:rPr lang="en-GB" smtClean="0"/>
              <a:pPr/>
              <a:t>11</a:t>
            </a:fld>
            <a:endParaRPr lang="en-GB" dirty="0"/>
          </a:p>
        </p:txBody>
      </p:sp>
      <p:sp>
        <p:nvSpPr>
          <p:cNvPr id="5" name="Footer Placeholder 4">
            <a:extLst>
              <a:ext uri="{FF2B5EF4-FFF2-40B4-BE49-F238E27FC236}">
                <a16:creationId xmlns:a16="http://schemas.microsoft.com/office/drawing/2014/main" id="{4980767A-0378-41BA-A8AC-7D3C2E09F356}"/>
              </a:ext>
            </a:extLst>
          </p:cNvPr>
          <p:cNvSpPr>
            <a:spLocks noGrp="1"/>
          </p:cNvSpPr>
          <p:nvPr>
            <p:ph type="ftr" idx="14"/>
          </p:nvPr>
        </p:nvSpPr>
        <p:spPr/>
        <p:txBody>
          <a:bodyPr/>
          <a:lstStyle/>
          <a:p>
            <a:r>
              <a:rPr lang="en-GB" dirty="0"/>
              <a:t>Joseph Levy (InterDigital)</a:t>
            </a:r>
          </a:p>
        </p:txBody>
      </p:sp>
      <p:sp>
        <p:nvSpPr>
          <p:cNvPr id="6" name="Date Placeholder 5">
            <a:extLst>
              <a:ext uri="{FF2B5EF4-FFF2-40B4-BE49-F238E27FC236}">
                <a16:creationId xmlns:a16="http://schemas.microsoft.com/office/drawing/2014/main" id="{90A357AB-B781-4D46-99DB-B36848327A0C}"/>
              </a:ext>
            </a:extLst>
          </p:cNvPr>
          <p:cNvSpPr>
            <a:spLocks noGrp="1"/>
          </p:cNvSpPr>
          <p:nvPr>
            <p:ph type="dt" idx="15"/>
          </p:nvPr>
        </p:nvSpPr>
        <p:spPr/>
        <p:txBody>
          <a:bodyPr/>
          <a:lstStyle/>
          <a:p>
            <a:r>
              <a:rPr lang="en-US"/>
              <a:t>June 2021</a:t>
            </a:r>
            <a:endParaRPr lang="en-GB" dirty="0"/>
          </a:p>
        </p:txBody>
      </p:sp>
    </p:spTree>
    <p:extLst>
      <p:ext uri="{BB962C8B-B14F-4D97-AF65-F5344CB8AC3E}">
        <p14:creationId xmlns:p14="http://schemas.microsoft.com/office/powerpoint/2010/main" val="282422459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F83F19B-0AA7-4CCB-9240-C047349B4050}"/>
              </a:ext>
            </a:extLst>
          </p:cNvPr>
          <p:cNvSpPr>
            <a:spLocks noGrp="1"/>
          </p:cNvSpPr>
          <p:nvPr>
            <p:ph type="title"/>
          </p:nvPr>
        </p:nvSpPr>
        <p:spPr>
          <a:xfrm>
            <a:off x="685800" y="685801"/>
            <a:ext cx="10818285" cy="273051"/>
          </a:xfrm>
        </p:spPr>
        <p:txBody>
          <a:bodyPr/>
          <a:lstStyle/>
          <a:p>
            <a:r>
              <a:rPr lang="en-US" dirty="0"/>
              <a:t>Features that can be used to improve QoS </a:t>
            </a:r>
            <a:r>
              <a:rPr lang="en-US" sz="2400" b="0" dirty="0"/>
              <a:t>(from 11-21/0640r4)</a:t>
            </a:r>
            <a:endParaRPr lang="en-US" b="0" dirty="0"/>
          </a:p>
        </p:txBody>
      </p:sp>
      <p:sp>
        <p:nvSpPr>
          <p:cNvPr id="3" name="Content Placeholder 2">
            <a:extLst>
              <a:ext uri="{FF2B5EF4-FFF2-40B4-BE49-F238E27FC236}">
                <a16:creationId xmlns:a16="http://schemas.microsoft.com/office/drawing/2014/main" id="{5433F96D-E706-48FD-B27F-84ABA1BA08AA}"/>
              </a:ext>
            </a:extLst>
          </p:cNvPr>
          <p:cNvSpPr>
            <a:spLocks noGrp="1"/>
          </p:cNvSpPr>
          <p:nvPr>
            <p:ph idx="1"/>
          </p:nvPr>
        </p:nvSpPr>
        <p:spPr>
          <a:xfrm>
            <a:off x="457200" y="1038228"/>
            <a:ext cx="11201400" cy="5437186"/>
          </a:xfrm>
        </p:spPr>
        <p:txBody>
          <a:bodyPr/>
          <a:lstStyle/>
          <a:p>
            <a:pPr marL="0" indent="0">
              <a:lnSpc>
                <a:spcPts val="2000"/>
              </a:lnSpc>
            </a:pPr>
            <a:r>
              <a:rPr lang="en-US" sz="2000" dirty="0"/>
              <a:t>802.11ax Features:</a:t>
            </a:r>
          </a:p>
          <a:p>
            <a:pPr lvl="1">
              <a:lnSpc>
                <a:spcPts val="2000"/>
              </a:lnSpc>
              <a:buFont typeface="Arial" panose="020B0604020202020204" pitchFamily="34" charset="0"/>
              <a:buChar char="•"/>
            </a:pPr>
            <a:r>
              <a:rPr lang="en-US" sz="1800" dirty="0"/>
              <a:t>Features that support efficient allocation of resources to achieve traffic prioritization</a:t>
            </a:r>
          </a:p>
          <a:p>
            <a:pPr lvl="2">
              <a:lnSpc>
                <a:spcPts val="2000"/>
              </a:lnSpc>
              <a:buFont typeface="Arial" panose="020B0604020202020204" pitchFamily="34" charset="0"/>
              <a:buChar char="•"/>
            </a:pPr>
            <a:r>
              <a:rPr lang="en-US" dirty="0"/>
              <a:t>OFDMA (UL and DL) - RUs</a:t>
            </a:r>
          </a:p>
          <a:p>
            <a:pPr lvl="2">
              <a:lnSpc>
                <a:spcPts val="2000"/>
              </a:lnSpc>
              <a:buFont typeface="Arial" panose="020B0604020202020204" pitchFamily="34" charset="0"/>
              <a:buChar char="•"/>
            </a:pPr>
            <a:r>
              <a:rPr lang="en-US" dirty="0"/>
              <a:t>Trigger Frame</a:t>
            </a:r>
          </a:p>
          <a:p>
            <a:pPr lvl="3">
              <a:lnSpc>
                <a:spcPts val="2000"/>
              </a:lnSpc>
              <a:buFont typeface="Arial" panose="020B0604020202020204" pitchFamily="34" charset="0"/>
              <a:buChar char="•"/>
            </a:pPr>
            <a:r>
              <a:rPr lang="en-US" dirty="0"/>
              <a:t>basic trigger frame</a:t>
            </a:r>
          </a:p>
          <a:p>
            <a:pPr lvl="3">
              <a:lnSpc>
                <a:spcPts val="2000"/>
              </a:lnSpc>
              <a:buFont typeface="Arial" panose="020B0604020202020204" pitchFamily="34" charset="0"/>
              <a:buChar char="•"/>
            </a:pPr>
            <a:r>
              <a:rPr lang="en-US" dirty="0"/>
              <a:t>BSRP, BQRP, and NFPR are supporting features that can be used as an input to the scheduler</a:t>
            </a:r>
          </a:p>
          <a:p>
            <a:pPr lvl="2">
              <a:lnSpc>
                <a:spcPts val="2000"/>
              </a:lnSpc>
              <a:buFont typeface="Arial" panose="020B0604020202020204" pitchFamily="34" charset="0"/>
              <a:buChar char="•"/>
            </a:pPr>
            <a:r>
              <a:rPr lang="en-US" dirty="0"/>
              <a:t>TWT (Both types – individual and broadcast)</a:t>
            </a:r>
          </a:p>
          <a:p>
            <a:pPr lvl="2">
              <a:lnSpc>
                <a:spcPts val="2000"/>
              </a:lnSpc>
              <a:buFont typeface="Arial" panose="020B0604020202020204" pitchFamily="34" charset="0"/>
              <a:buChar char="•"/>
            </a:pPr>
            <a:r>
              <a:rPr lang="en-US" dirty="0"/>
              <a:t> MU-EDCA</a:t>
            </a:r>
          </a:p>
          <a:p>
            <a:pPr lvl="1">
              <a:lnSpc>
                <a:spcPts val="2000"/>
              </a:lnSpc>
              <a:buFont typeface="Arial" panose="020B0604020202020204" pitchFamily="34" charset="0"/>
              <a:buChar char="•"/>
            </a:pPr>
            <a:r>
              <a:rPr lang="en-US" sz="1800" dirty="0"/>
              <a:t>Features that support increasing available resources</a:t>
            </a:r>
          </a:p>
          <a:p>
            <a:pPr lvl="2">
              <a:lnSpc>
                <a:spcPts val="2000"/>
              </a:lnSpc>
              <a:buFont typeface="Arial" panose="020B0604020202020204" pitchFamily="34" charset="0"/>
              <a:buChar char="•"/>
            </a:pPr>
            <a:r>
              <a:rPr lang="en-US" dirty="0"/>
              <a:t>Spatial Reuse (distributing power in space for user connectivity)</a:t>
            </a:r>
          </a:p>
          <a:p>
            <a:pPr lvl="2">
              <a:lnSpc>
                <a:spcPts val="2000"/>
              </a:lnSpc>
              <a:buFont typeface="Arial" panose="020B0604020202020204" pitchFamily="34" charset="0"/>
              <a:buChar char="•"/>
            </a:pPr>
            <a:r>
              <a:rPr lang="en-US" dirty="0"/>
              <a:t>MCS 10 and MCS 11 (1024 QAM)</a:t>
            </a:r>
          </a:p>
          <a:p>
            <a:pPr lvl="2">
              <a:lnSpc>
                <a:spcPts val="2000"/>
              </a:lnSpc>
              <a:buFont typeface="Arial" panose="020B0604020202020204" pitchFamily="34" charset="0"/>
              <a:buChar char="•"/>
            </a:pPr>
            <a:r>
              <a:rPr lang="en-US" dirty="0"/>
              <a:t>MU MIMO (distributing power in space for user connectivity)</a:t>
            </a:r>
          </a:p>
          <a:p>
            <a:pPr marL="0" indent="0">
              <a:lnSpc>
                <a:spcPts val="2000"/>
              </a:lnSpc>
            </a:pPr>
            <a:r>
              <a:rPr lang="en-US" sz="2000" dirty="0"/>
              <a:t>802.11-2020 Features:</a:t>
            </a:r>
          </a:p>
          <a:p>
            <a:pPr lvl="1">
              <a:lnSpc>
                <a:spcPts val="2000"/>
              </a:lnSpc>
              <a:buFont typeface="Arial" panose="020B0604020202020204" pitchFamily="34" charset="0"/>
              <a:buChar char="•"/>
            </a:pPr>
            <a:r>
              <a:rPr lang="en-US" sz="1800" dirty="0"/>
              <a:t>Features that support efficient allocation of resources to achieve traffic prioritization</a:t>
            </a:r>
          </a:p>
          <a:p>
            <a:pPr lvl="2">
              <a:lnSpc>
                <a:spcPts val="2000"/>
              </a:lnSpc>
              <a:buFont typeface="Arial" panose="020B0604020202020204" pitchFamily="34" charset="0"/>
              <a:buChar char="•"/>
            </a:pPr>
            <a:r>
              <a:rPr lang="en-US" sz="1600" dirty="0"/>
              <a:t>TCLAS; TSPEC; HCCA (not widely implemented, not supported by 802.11ax)?; EDCA</a:t>
            </a:r>
            <a:r>
              <a:rPr lang="en-US" sz="1600" strike="sngStrike" dirty="0"/>
              <a:t> </a:t>
            </a:r>
          </a:p>
          <a:p>
            <a:pPr lvl="1">
              <a:lnSpc>
                <a:spcPts val="2000"/>
              </a:lnSpc>
              <a:buFont typeface="Arial" panose="020B0604020202020204" pitchFamily="34" charset="0"/>
              <a:buChar char="•"/>
            </a:pPr>
            <a:r>
              <a:rPr lang="en-US" sz="1800" dirty="0"/>
              <a:t>Features that support increasing available resources</a:t>
            </a:r>
          </a:p>
          <a:p>
            <a:pPr lvl="2">
              <a:lnSpc>
                <a:spcPts val="2000"/>
              </a:lnSpc>
              <a:buFont typeface="Arial" panose="020B0604020202020204" pitchFamily="34" charset="0"/>
              <a:buChar char="•"/>
            </a:pPr>
            <a:r>
              <a:rPr lang="en-US" sz="1600" dirty="0"/>
              <a:t>Multi Band Operation; Fast Session Transfer; Fast BSS Transition; (IMT-2020 performance should be noted)</a:t>
            </a:r>
            <a:endParaRPr lang="en-US" sz="2400" dirty="0"/>
          </a:p>
          <a:p>
            <a:pPr lvl="1">
              <a:buFont typeface="Arial" panose="020B0604020202020204" pitchFamily="34" charset="0"/>
              <a:buChar char="•"/>
            </a:pPr>
            <a:endParaRPr lang="en-US" sz="1600" dirty="0"/>
          </a:p>
        </p:txBody>
      </p:sp>
      <p:sp>
        <p:nvSpPr>
          <p:cNvPr id="4" name="Slide Number Placeholder 3">
            <a:extLst>
              <a:ext uri="{FF2B5EF4-FFF2-40B4-BE49-F238E27FC236}">
                <a16:creationId xmlns:a16="http://schemas.microsoft.com/office/drawing/2014/main" id="{1607FA22-1E59-4FD0-8628-DC407BC2CC40}"/>
              </a:ext>
            </a:extLst>
          </p:cNvPr>
          <p:cNvSpPr>
            <a:spLocks noGrp="1"/>
          </p:cNvSpPr>
          <p:nvPr>
            <p:ph type="sldNum" idx="12"/>
          </p:nvPr>
        </p:nvSpPr>
        <p:spPr/>
        <p:txBody>
          <a:bodyPr/>
          <a:lstStyle/>
          <a:p>
            <a:r>
              <a:rPr lang="en-GB" dirty="0"/>
              <a:t>Slide </a:t>
            </a:r>
            <a:fld id="{440F5867-744E-4AA6-B0ED-4C44D2DFBB7B}" type="slidenum">
              <a:rPr lang="en-GB" smtClean="0"/>
              <a:pPr/>
              <a:t>12</a:t>
            </a:fld>
            <a:endParaRPr lang="en-GB" dirty="0"/>
          </a:p>
        </p:txBody>
      </p:sp>
      <p:sp>
        <p:nvSpPr>
          <p:cNvPr id="5" name="Footer Placeholder 4">
            <a:extLst>
              <a:ext uri="{FF2B5EF4-FFF2-40B4-BE49-F238E27FC236}">
                <a16:creationId xmlns:a16="http://schemas.microsoft.com/office/drawing/2014/main" id="{B5CD19C4-5A6B-4B95-B1FE-A0EDFB0C8D18}"/>
              </a:ext>
            </a:extLst>
          </p:cNvPr>
          <p:cNvSpPr>
            <a:spLocks noGrp="1"/>
          </p:cNvSpPr>
          <p:nvPr>
            <p:ph type="ftr" idx="14"/>
          </p:nvPr>
        </p:nvSpPr>
        <p:spPr/>
        <p:txBody>
          <a:bodyPr/>
          <a:lstStyle/>
          <a:p>
            <a:r>
              <a:rPr lang="en-GB" dirty="0"/>
              <a:t>Joseph Levy (InterDigital)</a:t>
            </a:r>
          </a:p>
        </p:txBody>
      </p:sp>
      <p:sp>
        <p:nvSpPr>
          <p:cNvPr id="6" name="Date Placeholder 5">
            <a:extLst>
              <a:ext uri="{FF2B5EF4-FFF2-40B4-BE49-F238E27FC236}">
                <a16:creationId xmlns:a16="http://schemas.microsoft.com/office/drawing/2014/main" id="{0DCEEC72-8BD2-4C3D-ABE6-53B13DD0D46E}"/>
              </a:ext>
            </a:extLst>
          </p:cNvPr>
          <p:cNvSpPr>
            <a:spLocks noGrp="1"/>
          </p:cNvSpPr>
          <p:nvPr>
            <p:ph type="dt" idx="15"/>
          </p:nvPr>
        </p:nvSpPr>
        <p:spPr/>
        <p:txBody>
          <a:bodyPr/>
          <a:lstStyle/>
          <a:p>
            <a:r>
              <a:rPr lang="en-US"/>
              <a:t>June 2021</a:t>
            </a:r>
            <a:endParaRPr lang="en-GB" dirty="0"/>
          </a:p>
        </p:txBody>
      </p:sp>
    </p:spTree>
    <p:extLst>
      <p:ext uri="{BB962C8B-B14F-4D97-AF65-F5344CB8AC3E}">
        <p14:creationId xmlns:p14="http://schemas.microsoft.com/office/powerpoint/2010/main" val="259826542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D1CD647-884E-4177-B180-3477DA9EDBA2}"/>
              </a:ext>
            </a:extLst>
          </p:cNvPr>
          <p:cNvSpPr>
            <a:spLocks noGrp="1"/>
          </p:cNvSpPr>
          <p:nvPr>
            <p:ph type="title"/>
          </p:nvPr>
        </p:nvSpPr>
        <p:spPr/>
        <p:txBody>
          <a:bodyPr/>
          <a:lstStyle/>
          <a:p>
            <a:r>
              <a:rPr lang="en-US" dirty="0"/>
              <a:t>QoS – Scope </a:t>
            </a:r>
            <a:r>
              <a:rPr lang="en-US" sz="2400" b="0" dirty="0"/>
              <a:t>(from 11-21/0640r4)</a:t>
            </a:r>
            <a:endParaRPr lang="en-US" sz="2400" dirty="0"/>
          </a:p>
        </p:txBody>
      </p:sp>
      <p:sp>
        <p:nvSpPr>
          <p:cNvPr id="3" name="Content Placeholder 2">
            <a:extLst>
              <a:ext uri="{FF2B5EF4-FFF2-40B4-BE49-F238E27FC236}">
                <a16:creationId xmlns:a16="http://schemas.microsoft.com/office/drawing/2014/main" id="{B33D2867-665C-4C2F-AAB0-FC528ED3F217}"/>
              </a:ext>
            </a:extLst>
          </p:cNvPr>
          <p:cNvSpPr>
            <a:spLocks noGrp="1"/>
          </p:cNvSpPr>
          <p:nvPr>
            <p:ph idx="1"/>
          </p:nvPr>
        </p:nvSpPr>
        <p:spPr>
          <a:xfrm>
            <a:off x="914401" y="1524001"/>
            <a:ext cx="10361084" cy="4570414"/>
          </a:xfrm>
        </p:spPr>
        <p:txBody>
          <a:bodyPr/>
          <a:lstStyle/>
          <a:p>
            <a:r>
              <a:rPr lang="en-US" dirty="0"/>
              <a:t>Context of QoS:</a:t>
            </a:r>
          </a:p>
          <a:p>
            <a:r>
              <a:rPr lang="en-US" dirty="0"/>
              <a:t>“Real Time”</a:t>
            </a:r>
          </a:p>
          <a:p>
            <a:pPr>
              <a:buFont typeface="Arial" panose="020B0604020202020204" pitchFamily="34" charset="0"/>
              <a:buChar char="•"/>
            </a:pPr>
            <a:r>
              <a:rPr lang="en-US" dirty="0"/>
              <a:t>Voice – minimum bit rate, latency</a:t>
            </a:r>
          </a:p>
          <a:p>
            <a:pPr>
              <a:buFont typeface="Arial" panose="020B0604020202020204" pitchFamily="34" charset="0"/>
              <a:buChar char="•"/>
            </a:pPr>
            <a:r>
              <a:rPr lang="en-US" dirty="0"/>
              <a:t>Real time/Interactive Streaming (e.g. Gaming) – latency, higher minimum bit rate (than voice)</a:t>
            </a:r>
          </a:p>
          <a:p>
            <a:r>
              <a:rPr lang="en-US" dirty="0"/>
              <a:t>“Data Rate Dependent”</a:t>
            </a:r>
          </a:p>
          <a:p>
            <a:pPr>
              <a:buFont typeface="Arial" panose="020B0604020202020204" pitchFamily="34" charset="0"/>
              <a:buChar char="•"/>
            </a:pPr>
            <a:r>
              <a:rPr lang="en-US" dirty="0"/>
              <a:t>Video Streaming – minimum bit rate, latency (can use buffering)</a:t>
            </a:r>
          </a:p>
          <a:p>
            <a:r>
              <a:rPr lang="en-US" dirty="0"/>
              <a:t> (align with WBA use cases)</a:t>
            </a:r>
          </a:p>
          <a:p>
            <a:r>
              <a:rPr lang="en-US" dirty="0"/>
              <a:t> </a:t>
            </a:r>
          </a:p>
        </p:txBody>
      </p:sp>
      <p:sp>
        <p:nvSpPr>
          <p:cNvPr id="4" name="Slide Number Placeholder 3">
            <a:extLst>
              <a:ext uri="{FF2B5EF4-FFF2-40B4-BE49-F238E27FC236}">
                <a16:creationId xmlns:a16="http://schemas.microsoft.com/office/drawing/2014/main" id="{A9AFD1D9-5C01-479B-B7F6-146C149D7669}"/>
              </a:ext>
            </a:extLst>
          </p:cNvPr>
          <p:cNvSpPr>
            <a:spLocks noGrp="1"/>
          </p:cNvSpPr>
          <p:nvPr>
            <p:ph type="sldNum" idx="12"/>
          </p:nvPr>
        </p:nvSpPr>
        <p:spPr/>
        <p:txBody>
          <a:bodyPr/>
          <a:lstStyle/>
          <a:p>
            <a:r>
              <a:rPr lang="en-GB" dirty="0"/>
              <a:t>Slide </a:t>
            </a:r>
            <a:fld id="{440F5867-744E-4AA6-B0ED-4C44D2DFBB7B}" type="slidenum">
              <a:rPr lang="en-GB" smtClean="0"/>
              <a:pPr/>
              <a:t>13</a:t>
            </a:fld>
            <a:endParaRPr lang="en-GB" dirty="0"/>
          </a:p>
        </p:txBody>
      </p:sp>
      <p:sp>
        <p:nvSpPr>
          <p:cNvPr id="5" name="Footer Placeholder 4">
            <a:extLst>
              <a:ext uri="{FF2B5EF4-FFF2-40B4-BE49-F238E27FC236}">
                <a16:creationId xmlns:a16="http://schemas.microsoft.com/office/drawing/2014/main" id="{40A96968-2FEC-4082-8A70-22C4DA391AFC}"/>
              </a:ext>
            </a:extLst>
          </p:cNvPr>
          <p:cNvSpPr>
            <a:spLocks noGrp="1"/>
          </p:cNvSpPr>
          <p:nvPr>
            <p:ph type="ftr" idx="14"/>
          </p:nvPr>
        </p:nvSpPr>
        <p:spPr/>
        <p:txBody>
          <a:bodyPr/>
          <a:lstStyle/>
          <a:p>
            <a:r>
              <a:rPr lang="en-GB" dirty="0"/>
              <a:t>Joseph Levy (InterDigital)</a:t>
            </a:r>
          </a:p>
        </p:txBody>
      </p:sp>
      <p:sp>
        <p:nvSpPr>
          <p:cNvPr id="6" name="Date Placeholder 5">
            <a:extLst>
              <a:ext uri="{FF2B5EF4-FFF2-40B4-BE49-F238E27FC236}">
                <a16:creationId xmlns:a16="http://schemas.microsoft.com/office/drawing/2014/main" id="{F0543981-0B81-4073-88E2-55A0C55BB16B}"/>
              </a:ext>
            </a:extLst>
          </p:cNvPr>
          <p:cNvSpPr>
            <a:spLocks noGrp="1"/>
          </p:cNvSpPr>
          <p:nvPr>
            <p:ph type="dt" idx="15"/>
          </p:nvPr>
        </p:nvSpPr>
        <p:spPr/>
        <p:txBody>
          <a:bodyPr/>
          <a:lstStyle/>
          <a:p>
            <a:r>
              <a:rPr lang="en-US"/>
              <a:t>June 2021</a:t>
            </a:r>
            <a:endParaRPr lang="en-GB" dirty="0"/>
          </a:p>
        </p:txBody>
      </p:sp>
    </p:spTree>
    <p:extLst>
      <p:ext uri="{BB962C8B-B14F-4D97-AF65-F5344CB8AC3E}">
        <p14:creationId xmlns:p14="http://schemas.microsoft.com/office/powerpoint/2010/main" val="156315670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E81211-6072-4F47-8D8D-AB4177AC8D53}"/>
              </a:ext>
            </a:extLst>
          </p:cNvPr>
          <p:cNvSpPr>
            <a:spLocks noGrp="1"/>
          </p:cNvSpPr>
          <p:nvPr>
            <p:ph type="title"/>
          </p:nvPr>
        </p:nvSpPr>
        <p:spPr/>
        <p:txBody>
          <a:bodyPr/>
          <a:lstStyle/>
          <a:p>
            <a:r>
              <a:rPr lang="en-US" dirty="0"/>
              <a:t>Contributions/Discussion</a:t>
            </a:r>
          </a:p>
        </p:txBody>
      </p:sp>
      <p:sp>
        <p:nvSpPr>
          <p:cNvPr id="3" name="Content Placeholder 2">
            <a:extLst>
              <a:ext uri="{FF2B5EF4-FFF2-40B4-BE49-F238E27FC236}">
                <a16:creationId xmlns:a16="http://schemas.microsoft.com/office/drawing/2014/main" id="{EA184438-C00B-4FCD-958A-B6E4A1CCC9A5}"/>
              </a:ext>
            </a:extLst>
          </p:cNvPr>
          <p:cNvSpPr>
            <a:spLocks noGrp="1"/>
          </p:cNvSpPr>
          <p:nvPr>
            <p:ph idx="1"/>
          </p:nvPr>
        </p:nvSpPr>
        <p:spPr>
          <a:xfrm>
            <a:off x="914400" y="1905001"/>
            <a:ext cx="10744199" cy="4189414"/>
          </a:xfrm>
        </p:spPr>
        <p:txBody>
          <a:bodyPr/>
          <a:lstStyle/>
          <a:p>
            <a:pPr>
              <a:buFont typeface="Arial" panose="020B0604020202020204" pitchFamily="34" charset="0"/>
              <a:buChar char="•"/>
            </a:pPr>
            <a:r>
              <a:rPr lang="en-US" b="0" dirty="0">
                <a:hlinkClick r:id="rId2"/>
              </a:rPr>
              <a:t>11-21/0950r0</a:t>
            </a:r>
            <a:r>
              <a:rPr lang="en-US" b="0" dirty="0"/>
              <a:t> “Overview of 5G core network access over WLAN”, Robert Stacey (Intel)</a:t>
            </a:r>
          </a:p>
          <a:p>
            <a:pPr>
              <a:buFont typeface="Arial" panose="020B0604020202020204" pitchFamily="34" charset="0"/>
              <a:buChar char="•"/>
            </a:pPr>
            <a:r>
              <a:rPr lang="en-US" b="0" dirty="0"/>
              <a:t>???</a:t>
            </a:r>
            <a:endParaRPr lang="en-US" dirty="0"/>
          </a:p>
          <a:p>
            <a:pPr>
              <a:buFont typeface="Arial" panose="020B0604020202020204" pitchFamily="34" charset="0"/>
              <a:buChar char="•"/>
            </a:pPr>
            <a:r>
              <a:rPr lang="en-US" b="0" dirty="0">
                <a:hlinkClick r:id="rId3"/>
              </a:rPr>
              <a:t>11-21/0865r1</a:t>
            </a:r>
            <a:r>
              <a:rPr lang="en-US" b="0" dirty="0"/>
              <a:t> “</a:t>
            </a:r>
            <a:r>
              <a:rPr lang="en-US" b="0" i="0" dirty="0">
                <a:solidFill>
                  <a:srgbClr val="000000"/>
                </a:solidFill>
                <a:effectLst/>
              </a:rPr>
              <a:t>Draft Reply LS from 802.11 to WBA regarding the WBA 5G &amp; Wi-Fi RAN Convergence Paper”, Joseph Levy (InterDigital)</a:t>
            </a:r>
          </a:p>
        </p:txBody>
      </p:sp>
      <p:sp>
        <p:nvSpPr>
          <p:cNvPr id="4" name="Slide Number Placeholder 3">
            <a:extLst>
              <a:ext uri="{FF2B5EF4-FFF2-40B4-BE49-F238E27FC236}">
                <a16:creationId xmlns:a16="http://schemas.microsoft.com/office/drawing/2014/main" id="{D25539EE-91F2-409D-AEE6-CD31848B32BE}"/>
              </a:ext>
            </a:extLst>
          </p:cNvPr>
          <p:cNvSpPr>
            <a:spLocks noGrp="1"/>
          </p:cNvSpPr>
          <p:nvPr>
            <p:ph type="sldNum" idx="12"/>
          </p:nvPr>
        </p:nvSpPr>
        <p:spPr/>
        <p:txBody>
          <a:bodyPr/>
          <a:lstStyle/>
          <a:p>
            <a:r>
              <a:rPr lang="en-GB" dirty="0"/>
              <a:t>Slide </a:t>
            </a:r>
            <a:fld id="{440F5867-744E-4AA6-B0ED-4C44D2DFBB7B}" type="slidenum">
              <a:rPr lang="en-GB" smtClean="0"/>
              <a:pPr/>
              <a:t>14</a:t>
            </a:fld>
            <a:endParaRPr lang="en-GB" dirty="0"/>
          </a:p>
        </p:txBody>
      </p:sp>
      <p:sp>
        <p:nvSpPr>
          <p:cNvPr id="5" name="Footer Placeholder 4">
            <a:extLst>
              <a:ext uri="{FF2B5EF4-FFF2-40B4-BE49-F238E27FC236}">
                <a16:creationId xmlns:a16="http://schemas.microsoft.com/office/drawing/2014/main" id="{D3CE8E09-5606-4CFE-97B3-E5A1598A4D30}"/>
              </a:ext>
            </a:extLst>
          </p:cNvPr>
          <p:cNvSpPr>
            <a:spLocks noGrp="1"/>
          </p:cNvSpPr>
          <p:nvPr>
            <p:ph type="ftr" idx="14"/>
          </p:nvPr>
        </p:nvSpPr>
        <p:spPr/>
        <p:txBody>
          <a:bodyPr/>
          <a:lstStyle/>
          <a:p>
            <a:r>
              <a:rPr lang="en-GB" dirty="0"/>
              <a:t>Joseph Levy (InterDigital)</a:t>
            </a:r>
          </a:p>
        </p:txBody>
      </p:sp>
      <p:sp>
        <p:nvSpPr>
          <p:cNvPr id="6" name="Date Placeholder 5">
            <a:extLst>
              <a:ext uri="{FF2B5EF4-FFF2-40B4-BE49-F238E27FC236}">
                <a16:creationId xmlns:a16="http://schemas.microsoft.com/office/drawing/2014/main" id="{88114356-01D7-4EB7-8CDB-1CA8C82CD5A5}"/>
              </a:ext>
            </a:extLst>
          </p:cNvPr>
          <p:cNvSpPr>
            <a:spLocks noGrp="1"/>
          </p:cNvSpPr>
          <p:nvPr>
            <p:ph type="dt" idx="15"/>
          </p:nvPr>
        </p:nvSpPr>
        <p:spPr/>
        <p:txBody>
          <a:bodyPr/>
          <a:lstStyle/>
          <a:p>
            <a:r>
              <a:rPr lang="en-US"/>
              <a:t>June 2021</a:t>
            </a:r>
            <a:endParaRPr lang="en-GB" dirty="0"/>
          </a:p>
        </p:txBody>
      </p:sp>
    </p:spTree>
    <p:extLst>
      <p:ext uri="{BB962C8B-B14F-4D97-AF65-F5344CB8AC3E}">
        <p14:creationId xmlns:p14="http://schemas.microsoft.com/office/powerpoint/2010/main" val="36106782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Title 1"/>
          <p:cNvSpPr>
            <a:spLocks noGrp="1"/>
          </p:cNvSpPr>
          <p:nvPr>
            <p:ph type="title"/>
          </p:nvPr>
        </p:nvSpPr>
        <p:spPr>
          <a:xfrm>
            <a:off x="914401" y="638274"/>
            <a:ext cx="10361084" cy="400050"/>
          </a:xfrm>
        </p:spPr>
        <p:txBody>
          <a:bodyPr/>
          <a:lstStyle/>
          <a:p>
            <a:r>
              <a:rPr lang="en-US" altLang="en-US" dirty="0"/>
              <a:t>Future Sessions Planning</a:t>
            </a:r>
          </a:p>
        </p:txBody>
      </p:sp>
      <p:sp>
        <p:nvSpPr>
          <p:cNvPr id="37891" name="Content Placeholder 2"/>
          <p:cNvSpPr>
            <a:spLocks noGrp="1"/>
          </p:cNvSpPr>
          <p:nvPr>
            <p:ph idx="1"/>
          </p:nvPr>
        </p:nvSpPr>
        <p:spPr>
          <a:xfrm>
            <a:off x="639763" y="1447799"/>
            <a:ext cx="11011957" cy="5040205"/>
          </a:xfrm>
        </p:spPr>
        <p:txBody>
          <a:bodyPr/>
          <a:lstStyle/>
          <a:p>
            <a:r>
              <a:rPr lang="it-IT" altLang="en-US" sz="2000" dirty="0"/>
              <a:t>802.11 WG July Plenary Teleconferences: </a:t>
            </a:r>
            <a:r>
              <a:rPr lang="it-IT" altLang="en-US" sz="2000" b="0" i="1" dirty="0"/>
              <a:t>AANI SC -  four meeting slot planned - TBC</a:t>
            </a:r>
          </a:p>
          <a:p>
            <a:pPr lvl="1" indent="-342900">
              <a:spcBef>
                <a:spcPts val="0"/>
              </a:spcBef>
              <a:spcAft>
                <a:spcPts val="0"/>
              </a:spcAft>
              <a:buSzPts val="1000"/>
              <a:buFont typeface="Symbol" panose="05050102010706020507" pitchFamily="18" charset="2"/>
              <a:buChar char=""/>
              <a:tabLst>
                <a:tab pos="457200" algn="l"/>
              </a:tabLst>
            </a:pPr>
            <a:r>
              <a:rPr lang="en-US" sz="1800" dirty="0">
                <a:solidFill>
                  <a:srgbClr val="000000"/>
                </a:solidFill>
                <a:effectLst/>
                <a:latin typeface="Times New Roman" panose="02020603050405020304" pitchFamily="18" charset="0"/>
                <a:ea typeface="Calibri" panose="020F0502020204030204" pitchFamily="34" charset="0"/>
              </a:rPr>
              <a:t>Tuesday 13 July 2021 11:15-13:15 h ET</a:t>
            </a:r>
            <a:endParaRPr lang="en-US" sz="1800" dirty="0">
              <a:effectLst/>
              <a:latin typeface="Calibri" panose="020F0502020204030204" pitchFamily="34" charset="0"/>
              <a:ea typeface="Calibri" panose="020F0502020204030204" pitchFamily="34" charset="0"/>
            </a:endParaRPr>
          </a:p>
          <a:p>
            <a:pPr lvl="1" indent="-342900">
              <a:spcBef>
                <a:spcPts val="0"/>
              </a:spcBef>
              <a:spcAft>
                <a:spcPts val="0"/>
              </a:spcAft>
              <a:buSzPts val="1000"/>
              <a:buFont typeface="Symbol" panose="05050102010706020507" pitchFamily="18" charset="2"/>
              <a:buChar char=""/>
              <a:tabLst>
                <a:tab pos="457200" algn="l"/>
              </a:tabLst>
            </a:pPr>
            <a:r>
              <a:rPr lang="en-US" sz="1800" dirty="0">
                <a:solidFill>
                  <a:srgbClr val="000000"/>
                </a:solidFill>
                <a:effectLst/>
                <a:latin typeface="Times New Roman" panose="02020603050405020304" pitchFamily="18" charset="0"/>
                <a:ea typeface="Calibri" panose="020F0502020204030204" pitchFamily="34" charset="0"/>
              </a:rPr>
              <a:t>Wednesday 14 July 2021 19:00-21:00 h ET </a:t>
            </a:r>
            <a:endParaRPr lang="en-US" sz="1800" dirty="0">
              <a:effectLst/>
              <a:latin typeface="Calibri" panose="020F0502020204030204" pitchFamily="34" charset="0"/>
              <a:ea typeface="Calibri" panose="020F0502020204030204" pitchFamily="34" charset="0"/>
            </a:endParaRPr>
          </a:p>
          <a:p>
            <a:pPr lvl="1" indent="-342900">
              <a:spcBef>
                <a:spcPts val="0"/>
              </a:spcBef>
              <a:spcAft>
                <a:spcPts val="0"/>
              </a:spcAft>
              <a:buSzPts val="1000"/>
              <a:buFont typeface="Symbol" panose="05050102010706020507" pitchFamily="18" charset="2"/>
              <a:buChar char=""/>
              <a:tabLst>
                <a:tab pos="457200" algn="l"/>
              </a:tabLst>
            </a:pPr>
            <a:r>
              <a:rPr lang="en-US" sz="1800" dirty="0">
                <a:solidFill>
                  <a:srgbClr val="000000"/>
                </a:solidFill>
                <a:effectLst/>
                <a:latin typeface="Times New Roman" panose="02020603050405020304" pitchFamily="18" charset="0"/>
                <a:ea typeface="Calibri" panose="020F0502020204030204" pitchFamily="34" charset="0"/>
              </a:rPr>
              <a:t>Thursday 15 July 2021 11:15-13:15 h ET</a:t>
            </a:r>
            <a:endParaRPr lang="en-US" sz="1800" dirty="0">
              <a:effectLst/>
              <a:latin typeface="Calibri" panose="020F0502020204030204" pitchFamily="34" charset="0"/>
              <a:ea typeface="Calibri" panose="020F0502020204030204" pitchFamily="34" charset="0"/>
            </a:endParaRPr>
          </a:p>
          <a:p>
            <a:pPr lvl="1" indent="-342900">
              <a:spcBef>
                <a:spcPts val="0"/>
              </a:spcBef>
              <a:spcAft>
                <a:spcPts val="0"/>
              </a:spcAft>
              <a:buSzPts val="1000"/>
              <a:buFont typeface="Symbol" panose="05050102010706020507" pitchFamily="18" charset="2"/>
              <a:buChar char=""/>
              <a:tabLst>
                <a:tab pos="457200" algn="l"/>
              </a:tabLst>
            </a:pPr>
            <a:r>
              <a:rPr lang="en-US" sz="1800" dirty="0">
                <a:solidFill>
                  <a:srgbClr val="000000"/>
                </a:solidFill>
                <a:effectLst/>
                <a:latin typeface="Times New Roman" panose="02020603050405020304" pitchFamily="18" charset="0"/>
                <a:ea typeface="Calibri" panose="020F0502020204030204" pitchFamily="34" charset="0"/>
              </a:rPr>
              <a:t>Monday 19 July May 2021 19:00-21:00 h ET</a:t>
            </a:r>
            <a:endParaRPr lang="en-US" sz="1800" dirty="0">
              <a:effectLst/>
              <a:latin typeface="Calibri" panose="020F0502020204030204" pitchFamily="34" charset="0"/>
              <a:ea typeface="Calibri" panose="020F0502020204030204" pitchFamily="34" charset="0"/>
            </a:endParaRPr>
          </a:p>
          <a:p>
            <a:pPr lvl="1" indent="-342900">
              <a:spcBef>
                <a:spcPts val="0"/>
              </a:spcBef>
              <a:spcAft>
                <a:spcPts val="0"/>
              </a:spcAft>
              <a:buSzPts val="1000"/>
              <a:buFont typeface="Symbol" panose="05050102010706020507" pitchFamily="18" charset="2"/>
              <a:buChar char=""/>
              <a:tabLst>
                <a:tab pos="457200" algn="l"/>
              </a:tabLst>
            </a:pPr>
            <a:endParaRPr lang="it-IT" altLang="en-US" sz="500" b="0" i="1" dirty="0">
              <a:cs typeface="+mn-cs"/>
            </a:endParaRPr>
          </a:p>
          <a:p>
            <a:pPr marL="0" indent="0">
              <a:spcBef>
                <a:spcPts val="0"/>
              </a:spcBef>
              <a:spcAft>
                <a:spcPts val="0"/>
              </a:spcAft>
              <a:buSzPts val="1000"/>
              <a:tabLst>
                <a:tab pos="457200" algn="l"/>
              </a:tabLst>
            </a:pPr>
            <a:r>
              <a:rPr lang="en-US" sz="2000" dirty="0"/>
              <a:t>Other Teleconferences:</a:t>
            </a:r>
          </a:p>
          <a:p>
            <a:pPr lvl="1" indent="-342900">
              <a:spcBef>
                <a:spcPts val="0"/>
              </a:spcBef>
              <a:spcAft>
                <a:spcPts val="0"/>
              </a:spcAft>
              <a:buSzPts val="1000"/>
              <a:buFont typeface="Symbol" panose="05050102010706020507" pitchFamily="18" charset="2"/>
              <a:buChar char=""/>
              <a:tabLst>
                <a:tab pos="457200" algn="l"/>
              </a:tabLst>
            </a:pPr>
            <a:r>
              <a:rPr lang="en-US" sz="1800" dirty="0">
                <a:latin typeface="Times New Roman" panose="02020603050405020304" pitchFamily="18" charset="0"/>
              </a:rPr>
              <a:t>Tuesday June 22 @ 9:00-10:00 h ET (13:00-14:00 h UTC) </a:t>
            </a:r>
          </a:p>
          <a:p>
            <a:pPr lvl="1" indent="-342900">
              <a:spcBef>
                <a:spcPts val="0"/>
              </a:spcBef>
              <a:spcAft>
                <a:spcPts val="0"/>
              </a:spcAft>
              <a:buSzPts val="1000"/>
              <a:buFont typeface="Symbol" panose="05050102010706020507" pitchFamily="18" charset="2"/>
              <a:buChar char=""/>
              <a:tabLst>
                <a:tab pos="457200" algn="l"/>
              </a:tabLst>
            </a:pPr>
            <a:r>
              <a:rPr lang="en-US" sz="1800" dirty="0">
                <a:latin typeface="Times New Roman" panose="02020603050405020304" pitchFamily="18" charset="0"/>
              </a:rPr>
              <a:t>Tuesday July 6 @ 9:00-10:00 h ET (13:00-14:00 h UTC) </a:t>
            </a:r>
          </a:p>
          <a:p>
            <a:pPr marL="0" indent="0">
              <a:spcBef>
                <a:spcPts val="0"/>
              </a:spcBef>
              <a:spcAft>
                <a:spcPts val="0"/>
              </a:spcAft>
              <a:buSzPts val="1000"/>
              <a:tabLst>
                <a:tab pos="457200" algn="l"/>
              </a:tabLst>
            </a:pPr>
            <a:endParaRPr lang="en-US" sz="1000" dirty="0"/>
          </a:p>
          <a:p>
            <a:pPr marL="0" indent="0">
              <a:spcBef>
                <a:spcPts val="0"/>
              </a:spcBef>
              <a:spcAft>
                <a:spcPts val="0"/>
              </a:spcAft>
              <a:buSzPts val="1000"/>
              <a:tabLst>
                <a:tab pos="457200" algn="l"/>
              </a:tabLst>
            </a:pPr>
            <a:r>
              <a:rPr lang="en-US" sz="2000" dirty="0"/>
              <a:t>WBA Report/LS </a:t>
            </a:r>
            <a:r>
              <a:rPr lang="en-US" sz="2000" dirty="0">
                <a:hlinkClick r:id="rId3">
                  <a:extLst>
                    <a:ext uri="{A12FA001-AC4F-418D-AE19-62706E023703}">
                      <ahyp:hlinkClr xmlns:ahyp="http://schemas.microsoft.com/office/drawing/2018/hyperlinkcolor" val="tx"/>
                    </a:ext>
                  </a:extLst>
                </a:hlinkClick>
              </a:rPr>
              <a:t>11-21-0170r0</a:t>
            </a:r>
            <a:r>
              <a:rPr lang="en-US" sz="2000" dirty="0"/>
              <a:t> request – 802.11ax or 802.11-2020 related contributions  </a:t>
            </a:r>
          </a:p>
          <a:p>
            <a:pPr marL="971550" lvl="1" indent="-457200">
              <a:buFont typeface="+mj-lt"/>
              <a:buAutoNum type="arabicPeriod"/>
            </a:pPr>
            <a:r>
              <a:rPr lang="en-US" sz="1800" dirty="0"/>
              <a:t>Contributions on 802.11ax capabilities addressing specific challenges identified in the WBA Report/LS</a:t>
            </a:r>
          </a:p>
          <a:p>
            <a:pPr marL="971550" lvl="1" indent="-457200">
              <a:buFont typeface="+mj-lt"/>
              <a:buAutoNum type="arabicPeriod"/>
            </a:pPr>
            <a:r>
              <a:rPr lang="en-US" sz="1800" dirty="0"/>
              <a:t>Contribution on 802.11-2020 capabilities addressing specific challengers identified in the WBA Report/LS  </a:t>
            </a:r>
          </a:p>
          <a:p>
            <a:pPr marL="971550" lvl="1" indent="-457200">
              <a:buFont typeface="+mj-lt"/>
              <a:buAutoNum type="arabicPeriod"/>
            </a:pPr>
            <a:r>
              <a:rPr lang="en-US" sz="1800" dirty="0"/>
              <a:t>Discussion/contributions reply LS text proposals</a:t>
            </a:r>
          </a:p>
          <a:p>
            <a:pPr marL="971550" lvl="1" indent="-457200">
              <a:buFont typeface="+mj-lt"/>
              <a:buAutoNum type="arabicPeriod"/>
            </a:pPr>
            <a:endParaRPr lang="en-US" sz="400" dirty="0"/>
          </a:p>
          <a:p>
            <a:pPr marL="0" indent="0">
              <a:spcBef>
                <a:spcPts val="0"/>
              </a:spcBef>
              <a:spcAft>
                <a:spcPts val="0"/>
              </a:spcAft>
              <a:buSzPts val="1000"/>
              <a:tabLst>
                <a:tab pos="457200" algn="l"/>
              </a:tabLst>
            </a:pPr>
            <a:r>
              <a:rPr lang="en-US" sz="2000" dirty="0"/>
              <a:t>Technical Report related contributions</a:t>
            </a:r>
          </a:p>
        </p:txBody>
      </p:sp>
      <p:sp>
        <p:nvSpPr>
          <p:cNvPr id="3" name="Footer Placeholder 2"/>
          <p:cNvSpPr>
            <a:spLocks noGrp="1"/>
          </p:cNvSpPr>
          <p:nvPr>
            <p:ph type="ftr" idx="14"/>
          </p:nvPr>
        </p:nvSpPr>
        <p:spPr/>
        <p:txBody>
          <a:bodyPr/>
          <a:lstStyle/>
          <a:p>
            <a:r>
              <a:rPr lang="en-GB" dirty="0"/>
              <a:t>Joseph Levy (InterDigital)</a:t>
            </a:r>
          </a:p>
        </p:txBody>
      </p:sp>
      <p:sp>
        <p:nvSpPr>
          <p:cNvPr id="2" name="Date Placeholder 1"/>
          <p:cNvSpPr>
            <a:spLocks noGrp="1"/>
          </p:cNvSpPr>
          <p:nvPr>
            <p:ph type="dt" idx="15"/>
          </p:nvPr>
        </p:nvSpPr>
        <p:spPr/>
        <p:txBody>
          <a:bodyPr/>
          <a:lstStyle/>
          <a:p>
            <a:r>
              <a:rPr lang="en-US"/>
              <a:t>June 2021</a:t>
            </a:r>
            <a:endParaRPr lang="en-GB"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15</a:t>
            </a:fld>
            <a:endParaRPr lang="en-GB" dirty="0"/>
          </a:p>
        </p:txBody>
      </p:sp>
    </p:spTree>
    <p:extLst>
      <p:ext uri="{BB962C8B-B14F-4D97-AF65-F5344CB8AC3E}">
        <p14:creationId xmlns:p14="http://schemas.microsoft.com/office/powerpoint/2010/main" val="884494122"/>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4613C9-E2ED-4D5E-B497-9C69832788AD}"/>
              </a:ext>
            </a:extLst>
          </p:cNvPr>
          <p:cNvSpPr>
            <a:spLocks noGrp="1"/>
          </p:cNvSpPr>
          <p:nvPr>
            <p:ph type="title"/>
          </p:nvPr>
        </p:nvSpPr>
        <p:spPr/>
        <p:txBody>
          <a:bodyPr/>
          <a:lstStyle/>
          <a:p>
            <a:r>
              <a:rPr lang="en-US" dirty="0"/>
              <a:t>Backup slides</a:t>
            </a:r>
          </a:p>
        </p:txBody>
      </p:sp>
      <p:sp>
        <p:nvSpPr>
          <p:cNvPr id="3" name="Text Placeholder 2">
            <a:extLst>
              <a:ext uri="{FF2B5EF4-FFF2-40B4-BE49-F238E27FC236}">
                <a16:creationId xmlns:a16="http://schemas.microsoft.com/office/drawing/2014/main" id="{5F214655-B287-448C-9369-438792A6333E}"/>
              </a:ext>
            </a:extLst>
          </p:cNvPr>
          <p:cNvSpPr>
            <a:spLocks noGrp="1"/>
          </p:cNvSpPr>
          <p:nvPr>
            <p:ph type="body" idx="1"/>
          </p:nvPr>
        </p:nvSpPr>
        <p:spPr/>
        <p:txBody>
          <a:bodyPr/>
          <a:lstStyle/>
          <a:p>
            <a:endParaRPr lang="en-US" dirty="0"/>
          </a:p>
        </p:txBody>
      </p:sp>
      <p:sp>
        <p:nvSpPr>
          <p:cNvPr id="4" name="Date Placeholder 3">
            <a:extLst>
              <a:ext uri="{FF2B5EF4-FFF2-40B4-BE49-F238E27FC236}">
                <a16:creationId xmlns:a16="http://schemas.microsoft.com/office/drawing/2014/main" id="{017C2D66-69F0-44C3-864C-FB6F4D7D7C5B}"/>
              </a:ext>
            </a:extLst>
          </p:cNvPr>
          <p:cNvSpPr>
            <a:spLocks noGrp="1"/>
          </p:cNvSpPr>
          <p:nvPr>
            <p:ph type="dt" idx="10"/>
          </p:nvPr>
        </p:nvSpPr>
        <p:spPr/>
        <p:txBody>
          <a:bodyPr/>
          <a:lstStyle/>
          <a:p>
            <a:r>
              <a:rPr lang="en-US"/>
              <a:t>June 2021</a:t>
            </a:r>
            <a:endParaRPr lang="en-GB" dirty="0"/>
          </a:p>
        </p:txBody>
      </p:sp>
      <p:sp>
        <p:nvSpPr>
          <p:cNvPr id="5" name="Footer Placeholder 4">
            <a:extLst>
              <a:ext uri="{FF2B5EF4-FFF2-40B4-BE49-F238E27FC236}">
                <a16:creationId xmlns:a16="http://schemas.microsoft.com/office/drawing/2014/main" id="{E629E23E-2838-42EB-B7C5-D496754FF19C}"/>
              </a:ext>
            </a:extLst>
          </p:cNvPr>
          <p:cNvSpPr>
            <a:spLocks noGrp="1"/>
          </p:cNvSpPr>
          <p:nvPr>
            <p:ph type="ftr" idx="11"/>
          </p:nvPr>
        </p:nvSpPr>
        <p:spPr/>
        <p:txBody>
          <a:bodyPr/>
          <a:lstStyle/>
          <a:p>
            <a:r>
              <a:rPr lang="en-GB" dirty="0"/>
              <a:t>Joseph Levy (InterDigital)</a:t>
            </a:r>
          </a:p>
        </p:txBody>
      </p:sp>
      <p:sp>
        <p:nvSpPr>
          <p:cNvPr id="6" name="Slide Number Placeholder 5">
            <a:extLst>
              <a:ext uri="{FF2B5EF4-FFF2-40B4-BE49-F238E27FC236}">
                <a16:creationId xmlns:a16="http://schemas.microsoft.com/office/drawing/2014/main" id="{112FAFBE-C522-47F2-90C4-B36D77AABF55}"/>
              </a:ext>
            </a:extLst>
          </p:cNvPr>
          <p:cNvSpPr>
            <a:spLocks noGrp="1"/>
          </p:cNvSpPr>
          <p:nvPr>
            <p:ph type="sldNum" idx="12"/>
          </p:nvPr>
        </p:nvSpPr>
        <p:spPr/>
        <p:txBody>
          <a:bodyPr/>
          <a:lstStyle/>
          <a:p>
            <a:r>
              <a:rPr lang="en-GB" dirty="0"/>
              <a:t>Slide </a:t>
            </a:r>
            <a:fld id="{3ABCC52B-A3F7-440B-BBF2-55191E6E7773}" type="slidenum">
              <a:rPr lang="en-GB" smtClean="0"/>
              <a:pPr/>
              <a:t>16</a:t>
            </a:fld>
            <a:endParaRPr lang="en-GB" dirty="0"/>
          </a:p>
        </p:txBody>
      </p:sp>
    </p:spTree>
    <p:extLst>
      <p:ext uri="{BB962C8B-B14F-4D97-AF65-F5344CB8AC3E}">
        <p14:creationId xmlns:p14="http://schemas.microsoft.com/office/powerpoint/2010/main" val="361757085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xfrm>
            <a:off x="914401" y="685802"/>
            <a:ext cx="10361084" cy="474662"/>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Abstract</a:t>
            </a:r>
          </a:p>
        </p:txBody>
      </p:sp>
      <p:sp>
        <p:nvSpPr>
          <p:cNvPr id="4098" name="Rectangle 2"/>
          <p:cNvSpPr>
            <a:spLocks noGrp="1" noChangeArrowheads="1"/>
          </p:cNvSpPr>
          <p:nvPr>
            <p:ph idx="1"/>
          </p:nvPr>
        </p:nvSpPr>
        <p:spPr>
          <a:xfrm>
            <a:off x="812799" y="1160464"/>
            <a:ext cx="10665885" cy="3474004"/>
          </a:xfrm>
          <a:ln/>
        </p:spPr>
        <p:txBody>
          <a:bodyPr/>
          <a:lstStyle/>
          <a:p>
            <a:pPr algn="ctr"/>
            <a:r>
              <a:rPr lang="en-US" altLang="en-US" sz="2800" dirty="0"/>
              <a:t>Agenda for:</a:t>
            </a:r>
          </a:p>
          <a:p>
            <a:pPr algn="ctr"/>
            <a:r>
              <a:rPr lang="en-US" altLang="en-US" sz="2800" dirty="0"/>
              <a:t> 802.11 AANI SC </a:t>
            </a:r>
            <a:br>
              <a:rPr lang="en-US" altLang="en-US" sz="2800" dirty="0"/>
            </a:br>
            <a:r>
              <a:rPr lang="en-US" altLang="en-US" dirty="0"/>
              <a:t>(Advanced Access Network Interface Standing Committee)</a:t>
            </a:r>
          </a:p>
          <a:p>
            <a:pPr algn="ctr"/>
            <a:r>
              <a:rPr lang="en-US" altLang="en-US" dirty="0"/>
              <a:t>08 June 2021</a:t>
            </a:r>
          </a:p>
          <a:p>
            <a:pPr algn="ctr"/>
            <a:r>
              <a:rPr lang="en-GB" dirty="0"/>
              <a:t> </a:t>
            </a:r>
          </a:p>
          <a:p>
            <a:pPr algn="ctr"/>
            <a:r>
              <a:rPr lang="en-US" altLang="en-US" dirty="0"/>
              <a:t>Chair: Joseph Levy (InterDigital)</a:t>
            </a:r>
          </a:p>
          <a:p>
            <a:pPr algn="ctr"/>
            <a:r>
              <a:rPr lang="en-US" altLang="en-US" sz="2000" dirty="0"/>
              <a:t>Vice Chair: Open</a:t>
            </a:r>
          </a:p>
          <a:p>
            <a:pPr algn="ctr"/>
            <a:r>
              <a:rPr lang="en-US" altLang="en-US" sz="2000" dirty="0"/>
              <a:t>Secretary: Open</a:t>
            </a:r>
            <a:endParaRPr lang="en-US" altLang="en-US" dirty="0"/>
          </a:p>
        </p:txBody>
      </p:sp>
      <p:sp>
        <p:nvSpPr>
          <p:cNvPr id="5" name="Footer Placeholder 4"/>
          <p:cNvSpPr>
            <a:spLocks noGrp="1"/>
          </p:cNvSpPr>
          <p:nvPr>
            <p:ph type="ftr" idx="14"/>
          </p:nvPr>
        </p:nvSpPr>
        <p:spPr/>
        <p:txBody>
          <a:bodyPr/>
          <a:lstStyle/>
          <a:p>
            <a:r>
              <a:rPr lang="en-GB" dirty="0"/>
              <a:t>Joseph Levy (InterDigital)</a:t>
            </a:r>
          </a:p>
        </p:txBody>
      </p:sp>
      <p:sp>
        <p:nvSpPr>
          <p:cNvPr id="4" name="Date Placeholder 3"/>
          <p:cNvSpPr>
            <a:spLocks noGrp="1"/>
          </p:cNvSpPr>
          <p:nvPr>
            <p:ph type="dt" idx="15"/>
          </p:nvPr>
        </p:nvSpPr>
        <p:spPr/>
        <p:txBody>
          <a:bodyPr/>
          <a:lstStyle/>
          <a:p>
            <a:r>
              <a:rPr lang="en-US"/>
              <a:t>June 2021</a:t>
            </a:r>
            <a:endParaRPr lang="en-GB" dirty="0"/>
          </a:p>
        </p:txBody>
      </p:sp>
      <p:sp>
        <p:nvSpPr>
          <p:cNvPr id="2" name="Slide Number Placeholder 1"/>
          <p:cNvSpPr>
            <a:spLocks noGrp="1"/>
          </p:cNvSpPr>
          <p:nvPr>
            <p:ph type="sldNum" idx="12"/>
          </p:nvPr>
        </p:nvSpPr>
        <p:spPr/>
        <p:txBody>
          <a:bodyPr/>
          <a:lstStyle/>
          <a:p>
            <a:r>
              <a:rPr lang="en-GB" dirty="0"/>
              <a:t>Slide </a:t>
            </a:r>
            <a:fld id="{440F5867-744E-4AA6-B0ED-4C44D2DFBB7B}" type="slidenum">
              <a:rPr lang="en-GB" smtClean="0"/>
              <a:pPr/>
              <a:t>2</a:t>
            </a:fld>
            <a:endParaRPr lang="en-GB" dirty="0"/>
          </a:p>
        </p:txBody>
      </p:sp>
      <p:sp>
        <p:nvSpPr>
          <p:cNvPr id="3" name="TextBox 2">
            <a:extLst>
              <a:ext uri="{FF2B5EF4-FFF2-40B4-BE49-F238E27FC236}">
                <a16:creationId xmlns:a16="http://schemas.microsoft.com/office/drawing/2014/main" id="{443B98C9-C847-4EA9-A208-0AE53C2FE4EA}"/>
              </a:ext>
            </a:extLst>
          </p:cNvPr>
          <p:cNvSpPr txBox="1"/>
          <p:nvPr/>
        </p:nvSpPr>
        <p:spPr>
          <a:xfrm>
            <a:off x="865717" y="4785964"/>
            <a:ext cx="10792883" cy="369332"/>
          </a:xfrm>
          <a:prstGeom prst="rect">
            <a:avLst/>
          </a:prstGeom>
          <a:noFill/>
        </p:spPr>
        <p:txBody>
          <a:bodyPr wrap="square" rtlCol="0">
            <a:spAutoFit/>
          </a:bodyPr>
          <a:lstStyle/>
          <a:p>
            <a:r>
              <a:rPr lang="en-US" sz="1800" dirty="0">
                <a:solidFill>
                  <a:schemeClr val="tx1"/>
                </a:solidFill>
              </a:rPr>
              <a:t>r0: First draft of the Agenda</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a:xfrm>
            <a:off x="914401" y="685801"/>
            <a:ext cx="10361084" cy="380999"/>
          </a:xfrm>
        </p:spPr>
        <p:txBody>
          <a:bodyPr/>
          <a:lstStyle/>
          <a:p>
            <a:pPr eaLnBrk="1" hangingPunct="1"/>
            <a:r>
              <a:rPr lang="en-US" altLang="en-US" dirty="0"/>
              <a:t>Reminders and Rules</a:t>
            </a:r>
          </a:p>
        </p:txBody>
      </p:sp>
      <p:sp>
        <p:nvSpPr>
          <p:cNvPr id="10243" name="Rectangle 3"/>
          <p:cNvSpPr>
            <a:spLocks noGrp="1" noChangeArrowheads="1"/>
          </p:cNvSpPr>
          <p:nvPr>
            <p:ph idx="1"/>
          </p:nvPr>
        </p:nvSpPr>
        <p:spPr>
          <a:xfrm>
            <a:off x="811742" y="1146176"/>
            <a:ext cx="11151658" cy="5329238"/>
          </a:xfrm>
        </p:spPr>
        <p:txBody>
          <a:bodyPr/>
          <a:lstStyle/>
          <a:p>
            <a:r>
              <a:rPr lang="en-US" altLang="en-US" sz="2800" dirty="0"/>
              <a:t>Call for Secretary</a:t>
            </a:r>
          </a:p>
          <a:p>
            <a:pPr eaLnBrk="1" hangingPunct="1"/>
            <a:r>
              <a:rPr lang="en-US" altLang="en-US" sz="2800" dirty="0"/>
              <a:t>Reminders to attendees:</a:t>
            </a:r>
          </a:p>
          <a:p>
            <a:pPr lvl="1"/>
            <a:r>
              <a:rPr lang="en-US" altLang="en-US" sz="2400" dirty="0"/>
              <a:t>Please record your attendance: </a:t>
            </a:r>
            <a:r>
              <a:rPr lang="en-US" sz="2400" dirty="0">
                <a:hlinkClick r:id="rId3"/>
              </a:rPr>
              <a:t>https://imat.ieee.org/802.11/attendance-log?p=3527300005&amp;t=47200043</a:t>
            </a:r>
            <a:r>
              <a:rPr lang="en-US" sz="2400" dirty="0"/>
              <a:t> </a:t>
            </a:r>
          </a:p>
          <a:p>
            <a:pPr lvl="1"/>
            <a:r>
              <a:rPr lang="en-US" altLang="en-US" sz="2400" dirty="0"/>
              <a:t>Please mute yourself, unless you wish to speak</a:t>
            </a:r>
          </a:p>
          <a:p>
            <a:pPr lvl="1" eaLnBrk="1" hangingPunct="1"/>
            <a:r>
              <a:rPr lang="en-US" altLang="en-US" sz="2400" dirty="0"/>
              <a:t>No recordings</a:t>
            </a:r>
          </a:p>
          <a:p>
            <a:pPr eaLnBrk="1" hangingPunct="1"/>
            <a:r>
              <a:rPr lang="en-US" altLang="en-US" sz="2800" dirty="0"/>
              <a:t>AANI SC Operating Rules:</a:t>
            </a:r>
          </a:p>
          <a:p>
            <a:pPr lvl="1" eaLnBrk="1" hangingPunct="1"/>
            <a:r>
              <a:rPr lang="en-US" altLang="en-US" dirty="0"/>
              <a:t>Anyone present can:</a:t>
            </a:r>
          </a:p>
          <a:p>
            <a:pPr marL="800100" lvl="1" indent="-342900" eaLnBrk="1" hangingPunct="1">
              <a:buFont typeface="Arial" panose="020B0604020202020204" pitchFamily="34" charset="0"/>
              <a:buChar char="•"/>
            </a:pPr>
            <a:r>
              <a:rPr lang="en-US" altLang="en-US" dirty="0"/>
              <a:t>Participate in discussions</a:t>
            </a:r>
          </a:p>
          <a:p>
            <a:pPr marL="800100" lvl="1" indent="-342900" eaLnBrk="1" hangingPunct="1">
              <a:buFont typeface="Arial" panose="020B0604020202020204" pitchFamily="34" charset="0"/>
              <a:buChar char="•"/>
            </a:pPr>
            <a:r>
              <a:rPr lang="en-US" altLang="en-US" dirty="0"/>
              <a:t>Provide and present contributions (please notify the Chair)</a:t>
            </a:r>
          </a:p>
          <a:p>
            <a:pPr marL="800100" lvl="1" indent="-342900" eaLnBrk="1" hangingPunct="1">
              <a:buFont typeface="Arial" panose="020B0604020202020204" pitchFamily="34" charset="0"/>
              <a:buChar char="•"/>
            </a:pPr>
            <a:r>
              <a:rPr lang="en-US" altLang="en-US" dirty="0"/>
              <a:t>Vote on straw polls</a:t>
            </a:r>
          </a:p>
          <a:p>
            <a:pPr marL="457200" lvl="1" indent="0" eaLnBrk="1" hangingPunct="1"/>
            <a:r>
              <a:rPr lang="en-US" altLang="en-US" dirty="0"/>
              <a:t>This meeting part of 802.11 Interim or Plenary meeting and no motions have been preannounced, therefore Motions are </a:t>
            </a:r>
            <a:r>
              <a:rPr lang="en-US" altLang="en-US" u="sng" dirty="0"/>
              <a:t>not</a:t>
            </a:r>
            <a:r>
              <a:rPr lang="en-US" altLang="en-US" dirty="0"/>
              <a:t> in order</a:t>
            </a:r>
          </a:p>
        </p:txBody>
      </p:sp>
      <p:sp>
        <p:nvSpPr>
          <p:cNvPr id="3" name="Footer Placeholder 2"/>
          <p:cNvSpPr>
            <a:spLocks noGrp="1"/>
          </p:cNvSpPr>
          <p:nvPr>
            <p:ph type="ftr" idx="14"/>
          </p:nvPr>
        </p:nvSpPr>
        <p:spPr/>
        <p:txBody>
          <a:bodyPr/>
          <a:lstStyle/>
          <a:p>
            <a:r>
              <a:rPr lang="en-GB" dirty="0"/>
              <a:t>Joseph Levy (InterDigital)</a:t>
            </a:r>
          </a:p>
        </p:txBody>
      </p:sp>
      <p:sp>
        <p:nvSpPr>
          <p:cNvPr id="2" name="Date Placeholder 1"/>
          <p:cNvSpPr>
            <a:spLocks noGrp="1"/>
          </p:cNvSpPr>
          <p:nvPr>
            <p:ph type="dt" idx="15"/>
          </p:nvPr>
        </p:nvSpPr>
        <p:spPr/>
        <p:txBody>
          <a:bodyPr/>
          <a:lstStyle/>
          <a:p>
            <a:r>
              <a:rPr lang="en-US"/>
              <a:t>June 2021</a:t>
            </a:r>
            <a:endParaRPr lang="en-GB"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3</a:t>
            </a:fld>
            <a:endParaRPr lang="en-GB" dirty="0"/>
          </a:p>
        </p:txBody>
      </p:sp>
    </p:spTree>
    <p:extLst>
      <p:ext uri="{BB962C8B-B14F-4D97-AF65-F5344CB8AC3E}">
        <p14:creationId xmlns:p14="http://schemas.microsoft.com/office/powerpoint/2010/main" val="351232619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914401" y="685802"/>
            <a:ext cx="10361084" cy="457197"/>
          </a:xfrm>
        </p:spPr>
        <p:txBody>
          <a:bodyPr/>
          <a:lstStyle/>
          <a:p>
            <a:pPr eaLnBrk="1" hangingPunct="1"/>
            <a:r>
              <a:rPr lang="en-US" altLang="en-US" dirty="0"/>
              <a:t>Agenda</a:t>
            </a:r>
          </a:p>
        </p:txBody>
      </p:sp>
      <p:sp>
        <p:nvSpPr>
          <p:cNvPr id="20483" name="Rectangle 3"/>
          <p:cNvSpPr>
            <a:spLocks noGrp="1" noChangeArrowheads="1"/>
          </p:cNvSpPr>
          <p:nvPr>
            <p:ph idx="1"/>
          </p:nvPr>
        </p:nvSpPr>
        <p:spPr>
          <a:xfrm>
            <a:off x="304800" y="1066800"/>
            <a:ext cx="11582400" cy="5331565"/>
          </a:xfrm>
        </p:spPr>
        <p:txBody>
          <a:bodyPr/>
          <a:lstStyle/>
          <a:p>
            <a:pPr marL="0" lvl="1" indent="0">
              <a:spcBef>
                <a:spcPts val="200"/>
              </a:spcBef>
              <a:tabLst>
                <a:tab pos="457200" algn="l"/>
              </a:tabLst>
              <a:defRPr/>
            </a:pPr>
            <a:r>
              <a:rPr lang="en-US" sz="2400" b="1" dirty="0">
                <a:cs typeface="+mn-cs"/>
              </a:rPr>
              <a:t>Tuesday 8 June 2021 9:00-10:00 h ET</a:t>
            </a:r>
          </a:p>
          <a:p>
            <a:pPr lvl="1" indent="-342900">
              <a:spcBef>
                <a:spcPts val="0"/>
              </a:spcBef>
              <a:spcAft>
                <a:spcPts val="0"/>
              </a:spcAft>
              <a:buSzPts val="1000"/>
              <a:buFont typeface="Symbol" panose="05050102010706020507" pitchFamily="18" charset="2"/>
              <a:buChar char=""/>
              <a:tabLst>
                <a:tab pos="457200" algn="l"/>
              </a:tabLst>
            </a:pPr>
            <a:endParaRPr lang="it-IT" altLang="en-US" sz="800" b="0" i="1" dirty="0">
              <a:cs typeface="+mn-cs"/>
            </a:endParaRPr>
          </a:p>
          <a:p>
            <a:pPr marL="857250" lvl="1" indent="-457200">
              <a:spcBef>
                <a:spcPts val="200"/>
              </a:spcBef>
              <a:buFont typeface="+mj-lt"/>
              <a:buAutoNum type="arabicPeriod"/>
              <a:defRPr/>
            </a:pPr>
            <a:r>
              <a:rPr lang="en-US" altLang="en-US" dirty="0"/>
              <a:t>Call for Secretary</a:t>
            </a:r>
          </a:p>
          <a:p>
            <a:pPr marL="857250" lvl="1" indent="-457200">
              <a:spcBef>
                <a:spcPts val="200"/>
              </a:spcBef>
              <a:buFont typeface="Times New Roman" panose="02020603050405020304" pitchFamily="18" charset="0"/>
              <a:buAutoNum type="arabicPeriod"/>
              <a:defRPr/>
            </a:pPr>
            <a:r>
              <a:rPr lang="en-US" altLang="en-US" dirty="0"/>
              <a:t>Administrative: Reminders, Rules, Guidelines, Resources, Participation [5 min]</a:t>
            </a:r>
          </a:p>
          <a:p>
            <a:pPr marL="857250" lvl="1" indent="-457200">
              <a:spcBef>
                <a:spcPts val="200"/>
              </a:spcBef>
              <a:buFont typeface="Times New Roman" panose="02020603050405020304" pitchFamily="18" charset="0"/>
              <a:buAutoNum type="arabicPeriod"/>
              <a:defRPr/>
            </a:pPr>
            <a:r>
              <a:rPr lang="en-US" altLang="en-US" dirty="0"/>
              <a:t>Status  [5 min.]</a:t>
            </a:r>
          </a:p>
          <a:p>
            <a:pPr marL="857250" lvl="1" indent="-457200">
              <a:spcBef>
                <a:spcPts val="200"/>
              </a:spcBef>
              <a:buFont typeface="Times New Roman" panose="02020603050405020304" pitchFamily="18" charset="0"/>
              <a:buAutoNum type="arabicPeriod"/>
              <a:defRPr/>
            </a:pPr>
            <a:r>
              <a:rPr lang="en-US" altLang="en-US" dirty="0"/>
              <a:t>Contributions/Discussion:</a:t>
            </a:r>
          </a:p>
          <a:p>
            <a:pPr marL="1257300" lvl="2" indent="-457200">
              <a:spcBef>
                <a:spcPts val="200"/>
              </a:spcBef>
              <a:buFont typeface="+mj-lt"/>
              <a:buAutoNum type="alphaLcParenR"/>
              <a:defRPr/>
            </a:pPr>
            <a:r>
              <a:rPr lang="en-US" dirty="0">
                <a:hlinkClick r:id="rId3"/>
              </a:rPr>
              <a:t>11-21/0950r0</a:t>
            </a:r>
            <a:r>
              <a:rPr lang="en-US" dirty="0"/>
              <a:t> “Overview of 5G core network access over WLAN”, Robert Stacey (Intel)</a:t>
            </a:r>
          </a:p>
          <a:p>
            <a:pPr marL="1257300" lvl="2" indent="-457200">
              <a:spcBef>
                <a:spcPts val="200"/>
              </a:spcBef>
              <a:buFont typeface="+mj-lt"/>
              <a:buAutoNum type="alphaLcParenR"/>
              <a:defRPr/>
            </a:pPr>
            <a:r>
              <a:rPr lang="en-US" dirty="0"/>
              <a:t>???</a:t>
            </a:r>
          </a:p>
          <a:p>
            <a:pPr marL="1257300" lvl="2" indent="-457200">
              <a:spcBef>
                <a:spcPts val="200"/>
              </a:spcBef>
              <a:buFont typeface="+mj-lt"/>
              <a:buAutoNum type="alphaLcParenR"/>
              <a:defRPr/>
            </a:pPr>
            <a:r>
              <a:rPr lang="en-US" dirty="0">
                <a:hlinkClick r:id="rId4"/>
              </a:rPr>
              <a:t>11-21/0865r1</a:t>
            </a:r>
            <a:r>
              <a:rPr lang="en-US" dirty="0"/>
              <a:t> “</a:t>
            </a:r>
            <a:r>
              <a:rPr lang="en-US" b="0" i="0" dirty="0">
                <a:solidFill>
                  <a:srgbClr val="000000"/>
                </a:solidFill>
                <a:effectLst/>
              </a:rPr>
              <a:t>Draft Reply LS from 802.11 to WBA regarding the WBA 5G &amp; Wi-Fi RAN Convergence Paper”, Joseph Levy (InterDigital)</a:t>
            </a:r>
          </a:p>
          <a:p>
            <a:pPr marL="857250" lvl="1" indent="-457200">
              <a:spcBef>
                <a:spcPts val="200"/>
              </a:spcBef>
              <a:buFont typeface="+mj-lt"/>
              <a:buAutoNum type="arabicPeriod"/>
              <a:defRPr/>
            </a:pPr>
            <a:r>
              <a:rPr lang="en-US" dirty="0"/>
              <a:t>Future Session Planning </a:t>
            </a:r>
          </a:p>
          <a:p>
            <a:pPr marL="857250" lvl="1" indent="-457200">
              <a:spcBef>
                <a:spcPts val="200"/>
              </a:spcBef>
              <a:buFont typeface="Times New Roman" panose="02020603050405020304" pitchFamily="18" charset="0"/>
              <a:buAutoNum type="arabicPeriod"/>
              <a:defRPr/>
            </a:pPr>
            <a:endParaRPr lang="en-US" altLang="en-US" dirty="0"/>
          </a:p>
          <a:p>
            <a:pPr marL="0" indent="0">
              <a:spcBef>
                <a:spcPts val="200"/>
              </a:spcBef>
              <a:defRPr/>
            </a:pPr>
            <a:endParaRPr lang="en-US" altLang="en-US" dirty="0"/>
          </a:p>
        </p:txBody>
      </p:sp>
      <p:sp>
        <p:nvSpPr>
          <p:cNvPr id="3" name="Footer Placeholder 2"/>
          <p:cNvSpPr>
            <a:spLocks noGrp="1"/>
          </p:cNvSpPr>
          <p:nvPr>
            <p:ph type="ftr" idx="14"/>
          </p:nvPr>
        </p:nvSpPr>
        <p:spPr/>
        <p:txBody>
          <a:bodyPr/>
          <a:lstStyle/>
          <a:p>
            <a:r>
              <a:rPr lang="en-GB" dirty="0"/>
              <a:t>Joseph Levy (InterDigital)</a:t>
            </a:r>
          </a:p>
        </p:txBody>
      </p:sp>
      <p:sp>
        <p:nvSpPr>
          <p:cNvPr id="2" name="Date Placeholder 1"/>
          <p:cNvSpPr>
            <a:spLocks noGrp="1"/>
          </p:cNvSpPr>
          <p:nvPr>
            <p:ph type="dt" idx="15"/>
          </p:nvPr>
        </p:nvSpPr>
        <p:spPr/>
        <p:txBody>
          <a:bodyPr/>
          <a:lstStyle/>
          <a:p>
            <a:r>
              <a:rPr lang="en-US"/>
              <a:t>June 2021</a:t>
            </a:r>
            <a:endParaRPr lang="en-GB"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4</a:t>
            </a:fld>
            <a:endParaRPr lang="en-GB" dirty="0"/>
          </a:p>
        </p:txBody>
      </p:sp>
      <p:sp>
        <p:nvSpPr>
          <p:cNvPr id="6" name="Rectangle 1">
            <a:extLst>
              <a:ext uri="{FF2B5EF4-FFF2-40B4-BE49-F238E27FC236}">
                <a16:creationId xmlns:a16="http://schemas.microsoft.com/office/drawing/2014/main" id="{4F1287D1-43A3-4D86-8EB3-25E53A2035E0}"/>
              </a:ext>
            </a:extLst>
          </p:cNvPr>
          <p:cNvSpPr>
            <a:spLocks noChangeArrowheads="1"/>
          </p:cNvSpPr>
          <p:nvPr/>
        </p:nvSpPr>
        <p:spPr bwMode="auto">
          <a:xfrm>
            <a:off x="914400" y="3854450"/>
            <a:ext cx="12192000" cy="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br>
              <a:rPr kumimoji="0" lang="en-US" altLang="en-US" sz="1800" b="0" i="0" u="none" strike="noStrike" cap="none" normalizeH="0" baseline="0" dirty="0">
                <a:ln>
                  <a:noFill/>
                </a:ln>
                <a:solidFill>
                  <a:schemeClr val="tx1"/>
                </a:solidFill>
                <a:effectLst/>
                <a:latin typeface="Arial" panose="020B0604020202020204" pitchFamily="34" charset="0"/>
              </a:rPr>
            </a:b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extLst>
      <p:ext uri="{BB962C8B-B14F-4D97-AF65-F5344CB8AC3E}">
        <p14:creationId xmlns:p14="http://schemas.microsoft.com/office/powerpoint/2010/main" val="194212733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E099A92-BF3E-43D7-B080-F0104D6B90E2}"/>
              </a:ext>
            </a:extLst>
          </p:cNvPr>
          <p:cNvSpPr>
            <a:spLocks noGrp="1"/>
          </p:cNvSpPr>
          <p:nvPr>
            <p:ph type="title"/>
          </p:nvPr>
        </p:nvSpPr>
        <p:spPr>
          <a:xfrm>
            <a:off x="914401" y="685801"/>
            <a:ext cx="10361084" cy="457199"/>
          </a:xfrm>
        </p:spPr>
        <p:txBody>
          <a:bodyPr/>
          <a:lstStyle/>
          <a:p>
            <a:r>
              <a:rPr lang="en-US" altLang="en-US" dirty="0"/>
              <a:t>Guidelines for IEEE-SA Meetings</a:t>
            </a:r>
            <a:endParaRPr lang="en-US" dirty="0"/>
          </a:p>
        </p:txBody>
      </p:sp>
      <p:sp>
        <p:nvSpPr>
          <p:cNvPr id="3" name="Date Placeholder 2">
            <a:extLst>
              <a:ext uri="{FF2B5EF4-FFF2-40B4-BE49-F238E27FC236}">
                <a16:creationId xmlns:a16="http://schemas.microsoft.com/office/drawing/2014/main" id="{4DEDC840-3D08-462E-8EE4-982DE5C72FFD}"/>
              </a:ext>
            </a:extLst>
          </p:cNvPr>
          <p:cNvSpPr>
            <a:spLocks noGrp="1"/>
          </p:cNvSpPr>
          <p:nvPr>
            <p:ph type="dt" idx="10"/>
          </p:nvPr>
        </p:nvSpPr>
        <p:spPr/>
        <p:txBody>
          <a:bodyPr/>
          <a:lstStyle/>
          <a:p>
            <a:r>
              <a:rPr lang="en-US"/>
              <a:t>June 2021</a:t>
            </a:r>
            <a:endParaRPr lang="en-GB" dirty="0"/>
          </a:p>
        </p:txBody>
      </p:sp>
      <p:sp>
        <p:nvSpPr>
          <p:cNvPr id="4" name="Footer Placeholder 3">
            <a:extLst>
              <a:ext uri="{FF2B5EF4-FFF2-40B4-BE49-F238E27FC236}">
                <a16:creationId xmlns:a16="http://schemas.microsoft.com/office/drawing/2014/main" id="{45307F00-F37C-4244-A16F-C28D05A01702}"/>
              </a:ext>
            </a:extLst>
          </p:cNvPr>
          <p:cNvSpPr>
            <a:spLocks noGrp="1"/>
          </p:cNvSpPr>
          <p:nvPr>
            <p:ph type="ftr" idx="11"/>
          </p:nvPr>
        </p:nvSpPr>
        <p:spPr/>
        <p:txBody>
          <a:bodyPr/>
          <a:lstStyle/>
          <a:p>
            <a:r>
              <a:rPr lang="en-GB" dirty="0"/>
              <a:t>Joseph Levy (InterDigital)</a:t>
            </a:r>
          </a:p>
        </p:txBody>
      </p:sp>
      <p:sp>
        <p:nvSpPr>
          <p:cNvPr id="5" name="Slide Number Placeholder 4">
            <a:extLst>
              <a:ext uri="{FF2B5EF4-FFF2-40B4-BE49-F238E27FC236}">
                <a16:creationId xmlns:a16="http://schemas.microsoft.com/office/drawing/2014/main" id="{CED6072B-7049-4D6F-8190-4CBA8CDB297A}"/>
              </a:ext>
            </a:extLst>
          </p:cNvPr>
          <p:cNvSpPr>
            <a:spLocks noGrp="1"/>
          </p:cNvSpPr>
          <p:nvPr>
            <p:ph type="sldNum" idx="12"/>
          </p:nvPr>
        </p:nvSpPr>
        <p:spPr/>
        <p:txBody>
          <a:bodyPr/>
          <a:lstStyle/>
          <a:p>
            <a:r>
              <a:rPr lang="en-GB" dirty="0"/>
              <a:t>Slide </a:t>
            </a:r>
            <a:fld id="{06B781AF-4CCF-49B0-A572-DE54FBE5D942}" type="slidenum">
              <a:rPr lang="en-GB" smtClean="0"/>
              <a:pPr/>
              <a:t>5</a:t>
            </a:fld>
            <a:endParaRPr lang="en-GB" dirty="0"/>
          </a:p>
        </p:txBody>
      </p:sp>
      <p:sp>
        <p:nvSpPr>
          <p:cNvPr id="6" name="Rectangle 4">
            <a:extLst>
              <a:ext uri="{FF2B5EF4-FFF2-40B4-BE49-F238E27FC236}">
                <a16:creationId xmlns:a16="http://schemas.microsoft.com/office/drawing/2014/main" id="{036AA29B-7296-4958-AD1C-F6C518615949}"/>
              </a:ext>
            </a:extLst>
          </p:cNvPr>
          <p:cNvSpPr>
            <a:spLocks noChangeArrowheads="1"/>
          </p:cNvSpPr>
          <p:nvPr/>
        </p:nvSpPr>
        <p:spPr bwMode="auto">
          <a:xfrm>
            <a:off x="532343" y="1143000"/>
            <a:ext cx="11125200" cy="533241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0188" indent="-230188">
              <a:spcBef>
                <a:spcPct val="20000"/>
              </a:spcBef>
              <a:buClr>
                <a:srgbClr val="CC3300"/>
              </a:buClr>
              <a:buSzPct val="50000"/>
              <a:buFont typeface="Monotype Sorts" pitchFamily="2" charset="2"/>
              <a:buChar char="l"/>
              <a:defRPr sz="3200">
                <a:solidFill>
                  <a:srgbClr val="000099"/>
                </a:solidFill>
                <a:latin typeface="Arial" panose="020B0604020202020204" pitchFamily="34" charset="0"/>
              </a:defRPr>
            </a:lvl1pPr>
            <a:lvl2pPr marL="630238" indent="-285750">
              <a:spcBef>
                <a:spcPct val="20000"/>
              </a:spcBef>
              <a:buClr>
                <a:srgbClr val="CC3300"/>
              </a:buClr>
              <a:buSzPct val="50000"/>
              <a:buFont typeface="Monotype Sorts" pitchFamily="2" charset="2"/>
              <a:buChar char="l"/>
              <a:defRPr sz="2800">
                <a:solidFill>
                  <a:srgbClr val="000099"/>
                </a:solidFill>
                <a:latin typeface="Arial" panose="020B0604020202020204" pitchFamily="34" charset="0"/>
              </a:defRPr>
            </a:lvl2pPr>
            <a:lvl3pPr marL="1143000" indent="-228600">
              <a:spcBef>
                <a:spcPct val="20000"/>
              </a:spcBef>
              <a:buClr>
                <a:srgbClr val="CC3300"/>
              </a:buClr>
              <a:buSzPct val="50000"/>
              <a:buFont typeface="Monotype Sorts" pitchFamily="2" charset="2"/>
              <a:buChar char="l"/>
              <a:defRPr sz="2400">
                <a:solidFill>
                  <a:srgbClr val="000099"/>
                </a:solidFill>
                <a:latin typeface="Arial" panose="020B0604020202020204" pitchFamily="34" charset="0"/>
              </a:defRPr>
            </a:lvl3pPr>
            <a:lvl4pPr marL="1600200" indent="-228600">
              <a:spcBef>
                <a:spcPct val="20000"/>
              </a:spcBef>
              <a:buClr>
                <a:srgbClr val="CC3300"/>
              </a:buClr>
              <a:buSzPct val="50000"/>
              <a:buFont typeface="Monotype Sorts" pitchFamily="2" charset="2"/>
              <a:buChar char="l"/>
              <a:defRPr sz="2000">
                <a:solidFill>
                  <a:srgbClr val="000099"/>
                </a:solidFill>
                <a:latin typeface="Arial" panose="020B0604020202020204" pitchFamily="34" charset="0"/>
              </a:defRPr>
            </a:lvl4pPr>
            <a:lvl5pPr marL="2057400" indent="-228600">
              <a:spcBef>
                <a:spcPct val="20000"/>
              </a:spcBef>
              <a:buClr>
                <a:srgbClr val="CC3300"/>
              </a:buClr>
              <a:buSzPct val="50000"/>
              <a:buFont typeface="Monotype Sorts" pitchFamily="2" charset="2"/>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pitchFamily="2" charset="2"/>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pitchFamily="2" charset="2"/>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pitchFamily="2" charset="2"/>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pitchFamily="2" charset="2"/>
              <a:buChar char="l"/>
              <a:defRPr sz="2000">
                <a:solidFill>
                  <a:srgbClr val="000099"/>
                </a:solidFill>
                <a:latin typeface="Arial" panose="020B0604020202020204" pitchFamily="34" charset="0"/>
              </a:defRPr>
            </a:lvl9pPr>
          </a:lstStyle>
          <a:p>
            <a:pPr>
              <a:lnSpc>
                <a:spcPct val="80000"/>
              </a:lnSpc>
            </a:pPr>
            <a:endParaRPr lang="en-US" altLang="en-US" sz="700" u="sng" dirty="0">
              <a:solidFill>
                <a:srgbClr val="FF0000"/>
              </a:solidFill>
            </a:endParaRPr>
          </a:p>
          <a:p>
            <a:pPr>
              <a:lnSpc>
                <a:spcPct val="80000"/>
              </a:lnSpc>
              <a:spcAft>
                <a:spcPct val="40000"/>
              </a:spcAft>
            </a:pPr>
            <a:r>
              <a:rPr lang="en-US" altLang="en-US" sz="1800" b="1" dirty="0"/>
              <a:t>All IEEE-SA standards meetings shall be conducted in compliance with all applicable laws, including antitrust and competition laws.</a:t>
            </a:r>
          </a:p>
          <a:p>
            <a:pPr>
              <a:lnSpc>
                <a:spcPct val="80000"/>
              </a:lnSpc>
              <a:spcAft>
                <a:spcPct val="40000"/>
              </a:spcAft>
            </a:pPr>
            <a:r>
              <a:rPr lang="en-US" altLang="en-US" sz="1800" b="1" dirty="0"/>
              <a:t>Don’t discuss the interpretation, validity, or essentiality of patents/patent claims. </a:t>
            </a:r>
          </a:p>
          <a:p>
            <a:pPr>
              <a:lnSpc>
                <a:spcPct val="80000"/>
              </a:lnSpc>
              <a:spcAft>
                <a:spcPct val="40000"/>
              </a:spcAft>
            </a:pPr>
            <a:r>
              <a:rPr lang="en-US" altLang="en-US" sz="1800" b="1" dirty="0"/>
              <a:t>Don’t discuss specific license rates, terms, or conditions.</a:t>
            </a:r>
          </a:p>
          <a:p>
            <a:pPr lvl="1">
              <a:lnSpc>
                <a:spcPct val="80000"/>
              </a:lnSpc>
              <a:spcAft>
                <a:spcPct val="40000"/>
              </a:spcAft>
            </a:pPr>
            <a:r>
              <a:rPr lang="en-US" altLang="en-US" sz="1400" dirty="0"/>
              <a:t>Relative costs, including licensing costs of essential patent claims, of different technical approaches may be discussed in standards development meetings. </a:t>
            </a:r>
          </a:p>
          <a:p>
            <a:pPr lvl="2">
              <a:lnSpc>
                <a:spcPct val="80000"/>
              </a:lnSpc>
              <a:spcAft>
                <a:spcPct val="40000"/>
              </a:spcAft>
            </a:pPr>
            <a:r>
              <a:rPr lang="en-GB" altLang="en-US" sz="1400" dirty="0"/>
              <a:t>Technical considerations remain primary focus</a:t>
            </a:r>
            <a:endParaRPr lang="en-US" altLang="en-US" sz="1400" dirty="0"/>
          </a:p>
          <a:p>
            <a:pPr>
              <a:lnSpc>
                <a:spcPct val="80000"/>
              </a:lnSpc>
              <a:spcAft>
                <a:spcPct val="40000"/>
              </a:spcAft>
            </a:pPr>
            <a:r>
              <a:rPr lang="en-US" altLang="en-US" sz="1800" b="1" dirty="0"/>
              <a:t>Don’t discuss or engage in the fixing of product prices, allocation of customers, or division of sales markets.</a:t>
            </a:r>
          </a:p>
          <a:p>
            <a:pPr>
              <a:lnSpc>
                <a:spcPct val="80000"/>
              </a:lnSpc>
              <a:spcAft>
                <a:spcPct val="40000"/>
              </a:spcAft>
            </a:pPr>
            <a:r>
              <a:rPr lang="en-US" altLang="en-US" sz="1800" b="1" dirty="0"/>
              <a:t>Don’t discuss the status or substance of ongoing or threatened litigation.</a:t>
            </a:r>
          </a:p>
          <a:p>
            <a:pPr>
              <a:lnSpc>
                <a:spcPct val="80000"/>
              </a:lnSpc>
              <a:spcAft>
                <a:spcPct val="40000"/>
              </a:spcAft>
            </a:pPr>
            <a:r>
              <a:rPr lang="en-US" altLang="en-US" sz="1800" b="1" dirty="0"/>
              <a:t>Don’t be silent if inappropriate topics are discussed… do formally object.</a:t>
            </a:r>
          </a:p>
          <a:p>
            <a:pPr algn="ctr">
              <a:lnSpc>
                <a:spcPct val="80000"/>
              </a:lnSpc>
              <a:buFont typeface="Monotype Sorts" pitchFamily="2" charset="2"/>
              <a:buNone/>
            </a:pPr>
            <a:r>
              <a:rPr lang="en-US" altLang="en-US" sz="1050" b="1" dirty="0"/>
              <a:t>---------------------------------------------------------------   </a:t>
            </a:r>
          </a:p>
          <a:p>
            <a:pPr algn="ctr">
              <a:lnSpc>
                <a:spcPct val="80000"/>
              </a:lnSpc>
              <a:buFont typeface="Monotype Sorts"/>
              <a:buNone/>
              <a:defRPr/>
            </a:pPr>
            <a:r>
              <a:rPr lang="en-US" altLang="en-US" sz="1400" b="1" dirty="0"/>
              <a:t>For more details, see IEEE-SA Standards Board Operations Manual, clause 5.3.10 and </a:t>
            </a:r>
            <a:br>
              <a:rPr lang="en-US" altLang="en-US" sz="1400" b="1" dirty="0"/>
            </a:br>
            <a:r>
              <a:rPr lang="en-US" altLang="en-US" sz="1400" b="1" dirty="0"/>
              <a:t>Antitrust and Competition Policy: What You Need to Know at http://standards.ieee.org/develop/policies/antitrust.pdf</a:t>
            </a:r>
          </a:p>
          <a:p>
            <a:pPr algn="ctr">
              <a:lnSpc>
                <a:spcPct val="80000"/>
              </a:lnSpc>
              <a:buFont typeface="Monotype Sorts"/>
              <a:buNone/>
              <a:defRPr/>
            </a:pPr>
            <a:endParaRPr lang="en-US" altLang="en-US" sz="1400" b="1" dirty="0"/>
          </a:p>
          <a:p>
            <a:pPr algn="ctr">
              <a:lnSpc>
                <a:spcPct val="80000"/>
              </a:lnSpc>
              <a:buFont typeface="Monotype Sorts"/>
              <a:buNone/>
              <a:defRPr/>
            </a:pPr>
            <a:r>
              <a:rPr lang="en-US" altLang="en-US" sz="1400" b="1" dirty="0"/>
              <a:t>If you have questions, contact the IEEE-SA Standards Board Patent Committee Administrator at patcom@ieee.org </a:t>
            </a:r>
          </a:p>
          <a:p>
            <a:pPr algn="ctr">
              <a:lnSpc>
                <a:spcPct val="80000"/>
              </a:lnSpc>
              <a:buFont typeface="Monotype Sorts"/>
              <a:buNone/>
              <a:defRPr/>
            </a:pPr>
            <a:endParaRPr lang="en-US" altLang="en-US" sz="1400" b="1" dirty="0"/>
          </a:p>
          <a:p>
            <a:pPr algn="ctr">
              <a:lnSpc>
                <a:spcPct val="80000"/>
              </a:lnSpc>
              <a:buFont typeface="Monotype Sorts"/>
              <a:buNone/>
              <a:defRPr/>
            </a:pPr>
            <a:r>
              <a:rPr lang="en-US" altLang="en-US" sz="1400" b="1" dirty="0"/>
              <a:t>This slide set is available at https://development.standards.ieee.org/myproject/Public/mytools/mob/preparslides.ppt</a:t>
            </a:r>
          </a:p>
        </p:txBody>
      </p:sp>
    </p:spTree>
    <p:extLst>
      <p:ext uri="{BB962C8B-B14F-4D97-AF65-F5344CB8AC3E}">
        <p14:creationId xmlns:p14="http://schemas.microsoft.com/office/powerpoint/2010/main" val="1880318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p:txBody>
          <a:bodyPr/>
          <a:lstStyle/>
          <a:p>
            <a:r>
              <a:rPr lang="en-US" altLang="en-US" sz="3600" dirty="0">
                <a:solidFill>
                  <a:schemeClr val="tx1"/>
                </a:solidFill>
              </a:rPr>
              <a:t>Resources – URLs</a:t>
            </a:r>
          </a:p>
        </p:txBody>
      </p:sp>
      <p:sp>
        <p:nvSpPr>
          <p:cNvPr id="15363" name="Rectangle 3"/>
          <p:cNvSpPr>
            <a:spLocks noGrp="1" noChangeArrowheads="1"/>
          </p:cNvSpPr>
          <p:nvPr>
            <p:ph idx="1"/>
          </p:nvPr>
        </p:nvSpPr>
        <p:spPr>
          <a:xfrm>
            <a:off x="1087967" y="1672750"/>
            <a:ext cx="10820400" cy="4494214"/>
          </a:xfrm>
        </p:spPr>
        <p:txBody>
          <a:bodyPr/>
          <a:lstStyle/>
          <a:p>
            <a:pPr>
              <a:lnSpc>
                <a:spcPct val="90000"/>
              </a:lnSpc>
            </a:pPr>
            <a:r>
              <a:rPr lang="en-US" altLang="en-US" sz="2800" dirty="0"/>
              <a:t>Link to IEEE Disclosure of Affiliation </a:t>
            </a:r>
          </a:p>
          <a:p>
            <a:pPr lvl="1">
              <a:lnSpc>
                <a:spcPct val="90000"/>
              </a:lnSpc>
            </a:pPr>
            <a:r>
              <a:rPr lang="en-US" altLang="en-US" sz="1800" dirty="0">
                <a:solidFill>
                  <a:srgbClr val="0070C0"/>
                </a:solidFill>
                <a:hlinkClick r:id="rId3">
                  <a:extLst>
                    <a:ext uri="{A12FA001-AC4F-418D-AE19-62706E023703}">
                      <ahyp:hlinkClr xmlns:ahyp="http://schemas.microsoft.com/office/drawing/2018/hyperlinkcolor" val="tx"/>
                    </a:ext>
                  </a:extLst>
                </a:hlinkClick>
              </a:rPr>
              <a:t>https://standards.ieee.org/faqs/affiliation.html</a:t>
            </a:r>
            <a:endParaRPr lang="en-US" altLang="en-US" sz="1800" dirty="0">
              <a:solidFill>
                <a:srgbClr val="0070C0"/>
              </a:solidFill>
            </a:endParaRPr>
          </a:p>
          <a:p>
            <a:pPr>
              <a:lnSpc>
                <a:spcPct val="90000"/>
              </a:lnSpc>
            </a:pPr>
            <a:r>
              <a:rPr lang="en-US" altLang="en-US" sz="2800" dirty="0"/>
              <a:t>Links to IEEE Antitrust Guidelines</a:t>
            </a:r>
          </a:p>
          <a:p>
            <a:pPr lvl="1">
              <a:lnSpc>
                <a:spcPct val="90000"/>
              </a:lnSpc>
            </a:pPr>
            <a:r>
              <a:rPr lang="en-US" altLang="en-US" sz="1800" dirty="0">
                <a:solidFill>
                  <a:srgbClr val="0070C0"/>
                </a:solidFill>
                <a:hlinkClick r:id="rId4">
                  <a:extLst>
                    <a:ext uri="{A12FA001-AC4F-418D-AE19-62706E023703}">
                      <ahyp:hlinkClr xmlns:ahyp="http://schemas.microsoft.com/office/drawing/2018/hyperlinkcolor" val="tx"/>
                    </a:ext>
                  </a:extLst>
                </a:hlinkClick>
              </a:rPr>
              <a:t>https://standards.ieee.org/content/dam/ieee-standards/standards/web/documents/other/antitrust.pdf</a:t>
            </a:r>
            <a:r>
              <a:rPr lang="en-US" altLang="en-US" sz="1800" dirty="0">
                <a:solidFill>
                  <a:srgbClr val="0070C0"/>
                </a:solidFill>
              </a:rPr>
              <a:t>  </a:t>
            </a:r>
          </a:p>
          <a:p>
            <a:pPr>
              <a:lnSpc>
                <a:spcPct val="90000"/>
              </a:lnSpc>
            </a:pPr>
            <a:r>
              <a:rPr lang="en-US" altLang="en-US" sz="2800" dirty="0"/>
              <a:t>Link to IEEE Code of Ethics</a:t>
            </a:r>
          </a:p>
          <a:p>
            <a:pPr lvl="1">
              <a:lnSpc>
                <a:spcPct val="90000"/>
              </a:lnSpc>
            </a:pPr>
            <a:r>
              <a:rPr lang="en-US" altLang="en-US" sz="1800" dirty="0">
                <a:solidFill>
                  <a:srgbClr val="0070C0"/>
                </a:solidFill>
                <a:hlinkClick r:id="rId5">
                  <a:extLst>
                    <a:ext uri="{A12FA001-AC4F-418D-AE19-62706E023703}">
                      <ahyp:hlinkClr xmlns:ahyp="http://schemas.microsoft.com/office/drawing/2018/hyperlinkcolor" val="tx"/>
                    </a:ext>
                  </a:extLst>
                </a:hlinkClick>
              </a:rPr>
              <a:t>https://www.ieee.org/about/corporate/governance/p7-8.html</a:t>
            </a:r>
            <a:r>
              <a:rPr lang="en-US" altLang="en-US" sz="1800" dirty="0">
                <a:solidFill>
                  <a:srgbClr val="0070C0"/>
                </a:solidFill>
              </a:rPr>
              <a:t> </a:t>
            </a:r>
          </a:p>
          <a:p>
            <a:pPr>
              <a:lnSpc>
                <a:spcPct val="90000"/>
              </a:lnSpc>
            </a:pPr>
            <a:r>
              <a:rPr lang="en-US" altLang="en-US" sz="2800" dirty="0"/>
              <a:t>Link to IEEE Code of Conduct</a:t>
            </a:r>
          </a:p>
          <a:p>
            <a:pPr lvl="1">
              <a:lnSpc>
                <a:spcPct val="90000"/>
              </a:lnSpc>
            </a:pPr>
            <a:r>
              <a:rPr lang="en-US" altLang="en-US" sz="1800" dirty="0">
                <a:solidFill>
                  <a:srgbClr val="0070C0"/>
                </a:solidFill>
                <a:hlinkClick r:id="rId6">
                  <a:extLst>
                    <a:ext uri="{A12FA001-AC4F-418D-AE19-62706E023703}">
                      <ahyp:hlinkClr xmlns:ahyp="http://schemas.microsoft.com/office/drawing/2018/hyperlinkcolor" val="tx"/>
                    </a:ext>
                  </a:extLst>
                </a:hlinkClick>
              </a:rPr>
              <a:t>https://www.ieee.org/content/dam/ieee-org/ieee/web/org/about/ieee_code_of_conduct.pdf</a:t>
            </a:r>
            <a:endParaRPr lang="en-US" altLang="en-US" sz="1800" dirty="0">
              <a:solidFill>
                <a:srgbClr val="0070C0"/>
              </a:solidFill>
            </a:endParaRPr>
          </a:p>
          <a:p>
            <a:pPr>
              <a:lnSpc>
                <a:spcPct val="90000"/>
              </a:lnSpc>
            </a:pPr>
            <a:r>
              <a:rPr lang="en-US" altLang="en-US" sz="2800" dirty="0"/>
              <a:t>Link to IEEE Patent Policy</a:t>
            </a:r>
            <a:endParaRPr lang="en-US" altLang="en-US" sz="2400" dirty="0"/>
          </a:p>
          <a:p>
            <a:pPr lvl="1">
              <a:lnSpc>
                <a:spcPct val="90000"/>
              </a:lnSpc>
            </a:pPr>
            <a:r>
              <a:rPr lang="en-US" altLang="en-US" sz="1800" dirty="0">
                <a:solidFill>
                  <a:srgbClr val="0070C0"/>
                </a:solidFill>
                <a:hlinkClick r:id="rId7">
                  <a:extLst>
                    <a:ext uri="{A12FA001-AC4F-418D-AE19-62706E023703}">
                      <ahyp:hlinkClr xmlns:ahyp="http://schemas.microsoft.com/office/drawing/2018/hyperlinkcolor" val="tx"/>
                    </a:ext>
                  </a:extLst>
                </a:hlinkClick>
              </a:rPr>
              <a:t>http://standards.ieee.org/develop/policies/bylaws/sect6-7.html#6</a:t>
            </a:r>
            <a:endParaRPr lang="en-US" altLang="en-US" sz="1800" dirty="0">
              <a:solidFill>
                <a:srgbClr val="0070C0"/>
              </a:solidFill>
            </a:endParaRPr>
          </a:p>
          <a:p>
            <a:pPr lvl="1">
              <a:lnSpc>
                <a:spcPct val="90000"/>
              </a:lnSpc>
            </a:pPr>
            <a:endParaRPr lang="en-US" altLang="en-US" sz="2400" dirty="0"/>
          </a:p>
        </p:txBody>
      </p:sp>
      <p:sp>
        <p:nvSpPr>
          <p:cNvPr id="3" name="Footer Placeholder 2"/>
          <p:cNvSpPr>
            <a:spLocks noGrp="1"/>
          </p:cNvSpPr>
          <p:nvPr>
            <p:ph type="ftr" idx="14"/>
          </p:nvPr>
        </p:nvSpPr>
        <p:spPr/>
        <p:txBody>
          <a:bodyPr/>
          <a:lstStyle/>
          <a:p>
            <a:r>
              <a:rPr lang="en-GB" dirty="0"/>
              <a:t>Joseph Levy (InterDigital)</a:t>
            </a:r>
          </a:p>
        </p:txBody>
      </p:sp>
      <p:sp>
        <p:nvSpPr>
          <p:cNvPr id="2" name="Date Placeholder 1"/>
          <p:cNvSpPr>
            <a:spLocks noGrp="1"/>
          </p:cNvSpPr>
          <p:nvPr>
            <p:ph type="dt" idx="15"/>
          </p:nvPr>
        </p:nvSpPr>
        <p:spPr/>
        <p:txBody>
          <a:bodyPr/>
          <a:lstStyle/>
          <a:p>
            <a:r>
              <a:rPr lang="en-US"/>
              <a:t>June 2021</a:t>
            </a:r>
            <a:endParaRPr lang="en-GB"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6</a:t>
            </a:fld>
            <a:endParaRPr lang="en-GB" dirty="0"/>
          </a:p>
        </p:txBody>
      </p:sp>
    </p:spTree>
    <p:extLst>
      <p:ext uri="{BB962C8B-B14F-4D97-AF65-F5344CB8AC3E}">
        <p14:creationId xmlns:p14="http://schemas.microsoft.com/office/powerpoint/2010/main" val="12689774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F35D6E-8E8E-F34A-B092-B630F318A70F}"/>
              </a:ext>
            </a:extLst>
          </p:cNvPr>
          <p:cNvSpPr>
            <a:spLocks noGrp="1"/>
          </p:cNvSpPr>
          <p:nvPr>
            <p:ph type="title"/>
          </p:nvPr>
        </p:nvSpPr>
        <p:spPr/>
        <p:txBody>
          <a:bodyPr>
            <a:normAutofit/>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478FB917-1F5A-1546-A0E1-08C0CB91A062}"/>
              </a:ext>
            </a:extLst>
          </p:cNvPr>
          <p:cNvSpPr>
            <a:spLocks noGrp="1"/>
          </p:cNvSpPr>
          <p:nvPr>
            <p:ph idx="1"/>
          </p:nvPr>
        </p:nvSpPr>
        <p:spPr>
          <a:xfrm>
            <a:off x="914401" y="1828800"/>
            <a:ext cx="10361084" cy="4113213"/>
          </a:xfrm>
        </p:spPr>
        <p:txBody>
          <a:bodyPr>
            <a:normAutofit lnSpcReduction="10000"/>
          </a:bodyPr>
          <a:lstStyle/>
          <a:p>
            <a:pPr>
              <a:buFont typeface="Arial" panose="020B0604020202020204" pitchFamily="34" charset="0"/>
              <a:buChar char="•"/>
            </a:pPr>
            <a:r>
              <a:rPr lang="en-US" altLang="en-US" dirty="0"/>
              <a:t>By participating in this activity, you agree to comply with the IEEE Code of Ethics, all applicable laws, and all IEEE policies and procedures including, but not limited to, the IEEE SA Copyright Policy. </a:t>
            </a:r>
          </a:p>
          <a:p>
            <a:pPr>
              <a:spcBef>
                <a:spcPts val="0"/>
              </a:spcBef>
              <a:spcAft>
                <a:spcPts val="0"/>
              </a:spcAft>
              <a:buClr>
                <a:srgbClr val="CC3300"/>
              </a:buClr>
              <a:buSzPct val="50000"/>
              <a:buFont typeface="Arial" panose="020B0604020202020204" pitchFamily="34" charset="0"/>
              <a:buChar char="•"/>
            </a:pPr>
            <a:endParaRPr lang="en-US" altLang="en-US" sz="3200" dirty="0">
              <a:latin typeface="Calibri" pitchFamily="34" charset="0"/>
              <a:cs typeface="Calibri" pitchFamily="34" charset="0"/>
            </a:endParaRPr>
          </a:p>
          <a:p>
            <a:pPr marL="642938" lvl="1" indent="-257175">
              <a:buSzPct val="150000"/>
              <a:buFont typeface="Arial" panose="020B0604020202020204" pitchFamily="34" charset="0"/>
              <a:buChar char="•"/>
            </a:pPr>
            <a:r>
              <a:rPr lang="en-US" altLang="en-US" dirty="0"/>
              <a:t>Previously Published material (copyright assertion indicated) shall not be presented/submitted to the Working Group nor incorporated into a Working Group draft unless permission is granted. </a:t>
            </a:r>
          </a:p>
          <a:p>
            <a:pPr marL="642938" lvl="1" indent="-257175">
              <a:buSzPct val="150000"/>
              <a:buFont typeface="Arial" panose="020B0604020202020204" pitchFamily="34" charset="0"/>
              <a:buChar char="•"/>
            </a:pPr>
            <a:r>
              <a:rPr lang="en-US" altLang="en-US" dirty="0"/>
              <a:t>Prior to presentation or submission, you shall notify the Working Group Chair of previously Published material and should assist the Chair in obtaining copyright permission acceptable to IEEE SA.</a:t>
            </a:r>
          </a:p>
          <a:p>
            <a:pPr marL="642938" lvl="1" indent="-257175">
              <a:buSzPct val="150000"/>
              <a:buFont typeface="Arial" panose="020B0604020202020204" pitchFamily="34" charset="0"/>
              <a:buChar char="•"/>
            </a:pPr>
            <a:r>
              <a:rPr lang="en-US" altLang="en-US" dirty="0"/>
              <a:t>For material that is not previously Published, IEEE is automatically granted a license to use any material that is presented or submitted.</a:t>
            </a:r>
          </a:p>
          <a:p>
            <a:pPr marL="942975" lvl="2" indent="-257175">
              <a:buSzPct val="150000"/>
              <a:buFont typeface="Arial" panose="020B0604020202020204" pitchFamily="34" charset="0"/>
              <a:buChar char="•"/>
            </a:pPr>
            <a:endParaRPr lang="en-US" altLang="en-US" sz="1400" dirty="0"/>
          </a:p>
        </p:txBody>
      </p:sp>
      <p:sp>
        <p:nvSpPr>
          <p:cNvPr id="4" name="Date Placeholder 3">
            <a:extLst>
              <a:ext uri="{FF2B5EF4-FFF2-40B4-BE49-F238E27FC236}">
                <a16:creationId xmlns:a16="http://schemas.microsoft.com/office/drawing/2014/main" id="{2F69097F-9064-40C0-8B81-F01991023C50}"/>
              </a:ext>
            </a:extLst>
          </p:cNvPr>
          <p:cNvSpPr>
            <a:spLocks noGrp="1"/>
          </p:cNvSpPr>
          <p:nvPr>
            <p:ph type="dt" idx="15"/>
          </p:nvPr>
        </p:nvSpPr>
        <p:spPr/>
        <p:txBody>
          <a:bodyPr/>
          <a:lstStyle/>
          <a:p>
            <a:r>
              <a:rPr lang="en-US"/>
              <a:t>June 2021</a:t>
            </a:r>
            <a:endParaRPr lang="en-GB" dirty="0"/>
          </a:p>
        </p:txBody>
      </p:sp>
      <p:sp>
        <p:nvSpPr>
          <p:cNvPr id="5" name="Footer Placeholder 4">
            <a:extLst>
              <a:ext uri="{FF2B5EF4-FFF2-40B4-BE49-F238E27FC236}">
                <a16:creationId xmlns:a16="http://schemas.microsoft.com/office/drawing/2014/main" id="{14A708BA-F43E-4827-905C-C32D9DB2BA05}"/>
              </a:ext>
            </a:extLst>
          </p:cNvPr>
          <p:cNvSpPr>
            <a:spLocks noGrp="1"/>
          </p:cNvSpPr>
          <p:nvPr>
            <p:ph type="ftr" idx="14"/>
          </p:nvPr>
        </p:nvSpPr>
        <p:spPr/>
        <p:txBody>
          <a:bodyPr/>
          <a:lstStyle/>
          <a:p>
            <a:r>
              <a:rPr lang="en-GB" dirty="0"/>
              <a:t>Joseph Levy (InterDigital)</a:t>
            </a:r>
          </a:p>
        </p:txBody>
      </p:sp>
      <p:sp>
        <p:nvSpPr>
          <p:cNvPr id="6" name="Slide Number Placeholder 5">
            <a:extLst>
              <a:ext uri="{FF2B5EF4-FFF2-40B4-BE49-F238E27FC236}">
                <a16:creationId xmlns:a16="http://schemas.microsoft.com/office/drawing/2014/main" id="{88B4D9D1-698D-41FC-BD93-4E2702B81DDD}"/>
              </a:ext>
            </a:extLst>
          </p:cNvPr>
          <p:cNvSpPr>
            <a:spLocks noGrp="1"/>
          </p:cNvSpPr>
          <p:nvPr>
            <p:ph type="sldNum" idx="12"/>
          </p:nvPr>
        </p:nvSpPr>
        <p:spPr/>
        <p:txBody>
          <a:bodyPr/>
          <a:lstStyle/>
          <a:p>
            <a:r>
              <a:rPr lang="en-GB" dirty="0"/>
              <a:t>Slide </a:t>
            </a:r>
            <a:fld id="{440F5867-744E-4AA6-B0ED-4C44D2DFBB7B}" type="slidenum">
              <a:rPr lang="en-GB" smtClean="0"/>
              <a:pPr/>
              <a:t>7</a:t>
            </a:fld>
            <a:endParaRPr lang="en-GB" dirty="0"/>
          </a:p>
        </p:txBody>
      </p:sp>
    </p:spTree>
    <p:extLst>
      <p:ext uri="{BB962C8B-B14F-4D97-AF65-F5344CB8AC3E}">
        <p14:creationId xmlns:p14="http://schemas.microsoft.com/office/powerpoint/2010/main" val="346465004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F35D6E-8E8E-F34A-B092-B630F318A70F}"/>
              </a:ext>
            </a:extLst>
          </p:cNvPr>
          <p:cNvSpPr>
            <a:spLocks noGrp="1"/>
          </p:cNvSpPr>
          <p:nvPr>
            <p:ph type="title"/>
          </p:nvPr>
        </p:nvSpPr>
        <p:spPr>
          <a:xfrm>
            <a:off x="914401" y="685801"/>
            <a:ext cx="10361084" cy="533399"/>
          </a:xfrm>
        </p:spPr>
        <p:txBody>
          <a:bodyPr>
            <a:normAutofit fontScale="90000"/>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478FB917-1F5A-1546-A0E1-08C0CB91A062}"/>
              </a:ext>
            </a:extLst>
          </p:cNvPr>
          <p:cNvSpPr>
            <a:spLocks noGrp="1"/>
          </p:cNvSpPr>
          <p:nvPr>
            <p:ph idx="1"/>
          </p:nvPr>
        </p:nvSpPr>
        <p:spPr>
          <a:xfrm>
            <a:off x="647171" y="1295400"/>
            <a:ext cx="10897657" cy="5181600"/>
          </a:xfrm>
        </p:spPr>
        <p:txBody>
          <a:bodyPr>
            <a:noAutofit/>
          </a:bodyPr>
          <a:lstStyle/>
          <a:p>
            <a:pPr marL="900113" lvl="2" indent="-214313">
              <a:buSzPct val="150000"/>
              <a:buFont typeface="Arial" panose="020B0604020202020204" pitchFamily="34" charset="0"/>
              <a:buChar char="•"/>
            </a:pPr>
            <a:r>
              <a:rPr lang="en-US" sz="2000" dirty="0"/>
              <a:t>The IEEE SA Copyright Policy is described in the IEEE SA Standards Board Bylaws and IEEE SA Standards Board Operations Manual</a:t>
            </a:r>
          </a:p>
          <a:p>
            <a:pPr marL="1243013" lvl="3" indent="-214313">
              <a:buSzPct val="150000"/>
              <a:buFont typeface="Arial" panose="020B0604020202020204" pitchFamily="34" charset="0"/>
              <a:buChar char="•"/>
            </a:pPr>
            <a:r>
              <a:rPr lang="en-US" dirty="0"/>
              <a:t>IEEE SA Copyright Policy, see </a:t>
            </a:r>
            <a:br>
              <a:rPr lang="en-US" dirty="0"/>
            </a:br>
            <a:r>
              <a:rPr lang="en-US" dirty="0"/>
              <a:t>	Clause 7 of the IEEE SA Standards Board Bylaws</a:t>
            </a:r>
            <a:br>
              <a:rPr lang="en-US" dirty="0"/>
            </a:br>
            <a:r>
              <a:rPr lang="en-US" dirty="0"/>
              <a:t> 	</a:t>
            </a:r>
            <a:r>
              <a:rPr lang="en-US" sz="1800" dirty="0">
                <a:hlinkClick r:id="rId2"/>
              </a:rPr>
              <a:t>https://standards.ieee.org/about/policies/bylaws/sect6-7.html#7</a:t>
            </a:r>
            <a:br>
              <a:rPr lang="en-US" sz="1800" dirty="0"/>
            </a:br>
            <a:r>
              <a:rPr lang="en-US" dirty="0"/>
              <a:t>	Clause 6.1 of the IEEE SA Standards Board Operations Manual</a:t>
            </a:r>
            <a:br>
              <a:rPr lang="en-US" dirty="0"/>
            </a:br>
            <a:r>
              <a:rPr lang="en-US" dirty="0"/>
              <a:t>	</a:t>
            </a:r>
            <a:r>
              <a:rPr lang="en-US" sz="1800" dirty="0">
                <a:hlinkClick r:id="rId3"/>
              </a:rPr>
              <a:t>https://standards.ieee.org/about/policies/opman/sect6.html</a:t>
            </a:r>
            <a:endParaRPr lang="en-US" sz="1800" dirty="0"/>
          </a:p>
          <a:p>
            <a:pPr marL="900113" lvl="2" indent="-214313">
              <a:buSzPct val="150000"/>
              <a:buFont typeface="Arial" panose="020B0604020202020204" pitchFamily="34" charset="0"/>
              <a:buChar char="•"/>
            </a:pPr>
            <a:r>
              <a:rPr lang="en-US" sz="2000" dirty="0"/>
              <a:t>IEEE SA Copyright Permission</a:t>
            </a:r>
          </a:p>
          <a:p>
            <a:pPr marL="1243013" lvl="3" indent="-214313">
              <a:buSzPct val="150000"/>
              <a:buFont typeface="Arial" panose="020B0604020202020204" pitchFamily="34" charset="0"/>
              <a:buChar char="•"/>
            </a:pPr>
            <a:r>
              <a:rPr lang="en-US" sz="1800" dirty="0">
                <a:hlinkClick r:id="rId4"/>
              </a:rPr>
              <a:t>https://standards.ieee.org/content/dam/ieee-standards/standards/web/documents/other/permissionltrs.zip</a:t>
            </a:r>
            <a:endParaRPr lang="en-US" sz="1800" dirty="0"/>
          </a:p>
          <a:p>
            <a:pPr marL="900113" lvl="2" indent="-214313">
              <a:buSzPct val="150000"/>
              <a:buFont typeface="Arial" panose="020B0604020202020204" pitchFamily="34" charset="0"/>
              <a:buChar char="•"/>
            </a:pPr>
            <a:r>
              <a:rPr lang="en-US" sz="2000" dirty="0"/>
              <a:t>IEEE SA Copyright FAQs</a:t>
            </a:r>
          </a:p>
          <a:p>
            <a:pPr marL="1243013" lvl="3" indent="-214313">
              <a:buSzPct val="150000"/>
              <a:buFont typeface="Arial" panose="020B0604020202020204" pitchFamily="34" charset="0"/>
              <a:buChar char="•"/>
            </a:pPr>
            <a:r>
              <a:rPr lang="en-US" sz="1800" dirty="0">
                <a:hlinkClick r:id="rId5"/>
              </a:rPr>
              <a:t>http://standards.ieee.org/faqs/copyrights.html/</a:t>
            </a:r>
            <a:endParaRPr lang="en-US" sz="1800" dirty="0"/>
          </a:p>
          <a:p>
            <a:pPr marL="900113" lvl="2" indent="-214313">
              <a:buSzPct val="150000"/>
              <a:buFont typeface="Arial" panose="020B0604020202020204" pitchFamily="34" charset="0"/>
              <a:buChar char="•"/>
            </a:pPr>
            <a:r>
              <a:rPr lang="en-US" sz="2000" dirty="0"/>
              <a:t>IEEE SA Best Practices for IEEE Standards Development </a:t>
            </a:r>
          </a:p>
          <a:p>
            <a:pPr marL="1243013" lvl="3" indent="-214313">
              <a:buSzPct val="150000"/>
              <a:buFont typeface="Arial" panose="020B0604020202020204" pitchFamily="34" charset="0"/>
              <a:buChar char="•"/>
            </a:pPr>
            <a:r>
              <a:rPr lang="en-US" sz="1800" dirty="0">
                <a:hlinkClick r:id="rId6"/>
              </a:rPr>
              <a:t>http://standards.ieee.org/develop/policies/best_practices_for_ieee_standards_development_051215.pdf</a:t>
            </a:r>
            <a:endParaRPr lang="en-US" sz="1800" dirty="0"/>
          </a:p>
          <a:p>
            <a:pPr marL="900113" lvl="2" indent="-214313">
              <a:buSzPct val="150000"/>
              <a:buFont typeface="Arial" panose="020B0604020202020204" pitchFamily="34" charset="0"/>
              <a:buChar char="•"/>
            </a:pPr>
            <a:r>
              <a:rPr lang="en-US" sz="2000" dirty="0"/>
              <a:t>Distribution of Draft Standards (see 6.1.3 of the SASB Operations Manual)</a:t>
            </a:r>
          </a:p>
          <a:p>
            <a:pPr marL="1243013" lvl="3" indent="-214313">
              <a:buSzPct val="150000"/>
              <a:buFont typeface="Arial" panose="020B0604020202020204" pitchFamily="34" charset="0"/>
              <a:buChar char="•"/>
            </a:pPr>
            <a:r>
              <a:rPr lang="en-US" sz="1800" dirty="0">
                <a:hlinkClick r:id="rId3"/>
              </a:rPr>
              <a:t>https://standards.ieee.org/about/policies/opman/sect6.html</a:t>
            </a:r>
            <a:endParaRPr lang="en-US" sz="1800" dirty="0"/>
          </a:p>
          <a:p>
            <a:pPr marL="900113" lvl="2" indent="-214313">
              <a:buSzPct val="150000"/>
              <a:buFont typeface="Arial" panose="020B0604020202020204" pitchFamily="34" charset="0"/>
              <a:buChar char="•"/>
            </a:pPr>
            <a:endParaRPr lang="en-US" altLang="en-US" sz="1100" dirty="0"/>
          </a:p>
        </p:txBody>
      </p:sp>
      <p:sp>
        <p:nvSpPr>
          <p:cNvPr id="4" name="Date Placeholder 3">
            <a:extLst>
              <a:ext uri="{FF2B5EF4-FFF2-40B4-BE49-F238E27FC236}">
                <a16:creationId xmlns:a16="http://schemas.microsoft.com/office/drawing/2014/main" id="{4EFEFA23-E4B2-409F-8D51-8C1D2B217056}"/>
              </a:ext>
            </a:extLst>
          </p:cNvPr>
          <p:cNvSpPr>
            <a:spLocks noGrp="1"/>
          </p:cNvSpPr>
          <p:nvPr>
            <p:ph type="dt" idx="15"/>
          </p:nvPr>
        </p:nvSpPr>
        <p:spPr/>
        <p:txBody>
          <a:bodyPr/>
          <a:lstStyle/>
          <a:p>
            <a:r>
              <a:rPr lang="en-US"/>
              <a:t>June 2021</a:t>
            </a:r>
            <a:endParaRPr lang="en-GB" dirty="0"/>
          </a:p>
        </p:txBody>
      </p:sp>
      <p:sp>
        <p:nvSpPr>
          <p:cNvPr id="5" name="Footer Placeholder 4">
            <a:extLst>
              <a:ext uri="{FF2B5EF4-FFF2-40B4-BE49-F238E27FC236}">
                <a16:creationId xmlns:a16="http://schemas.microsoft.com/office/drawing/2014/main" id="{A94E8563-66BB-4C3D-89D9-05D200F4C945}"/>
              </a:ext>
            </a:extLst>
          </p:cNvPr>
          <p:cNvSpPr>
            <a:spLocks noGrp="1"/>
          </p:cNvSpPr>
          <p:nvPr>
            <p:ph type="ftr" idx="14"/>
          </p:nvPr>
        </p:nvSpPr>
        <p:spPr/>
        <p:txBody>
          <a:bodyPr/>
          <a:lstStyle/>
          <a:p>
            <a:r>
              <a:rPr lang="en-GB" dirty="0"/>
              <a:t>Joseph Levy (InterDigital)</a:t>
            </a:r>
          </a:p>
        </p:txBody>
      </p:sp>
      <p:sp>
        <p:nvSpPr>
          <p:cNvPr id="6" name="Slide Number Placeholder 5">
            <a:extLst>
              <a:ext uri="{FF2B5EF4-FFF2-40B4-BE49-F238E27FC236}">
                <a16:creationId xmlns:a16="http://schemas.microsoft.com/office/drawing/2014/main" id="{A01EA25B-6871-4DA6-8B1F-D2A37B634C17}"/>
              </a:ext>
            </a:extLst>
          </p:cNvPr>
          <p:cNvSpPr>
            <a:spLocks noGrp="1"/>
          </p:cNvSpPr>
          <p:nvPr>
            <p:ph type="sldNum" idx="12"/>
          </p:nvPr>
        </p:nvSpPr>
        <p:spPr/>
        <p:txBody>
          <a:bodyPr/>
          <a:lstStyle/>
          <a:p>
            <a:r>
              <a:rPr lang="en-GB" dirty="0"/>
              <a:t>Slide </a:t>
            </a:r>
            <a:fld id="{440F5867-744E-4AA6-B0ED-4C44D2DFBB7B}" type="slidenum">
              <a:rPr lang="en-GB" smtClean="0"/>
              <a:pPr/>
              <a:t>8</a:t>
            </a:fld>
            <a:endParaRPr lang="en-GB" dirty="0"/>
          </a:p>
        </p:txBody>
      </p:sp>
    </p:spTree>
    <p:extLst>
      <p:ext uri="{BB962C8B-B14F-4D97-AF65-F5344CB8AC3E}">
        <p14:creationId xmlns:p14="http://schemas.microsoft.com/office/powerpoint/2010/main" val="1311718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65200" y="693693"/>
            <a:ext cx="10361084" cy="1035049"/>
          </a:xfrm>
        </p:spPr>
        <p:txBody>
          <a:bodyPr/>
          <a:lstStyle/>
          <a:p>
            <a:r>
              <a:rPr lang="en-US" sz="2800" b="1" i="0" u="none" strike="noStrike" baseline="0" dirty="0">
                <a:solidFill>
                  <a:srgbClr val="3131CC"/>
                </a:solidFill>
                <a:latin typeface="Arial" panose="020B0604020202020204" pitchFamily="34" charset="0"/>
              </a:rPr>
              <a:t>Participants in the IEEE-SA “</a:t>
            </a:r>
            <a:r>
              <a:rPr lang="en-US" sz="2800" b="1" i="1" u="none" strike="noStrike" baseline="0" dirty="0">
                <a:solidFill>
                  <a:srgbClr val="3131CC"/>
                </a:solidFill>
                <a:latin typeface="Arial" panose="020B0604020202020204" pitchFamily="34" charset="0"/>
              </a:rPr>
              <a:t>individual process</a:t>
            </a:r>
            <a:r>
              <a:rPr lang="en-US" sz="2800" b="1" i="0" u="none" strike="noStrike" baseline="0" dirty="0">
                <a:solidFill>
                  <a:srgbClr val="3131CC"/>
                </a:solidFill>
                <a:latin typeface="Arial" panose="020B0604020202020204" pitchFamily="34" charset="0"/>
              </a:rPr>
              <a:t>” shall act independently of others, including employers</a:t>
            </a:r>
            <a:endParaRPr lang="en-US" sz="4400" dirty="0"/>
          </a:p>
        </p:txBody>
      </p:sp>
      <p:sp>
        <p:nvSpPr>
          <p:cNvPr id="3" name="Content Placeholder 2"/>
          <p:cNvSpPr>
            <a:spLocks noGrp="1"/>
          </p:cNvSpPr>
          <p:nvPr>
            <p:ph idx="1"/>
          </p:nvPr>
        </p:nvSpPr>
        <p:spPr>
          <a:xfrm>
            <a:off x="710046" y="1728742"/>
            <a:ext cx="10766303" cy="4921249"/>
          </a:xfrm>
        </p:spPr>
        <p:txBody>
          <a:bodyPr/>
          <a:lstStyle/>
          <a:p>
            <a:pPr marR="0" algn="l"/>
            <a:r>
              <a:rPr lang="en-US" sz="2000" b="0" i="0" u="none" strike="noStrike" baseline="0" dirty="0">
                <a:solidFill>
                  <a:srgbClr val="000000"/>
                </a:solidFill>
                <a:latin typeface="Arial" panose="020B0604020202020204" pitchFamily="34" charset="0"/>
              </a:rPr>
              <a:t>The </a:t>
            </a:r>
            <a:r>
              <a:rPr lang="en-US" sz="2000" b="0" i="0" u="none" strike="noStrike" baseline="0" dirty="0">
                <a:solidFill>
                  <a:srgbClr val="0064FF"/>
                </a:solidFill>
                <a:latin typeface="Arial" panose="020B0604020202020204" pitchFamily="34" charset="0"/>
                <a:hlinkClick r:id="rId2"/>
              </a:rPr>
              <a:t>IEEE-SA Standards Board Bylaws </a:t>
            </a:r>
            <a:r>
              <a:rPr lang="en-US" sz="2000" b="0" dirty="0">
                <a:latin typeface="Arial" panose="020B0604020202020204" pitchFamily="34" charset="0"/>
              </a:rPr>
              <a:t>require </a:t>
            </a:r>
            <a:r>
              <a:rPr lang="en-US" sz="2000" b="0" i="0" u="none" strike="noStrike" baseline="0" dirty="0">
                <a:solidFill>
                  <a:srgbClr val="000000"/>
                </a:solidFill>
                <a:latin typeface="Arial" panose="020B0604020202020204" pitchFamily="34" charset="0"/>
              </a:rPr>
              <a:t>that “</a:t>
            </a:r>
            <a:r>
              <a:rPr lang="en-US" sz="2000" b="0" i="1" u="none" strike="noStrike" baseline="0" dirty="0">
                <a:solidFill>
                  <a:srgbClr val="000000"/>
                </a:solidFill>
                <a:latin typeface="Arial" panose="020B0604020202020204" pitchFamily="34" charset="0"/>
              </a:rPr>
              <a:t>participants in the IEEE standards development individual process shall act based on their qualifications and experience”</a:t>
            </a:r>
            <a:endParaRPr lang="en-US" sz="2000" b="0" i="0" u="none" strike="noStrike" baseline="0" dirty="0">
              <a:solidFill>
                <a:srgbClr val="000000"/>
              </a:solidFill>
              <a:latin typeface="Arial" panose="020B0604020202020204" pitchFamily="34" charset="0"/>
            </a:endParaRPr>
          </a:p>
          <a:p>
            <a:pPr marR="0" algn="l"/>
            <a:r>
              <a:rPr lang="en-US" sz="2000" b="0" i="0" u="none" strike="noStrike" baseline="0" dirty="0">
                <a:solidFill>
                  <a:srgbClr val="000000"/>
                </a:solidFill>
                <a:latin typeface="Arial" panose="020B0604020202020204" pitchFamily="34" charset="0"/>
              </a:rPr>
              <a:t>•This means participants: </a:t>
            </a:r>
            <a:r>
              <a:rPr lang="en-US" sz="2000" b="1" i="0" u="none" strike="noStrike" baseline="0" dirty="0">
                <a:solidFill>
                  <a:srgbClr val="00AF4F"/>
                </a:solidFill>
                <a:latin typeface="Arial" panose="020B0604020202020204" pitchFamily="34" charset="0"/>
              </a:rPr>
              <a:t>Shall act &amp; vote </a:t>
            </a:r>
            <a:r>
              <a:rPr lang="en-US" sz="2000" b="0" i="0" u="none" strike="noStrike" baseline="0" dirty="0">
                <a:solidFill>
                  <a:srgbClr val="000000"/>
                </a:solidFill>
                <a:latin typeface="Arial" panose="020B0604020202020204" pitchFamily="34" charset="0"/>
              </a:rPr>
              <a:t>based on their personal &amp; independent opinions derived from their expertise, knowledge, and qualifications</a:t>
            </a:r>
          </a:p>
          <a:p>
            <a:pPr marR="0" algn="l"/>
            <a:r>
              <a:rPr lang="en-US" sz="2000" b="1" i="0" u="none" strike="noStrike" baseline="0" dirty="0">
                <a:solidFill>
                  <a:srgbClr val="FF0000"/>
                </a:solidFill>
                <a:latin typeface="Arial" panose="020B0604020202020204" pitchFamily="34" charset="0"/>
              </a:rPr>
              <a:t>Shall not act or vote </a:t>
            </a:r>
            <a:r>
              <a:rPr lang="en-US" sz="2000" b="0" i="0" u="none" strike="noStrike" baseline="0" dirty="0">
                <a:solidFill>
                  <a:srgbClr val="000000"/>
                </a:solidFill>
                <a:latin typeface="Arial" panose="020B0604020202020204" pitchFamily="34" charset="0"/>
              </a:rPr>
              <a:t>based on any obligation to or any direction from any other person or organization, including an employer or client, regardless of any external commitments, agreements, contracts, or orders</a:t>
            </a:r>
          </a:p>
          <a:p>
            <a:pPr marR="0" algn="l"/>
            <a:r>
              <a:rPr lang="en-US" sz="2000" b="1" i="0" u="none" strike="noStrike" baseline="0" dirty="0">
                <a:solidFill>
                  <a:srgbClr val="FF0000"/>
                </a:solidFill>
                <a:latin typeface="Arial" panose="020B0604020202020204" pitchFamily="34" charset="0"/>
              </a:rPr>
              <a:t>Shall not direct </a:t>
            </a:r>
            <a:r>
              <a:rPr lang="en-US" sz="2000" b="0" i="0" u="none" strike="noStrike" baseline="0" dirty="0">
                <a:solidFill>
                  <a:srgbClr val="000000"/>
                </a:solidFill>
                <a:latin typeface="Arial" panose="020B0604020202020204" pitchFamily="34" charset="0"/>
              </a:rPr>
              <a:t>the actions or votes of other participants or retaliate against other participants for fulfilling their responsibility to act &amp; vote based on their personal &amp; independently developed opinions</a:t>
            </a:r>
          </a:p>
          <a:p>
            <a:pPr marR="0" algn="l"/>
            <a:endParaRPr lang="en-US" sz="2000" b="0" i="0" u="none" strike="noStrike" baseline="0" dirty="0">
              <a:solidFill>
                <a:srgbClr val="000000"/>
              </a:solidFill>
              <a:latin typeface="Arial" panose="020B0604020202020204" pitchFamily="34" charset="0"/>
            </a:endParaRPr>
          </a:p>
          <a:p>
            <a:pPr marR="0" algn="l"/>
            <a:r>
              <a:rPr lang="en-US" sz="2000" b="0" i="0" u="none" strike="noStrike" baseline="0" dirty="0">
                <a:solidFill>
                  <a:srgbClr val="000000"/>
                </a:solidFill>
                <a:latin typeface="Arial" panose="020B0604020202020204" pitchFamily="34" charset="0"/>
              </a:rPr>
              <a:t>•By participating in standards activities using the “</a:t>
            </a:r>
            <a:r>
              <a:rPr lang="en-US" sz="2000" b="0" i="1" u="none" strike="noStrike" baseline="0" dirty="0">
                <a:solidFill>
                  <a:srgbClr val="000000"/>
                </a:solidFill>
                <a:latin typeface="Arial" panose="020B0604020202020204" pitchFamily="34" charset="0"/>
              </a:rPr>
              <a:t>individual process</a:t>
            </a:r>
            <a:r>
              <a:rPr lang="en-US" sz="2000" b="0" i="0" u="none" strike="noStrike" baseline="0" dirty="0">
                <a:solidFill>
                  <a:srgbClr val="000000"/>
                </a:solidFill>
                <a:latin typeface="Arial" panose="020B0604020202020204" pitchFamily="34" charset="0"/>
              </a:rPr>
              <a:t>”, you are deemed to accept these requirements; if you are unable to satisfy these requirements then you shall immediately cease any participation </a:t>
            </a:r>
          </a:p>
        </p:txBody>
      </p:sp>
      <p:sp>
        <p:nvSpPr>
          <p:cNvPr id="4" name="Footer Placeholder 3"/>
          <p:cNvSpPr>
            <a:spLocks noGrp="1"/>
          </p:cNvSpPr>
          <p:nvPr>
            <p:ph type="ftr" idx="14"/>
          </p:nvPr>
        </p:nvSpPr>
        <p:spPr/>
        <p:txBody>
          <a:bodyPr/>
          <a:lstStyle/>
          <a:p>
            <a:r>
              <a:rPr lang="en-GB" dirty="0"/>
              <a:t>Joseph Levy (InterDigital)</a:t>
            </a:r>
          </a:p>
        </p:txBody>
      </p:sp>
      <p:sp>
        <p:nvSpPr>
          <p:cNvPr id="5" name="Date Placeholder 4"/>
          <p:cNvSpPr>
            <a:spLocks noGrp="1"/>
          </p:cNvSpPr>
          <p:nvPr>
            <p:ph type="dt" idx="15"/>
          </p:nvPr>
        </p:nvSpPr>
        <p:spPr/>
        <p:txBody>
          <a:bodyPr/>
          <a:lstStyle/>
          <a:p>
            <a:r>
              <a:rPr lang="en-US"/>
              <a:t>June 2021</a:t>
            </a:r>
            <a:endParaRPr lang="en-GB" dirty="0"/>
          </a:p>
        </p:txBody>
      </p:sp>
      <p:sp>
        <p:nvSpPr>
          <p:cNvPr id="6" name="Slide Number Placeholder 5"/>
          <p:cNvSpPr>
            <a:spLocks noGrp="1"/>
          </p:cNvSpPr>
          <p:nvPr>
            <p:ph type="sldNum" idx="12"/>
          </p:nvPr>
        </p:nvSpPr>
        <p:spPr/>
        <p:txBody>
          <a:bodyPr/>
          <a:lstStyle/>
          <a:p>
            <a:r>
              <a:rPr lang="en-GB" dirty="0"/>
              <a:t>Slide </a:t>
            </a:r>
            <a:fld id="{440F5867-744E-4AA6-B0ED-4C44D2DFBB7B}" type="slidenum">
              <a:rPr lang="en-GB" smtClean="0"/>
              <a:pPr/>
              <a:t>9</a:t>
            </a:fld>
            <a:endParaRPr lang="en-GB" dirty="0"/>
          </a:p>
        </p:txBody>
      </p:sp>
    </p:spTree>
    <p:extLst>
      <p:ext uri="{BB962C8B-B14F-4D97-AF65-F5344CB8AC3E}">
        <p14:creationId xmlns:p14="http://schemas.microsoft.com/office/powerpoint/2010/main" val="1943740662"/>
      </p:ext>
    </p:extLst>
  </p:cSld>
  <p:clrMapOvr>
    <a:masterClrMapping/>
  </p:clrMapOvr>
</p:sld>
</file>

<file path=ppt/theme/theme1.xml><?xml version="1.0" encoding="utf-8"?>
<a:theme xmlns:a="http://schemas.openxmlformats.org/drawingml/2006/main" name="Office Theme">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Presentation1" id="{6F2D85B4-B705-4018-9CF0-E6E4BD03567D}" vid="{6A25E773-D890-44CD-BA7F-9C3E9F9CAE58}"/>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5C7DFCADC33959499CA2174C6C12CE0D" ma:contentTypeVersion="13" ma:contentTypeDescription="Create a new document." ma:contentTypeScope="" ma:versionID="a3fc4679fdd7500c1d3a32e1d1f4f41d">
  <xsd:schema xmlns:xsd="http://www.w3.org/2001/XMLSchema" xmlns:xs="http://www.w3.org/2001/XMLSchema" xmlns:p="http://schemas.microsoft.com/office/2006/metadata/properties" xmlns:ns3="60873816-0101-4504-946e-6fdefec58fb5" xmlns:ns4="4e36d776-f4f9-4739-bb28-fcc060563e14" targetNamespace="http://schemas.microsoft.com/office/2006/metadata/properties" ma:root="true" ma:fieldsID="5e5750bb2fd743998b6e6034b6081643" ns3:_="" ns4:_="">
    <xsd:import namespace="60873816-0101-4504-946e-6fdefec58fb5"/>
    <xsd:import namespace="4e36d776-f4f9-4739-bb28-fcc060563e14"/>
    <xsd:element name="properties">
      <xsd:complexType>
        <xsd:sequence>
          <xsd:element name="documentManagement">
            <xsd:complexType>
              <xsd:all>
                <xsd:element ref="ns3:MediaServiceMetadata" minOccurs="0"/>
                <xsd:element ref="ns3:MediaServiceFastMetadata" minOccurs="0"/>
                <xsd:element ref="ns3:MediaServiceDateTaken" minOccurs="0"/>
                <xsd:element ref="ns3:MediaServiceAutoTags" minOccurs="0"/>
                <xsd:element ref="ns4:SharedWithUsers" minOccurs="0"/>
                <xsd:element ref="ns4:SharedWithDetails" minOccurs="0"/>
                <xsd:element ref="ns4:SharingHintHash" minOccurs="0"/>
                <xsd:element ref="ns3:MediaServiceOCR" minOccurs="0"/>
                <xsd:element ref="ns3:MediaServiceLocation" minOccurs="0"/>
                <xsd:element ref="ns3:MediaServiceGenerationTime" minOccurs="0"/>
                <xsd:element ref="ns3:MediaServiceEventHashCode" minOccurs="0"/>
                <xsd:element ref="ns3:MediaServiceAutoKeyPoints" minOccurs="0"/>
                <xsd:element ref="ns3:MediaServiceKeyPoint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60873816-0101-4504-946e-6fdefec58fb5" elementFormDefault="qualified">
    <xsd:import namespace="http://schemas.microsoft.com/office/2006/documentManagement/types"/>
    <xsd:import namespace="http://schemas.microsoft.com/office/infopath/2007/PartnerControls"/>
    <xsd:element name="MediaServiceMetadata" ma:index="8" nillable="true" ma:displayName="MediaServiceMetadata" ma:description="" ma:hidden="true" ma:internalName="MediaServiceMetadata" ma:readOnly="true">
      <xsd:simpleType>
        <xsd:restriction base="dms:Note"/>
      </xsd:simpleType>
    </xsd:element>
    <xsd:element name="MediaServiceFastMetadata" ma:index="9" nillable="true" ma:displayName="MediaServiceFastMetadata" ma:description=""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MediaServiceAutoTags" ma:internalName="MediaServiceAutoTags" ma:readOnly="true">
      <xsd:simpleType>
        <xsd:restriction base="dms:Text"/>
      </xsd:simpleType>
    </xsd:element>
    <xsd:element name="MediaServiceOCR" ma:index="15" nillable="true" ma:displayName="MediaServiceOCR" ma:internalName="MediaServiceOCR" ma:readOnly="true">
      <xsd:simpleType>
        <xsd:restriction base="dms:Note">
          <xsd:maxLength value="255"/>
        </xsd:restriction>
      </xsd:simpleType>
    </xsd:element>
    <xsd:element name="MediaServiceLocation" ma:index="16" nillable="true" ma:displayName="MediaServiceLocation" ma:internalName="MediaServiceLocation" ma:readOnly="true">
      <xsd:simpleType>
        <xsd:restriction base="dms:Text"/>
      </xsd:simpleType>
    </xsd:element>
    <xsd:element name="MediaServiceGenerationTime" ma:index="17" nillable="true" ma:displayName="MediaServiceGenerationTime" ma:hidden="true" ma:internalName="MediaServiceGenerationTime" ma:readOnly="true">
      <xsd:simpleType>
        <xsd:restriction base="dms:Text"/>
      </xsd:simpleType>
    </xsd:element>
    <xsd:element name="MediaServiceEventHashCode" ma:index="18" nillable="true" ma:displayName="MediaServiceEventHashCode" ma:hidden="true" ma:internalName="MediaServiceEventHashCode" ma:readOnly="true">
      <xsd:simpleType>
        <xsd:restriction base="dms:Text"/>
      </xsd:simpleType>
    </xsd:element>
    <xsd:element name="MediaServiceAutoKeyPoints" ma:index="19" nillable="true" ma:displayName="MediaServiceAutoKeyPoints" ma:hidden="true" ma:internalName="MediaServiceAutoKeyPoints" ma:readOnly="true">
      <xsd:simpleType>
        <xsd:restriction base="dms:Note"/>
      </xsd:simpleType>
    </xsd:element>
    <xsd:element name="MediaServiceKeyPoints" ma:index="20" nillable="true" ma:displayName="KeyPoints" ma:internalName="MediaServiceKeyPoint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4e36d776-f4f9-4739-bb28-fcc060563e14" elementFormDefault="qualified">
    <xsd:import namespace="http://schemas.microsoft.com/office/2006/documentManagement/types"/>
    <xsd:import namespace="http://schemas.microsoft.com/office/infopath/2007/PartnerControls"/>
    <xsd:element name="SharedWithUsers" ma:index="12"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Shared With Details" ma:internalName="SharedWithDetails" ma:readOnly="true">
      <xsd:simpleType>
        <xsd:restriction base="dms:Note">
          <xsd:maxLength value="255"/>
        </xsd:restriction>
      </xsd:simpleType>
    </xsd:element>
    <xsd:element name="SharingHintHash" ma:index="14" nillable="true" ma:displayName="Sharing Hint Hash" ma:hidden="true" ma:internalName="SharingHintHash"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C1B35010-95F5-442D-8F5B-357EDA6B4347}">
  <ds:schemaRefs>
    <ds:schemaRef ds:uri="http://purl.org/dc/terms/"/>
    <ds:schemaRef ds:uri="http://purl.org/dc/dcmitype/"/>
    <ds:schemaRef ds:uri="4e36d776-f4f9-4739-bb28-fcc060563e14"/>
    <ds:schemaRef ds:uri="http://schemas.microsoft.com/office/infopath/2007/PartnerControls"/>
    <ds:schemaRef ds:uri="http://schemas.microsoft.com/office/2006/documentManagement/types"/>
    <ds:schemaRef ds:uri="http://schemas.microsoft.com/office/2006/metadata/properties"/>
    <ds:schemaRef ds:uri="http://schemas.openxmlformats.org/package/2006/metadata/core-properties"/>
    <ds:schemaRef ds:uri="60873816-0101-4504-946e-6fdefec58fb5"/>
    <ds:schemaRef ds:uri="http://www.w3.org/XML/1998/namespace"/>
    <ds:schemaRef ds:uri="http://purl.org/dc/elements/1.1/"/>
  </ds:schemaRefs>
</ds:datastoreItem>
</file>

<file path=customXml/itemProps2.xml><?xml version="1.0" encoding="utf-8"?>
<ds:datastoreItem xmlns:ds="http://schemas.openxmlformats.org/officeDocument/2006/customXml" ds:itemID="{F3F14640-4E7F-4A2D-B44E-1E3362A4DF8C}">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60873816-0101-4504-946e-6fdefec58fb5"/>
    <ds:schemaRef ds:uri="4e36d776-f4f9-4739-bb28-fcc060563e14"/>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A034F48E-90AD-4246-ACE4-D7D7572A3FAE}">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otalTime>20019</TotalTime>
  <Words>2045</Words>
  <Application>Microsoft Office PowerPoint</Application>
  <PresentationFormat>Widescreen</PresentationFormat>
  <Paragraphs>228</Paragraphs>
  <Slides>16</Slides>
  <Notes>6</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16</vt:i4>
      </vt:variant>
    </vt:vector>
  </HeadingPairs>
  <TitlesOfParts>
    <vt:vector size="23" baseType="lpstr">
      <vt:lpstr>Arial</vt:lpstr>
      <vt:lpstr>Calibri</vt:lpstr>
      <vt:lpstr>Monotype Sorts</vt:lpstr>
      <vt:lpstr>Symbol</vt:lpstr>
      <vt:lpstr>Times New Roman</vt:lpstr>
      <vt:lpstr>Office Theme</vt:lpstr>
      <vt:lpstr>Document</vt:lpstr>
      <vt:lpstr>AANI SC Teleconference Agenda 8 June</vt:lpstr>
      <vt:lpstr>Abstract</vt:lpstr>
      <vt:lpstr>Reminders and Rules</vt:lpstr>
      <vt:lpstr>Agenda</vt:lpstr>
      <vt:lpstr>Guidelines for IEEE-SA Meetings</vt:lpstr>
      <vt:lpstr>Resources – URLs</vt:lpstr>
      <vt:lpstr>IEEE SA Copyright Policy</vt:lpstr>
      <vt:lpstr>IEEE SA Copyright Policy</vt:lpstr>
      <vt:lpstr>Participants in the IEEE-SA “individual process” shall act independently of others, including employers</vt:lpstr>
      <vt:lpstr>AANI SC Status/Activity</vt:lpstr>
      <vt:lpstr>Review of the WFA LS - 11-21-0170r0</vt:lpstr>
      <vt:lpstr>Features that can be used to improve QoS (from 11-21/0640r4)</vt:lpstr>
      <vt:lpstr>QoS – Scope (from 11-21/0640r4)</vt:lpstr>
      <vt:lpstr>Contributions/Discussion</vt:lpstr>
      <vt:lpstr>Future Sessions Planning</vt:lpstr>
      <vt:lpstr>Backup slides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AANI SC Teleconference Agenda</dc:title>
  <dc:creator>Joseph Levy</dc:creator>
  <cp:lastModifiedBy>Joseph Levy</cp:lastModifiedBy>
  <cp:revision>14</cp:revision>
  <dcterms:created xsi:type="dcterms:W3CDTF">2021-01-13T08:32:13Z</dcterms:created>
  <dcterms:modified xsi:type="dcterms:W3CDTF">2021-06-07T19:44:35Z</dcterms:modified>
</cp:coreProperties>
</file>

<file path=docProps/thumbnail.jpeg>
</file>