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1"/>
  </p:notesMasterIdLst>
  <p:handoutMasterIdLst>
    <p:handoutMasterId r:id="rId22"/>
  </p:handoutMasterIdLst>
  <p:sldIdLst>
    <p:sldId id="256" r:id="rId5"/>
    <p:sldId id="257" r:id="rId6"/>
    <p:sldId id="265" r:id="rId7"/>
    <p:sldId id="393" r:id="rId8"/>
    <p:sldId id="368" r:id="rId9"/>
    <p:sldId id="268" r:id="rId10"/>
    <p:sldId id="283" r:id="rId11"/>
    <p:sldId id="284" r:id="rId12"/>
    <p:sldId id="280" r:id="rId13"/>
    <p:sldId id="444" r:id="rId14"/>
    <p:sldId id="443" r:id="rId15"/>
    <p:sldId id="446" r:id="rId16"/>
    <p:sldId id="458" r:id="rId17"/>
    <p:sldId id="445" r:id="rId18"/>
    <p:sldId id="274" r:id="rId19"/>
    <p:sldId id="447" r:id="rId2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ph Levy" initials="JL" lastIdx="1" clrIdx="0">
    <p:extLst>
      <p:ext uri="{19B8F6BF-5375-455C-9EA6-DF929625EA0E}">
        <p15:presenceInfo xmlns:p15="http://schemas.microsoft.com/office/powerpoint/2012/main" userId="S::Joseph.Levy@InterDigital.com::3766db8f-7892-44ce-ae9b-8fce39950a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0BB"/>
    <a:srgbClr val="E1F0DC"/>
    <a:srgbClr val="DAF2EB"/>
    <a:srgbClr val="FDE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E262F8-6E86-4DD7-BC1F-96E4F43F43FF}" v="6" dt="2021-06-07T19:40:01.7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165" autoAdjust="0"/>
    <p:restoredTop sz="94660"/>
  </p:normalViewPr>
  <p:slideViewPr>
    <p:cSldViewPr>
      <p:cViewPr varScale="1">
        <p:scale>
          <a:sx n="108" d="100"/>
          <a:sy n="108" d="100"/>
        </p:scale>
        <p:origin x="272" y="76"/>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60" d="100"/>
          <a:sy n="60" d="100"/>
        </p:scale>
        <p:origin x="297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Levy" userId="3766db8f-7892-44ce-ae9b-8fce39950acf" providerId="ADAL" clId="{6CE262F8-6E86-4DD7-BC1F-96E4F43F43FF}"/>
    <pc:docChg chg="custSel modSld modMainMaster">
      <pc:chgData name="Joseph Levy" userId="3766db8f-7892-44ce-ae9b-8fce39950acf" providerId="ADAL" clId="{6CE262F8-6E86-4DD7-BC1F-96E4F43F43FF}" dt="2021-06-07T19:44:25.863" v="396" actId="113"/>
      <pc:docMkLst>
        <pc:docMk/>
      </pc:docMkLst>
      <pc:sldChg chg="modSp mod">
        <pc:chgData name="Joseph Levy" userId="3766db8f-7892-44ce-ae9b-8fce39950acf" providerId="ADAL" clId="{6CE262F8-6E86-4DD7-BC1F-96E4F43F43FF}" dt="2021-06-07T14:59:48.852" v="24" actId="6549"/>
        <pc:sldMkLst>
          <pc:docMk/>
          <pc:sldMk cId="0" sldId="256"/>
        </pc:sldMkLst>
        <pc:spChg chg="mod">
          <ac:chgData name="Joseph Levy" userId="3766db8f-7892-44ce-ae9b-8fce39950acf" providerId="ADAL" clId="{6CE262F8-6E86-4DD7-BC1F-96E4F43F43FF}" dt="2021-06-07T14:59:36.764" v="19" actId="6549"/>
          <ac:spMkLst>
            <pc:docMk/>
            <pc:sldMk cId="0" sldId="256"/>
            <ac:spMk id="3073" creationId="{00000000-0000-0000-0000-000000000000}"/>
          </ac:spMkLst>
        </pc:spChg>
        <pc:spChg chg="mod">
          <ac:chgData name="Joseph Levy" userId="3766db8f-7892-44ce-ae9b-8fce39950acf" providerId="ADAL" clId="{6CE262F8-6E86-4DD7-BC1F-96E4F43F43FF}" dt="2021-06-07T14:59:48.852" v="24" actId="6549"/>
          <ac:spMkLst>
            <pc:docMk/>
            <pc:sldMk cId="0" sldId="256"/>
            <ac:spMk id="3074" creationId="{00000000-0000-0000-0000-000000000000}"/>
          </ac:spMkLst>
        </pc:spChg>
      </pc:sldChg>
      <pc:sldChg chg="modSp mod">
        <pc:chgData name="Joseph Levy" userId="3766db8f-7892-44ce-ae9b-8fce39950acf" providerId="ADAL" clId="{6CE262F8-6E86-4DD7-BC1F-96E4F43F43FF}" dt="2021-06-07T15:00:40.746" v="35" actId="6549"/>
        <pc:sldMkLst>
          <pc:docMk/>
          <pc:sldMk cId="0" sldId="257"/>
        </pc:sldMkLst>
        <pc:spChg chg="mod">
          <ac:chgData name="Joseph Levy" userId="3766db8f-7892-44ce-ae9b-8fce39950acf" providerId="ADAL" clId="{6CE262F8-6E86-4DD7-BC1F-96E4F43F43FF}" dt="2021-06-07T15:00:40.746" v="35" actId="6549"/>
          <ac:spMkLst>
            <pc:docMk/>
            <pc:sldMk cId="0" sldId="257"/>
            <ac:spMk id="4098" creationId="{00000000-0000-0000-0000-000000000000}"/>
          </ac:spMkLst>
        </pc:spChg>
      </pc:sldChg>
      <pc:sldChg chg="modSp mod">
        <pc:chgData name="Joseph Levy" userId="3766db8f-7892-44ce-ae9b-8fce39950acf" providerId="ADAL" clId="{6CE262F8-6E86-4DD7-BC1F-96E4F43F43FF}" dt="2021-06-07T15:01:11.298" v="37" actId="20577"/>
        <pc:sldMkLst>
          <pc:docMk/>
          <pc:sldMk cId="3512326192" sldId="265"/>
        </pc:sldMkLst>
        <pc:spChg chg="mod">
          <ac:chgData name="Joseph Levy" userId="3766db8f-7892-44ce-ae9b-8fce39950acf" providerId="ADAL" clId="{6CE262F8-6E86-4DD7-BC1F-96E4F43F43FF}" dt="2021-06-07T15:01:11.298" v="37" actId="20577"/>
          <ac:spMkLst>
            <pc:docMk/>
            <pc:sldMk cId="3512326192" sldId="265"/>
            <ac:spMk id="10243" creationId="{00000000-0000-0000-0000-000000000000}"/>
          </ac:spMkLst>
        </pc:spChg>
      </pc:sldChg>
      <pc:sldChg chg="modSp mod">
        <pc:chgData name="Joseph Levy" userId="3766db8f-7892-44ce-ae9b-8fce39950acf" providerId="ADAL" clId="{6CE262F8-6E86-4DD7-BC1F-96E4F43F43FF}" dt="2021-06-07T15:11:57.957" v="233" actId="6549"/>
        <pc:sldMkLst>
          <pc:docMk/>
          <pc:sldMk cId="884494122" sldId="274"/>
        </pc:sldMkLst>
        <pc:spChg chg="mod">
          <ac:chgData name="Joseph Levy" userId="3766db8f-7892-44ce-ae9b-8fce39950acf" providerId="ADAL" clId="{6CE262F8-6E86-4DD7-BC1F-96E4F43F43FF}" dt="2021-06-07T15:11:57.957" v="233" actId="6549"/>
          <ac:spMkLst>
            <pc:docMk/>
            <pc:sldMk cId="884494122" sldId="274"/>
            <ac:spMk id="37891" creationId="{00000000-0000-0000-0000-000000000000}"/>
          </ac:spMkLst>
        </pc:spChg>
      </pc:sldChg>
      <pc:sldChg chg="modSp mod">
        <pc:chgData name="Joseph Levy" userId="3766db8f-7892-44ce-ae9b-8fce39950acf" providerId="ADAL" clId="{6CE262F8-6E86-4DD7-BC1F-96E4F43F43FF}" dt="2021-06-07T19:43:39.531" v="370"/>
        <pc:sldMkLst>
          <pc:docMk/>
          <pc:sldMk cId="1942127335" sldId="393"/>
        </pc:sldMkLst>
        <pc:spChg chg="mod">
          <ac:chgData name="Joseph Levy" userId="3766db8f-7892-44ce-ae9b-8fce39950acf" providerId="ADAL" clId="{6CE262F8-6E86-4DD7-BC1F-96E4F43F43FF}" dt="2021-06-07T19:43:39.531" v="370"/>
          <ac:spMkLst>
            <pc:docMk/>
            <pc:sldMk cId="1942127335" sldId="393"/>
            <ac:spMk id="20483" creationId="{00000000-0000-0000-0000-000000000000}"/>
          </ac:spMkLst>
        </pc:spChg>
      </pc:sldChg>
      <pc:sldChg chg="modSp mod">
        <pc:chgData name="Joseph Levy" userId="3766db8f-7892-44ce-ae9b-8fce39950acf" providerId="ADAL" clId="{6CE262F8-6E86-4DD7-BC1F-96E4F43F43FF}" dt="2021-06-07T15:13:51.338" v="331" actId="20577"/>
        <pc:sldMkLst>
          <pc:docMk/>
          <pc:sldMk cId="2824224599" sldId="443"/>
        </pc:sldMkLst>
        <pc:spChg chg="mod">
          <ac:chgData name="Joseph Levy" userId="3766db8f-7892-44ce-ae9b-8fce39950acf" providerId="ADAL" clId="{6CE262F8-6E86-4DD7-BC1F-96E4F43F43FF}" dt="2021-06-07T15:13:51.338" v="331" actId="20577"/>
          <ac:spMkLst>
            <pc:docMk/>
            <pc:sldMk cId="2824224599" sldId="443"/>
            <ac:spMk id="3" creationId="{93431956-BDA3-4349-8DF6-C717FBA89E9E}"/>
          </ac:spMkLst>
        </pc:spChg>
      </pc:sldChg>
      <pc:sldChg chg="modSp mod">
        <pc:chgData name="Joseph Levy" userId="3766db8f-7892-44ce-ae9b-8fce39950acf" providerId="ADAL" clId="{6CE262F8-6E86-4DD7-BC1F-96E4F43F43FF}" dt="2021-06-07T15:10:20.061" v="232" actId="20577"/>
        <pc:sldMkLst>
          <pc:docMk/>
          <pc:sldMk cId="2579674492" sldId="444"/>
        </pc:sldMkLst>
        <pc:spChg chg="mod">
          <ac:chgData name="Joseph Levy" userId="3766db8f-7892-44ce-ae9b-8fce39950acf" providerId="ADAL" clId="{6CE262F8-6E86-4DD7-BC1F-96E4F43F43FF}" dt="2021-06-07T15:10:20.061" v="232" actId="20577"/>
          <ac:spMkLst>
            <pc:docMk/>
            <pc:sldMk cId="2579674492" sldId="444"/>
            <ac:spMk id="3" creationId="{8D0E50DF-6144-4031-AB0C-F5E542DA4BA7}"/>
          </ac:spMkLst>
        </pc:spChg>
      </pc:sldChg>
      <pc:sldChg chg="modSp mod">
        <pc:chgData name="Joseph Levy" userId="3766db8f-7892-44ce-ae9b-8fce39950acf" providerId="ADAL" clId="{6CE262F8-6E86-4DD7-BC1F-96E4F43F43FF}" dt="2021-06-07T19:44:25.863" v="396" actId="113"/>
        <pc:sldMkLst>
          <pc:docMk/>
          <pc:sldMk cId="361067823" sldId="445"/>
        </pc:sldMkLst>
        <pc:spChg chg="mod">
          <ac:chgData name="Joseph Levy" userId="3766db8f-7892-44ce-ae9b-8fce39950acf" providerId="ADAL" clId="{6CE262F8-6E86-4DD7-BC1F-96E4F43F43FF}" dt="2021-06-07T19:44:25.863" v="396" actId="113"/>
          <ac:spMkLst>
            <pc:docMk/>
            <pc:sldMk cId="361067823" sldId="445"/>
            <ac:spMk id="3" creationId="{EA184438-C00B-4FCD-958A-B6E4A1CCC9A5}"/>
          </ac:spMkLst>
        </pc:spChg>
      </pc:sldChg>
      <pc:sldMasterChg chg="modSp mod">
        <pc:chgData name="Joseph Levy" userId="3766db8f-7892-44ce-ae9b-8fce39950acf" providerId="ADAL" clId="{6CE262F8-6E86-4DD7-BC1F-96E4F43F43FF}" dt="2021-06-07T14:59:20.049" v="9" actId="6549"/>
        <pc:sldMasterMkLst>
          <pc:docMk/>
          <pc:sldMasterMk cId="0" sldId="2147483648"/>
        </pc:sldMasterMkLst>
        <pc:spChg chg="mod">
          <ac:chgData name="Joseph Levy" userId="3766db8f-7892-44ce-ae9b-8fce39950acf" providerId="ADAL" clId="{6CE262F8-6E86-4DD7-BC1F-96E4F43F43FF}" dt="2021-06-07T14:59:20.049" v="9"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6/7/2021</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11270"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6DCF333B-947A-4500-AB79-A2728DBCF767}" type="slidenum">
              <a:rPr lang="en-US" altLang="en-US" smtClean="0"/>
              <a:pPr>
                <a:spcBef>
                  <a:spcPct val="0"/>
                </a:spcBef>
              </a:pPr>
              <a:t>3</a:t>
            </a:fld>
            <a:endParaRPr lang="en-US" altLang="en-US" dirty="0"/>
          </a:p>
        </p:txBody>
      </p:sp>
    </p:spTree>
    <p:extLst>
      <p:ext uri="{BB962C8B-B14F-4D97-AF65-F5344CB8AC3E}">
        <p14:creationId xmlns:p14="http://schemas.microsoft.com/office/powerpoint/2010/main" val="3077302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33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1331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F76AD833-F326-48D3-A662-B127F7E4458F}" type="slidenum">
              <a:rPr lang="en-US" altLang="en-US" smtClean="0"/>
              <a:pPr>
                <a:spcBef>
                  <a:spcPct val="0"/>
                </a:spcBef>
              </a:pPr>
              <a:t>4</a:t>
            </a:fld>
            <a:endParaRPr lang="en-US" altLang="en-US" dirty="0"/>
          </a:p>
        </p:txBody>
      </p:sp>
      <p:sp>
        <p:nvSpPr>
          <p:cNvPr id="13317" name="Rectangle 2"/>
          <p:cNvSpPr>
            <a:spLocks noGrp="1" noRot="1" noChangeAspect="1" noChangeArrowheads="1" noTextEdit="1"/>
          </p:cNvSpPr>
          <p:nvPr>
            <p:ph type="sldImg"/>
          </p:nvPr>
        </p:nvSpPr>
        <p:spPr>
          <a:xfrm>
            <a:off x="382588" y="700088"/>
            <a:ext cx="6172200" cy="3471862"/>
          </a:xfrm>
          <a:ln/>
        </p:spPr>
      </p:sp>
      <p:sp>
        <p:nvSpPr>
          <p:cNvPr id="13318"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876386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2013</a:t>
            </a:r>
            <a:endParaRPr lang="en-GB" altLang="en-US" sz="1400" dirty="0"/>
          </a:p>
        </p:txBody>
      </p:sp>
      <p:sp>
        <p:nvSpPr>
          <p:cNvPr id="16387" name="Rectangle 2"/>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dirty="0"/>
              <a:t>doc.: IEEE 802.11-16/1093r2</a:t>
            </a:r>
          </a:p>
        </p:txBody>
      </p:sp>
      <p:sp>
        <p:nvSpPr>
          <p:cNvPr id="16388" name="Rectangle 3"/>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a:t>September 2012</a:t>
            </a:r>
          </a:p>
        </p:txBody>
      </p:sp>
      <p:sp>
        <p:nvSpPr>
          <p:cNvPr id="16389" name="Rectangle 6"/>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a:t>Clint Chaplin, Chair (Samsung)</a:t>
            </a:r>
          </a:p>
        </p:txBody>
      </p:sp>
      <p:sp>
        <p:nvSpPr>
          <p:cNvPr id="163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dirty="0"/>
              <a:t>Page </a:t>
            </a:r>
            <a:fld id="{9EFE332B-4021-47BB-B2B7-CB32DEB01A9B}" type="slidenum">
              <a:rPr lang="en-GB" altLang="en-US" smtClean="0"/>
              <a:pPr>
                <a:spcBef>
                  <a:spcPct val="0"/>
                </a:spcBef>
              </a:pPr>
              <a:t>6</a:t>
            </a:fld>
            <a:endParaRPr lang="en-GB" altLang="en-US" dirty="0"/>
          </a:p>
        </p:txBody>
      </p:sp>
      <p:sp>
        <p:nvSpPr>
          <p:cNvPr id="16391" name="Rectangle 2"/>
          <p:cNvSpPr>
            <a:spLocks noGrp="1" noRot="1" noChangeAspect="1" noChangeArrowheads="1" noTextEdit="1"/>
          </p:cNvSpPr>
          <p:nvPr>
            <p:ph type="sldImg"/>
          </p:nvPr>
        </p:nvSpPr>
        <p:spPr>
          <a:xfrm>
            <a:off x="87313" y="744538"/>
            <a:ext cx="6621462" cy="3725862"/>
          </a:xfrm>
          <a:ln/>
        </p:spPr>
      </p:sp>
      <p:sp>
        <p:nvSpPr>
          <p:cNvPr id="16392" name="Rectangle 3"/>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704240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4175" y="701675"/>
            <a:ext cx="6165850" cy="3468688"/>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891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3891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August, 17 2016</a:t>
            </a:r>
          </a:p>
        </p:txBody>
      </p:sp>
      <p:sp>
        <p:nvSpPr>
          <p:cNvPr id="3891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Joseph Levy (InterDigital)</a:t>
            </a:r>
          </a:p>
        </p:txBody>
      </p:sp>
      <p:sp>
        <p:nvSpPr>
          <p:cNvPr id="3891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1A0F9B1D-73C6-47E5-9FB5-FE6C23108F33}" type="slidenum">
              <a:rPr lang="en-US" altLang="en-US" smtClean="0"/>
              <a:pPr>
                <a:spcBef>
                  <a:spcPct val="0"/>
                </a:spcBef>
              </a:pPr>
              <a:t>15</a:t>
            </a:fld>
            <a:endParaRPr lang="en-US" altLang="en-US" dirty="0"/>
          </a:p>
        </p:txBody>
      </p:sp>
    </p:spTree>
    <p:extLst>
      <p:ext uri="{BB962C8B-B14F-4D97-AF65-F5344CB8AC3E}">
        <p14:creationId xmlns:p14="http://schemas.microsoft.com/office/powerpoint/2010/main" val="2682586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a:t>June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2021</a:t>
            </a:r>
            <a:endParaRPr lang="en-GB" dirty="0"/>
          </a:p>
        </p:txBody>
      </p:sp>
      <p:sp>
        <p:nvSpPr>
          <p:cNvPr id="6" name="Footer Placeholder 5"/>
          <p:cNvSpPr>
            <a:spLocks noGrp="1"/>
          </p:cNvSpPr>
          <p:nvPr>
            <p:ph type="ftr" idx="11"/>
          </p:nvPr>
        </p:nvSpPr>
        <p:spPr/>
        <p:txBody>
          <a:bodyPr/>
          <a:lstStyle>
            <a:lvl1pPr>
              <a:defRPr/>
            </a:lvl1pPr>
          </a:lstStyle>
          <a:p>
            <a:r>
              <a:rPr lang="en-GB" dirty="0"/>
              <a:t>Joseph Levy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2021</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Joseph Levy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2021</a:t>
            </a:r>
            <a:endParaRPr lang="en-GB" dirty="0"/>
          </a:p>
        </p:txBody>
      </p:sp>
      <p:sp>
        <p:nvSpPr>
          <p:cNvPr id="4" name="Footer Placeholder 3"/>
          <p:cNvSpPr>
            <a:spLocks noGrp="1"/>
          </p:cNvSpPr>
          <p:nvPr>
            <p:ph type="ftr" idx="11"/>
          </p:nvPr>
        </p:nvSpPr>
        <p:spPr/>
        <p:txBody>
          <a:bodyPr/>
          <a:lstStyle>
            <a:lvl1pPr>
              <a:defRPr/>
            </a:lvl1pPr>
          </a:lstStyle>
          <a:p>
            <a:r>
              <a:rPr lang="en-GB" dirty="0"/>
              <a:t>Joseph Levy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2021</a:t>
            </a:r>
            <a:endParaRPr lang="en-GB" dirty="0"/>
          </a:p>
        </p:txBody>
      </p:sp>
      <p:sp>
        <p:nvSpPr>
          <p:cNvPr id="3" name="Footer Placeholder 2"/>
          <p:cNvSpPr>
            <a:spLocks noGrp="1"/>
          </p:cNvSpPr>
          <p:nvPr>
            <p:ph type="ftr" idx="11"/>
          </p:nvPr>
        </p:nvSpPr>
        <p:spPr/>
        <p:txBody>
          <a:bodyPr/>
          <a:lstStyle>
            <a:lvl1pPr>
              <a:defRPr/>
            </a:lvl1pPr>
          </a:lstStyle>
          <a:p>
            <a:r>
              <a:rPr lang="en-GB" dirty="0"/>
              <a:t>Joseph Levy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4"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802.11-21/0949r0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1/11-21-0616-00-AANI-802-11ax-features-and-applicability-to-5g-and-wi-fi-convergence.pptx"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5" Type="http://schemas.openxmlformats.org/officeDocument/2006/relationships/hyperlink" Target="https://mentor.ieee.org/802.11/dcn/20/11-20-0013-12-AANI-draft-technical-report-on-interworking-between-3gpp-5g-network-wlan.docx" TargetMode="External"/><Relationship Id="rId4" Type="http://schemas.openxmlformats.org/officeDocument/2006/relationships/hyperlink" Target="https://mentor.ieee.org/802.11/dcn/20/11-20-0013-11-AANI-draft-technical-report-on-interworking-between-3gpp-5g-network-wlan.doc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21/11-21-0408-00-0wng-wba-5g-and-wi-fi-ran-convergence-ieee-802-11-wng-session.pdf"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616-00-AANI-802-11ax-features-and-applicability-to-5g-and-wi-fi-convergence.pptx"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21/11-21-0865-01-AANI-draft-reply-ls-from-802-11-to-wba-regarding-the-wba-5g-wi-fi-ran-convergence-paper.docx" TargetMode="External"/><Relationship Id="rId2" Type="http://schemas.openxmlformats.org/officeDocument/2006/relationships/hyperlink" Target="https://mentor.ieee.org/802.11/dcn/21/11-21-0950-00-AANI-5gc-access-over-wlan.doc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1/11-21-0170-00-0000-2021-jan-liaison-from-wba-re-convergence.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802.11/attendance-log?p=3527300005&amp;t=4720004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1/11-21-0950-00-AANI-5gc-access-over-wlan.doc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mentor.ieee.org/802.11/dcn/21/11-21-0865-01-AANI-draft-reply-ls-from-802-11-to-wba-regarding-the-wba-5g-wi-fi-ran-convergence-paper.docx"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standards.ieee.org/faqs/affiliation.html" TargetMode="External"/><Relationship Id="rId7"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ieee.org/content/dam/ieee-org/ieee/web/org/about/ieee_code_of_conduct.pdf" TargetMode="External"/><Relationship Id="rId5" Type="http://schemas.openxmlformats.org/officeDocument/2006/relationships/hyperlink" Target="https://www.ieee.org/about/corporate/governance/p7-8.html" TargetMode="External"/><Relationship Id="rId4" Type="http://schemas.openxmlformats.org/officeDocument/2006/relationships/hyperlink" Target="https://standards.ieee.org/content/dam/ieee-standards/standards/web/documents/other/antitrust.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standards.ieee.org/about/policies/bylaws/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dirty="0"/>
              <a:t>AANI SC Teleconference Agenda 8 June</a:t>
            </a:r>
            <a:endParaRPr lang="en-GB" dirty="0"/>
          </a:p>
        </p:txBody>
      </p:sp>
      <p:sp>
        <p:nvSpPr>
          <p:cNvPr id="3074" name="Rectangle 2"/>
          <p:cNvSpPr>
            <a:spLocks noGrp="1" noChangeArrowheads="1"/>
          </p:cNvSpPr>
          <p:nvPr>
            <p:ph idx="1"/>
          </p:nvPr>
        </p:nvSpPr>
        <p:spPr>
          <a:xfrm>
            <a:off x="838200" y="1675607"/>
            <a:ext cx="10361084" cy="380999"/>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2021-06-08</a:t>
            </a:r>
          </a:p>
        </p:txBody>
      </p:sp>
      <p:sp>
        <p:nvSpPr>
          <p:cNvPr id="7" name="Footer Placeholder 4"/>
          <p:cNvSpPr>
            <a:spLocks noGrp="1"/>
          </p:cNvSpPr>
          <p:nvPr>
            <p:ph type="ftr" idx="14"/>
          </p:nvPr>
        </p:nvSpPr>
        <p:spPr/>
        <p:txBody>
          <a:bodyPr/>
          <a:lstStyle/>
          <a:p>
            <a:r>
              <a:rPr lang="en-GB" dirty="0"/>
              <a:t>Joseph Levy (InterDigital)</a:t>
            </a:r>
          </a:p>
        </p:txBody>
      </p:sp>
      <p:sp>
        <p:nvSpPr>
          <p:cNvPr id="6" name="Date Placeholder 3"/>
          <p:cNvSpPr>
            <a:spLocks noGrp="1"/>
          </p:cNvSpPr>
          <p:nvPr>
            <p:ph type="dt" idx="15"/>
          </p:nvPr>
        </p:nvSpPr>
        <p:spPr/>
        <p:txBody>
          <a:bodyPr/>
          <a:lstStyle/>
          <a:p>
            <a:r>
              <a:rPr lang="en-US"/>
              <a:t>June 2021</a:t>
            </a:r>
            <a:endParaRPr lang="en-GB" dirty="0"/>
          </a:p>
        </p:txBody>
      </p:sp>
      <p:sp>
        <p:nvSpPr>
          <p:cNvPr id="3076" name="Rectangle 4"/>
          <p:cNvSpPr>
            <a:spLocks noChangeArrowheads="1"/>
          </p:cNvSpPr>
          <p:nvPr/>
        </p:nvSpPr>
        <p:spPr bwMode="auto">
          <a:xfrm>
            <a:off x="533400" y="2004219"/>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949401318"/>
              </p:ext>
            </p:extLst>
          </p:nvPr>
        </p:nvGraphicFramePr>
        <p:xfrm>
          <a:off x="458788" y="2493963"/>
          <a:ext cx="11339512" cy="3913187"/>
        </p:xfrm>
        <a:graphic>
          <a:graphicData uri="http://schemas.openxmlformats.org/presentationml/2006/ole">
            <mc:AlternateContent xmlns:mc="http://schemas.openxmlformats.org/markup-compatibility/2006">
              <mc:Choice xmlns:v="urn:schemas-microsoft-com:vml" Requires="v">
                <p:oleObj name="Document" r:id="rId3" imgW="8249760" imgH="2855880" progId="Word.Document.8">
                  <p:embed/>
                </p:oleObj>
              </mc:Choice>
              <mc:Fallback>
                <p:oleObj name="Document" r:id="rId3" imgW="8249760" imgH="2855880" progId="Word.Document.8">
                  <p:embed/>
                  <p:pic>
                    <p:nvPicPr>
                      <p:cNvPr id="9" name="Object 3"/>
                      <p:cNvPicPr>
                        <a:picLocks noChangeAspect="1" noChangeArrowheads="1"/>
                      </p:cNvPicPr>
                      <p:nvPr/>
                    </p:nvPicPr>
                    <p:blipFill>
                      <a:blip r:embed="rId4"/>
                      <a:srcRect/>
                      <a:stretch>
                        <a:fillRect/>
                      </a:stretch>
                    </p:blipFill>
                    <p:spPr bwMode="auto">
                      <a:xfrm>
                        <a:off x="458788" y="2493963"/>
                        <a:ext cx="11339512" cy="3913187"/>
                      </a:xfrm>
                      <a:prstGeom prst="rect">
                        <a:avLst/>
                      </a:prstGeom>
                      <a:noFill/>
                    </p:spPr>
                  </p:pic>
                </p:oleObj>
              </mc:Fallback>
            </mc:AlternateContent>
          </a:graphicData>
        </a:graphic>
      </p:graphicFrame>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a:t>
            </a:fld>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D8AFA-96CC-4862-AFC7-2BE3678EED82}"/>
              </a:ext>
            </a:extLst>
          </p:cNvPr>
          <p:cNvSpPr>
            <a:spLocks noGrp="1"/>
          </p:cNvSpPr>
          <p:nvPr>
            <p:ph type="title"/>
          </p:nvPr>
        </p:nvSpPr>
        <p:spPr>
          <a:xfrm>
            <a:off x="914401" y="685801"/>
            <a:ext cx="10361084" cy="380999"/>
          </a:xfrm>
        </p:spPr>
        <p:txBody>
          <a:bodyPr/>
          <a:lstStyle/>
          <a:p>
            <a:r>
              <a:rPr lang="en-US" dirty="0"/>
              <a:t>AANI SC Status/Activity</a:t>
            </a:r>
          </a:p>
        </p:txBody>
      </p:sp>
      <p:sp>
        <p:nvSpPr>
          <p:cNvPr id="3" name="Content Placeholder 2">
            <a:extLst>
              <a:ext uri="{FF2B5EF4-FFF2-40B4-BE49-F238E27FC236}">
                <a16:creationId xmlns:a16="http://schemas.microsoft.com/office/drawing/2014/main" id="{8D0E50DF-6144-4031-AB0C-F5E542DA4BA7}"/>
              </a:ext>
            </a:extLst>
          </p:cNvPr>
          <p:cNvSpPr>
            <a:spLocks noGrp="1"/>
          </p:cNvSpPr>
          <p:nvPr>
            <p:ph idx="1"/>
          </p:nvPr>
        </p:nvSpPr>
        <p:spPr>
          <a:xfrm>
            <a:off x="628385" y="990600"/>
            <a:ext cx="10935229" cy="5354554"/>
          </a:xfrm>
        </p:spPr>
        <p:txBody>
          <a:bodyPr/>
          <a:lstStyle/>
          <a:p>
            <a:pPr marL="0" marR="0" indent="0">
              <a:spcBef>
                <a:spcPts val="0"/>
              </a:spcBef>
              <a:spcAft>
                <a:spcPts val="0"/>
              </a:spcAft>
            </a:pPr>
            <a:r>
              <a:rPr lang="en-US" dirty="0">
                <a:effectLst/>
                <a:latin typeface="+mj-lt"/>
                <a:ea typeface="Calibri" panose="020F0502020204030204" pitchFamily="34" charset="0"/>
                <a:cs typeface="Times New Roman" panose="02020603050405020304" pitchFamily="18" charset="0"/>
              </a:rPr>
              <a:t>Topics:</a:t>
            </a:r>
          </a:p>
          <a:p>
            <a:pPr marL="0" marR="0">
              <a:spcBef>
                <a:spcPts val="0"/>
              </a:spcBef>
              <a:spcAft>
                <a:spcPts val="0"/>
              </a:spcAft>
              <a:buFont typeface="+mj-lt"/>
              <a:buAutoNum type="arabicPeriod"/>
            </a:pPr>
            <a:r>
              <a:rPr lang="en-US" dirty="0">
                <a:effectLst/>
                <a:latin typeface="+mj-lt"/>
                <a:ea typeface="Calibri" panose="020F0502020204030204" pitchFamily="34" charset="0"/>
                <a:cs typeface="Times New Roman" panose="02020603050405020304" pitchFamily="18" charset="0"/>
              </a:rPr>
              <a:t>The WBA L</a:t>
            </a:r>
            <a:r>
              <a:rPr lang="en-US" dirty="0">
                <a:effectLst/>
                <a:latin typeface="+mj-lt"/>
                <a:ea typeface="Calibri" panose="020F0502020204030204" pitchFamily="34" charset="0"/>
              </a:rPr>
              <a:t>S </a:t>
            </a:r>
            <a:r>
              <a:rPr lang="en-US" dirty="0">
                <a:solidFill>
                  <a:srgbClr val="000000"/>
                </a:solidFill>
                <a:effectLst/>
                <a:latin typeface="+mj-lt"/>
                <a:ea typeface="Calibri" panose="020F0502020204030204" pitchFamily="34" charset="0"/>
              </a:rPr>
              <a:t>(</a:t>
            </a:r>
            <a:r>
              <a:rPr lang="en-US" u="sng" dirty="0">
                <a:solidFill>
                  <a:srgbClr val="000000"/>
                </a:solidFill>
                <a:effectLst/>
                <a:latin typeface="+mj-lt"/>
                <a:ea typeface="Calibri" panose="020F0502020204030204" pitchFamily="34" charset="0"/>
                <a:hlinkClick r:id="rId2"/>
              </a:rPr>
              <a:t>11-21-0170r0</a:t>
            </a:r>
            <a:r>
              <a:rPr lang="en-US" dirty="0">
                <a:solidFill>
                  <a:srgbClr val="000000"/>
                </a:solidFill>
                <a:effectLst/>
                <a:latin typeface="+mj-lt"/>
                <a:ea typeface="Calibri" panose="020F0502020204030204" pitchFamily="34" charset="0"/>
              </a:rPr>
              <a:t>) - specifically, addressing 802.11ax or other 802.11-2020 capabilities that can be used to meet the use cases identified in the LS.  </a:t>
            </a:r>
          </a:p>
          <a:p>
            <a:pPr marL="457200" lvl="1" indent="-342900">
              <a:spcBef>
                <a:spcPts val="0"/>
              </a:spcBef>
              <a:spcAft>
                <a:spcPts val="0"/>
              </a:spcAft>
              <a:buFont typeface="Arial" panose="020B0604020202020204" pitchFamily="34" charset="0"/>
              <a:buChar char="•"/>
            </a:pPr>
            <a:r>
              <a:rPr lang="en-US" dirty="0">
                <a:latin typeface="+mj-lt"/>
                <a:ea typeface="Calibri" panose="020F0502020204030204" pitchFamily="34" charset="0"/>
              </a:rPr>
              <a:t>Contributions:</a:t>
            </a:r>
          </a:p>
          <a:p>
            <a:pPr lvl="1">
              <a:spcBef>
                <a:spcPts val="0"/>
              </a:spcBef>
              <a:spcAft>
                <a:spcPts val="0"/>
              </a:spcAft>
              <a:buFont typeface="+mj-lt"/>
              <a:buAutoNum type="arabicPeriod"/>
              <a:tabLst>
                <a:tab pos="914400" algn="l"/>
              </a:tabLst>
              <a:defRPr/>
            </a:pPr>
            <a:r>
              <a:rPr lang="en-US" altLang="en-US" dirty="0">
                <a:latin typeface="+mj-lt"/>
                <a:hlinkClick r:id="rId3"/>
              </a:rPr>
              <a:t>11-21/0616r0</a:t>
            </a:r>
            <a:r>
              <a:rPr lang="en-US" altLang="en-US" dirty="0">
                <a:latin typeface="+mj-lt"/>
              </a:rPr>
              <a:t> </a:t>
            </a:r>
            <a:r>
              <a:rPr lang="en-US" altLang="en-US" dirty="0">
                <a:latin typeface="+mj-lt"/>
                <a:cs typeface="Times New Roman" panose="02020603050405020304" pitchFamily="18" charset="0"/>
              </a:rPr>
              <a:t>“</a:t>
            </a:r>
            <a:r>
              <a:rPr lang="en-US" dirty="0">
                <a:latin typeface="+mj-lt"/>
                <a:cs typeface="Times New Roman" panose="02020603050405020304" pitchFamily="18" charset="0"/>
              </a:rPr>
              <a:t>802.11ax Features and Applicability to 5G and Wi-Fi Convergence” Osama Aboul-Magd (Huawei Technologies)</a:t>
            </a:r>
          </a:p>
          <a:p>
            <a:pPr lvl="1">
              <a:spcBef>
                <a:spcPts val="0"/>
              </a:spcBef>
              <a:spcAft>
                <a:spcPts val="0"/>
              </a:spcAft>
              <a:buFont typeface="+mj-lt"/>
              <a:buAutoNum type="arabicPeriod"/>
              <a:tabLst>
                <a:tab pos="914400" algn="l"/>
              </a:tabLst>
              <a:defRPr/>
            </a:pPr>
            <a:r>
              <a:rPr lang="en-US" dirty="0">
                <a:latin typeface="+mj-lt"/>
                <a:ea typeface="Calibri" panose="020F0502020204030204" pitchFamily="34" charset="0"/>
              </a:rPr>
              <a:t>Pending: </a:t>
            </a:r>
            <a:r>
              <a:rPr lang="en-US" dirty="0">
                <a:effectLst/>
                <a:latin typeface="+mj-lt"/>
                <a:ea typeface="Calibri" panose="020F0502020204030204" pitchFamily="34" charset="0"/>
                <a:cs typeface="Times New Roman" panose="02020603050405020304" pitchFamily="18" charset="0"/>
              </a:rPr>
              <a:t>how TCLAS improvements in 802.11-2020 relate to QoS for 5G flows – TBS</a:t>
            </a:r>
          </a:p>
          <a:p>
            <a:pPr lvl="1">
              <a:spcBef>
                <a:spcPts val="0"/>
              </a:spcBef>
              <a:spcAft>
                <a:spcPts val="0"/>
              </a:spcAft>
              <a:buFont typeface="+mj-lt"/>
              <a:buAutoNum type="arabicPeriod"/>
              <a:tabLst>
                <a:tab pos="914400" algn="l"/>
              </a:tabLst>
              <a:defRPr/>
            </a:pPr>
            <a:r>
              <a:rPr lang="en-US" dirty="0">
                <a:latin typeface="+mj-lt"/>
                <a:ea typeface="Calibri" panose="020F0502020204030204" pitchFamily="34" charset="0"/>
                <a:cs typeface="Times New Roman" panose="02020603050405020304" pitchFamily="18" charset="0"/>
              </a:rPr>
              <a:t>Some suggestions for improvement/additional content for the reply LS provided during teleconferences and via e-mail</a:t>
            </a:r>
            <a:r>
              <a:rPr lang="en-US" dirty="0">
                <a:effectLst/>
                <a:latin typeface="+mj-lt"/>
                <a:ea typeface="Calibri" panose="020F0502020204030204" pitchFamily="34" charset="0"/>
                <a:cs typeface="Times New Roman" panose="02020603050405020304" pitchFamily="18" charset="0"/>
              </a:rPr>
              <a:t>   </a:t>
            </a:r>
          </a:p>
          <a:p>
            <a:pPr marL="742950" marR="0" lvl="1" indent="-285750">
              <a:spcBef>
                <a:spcPts val="0"/>
              </a:spcBef>
              <a:spcAft>
                <a:spcPts val="0"/>
              </a:spcAft>
              <a:buFont typeface="+mj-lt"/>
              <a:buAutoNum type="arabicPeriod"/>
              <a:tabLst>
                <a:tab pos="914400" algn="l"/>
              </a:tabLst>
            </a:pPr>
            <a:endParaRPr lang="en-US" sz="1200" dirty="0">
              <a:effectLst/>
              <a:latin typeface="+mj-lt"/>
              <a:ea typeface="Calibri" panose="020F0502020204030204" pitchFamily="34" charset="0"/>
            </a:endParaRPr>
          </a:p>
          <a:p>
            <a:pPr marL="0" marR="0">
              <a:spcBef>
                <a:spcPts val="0"/>
              </a:spcBef>
              <a:spcAft>
                <a:spcPts val="0"/>
              </a:spcAft>
              <a:buFont typeface="+mj-lt"/>
              <a:buAutoNum type="arabicPeriod"/>
            </a:pPr>
            <a:r>
              <a:rPr lang="en-US" dirty="0">
                <a:solidFill>
                  <a:srgbClr val="000000"/>
                </a:solidFill>
                <a:effectLst/>
                <a:latin typeface="+mj-lt"/>
                <a:ea typeface="Calibri" panose="020F0502020204030204" pitchFamily="34" charset="0"/>
              </a:rPr>
              <a:t>Contributions related to the "Draft technical report on interworking between 3GPP 5G network and WLAN" (</a:t>
            </a:r>
            <a:r>
              <a:rPr lang="en-US" u="sng" dirty="0">
                <a:solidFill>
                  <a:srgbClr val="0000FF"/>
                </a:solidFill>
                <a:effectLst/>
                <a:latin typeface="+mj-lt"/>
                <a:ea typeface="Calibri" panose="020F0502020204030204" pitchFamily="34" charset="0"/>
                <a:hlinkClick r:id="rId4"/>
              </a:rPr>
              <a:t>11-20/0013r11</a:t>
            </a:r>
            <a:r>
              <a:rPr lang="en-US" dirty="0">
                <a:effectLst/>
                <a:latin typeface="+mj-lt"/>
                <a:ea typeface="Calibri" panose="020F0502020204030204" pitchFamily="34" charset="0"/>
              </a:rPr>
              <a:t>). </a:t>
            </a:r>
          </a:p>
          <a:p>
            <a:pPr marL="400050" lvl="1">
              <a:spcBef>
                <a:spcPts val="0"/>
              </a:spcBef>
              <a:spcAft>
                <a:spcPts val="0"/>
              </a:spcAft>
              <a:buFont typeface="+mj-lt"/>
              <a:buAutoNum type="arabicPeriod"/>
            </a:pPr>
            <a:r>
              <a:rPr lang="en-US" dirty="0">
                <a:latin typeface="+mj-lt"/>
              </a:rPr>
              <a:t>At the Wednesday 28 April AANI SC the updated technical report was presented: </a:t>
            </a:r>
            <a:r>
              <a:rPr lang="en-US" u="sng" dirty="0">
                <a:solidFill>
                  <a:srgbClr val="0000FF"/>
                </a:solidFill>
                <a:effectLst/>
                <a:latin typeface="+mj-lt"/>
                <a:ea typeface="Calibri" panose="020F0502020204030204" pitchFamily="34" charset="0"/>
                <a:hlinkClick r:id="rId5"/>
              </a:rPr>
              <a:t>11-20/0013r12</a:t>
            </a:r>
            <a:r>
              <a:rPr lang="en-US" dirty="0">
                <a:latin typeface="+mj-lt"/>
              </a:rPr>
              <a:t> </a:t>
            </a:r>
          </a:p>
          <a:p>
            <a:pPr marL="400050" lvl="1">
              <a:spcBef>
                <a:spcPts val="0"/>
              </a:spcBef>
              <a:spcAft>
                <a:spcPts val="0"/>
              </a:spcAft>
              <a:buFont typeface="+mj-lt"/>
              <a:buAutoNum type="arabicPeriod"/>
            </a:pPr>
            <a:r>
              <a:rPr lang="en-US" sz="2000" dirty="0">
                <a:latin typeface="+mj-lt"/>
              </a:rPr>
              <a:t>Significant discussion was had during the </a:t>
            </a:r>
            <a:r>
              <a:rPr lang="en-US" dirty="0">
                <a:latin typeface="+mj-lt"/>
              </a:rPr>
              <a:t>May Interim meeting, resolution of outstanding items are pending discussion on the A</a:t>
            </a:r>
            <a:r>
              <a:rPr lang="en-US" sz="2000" dirty="0">
                <a:latin typeface="+mj-lt"/>
              </a:rPr>
              <a:t>ANI SC email reflector </a:t>
            </a:r>
            <a:r>
              <a:rPr lang="en-US" dirty="0">
                <a:latin typeface="+mj-lt"/>
              </a:rPr>
              <a:t>and hopefully all items will be resolved </a:t>
            </a:r>
            <a:endParaRPr lang="en-US" sz="2000" dirty="0">
              <a:latin typeface="+mj-lt"/>
            </a:endParaRPr>
          </a:p>
        </p:txBody>
      </p:sp>
      <p:sp>
        <p:nvSpPr>
          <p:cNvPr id="4" name="Slide Number Placeholder 3">
            <a:extLst>
              <a:ext uri="{FF2B5EF4-FFF2-40B4-BE49-F238E27FC236}">
                <a16:creationId xmlns:a16="http://schemas.microsoft.com/office/drawing/2014/main" id="{E13DE79F-99F0-4EFF-BFE7-EC7D9520AAC3}"/>
              </a:ext>
            </a:extLst>
          </p:cNvPr>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93F75A3C-91C3-465C-9C3F-1380744B98E9}"/>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5C4B6BC7-A56A-4E9B-BB7C-3594ABF51981}"/>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579674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DFFDA-ECDA-455B-A186-68FED4B386A3}"/>
              </a:ext>
            </a:extLst>
          </p:cNvPr>
          <p:cNvSpPr>
            <a:spLocks noGrp="1"/>
          </p:cNvSpPr>
          <p:nvPr>
            <p:ph type="title"/>
          </p:nvPr>
        </p:nvSpPr>
        <p:spPr>
          <a:xfrm>
            <a:off x="914401" y="685801"/>
            <a:ext cx="10361084" cy="609601"/>
          </a:xfrm>
        </p:spPr>
        <p:txBody>
          <a:bodyPr/>
          <a:lstStyle/>
          <a:p>
            <a:r>
              <a:rPr lang="en-US" dirty="0"/>
              <a:t>Review of the WFA LS - </a:t>
            </a:r>
            <a:r>
              <a:rPr lang="en-US" dirty="0">
                <a:hlinkClick r:id="rId2"/>
              </a:rPr>
              <a:t>11-21-0170r0</a:t>
            </a:r>
            <a:endParaRPr lang="en-US" dirty="0"/>
          </a:p>
        </p:txBody>
      </p:sp>
      <p:sp>
        <p:nvSpPr>
          <p:cNvPr id="3" name="Content Placeholder 2">
            <a:extLst>
              <a:ext uri="{FF2B5EF4-FFF2-40B4-BE49-F238E27FC236}">
                <a16:creationId xmlns:a16="http://schemas.microsoft.com/office/drawing/2014/main" id="{93431956-BDA3-4349-8DF6-C717FBA89E9E}"/>
              </a:ext>
            </a:extLst>
          </p:cNvPr>
          <p:cNvSpPr>
            <a:spLocks noGrp="1"/>
          </p:cNvSpPr>
          <p:nvPr>
            <p:ph idx="1"/>
          </p:nvPr>
        </p:nvSpPr>
        <p:spPr>
          <a:xfrm>
            <a:off x="914401" y="1219199"/>
            <a:ext cx="10361084" cy="5305425"/>
          </a:xfrm>
        </p:spPr>
        <p:txBody>
          <a:bodyPr/>
          <a:lstStyle/>
          <a:p>
            <a:pPr>
              <a:buFont typeface="Arial" panose="020B0604020202020204" pitchFamily="34" charset="0"/>
              <a:buChar char="•"/>
            </a:pPr>
            <a:r>
              <a:rPr lang="en-US" dirty="0"/>
              <a:t>802.11 Chair’s work plan for addressing the WFA LS</a:t>
            </a:r>
          </a:p>
          <a:p>
            <a:pPr lvl="1">
              <a:buFont typeface="Arial" panose="020B060402020202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“AANI: Contributions related to the analysis of current 802.11ax capabilities and development of a description of how these capabilities can be used to meet the use cases identified in the liaison should be brought to AANI.”</a:t>
            </a:r>
          </a:p>
          <a:p>
            <a:pPr lvl="1">
              <a:buFont typeface="Arial" panose="020B0604020202020204" pitchFamily="34" charset="0"/>
              <a:buChar char="•"/>
            </a:pPr>
            <a:r>
              <a:rPr lang="en-US" dirty="0">
                <a:latin typeface="Calibri" panose="020F0502020204030204" pitchFamily="34" charset="0"/>
                <a:cs typeface="Times New Roman" panose="02020603050405020304" pitchFamily="18" charset="0"/>
              </a:rPr>
              <a:t>In addition, any baseline 802.11-2020 capabilities should be considered in AANI</a:t>
            </a:r>
          </a:p>
          <a:p>
            <a:pPr lvl="1">
              <a:buFont typeface="Arial" panose="020B0604020202020204" pitchFamily="34" charset="0"/>
              <a:buChar char="•"/>
            </a:pPr>
            <a:r>
              <a:rPr lang="en-US" dirty="0">
                <a:latin typeface="Calibri" panose="020F0502020204030204" pitchFamily="34" charset="0"/>
                <a:cs typeface="Times New Roman" panose="02020603050405020304" pitchFamily="18" charset="0"/>
              </a:rPr>
              <a:t>Additional information is available in: </a:t>
            </a:r>
            <a:r>
              <a:rPr lang="en-US" dirty="0">
                <a:hlinkClick r:id="rId3"/>
              </a:rPr>
              <a:t>11-21/0408r0</a:t>
            </a:r>
            <a:r>
              <a:rPr lang="en-US" dirty="0"/>
              <a:t> - </a:t>
            </a:r>
            <a:r>
              <a:rPr lang="en-US" sz="2000" dirty="0"/>
              <a:t>“Wi-Fi and 5G RAN Convergence: Fine Grain and QoS differentiation in WLAN” – Binita Gupta (Intel), with Nigel Bird (Orange) and others from WBA – presented </a:t>
            </a:r>
            <a:r>
              <a:rPr lang="en-US" dirty="0"/>
              <a:t>Monday 2 March 2021 AM2 in WNG</a:t>
            </a:r>
          </a:p>
          <a:p>
            <a:pPr lvl="1">
              <a:buFont typeface="Arial" panose="020B0604020202020204" pitchFamily="34" charset="0"/>
              <a:buChar char="•"/>
            </a:pPr>
            <a:r>
              <a:rPr lang="en-US" dirty="0">
                <a:hlinkClick r:id="rId2"/>
              </a:rPr>
              <a:t>11-21-0170r0</a:t>
            </a:r>
            <a:r>
              <a:rPr lang="en-US" dirty="0"/>
              <a:t> – Was reviewed during the March Plenary meeting.  </a:t>
            </a:r>
          </a:p>
          <a:p>
            <a:pPr>
              <a:buFont typeface="Arial" panose="020B0604020202020204" pitchFamily="34" charset="0"/>
              <a:buChar char="•"/>
            </a:pPr>
            <a:r>
              <a:rPr lang="en-US" dirty="0"/>
              <a:t>Additional AANI SC discussions:</a:t>
            </a:r>
            <a:endParaRPr lang="en-US" altLang="en-US" dirty="0"/>
          </a:p>
          <a:p>
            <a:pPr marL="971550" lvl="1" indent="-457200">
              <a:buFont typeface="Arial" panose="020B0604020202020204" pitchFamily="34" charset="0"/>
              <a:buChar char="•"/>
            </a:pPr>
            <a:r>
              <a:rPr lang="en-US" altLang="en-US" dirty="0">
                <a:latin typeface="+mj-lt"/>
                <a:hlinkClick r:id="rId4"/>
              </a:rPr>
              <a:t>11-21/0616r0</a:t>
            </a:r>
            <a:r>
              <a:rPr lang="en-US" altLang="en-US" dirty="0">
                <a:latin typeface="+mj-lt"/>
              </a:rPr>
              <a:t> </a:t>
            </a:r>
            <a:r>
              <a:rPr lang="en-US" altLang="en-US" dirty="0">
                <a:latin typeface="+mj-lt"/>
                <a:cs typeface="Times New Roman" panose="02020603050405020304" pitchFamily="18" charset="0"/>
              </a:rPr>
              <a:t>“</a:t>
            </a:r>
            <a:r>
              <a:rPr lang="en-US" dirty="0">
                <a:latin typeface="+mj-lt"/>
                <a:cs typeface="Times New Roman" panose="02020603050405020304" pitchFamily="18" charset="0"/>
              </a:rPr>
              <a:t>802.11ax Features and Applicability to 5G and Wi-Fi Convergence” Osama Aboul-Magd (Huawei Technologies) </a:t>
            </a:r>
          </a:p>
          <a:p>
            <a:pPr marL="971550" lvl="1" indent="-457200">
              <a:buFont typeface="Arial" panose="020B0604020202020204" pitchFamily="34" charset="0"/>
              <a:buChar char="•"/>
            </a:pPr>
            <a:r>
              <a:rPr lang="en-US" dirty="0">
                <a:latin typeface="+mj-lt"/>
                <a:cs typeface="Times New Roman" panose="02020603050405020304" pitchFamily="18" charset="0"/>
              </a:rPr>
              <a:t>Discussions held during the May Interim meeting yielded two lists: 1) Features that can be used to improve QoS, 2) QoS – Scope</a:t>
            </a:r>
          </a:p>
          <a:p>
            <a:pPr marL="971550" lvl="1" indent="-457200">
              <a:buFont typeface="Arial" panose="020B0604020202020204" pitchFamily="34" charset="0"/>
              <a:buChar char="•"/>
            </a:pPr>
            <a:r>
              <a:rPr lang="en-US" dirty="0">
                <a:latin typeface="+mj-lt"/>
                <a:cs typeface="Times New Roman" panose="02020603050405020304" pitchFamily="18" charset="0"/>
              </a:rPr>
              <a:t>Discussions at the 25 May Teleconference and via e-mail were provided</a:t>
            </a:r>
          </a:p>
        </p:txBody>
      </p:sp>
      <p:sp>
        <p:nvSpPr>
          <p:cNvPr id="4" name="Slide Number Placeholder 3">
            <a:extLst>
              <a:ext uri="{FF2B5EF4-FFF2-40B4-BE49-F238E27FC236}">
                <a16:creationId xmlns:a16="http://schemas.microsoft.com/office/drawing/2014/main" id="{89E208CC-FDB8-4510-909C-54607C41E1EF}"/>
              </a:ext>
            </a:extLst>
          </p:cNvPr>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4980767A-0378-41BA-A8AC-7D3C2E09F356}"/>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90A357AB-B781-4D46-99DB-B36848327A0C}"/>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824224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3F19B-0AA7-4CCB-9240-C047349B4050}"/>
              </a:ext>
            </a:extLst>
          </p:cNvPr>
          <p:cNvSpPr>
            <a:spLocks noGrp="1"/>
          </p:cNvSpPr>
          <p:nvPr>
            <p:ph type="title"/>
          </p:nvPr>
        </p:nvSpPr>
        <p:spPr>
          <a:xfrm>
            <a:off x="685800" y="685801"/>
            <a:ext cx="10818285" cy="273051"/>
          </a:xfrm>
        </p:spPr>
        <p:txBody>
          <a:bodyPr/>
          <a:lstStyle/>
          <a:p>
            <a:r>
              <a:rPr lang="en-US" dirty="0"/>
              <a:t>Features that can be used to improve QoS </a:t>
            </a:r>
            <a:r>
              <a:rPr lang="en-US" sz="2400" b="0" dirty="0"/>
              <a:t>(from 11-21/0640r4)</a:t>
            </a:r>
            <a:endParaRPr lang="en-US" b="0" dirty="0"/>
          </a:p>
        </p:txBody>
      </p:sp>
      <p:sp>
        <p:nvSpPr>
          <p:cNvPr id="3" name="Content Placeholder 2">
            <a:extLst>
              <a:ext uri="{FF2B5EF4-FFF2-40B4-BE49-F238E27FC236}">
                <a16:creationId xmlns:a16="http://schemas.microsoft.com/office/drawing/2014/main" id="{5433F96D-E706-48FD-B27F-84ABA1BA08AA}"/>
              </a:ext>
            </a:extLst>
          </p:cNvPr>
          <p:cNvSpPr>
            <a:spLocks noGrp="1"/>
          </p:cNvSpPr>
          <p:nvPr>
            <p:ph idx="1"/>
          </p:nvPr>
        </p:nvSpPr>
        <p:spPr>
          <a:xfrm>
            <a:off x="457200" y="1038228"/>
            <a:ext cx="11201400" cy="5437186"/>
          </a:xfrm>
        </p:spPr>
        <p:txBody>
          <a:bodyPr/>
          <a:lstStyle/>
          <a:p>
            <a:pPr marL="0" indent="0">
              <a:lnSpc>
                <a:spcPts val="2000"/>
              </a:lnSpc>
            </a:pPr>
            <a:r>
              <a:rPr lang="en-US" sz="2000" dirty="0"/>
              <a:t>802.11ax Features:</a:t>
            </a:r>
          </a:p>
          <a:p>
            <a:pPr lvl="1">
              <a:lnSpc>
                <a:spcPts val="2000"/>
              </a:lnSpc>
              <a:buFont typeface="Arial" panose="020B0604020202020204" pitchFamily="34" charset="0"/>
              <a:buChar char="•"/>
            </a:pPr>
            <a:r>
              <a:rPr lang="en-US" sz="1800" dirty="0"/>
              <a:t>Features that support efficient allocation of resources to achieve traffic prioritization</a:t>
            </a:r>
          </a:p>
          <a:p>
            <a:pPr lvl="2">
              <a:lnSpc>
                <a:spcPts val="2000"/>
              </a:lnSpc>
              <a:buFont typeface="Arial" panose="020B0604020202020204" pitchFamily="34" charset="0"/>
              <a:buChar char="•"/>
            </a:pPr>
            <a:r>
              <a:rPr lang="en-US" dirty="0"/>
              <a:t>OFDMA (UL and DL) - RUs</a:t>
            </a:r>
          </a:p>
          <a:p>
            <a:pPr lvl="2">
              <a:lnSpc>
                <a:spcPts val="2000"/>
              </a:lnSpc>
              <a:buFont typeface="Arial" panose="020B0604020202020204" pitchFamily="34" charset="0"/>
              <a:buChar char="•"/>
            </a:pPr>
            <a:r>
              <a:rPr lang="en-US" dirty="0"/>
              <a:t>Trigger Frame</a:t>
            </a:r>
          </a:p>
          <a:p>
            <a:pPr lvl="3">
              <a:lnSpc>
                <a:spcPts val="2000"/>
              </a:lnSpc>
              <a:buFont typeface="Arial" panose="020B0604020202020204" pitchFamily="34" charset="0"/>
              <a:buChar char="•"/>
            </a:pPr>
            <a:r>
              <a:rPr lang="en-US" dirty="0"/>
              <a:t>basic trigger frame</a:t>
            </a:r>
          </a:p>
          <a:p>
            <a:pPr lvl="3">
              <a:lnSpc>
                <a:spcPts val="2000"/>
              </a:lnSpc>
              <a:buFont typeface="Arial" panose="020B0604020202020204" pitchFamily="34" charset="0"/>
              <a:buChar char="•"/>
            </a:pPr>
            <a:r>
              <a:rPr lang="en-US" dirty="0"/>
              <a:t>BSRP, BQRP, and NFPR are supporting features that can be used as an input to the scheduler</a:t>
            </a:r>
          </a:p>
          <a:p>
            <a:pPr lvl="2">
              <a:lnSpc>
                <a:spcPts val="2000"/>
              </a:lnSpc>
              <a:buFont typeface="Arial" panose="020B0604020202020204" pitchFamily="34" charset="0"/>
              <a:buChar char="•"/>
            </a:pPr>
            <a:r>
              <a:rPr lang="en-US" dirty="0"/>
              <a:t>TWT (Both types – individual and broadcast)</a:t>
            </a:r>
          </a:p>
          <a:p>
            <a:pPr lvl="2">
              <a:lnSpc>
                <a:spcPts val="2000"/>
              </a:lnSpc>
              <a:buFont typeface="Arial" panose="020B0604020202020204" pitchFamily="34" charset="0"/>
              <a:buChar char="•"/>
            </a:pPr>
            <a:r>
              <a:rPr lang="en-US" dirty="0"/>
              <a:t> MU-EDCA</a:t>
            </a:r>
          </a:p>
          <a:p>
            <a:pPr lvl="1">
              <a:lnSpc>
                <a:spcPts val="2000"/>
              </a:lnSpc>
              <a:buFont typeface="Arial" panose="020B0604020202020204" pitchFamily="34" charset="0"/>
              <a:buChar char="•"/>
            </a:pPr>
            <a:r>
              <a:rPr lang="en-US" sz="1800" dirty="0"/>
              <a:t>Features that support increasing available resources</a:t>
            </a:r>
          </a:p>
          <a:p>
            <a:pPr lvl="2">
              <a:lnSpc>
                <a:spcPts val="2000"/>
              </a:lnSpc>
              <a:buFont typeface="Arial" panose="020B0604020202020204" pitchFamily="34" charset="0"/>
              <a:buChar char="•"/>
            </a:pPr>
            <a:r>
              <a:rPr lang="en-US" dirty="0"/>
              <a:t>Spatial Reuse (distributing power in space for user connectivity)</a:t>
            </a:r>
          </a:p>
          <a:p>
            <a:pPr lvl="2">
              <a:lnSpc>
                <a:spcPts val="2000"/>
              </a:lnSpc>
              <a:buFont typeface="Arial" panose="020B0604020202020204" pitchFamily="34" charset="0"/>
              <a:buChar char="•"/>
            </a:pPr>
            <a:r>
              <a:rPr lang="en-US" dirty="0"/>
              <a:t>MCS 10 and MCS 11 (1024 QAM)</a:t>
            </a:r>
          </a:p>
          <a:p>
            <a:pPr lvl="2">
              <a:lnSpc>
                <a:spcPts val="2000"/>
              </a:lnSpc>
              <a:buFont typeface="Arial" panose="020B0604020202020204" pitchFamily="34" charset="0"/>
              <a:buChar char="•"/>
            </a:pPr>
            <a:r>
              <a:rPr lang="en-US" dirty="0"/>
              <a:t>MU MIMO (distributing power in space for user connectivity)</a:t>
            </a:r>
          </a:p>
          <a:p>
            <a:pPr marL="0" indent="0">
              <a:lnSpc>
                <a:spcPts val="2000"/>
              </a:lnSpc>
            </a:pPr>
            <a:r>
              <a:rPr lang="en-US" sz="2000" dirty="0"/>
              <a:t>802.11-2020 Features:</a:t>
            </a:r>
          </a:p>
          <a:p>
            <a:pPr lvl="1">
              <a:lnSpc>
                <a:spcPts val="2000"/>
              </a:lnSpc>
              <a:buFont typeface="Arial" panose="020B0604020202020204" pitchFamily="34" charset="0"/>
              <a:buChar char="•"/>
            </a:pPr>
            <a:r>
              <a:rPr lang="en-US" sz="1800" dirty="0"/>
              <a:t>Features that support efficient allocation of resources to achieve traffic prioritization</a:t>
            </a:r>
          </a:p>
          <a:p>
            <a:pPr lvl="2">
              <a:lnSpc>
                <a:spcPts val="2000"/>
              </a:lnSpc>
              <a:buFont typeface="Arial" panose="020B0604020202020204" pitchFamily="34" charset="0"/>
              <a:buChar char="•"/>
            </a:pPr>
            <a:r>
              <a:rPr lang="en-US" sz="1600" dirty="0"/>
              <a:t>TCLAS; TSPEC; HCCA (not widely implemented, not supported by 802.11ax)?; EDCA</a:t>
            </a:r>
            <a:r>
              <a:rPr lang="en-US" sz="1600" strike="sngStrike" dirty="0"/>
              <a:t> </a:t>
            </a:r>
          </a:p>
          <a:p>
            <a:pPr lvl="1">
              <a:lnSpc>
                <a:spcPts val="2000"/>
              </a:lnSpc>
              <a:buFont typeface="Arial" panose="020B0604020202020204" pitchFamily="34" charset="0"/>
              <a:buChar char="•"/>
            </a:pPr>
            <a:r>
              <a:rPr lang="en-US" sz="1800" dirty="0"/>
              <a:t>Features that support increasing available resources</a:t>
            </a:r>
          </a:p>
          <a:p>
            <a:pPr lvl="2">
              <a:lnSpc>
                <a:spcPts val="2000"/>
              </a:lnSpc>
              <a:buFont typeface="Arial" panose="020B0604020202020204" pitchFamily="34" charset="0"/>
              <a:buChar char="•"/>
            </a:pPr>
            <a:r>
              <a:rPr lang="en-US" sz="1600" dirty="0"/>
              <a:t>Multi Band Operation; Fast Session Transfer; Fast BSS Transition; (IMT-2020 performance should be noted)</a:t>
            </a:r>
            <a:endParaRPr lang="en-US" sz="2400" dirty="0"/>
          </a:p>
          <a:p>
            <a:pPr lvl="1">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1607FA22-1E59-4FD0-8628-DC407BC2CC40}"/>
              </a:ext>
            </a:extLst>
          </p:cNvPr>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B5CD19C4-5A6B-4B95-B1FE-A0EDFB0C8D18}"/>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0DCEEC72-8BD2-4C3D-ABE6-53B13DD0D46E}"/>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598265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CD647-884E-4177-B180-3477DA9EDBA2}"/>
              </a:ext>
            </a:extLst>
          </p:cNvPr>
          <p:cNvSpPr>
            <a:spLocks noGrp="1"/>
          </p:cNvSpPr>
          <p:nvPr>
            <p:ph type="title"/>
          </p:nvPr>
        </p:nvSpPr>
        <p:spPr/>
        <p:txBody>
          <a:bodyPr/>
          <a:lstStyle/>
          <a:p>
            <a:r>
              <a:rPr lang="en-US" dirty="0"/>
              <a:t>QoS – Scope </a:t>
            </a:r>
            <a:r>
              <a:rPr lang="en-US" sz="2400" b="0" dirty="0"/>
              <a:t>(from 11-21/0640r4)</a:t>
            </a:r>
            <a:endParaRPr lang="en-US" sz="2400" dirty="0"/>
          </a:p>
        </p:txBody>
      </p:sp>
      <p:sp>
        <p:nvSpPr>
          <p:cNvPr id="3" name="Content Placeholder 2">
            <a:extLst>
              <a:ext uri="{FF2B5EF4-FFF2-40B4-BE49-F238E27FC236}">
                <a16:creationId xmlns:a16="http://schemas.microsoft.com/office/drawing/2014/main" id="{B33D2867-665C-4C2F-AAB0-FC528ED3F217}"/>
              </a:ext>
            </a:extLst>
          </p:cNvPr>
          <p:cNvSpPr>
            <a:spLocks noGrp="1"/>
          </p:cNvSpPr>
          <p:nvPr>
            <p:ph idx="1"/>
          </p:nvPr>
        </p:nvSpPr>
        <p:spPr>
          <a:xfrm>
            <a:off x="914401" y="1524001"/>
            <a:ext cx="10361084" cy="4570414"/>
          </a:xfrm>
        </p:spPr>
        <p:txBody>
          <a:bodyPr/>
          <a:lstStyle/>
          <a:p>
            <a:r>
              <a:rPr lang="en-US" dirty="0"/>
              <a:t>Context of QoS:</a:t>
            </a:r>
          </a:p>
          <a:p>
            <a:r>
              <a:rPr lang="en-US" dirty="0"/>
              <a:t>“Real Time”</a:t>
            </a:r>
          </a:p>
          <a:p>
            <a:pPr>
              <a:buFont typeface="Arial" panose="020B0604020202020204" pitchFamily="34" charset="0"/>
              <a:buChar char="•"/>
            </a:pPr>
            <a:r>
              <a:rPr lang="en-US" dirty="0"/>
              <a:t>Voice – minimum bit rate, latency</a:t>
            </a:r>
          </a:p>
          <a:p>
            <a:pPr>
              <a:buFont typeface="Arial" panose="020B0604020202020204" pitchFamily="34" charset="0"/>
              <a:buChar char="•"/>
            </a:pPr>
            <a:r>
              <a:rPr lang="en-US" dirty="0"/>
              <a:t>Real time/Interactive Streaming (e.g. Gaming) – latency, higher minimum bit rate (than voice)</a:t>
            </a:r>
          </a:p>
          <a:p>
            <a:r>
              <a:rPr lang="en-US" dirty="0"/>
              <a:t>“Data Rate Dependent”</a:t>
            </a:r>
          </a:p>
          <a:p>
            <a:pPr>
              <a:buFont typeface="Arial" panose="020B0604020202020204" pitchFamily="34" charset="0"/>
              <a:buChar char="•"/>
            </a:pPr>
            <a:r>
              <a:rPr lang="en-US" dirty="0"/>
              <a:t>Video Streaming – minimum bit rate, latency (can use buffering)</a:t>
            </a:r>
          </a:p>
          <a:p>
            <a:r>
              <a:rPr lang="en-US" dirty="0"/>
              <a:t> (align with WBA use cases)</a:t>
            </a:r>
          </a:p>
          <a:p>
            <a:r>
              <a:rPr lang="en-US" dirty="0"/>
              <a:t> </a:t>
            </a:r>
          </a:p>
        </p:txBody>
      </p:sp>
      <p:sp>
        <p:nvSpPr>
          <p:cNvPr id="4" name="Slide Number Placeholder 3">
            <a:extLst>
              <a:ext uri="{FF2B5EF4-FFF2-40B4-BE49-F238E27FC236}">
                <a16:creationId xmlns:a16="http://schemas.microsoft.com/office/drawing/2014/main" id="{A9AFD1D9-5C01-479B-B7F6-146C149D7669}"/>
              </a:ext>
            </a:extLst>
          </p:cNvPr>
          <p:cNvSpPr>
            <a:spLocks noGrp="1"/>
          </p:cNvSpPr>
          <p:nvPr>
            <p:ph type="sldNum" idx="12"/>
          </p:nvPr>
        </p:nvSpPr>
        <p:spPr/>
        <p:txBody>
          <a:bodyPr/>
          <a:lstStyle/>
          <a:p>
            <a:r>
              <a:rPr lang="en-GB" dirty="0"/>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40A96968-2FEC-4082-8A70-22C4DA391AFC}"/>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F0543981-0B81-4073-88E2-55A0C55BB16B}"/>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563156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81211-6072-4F47-8D8D-AB4177AC8D53}"/>
              </a:ext>
            </a:extLst>
          </p:cNvPr>
          <p:cNvSpPr>
            <a:spLocks noGrp="1"/>
          </p:cNvSpPr>
          <p:nvPr>
            <p:ph type="title"/>
          </p:nvPr>
        </p:nvSpPr>
        <p:spPr/>
        <p:txBody>
          <a:bodyPr/>
          <a:lstStyle/>
          <a:p>
            <a:r>
              <a:rPr lang="en-US" dirty="0"/>
              <a:t>Contributions/Discussion</a:t>
            </a:r>
          </a:p>
        </p:txBody>
      </p:sp>
      <p:sp>
        <p:nvSpPr>
          <p:cNvPr id="3" name="Content Placeholder 2">
            <a:extLst>
              <a:ext uri="{FF2B5EF4-FFF2-40B4-BE49-F238E27FC236}">
                <a16:creationId xmlns:a16="http://schemas.microsoft.com/office/drawing/2014/main" id="{EA184438-C00B-4FCD-958A-B6E4A1CCC9A5}"/>
              </a:ext>
            </a:extLst>
          </p:cNvPr>
          <p:cNvSpPr>
            <a:spLocks noGrp="1"/>
          </p:cNvSpPr>
          <p:nvPr>
            <p:ph idx="1"/>
          </p:nvPr>
        </p:nvSpPr>
        <p:spPr>
          <a:xfrm>
            <a:off x="914400" y="1905001"/>
            <a:ext cx="10744199" cy="4189414"/>
          </a:xfrm>
        </p:spPr>
        <p:txBody>
          <a:bodyPr/>
          <a:lstStyle/>
          <a:p>
            <a:pPr>
              <a:buFont typeface="Arial" panose="020B0604020202020204" pitchFamily="34" charset="0"/>
              <a:buChar char="•"/>
            </a:pPr>
            <a:r>
              <a:rPr lang="en-US" b="0" dirty="0">
                <a:hlinkClick r:id="rId2"/>
              </a:rPr>
              <a:t>11-21/0950r0</a:t>
            </a:r>
            <a:r>
              <a:rPr lang="en-US" b="0" dirty="0"/>
              <a:t> “Overview of 5G core network access over WLAN”, Robert Stacey (Intel)</a:t>
            </a:r>
          </a:p>
          <a:p>
            <a:pPr>
              <a:buFont typeface="Arial" panose="020B0604020202020204" pitchFamily="34" charset="0"/>
              <a:buChar char="•"/>
            </a:pPr>
            <a:r>
              <a:rPr lang="en-US" b="0" dirty="0"/>
              <a:t>???</a:t>
            </a:r>
            <a:endParaRPr lang="en-US" dirty="0"/>
          </a:p>
          <a:p>
            <a:pPr>
              <a:buFont typeface="Arial" panose="020B0604020202020204" pitchFamily="34" charset="0"/>
              <a:buChar char="•"/>
            </a:pPr>
            <a:r>
              <a:rPr lang="en-US" b="0" dirty="0">
                <a:hlinkClick r:id="rId3"/>
              </a:rPr>
              <a:t>11-21/0865r1</a:t>
            </a:r>
            <a:r>
              <a:rPr lang="en-US" b="0" dirty="0"/>
              <a:t> “</a:t>
            </a:r>
            <a:r>
              <a:rPr lang="en-US" b="0" i="0" dirty="0">
                <a:solidFill>
                  <a:srgbClr val="000000"/>
                </a:solidFill>
                <a:effectLst/>
              </a:rPr>
              <a:t>Draft Reply LS from 802.11 to WBA regarding the WBA 5G &amp; Wi-Fi RAN Convergence Paper”, Joseph Levy (InterDigital)</a:t>
            </a:r>
          </a:p>
        </p:txBody>
      </p:sp>
      <p:sp>
        <p:nvSpPr>
          <p:cNvPr id="4" name="Slide Number Placeholder 3">
            <a:extLst>
              <a:ext uri="{FF2B5EF4-FFF2-40B4-BE49-F238E27FC236}">
                <a16:creationId xmlns:a16="http://schemas.microsoft.com/office/drawing/2014/main" id="{D25539EE-91F2-409D-AEE6-CD31848B32BE}"/>
              </a:ext>
            </a:extLst>
          </p:cNvPr>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D3CE8E09-5606-4CFE-97B3-E5A1598A4D30}"/>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88114356-01D7-4EB7-8CDB-1CA8C82CD5A5}"/>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361067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914401" y="638274"/>
            <a:ext cx="10361084" cy="400050"/>
          </a:xfrm>
        </p:spPr>
        <p:txBody>
          <a:bodyPr/>
          <a:lstStyle/>
          <a:p>
            <a:r>
              <a:rPr lang="en-US" altLang="en-US" dirty="0"/>
              <a:t>Future Sessions Planning</a:t>
            </a:r>
          </a:p>
        </p:txBody>
      </p:sp>
      <p:sp>
        <p:nvSpPr>
          <p:cNvPr id="37891" name="Content Placeholder 2"/>
          <p:cNvSpPr>
            <a:spLocks noGrp="1"/>
          </p:cNvSpPr>
          <p:nvPr>
            <p:ph idx="1"/>
          </p:nvPr>
        </p:nvSpPr>
        <p:spPr>
          <a:xfrm>
            <a:off x="639763" y="1447799"/>
            <a:ext cx="11011957" cy="5040205"/>
          </a:xfrm>
        </p:spPr>
        <p:txBody>
          <a:bodyPr/>
          <a:lstStyle/>
          <a:p>
            <a:r>
              <a:rPr lang="it-IT" altLang="en-US" sz="2000" dirty="0"/>
              <a:t>802.11 WG July Plenary Teleconferences: </a:t>
            </a:r>
            <a:r>
              <a:rPr lang="it-IT" altLang="en-US" sz="2000" b="0" i="1" dirty="0"/>
              <a:t>AANI SC -  four meeting slot planned - TBC</a:t>
            </a: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Tuesday 13 July 2021 11:15-13:15 h ET</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Wednesday 14 July 2021 19:00-21:00 h ET </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Thursday 15 July 2021 11:15-13:15 h ET</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Monday 19 July May 2021 19:00-21:00 h ET</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endParaRPr lang="it-IT" altLang="en-US" sz="500" b="0" i="1" dirty="0">
              <a:cs typeface="+mn-cs"/>
            </a:endParaRPr>
          </a:p>
          <a:p>
            <a:pPr marL="0" indent="0">
              <a:spcBef>
                <a:spcPts val="0"/>
              </a:spcBef>
              <a:spcAft>
                <a:spcPts val="0"/>
              </a:spcAft>
              <a:buSzPts val="1000"/>
              <a:tabLst>
                <a:tab pos="457200" algn="l"/>
              </a:tabLst>
            </a:pPr>
            <a:r>
              <a:rPr lang="en-US" sz="2000" dirty="0"/>
              <a:t>Other Teleconferences:</a:t>
            </a:r>
          </a:p>
          <a:p>
            <a:pPr lvl="1" indent="-342900">
              <a:spcBef>
                <a:spcPts val="0"/>
              </a:spcBef>
              <a:spcAft>
                <a:spcPts val="0"/>
              </a:spcAft>
              <a:buSzPts val="1000"/>
              <a:buFont typeface="Symbol" panose="05050102010706020507" pitchFamily="18" charset="2"/>
              <a:buChar char=""/>
              <a:tabLst>
                <a:tab pos="457200" algn="l"/>
              </a:tabLst>
            </a:pPr>
            <a:r>
              <a:rPr lang="en-US" sz="1800" dirty="0">
                <a:latin typeface="Times New Roman" panose="02020603050405020304" pitchFamily="18" charset="0"/>
              </a:rPr>
              <a:t>Tuesday June 22 @ 9:00-10:00 h ET (13:00-14:00 h UTC) </a:t>
            </a:r>
          </a:p>
          <a:p>
            <a:pPr lvl="1" indent="-342900">
              <a:spcBef>
                <a:spcPts val="0"/>
              </a:spcBef>
              <a:spcAft>
                <a:spcPts val="0"/>
              </a:spcAft>
              <a:buSzPts val="1000"/>
              <a:buFont typeface="Symbol" panose="05050102010706020507" pitchFamily="18" charset="2"/>
              <a:buChar char=""/>
              <a:tabLst>
                <a:tab pos="457200" algn="l"/>
              </a:tabLst>
            </a:pPr>
            <a:r>
              <a:rPr lang="en-US" sz="1800" dirty="0">
                <a:latin typeface="Times New Roman" panose="02020603050405020304" pitchFamily="18" charset="0"/>
              </a:rPr>
              <a:t>Tuesday July 6 @ 9:00-10:00 h ET (13:00-14:00 h UTC) </a:t>
            </a:r>
          </a:p>
          <a:p>
            <a:pPr marL="0" indent="0">
              <a:spcBef>
                <a:spcPts val="0"/>
              </a:spcBef>
              <a:spcAft>
                <a:spcPts val="0"/>
              </a:spcAft>
              <a:buSzPts val="1000"/>
              <a:tabLst>
                <a:tab pos="457200" algn="l"/>
              </a:tabLst>
            </a:pPr>
            <a:endParaRPr lang="en-US" sz="1000" dirty="0"/>
          </a:p>
          <a:p>
            <a:pPr marL="0" indent="0">
              <a:spcBef>
                <a:spcPts val="0"/>
              </a:spcBef>
              <a:spcAft>
                <a:spcPts val="0"/>
              </a:spcAft>
              <a:buSzPts val="1000"/>
              <a:tabLst>
                <a:tab pos="457200" algn="l"/>
              </a:tabLst>
            </a:pPr>
            <a:r>
              <a:rPr lang="en-US" sz="2000" dirty="0"/>
              <a:t>WBA Report/LS </a:t>
            </a:r>
            <a:r>
              <a:rPr lang="en-US" sz="2000" dirty="0">
                <a:hlinkClick r:id="rId3">
                  <a:extLst>
                    <a:ext uri="{A12FA001-AC4F-418D-AE19-62706E023703}">
                      <ahyp:hlinkClr xmlns:ahyp="http://schemas.microsoft.com/office/drawing/2018/hyperlinkcolor" val="tx"/>
                    </a:ext>
                  </a:extLst>
                </a:hlinkClick>
              </a:rPr>
              <a:t>11-21-0170r0</a:t>
            </a:r>
            <a:r>
              <a:rPr lang="en-US" sz="2000" dirty="0"/>
              <a:t> request – 802.11ax or 802.11-2020 related contributions  </a:t>
            </a:r>
          </a:p>
          <a:p>
            <a:pPr marL="971550" lvl="1" indent="-457200">
              <a:buFont typeface="+mj-lt"/>
              <a:buAutoNum type="arabicPeriod"/>
            </a:pPr>
            <a:r>
              <a:rPr lang="en-US" sz="1800" dirty="0"/>
              <a:t>Contributions on 802.11ax capabilities addressing specific challenges identified in the WBA Report/LS</a:t>
            </a:r>
          </a:p>
          <a:p>
            <a:pPr marL="971550" lvl="1" indent="-457200">
              <a:buFont typeface="+mj-lt"/>
              <a:buAutoNum type="arabicPeriod"/>
            </a:pPr>
            <a:r>
              <a:rPr lang="en-US" sz="1800" dirty="0"/>
              <a:t>Contribution on 802.11-2020 capabilities addressing specific challengers identified in the WBA Report/LS  </a:t>
            </a:r>
          </a:p>
          <a:p>
            <a:pPr marL="971550" lvl="1" indent="-457200">
              <a:buFont typeface="+mj-lt"/>
              <a:buAutoNum type="arabicPeriod"/>
            </a:pPr>
            <a:r>
              <a:rPr lang="en-US" sz="1800" dirty="0"/>
              <a:t>Discussion/contributions reply LS text proposals</a:t>
            </a:r>
          </a:p>
          <a:p>
            <a:pPr marL="971550" lvl="1" indent="-457200">
              <a:buFont typeface="+mj-lt"/>
              <a:buAutoNum type="arabicPeriod"/>
            </a:pPr>
            <a:endParaRPr lang="en-US" sz="400" dirty="0"/>
          </a:p>
          <a:p>
            <a:pPr marL="0" indent="0">
              <a:spcBef>
                <a:spcPts val="0"/>
              </a:spcBef>
              <a:spcAft>
                <a:spcPts val="0"/>
              </a:spcAft>
              <a:buSzPts val="1000"/>
              <a:tabLst>
                <a:tab pos="457200" algn="l"/>
              </a:tabLst>
            </a:pPr>
            <a:r>
              <a:rPr lang="en-US" sz="2000" dirty="0"/>
              <a:t>Technical Report related contributions</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June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884494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613C9-E2ED-4D5E-B497-9C69832788AD}"/>
              </a:ext>
            </a:extLst>
          </p:cNvPr>
          <p:cNvSpPr>
            <a:spLocks noGrp="1"/>
          </p:cNvSpPr>
          <p:nvPr>
            <p:ph type="title"/>
          </p:nvPr>
        </p:nvSpPr>
        <p:spPr/>
        <p:txBody>
          <a:bodyPr/>
          <a:lstStyle/>
          <a:p>
            <a:r>
              <a:rPr lang="en-US" dirty="0"/>
              <a:t>Backup slides</a:t>
            </a:r>
          </a:p>
        </p:txBody>
      </p:sp>
      <p:sp>
        <p:nvSpPr>
          <p:cNvPr id="3" name="Text Placeholder 2">
            <a:extLst>
              <a:ext uri="{FF2B5EF4-FFF2-40B4-BE49-F238E27FC236}">
                <a16:creationId xmlns:a16="http://schemas.microsoft.com/office/drawing/2014/main" id="{5F214655-B287-448C-9369-438792A6333E}"/>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017C2D66-69F0-44C3-864C-FB6F4D7D7C5B}"/>
              </a:ext>
            </a:extLst>
          </p:cNvPr>
          <p:cNvSpPr>
            <a:spLocks noGrp="1"/>
          </p:cNvSpPr>
          <p:nvPr>
            <p:ph type="dt" idx="10"/>
          </p:nvPr>
        </p:nvSpPr>
        <p:spPr/>
        <p:txBody>
          <a:bodyPr/>
          <a:lstStyle/>
          <a:p>
            <a:r>
              <a:rPr lang="en-US"/>
              <a:t>June 2021</a:t>
            </a:r>
            <a:endParaRPr lang="en-GB" dirty="0"/>
          </a:p>
        </p:txBody>
      </p:sp>
      <p:sp>
        <p:nvSpPr>
          <p:cNvPr id="5" name="Footer Placeholder 4">
            <a:extLst>
              <a:ext uri="{FF2B5EF4-FFF2-40B4-BE49-F238E27FC236}">
                <a16:creationId xmlns:a16="http://schemas.microsoft.com/office/drawing/2014/main" id="{E629E23E-2838-42EB-B7C5-D496754FF19C}"/>
              </a:ext>
            </a:extLst>
          </p:cNvPr>
          <p:cNvSpPr>
            <a:spLocks noGrp="1"/>
          </p:cNvSpPr>
          <p:nvPr>
            <p:ph type="ftr" idx="11"/>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112FAFBE-C522-47F2-90C4-B36D77AABF55}"/>
              </a:ext>
            </a:extLst>
          </p:cNvPr>
          <p:cNvSpPr>
            <a:spLocks noGrp="1"/>
          </p:cNvSpPr>
          <p:nvPr>
            <p:ph type="sldNum" idx="12"/>
          </p:nvPr>
        </p:nvSpPr>
        <p:spPr/>
        <p:txBody>
          <a:bodyPr/>
          <a:lstStyle/>
          <a:p>
            <a:r>
              <a:rPr lang="en-GB" dirty="0"/>
              <a:t>Slide </a:t>
            </a:r>
            <a:fld id="{3ABCC52B-A3F7-440B-BBF2-55191E6E7773}" type="slidenum">
              <a:rPr lang="en-GB" smtClean="0"/>
              <a:pPr/>
              <a:t>16</a:t>
            </a:fld>
            <a:endParaRPr lang="en-GB" dirty="0"/>
          </a:p>
        </p:txBody>
      </p:sp>
    </p:spTree>
    <p:extLst>
      <p:ext uri="{BB962C8B-B14F-4D97-AF65-F5344CB8AC3E}">
        <p14:creationId xmlns:p14="http://schemas.microsoft.com/office/powerpoint/2010/main" val="3617570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2"/>
            <a:ext cx="10361084" cy="4746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812799" y="1160464"/>
            <a:ext cx="10665885" cy="3474004"/>
          </a:xfrm>
          <a:ln/>
        </p:spPr>
        <p:txBody>
          <a:bodyPr/>
          <a:lstStyle/>
          <a:p>
            <a:pPr algn="ctr"/>
            <a:r>
              <a:rPr lang="en-US" altLang="en-US" sz="2800" dirty="0"/>
              <a:t>Agenda for:</a:t>
            </a:r>
          </a:p>
          <a:p>
            <a:pPr algn="ctr"/>
            <a:r>
              <a:rPr lang="en-US" altLang="en-US" sz="2800" dirty="0"/>
              <a:t> 802.11 AANI SC </a:t>
            </a:r>
            <a:br>
              <a:rPr lang="en-US" altLang="en-US" sz="2800" dirty="0"/>
            </a:br>
            <a:r>
              <a:rPr lang="en-US" altLang="en-US" dirty="0"/>
              <a:t>(Advanced Access Network Interface Standing Committee)</a:t>
            </a:r>
          </a:p>
          <a:p>
            <a:pPr algn="ctr"/>
            <a:r>
              <a:rPr lang="en-US" altLang="en-US" dirty="0"/>
              <a:t>08 June 2021</a:t>
            </a:r>
          </a:p>
          <a:p>
            <a:pPr algn="ctr"/>
            <a:r>
              <a:rPr lang="en-GB" dirty="0"/>
              <a:t> </a:t>
            </a:r>
          </a:p>
          <a:p>
            <a:pPr algn="ctr"/>
            <a:r>
              <a:rPr lang="en-US" altLang="en-US" dirty="0"/>
              <a:t>Chair: Joseph Levy (InterDigital)</a:t>
            </a:r>
          </a:p>
          <a:p>
            <a:pPr algn="ctr"/>
            <a:r>
              <a:rPr lang="en-US" altLang="en-US" sz="2000" dirty="0"/>
              <a:t>Vice Chair: Open</a:t>
            </a:r>
          </a:p>
          <a:p>
            <a:pPr algn="ctr"/>
            <a:r>
              <a:rPr lang="en-US" altLang="en-US" sz="2000" dirty="0"/>
              <a:t>Secretary: Open</a:t>
            </a:r>
            <a:endParaRPr lang="en-US" altLang="en-US"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a:t>June 2021</a:t>
            </a:r>
            <a:endParaRPr lang="en-GB"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3" name="TextBox 2">
            <a:extLst>
              <a:ext uri="{FF2B5EF4-FFF2-40B4-BE49-F238E27FC236}">
                <a16:creationId xmlns:a16="http://schemas.microsoft.com/office/drawing/2014/main" id="{443B98C9-C847-4EA9-A208-0AE53C2FE4EA}"/>
              </a:ext>
            </a:extLst>
          </p:cNvPr>
          <p:cNvSpPr txBox="1"/>
          <p:nvPr/>
        </p:nvSpPr>
        <p:spPr>
          <a:xfrm>
            <a:off x="865717" y="4785964"/>
            <a:ext cx="10792883" cy="369332"/>
          </a:xfrm>
          <a:prstGeom prst="rect">
            <a:avLst/>
          </a:prstGeom>
          <a:noFill/>
        </p:spPr>
        <p:txBody>
          <a:bodyPr wrap="square" rtlCol="0">
            <a:spAutoFit/>
          </a:bodyPr>
          <a:lstStyle/>
          <a:p>
            <a:r>
              <a:rPr lang="en-US" sz="1800" dirty="0">
                <a:solidFill>
                  <a:schemeClr val="tx1"/>
                </a:solidFill>
              </a:rPr>
              <a:t>r0: First draft of the Agenda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1" y="685801"/>
            <a:ext cx="10361084" cy="380999"/>
          </a:xfrm>
        </p:spPr>
        <p:txBody>
          <a:bodyPr/>
          <a:lstStyle/>
          <a:p>
            <a:pPr eaLnBrk="1" hangingPunct="1"/>
            <a:r>
              <a:rPr lang="en-US" altLang="en-US" dirty="0"/>
              <a:t>Reminders and Rules</a:t>
            </a:r>
          </a:p>
        </p:txBody>
      </p:sp>
      <p:sp>
        <p:nvSpPr>
          <p:cNvPr id="10243" name="Rectangle 3"/>
          <p:cNvSpPr>
            <a:spLocks noGrp="1" noChangeArrowheads="1"/>
          </p:cNvSpPr>
          <p:nvPr>
            <p:ph idx="1"/>
          </p:nvPr>
        </p:nvSpPr>
        <p:spPr>
          <a:xfrm>
            <a:off x="811742" y="1146176"/>
            <a:ext cx="11151658" cy="5329238"/>
          </a:xfrm>
        </p:spPr>
        <p:txBody>
          <a:bodyPr/>
          <a:lstStyle/>
          <a:p>
            <a:r>
              <a:rPr lang="en-US" altLang="en-US" sz="2800" dirty="0"/>
              <a:t>Call for Secretary</a:t>
            </a:r>
          </a:p>
          <a:p>
            <a:pPr eaLnBrk="1" hangingPunct="1"/>
            <a:r>
              <a:rPr lang="en-US" altLang="en-US" sz="2800" dirty="0"/>
              <a:t>Reminders to attendees:</a:t>
            </a:r>
          </a:p>
          <a:p>
            <a:pPr lvl="1"/>
            <a:r>
              <a:rPr lang="en-US" altLang="en-US" sz="2400" dirty="0"/>
              <a:t>Please record your attendance: </a:t>
            </a:r>
            <a:r>
              <a:rPr lang="en-US" sz="2400" dirty="0">
                <a:hlinkClick r:id="rId3"/>
              </a:rPr>
              <a:t>https://imat.ieee.org/802.11/attendance-log?p=3527300005&amp;t=47200043</a:t>
            </a:r>
            <a:r>
              <a:rPr lang="en-US" sz="2400" dirty="0"/>
              <a:t> </a:t>
            </a:r>
          </a:p>
          <a:p>
            <a:pPr lvl="1"/>
            <a:r>
              <a:rPr lang="en-US" altLang="en-US" sz="2400" dirty="0"/>
              <a:t>Please mute yourself, unless you wish to speak</a:t>
            </a:r>
          </a:p>
          <a:p>
            <a:pPr lvl="1" eaLnBrk="1" hangingPunct="1"/>
            <a:r>
              <a:rPr lang="en-US" altLang="en-US" sz="2400" dirty="0"/>
              <a:t>No recordings</a:t>
            </a:r>
          </a:p>
          <a:p>
            <a:pPr eaLnBrk="1" hangingPunct="1"/>
            <a:r>
              <a:rPr lang="en-US" altLang="en-US" sz="2800" dirty="0"/>
              <a:t>AANI SC Operating Rules:</a:t>
            </a:r>
          </a:p>
          <a:p>
            <a:pPr lvl="1" eaLnBrk="1" hangingPunct="1"/>
            <a:r>
              <a:rPr lang="en-US" altLang="en-US" dirty="0"/>
              <a:t>Anyone present can:</a:t>
            </a:r>
          </a:p>
          <a:p>
            <a:pPr marL="800100" lvl="1" indent="-342900" eaLnBrk="1" hangingPunct="1">
              <a:buFont typeface="Arial" panose="020B0604020202020204" pitchFamily="34" charset="0"/>
              <a:buChar char="•"/>
            </a:pPr>
            <a:r>
              <a:rPr lang="en-US" altLang="en-US" dirty="0"/>
              <a:t>Participate in discussions</a:t>
            </a:r>
          </a:p>
          <a:p>
            <a:pPr marL="800100" lvl="1" indent="-342900" eaLnBrk="1" hangingPunct="1">
              <a:buFont typeface="Arial" panose="020B0604020202020204" pitchFamily="34" charset="0"/>
              <a:buChar char="•"/>
            </a:pPr>
            <a:r>
              <a:rPr lang="en-US" altLang="en-US" dirty="0"/>
              <a:t>Provide and present contributions (please notify the Chair)</a:t>
            </a:r>
          </a:p>
          <a:p>
            <a:pPr marL="800100" lvl="1" indent="-342900" eaLnBrk="1" hangingPunct="1">
              <a:buFont typeface="Arial" panose="020B0604020202020204" pitchFamily="34" charset="0"/>
              <a:buChar char="•"/>
            </a:pPr>
            <a:r>
              <a:rPr lang="en-US" altLang="en-US" dirty="0"/>
              <a:t>Vote on straw polls</a:t>
            </a:r>
          </a:p>
          <a:p>
            <a:pPr marL="457200" lvl="1" indent="0" eaLnBrk="1" hangingPunct="1"/>
            <a:r>
              <a:rPr lang="en-US" altLang="en-US" dirty="0"/>
              <a:t>This meeting part of 802.11 Interim or Plenary meeting and no motions have been preannounced, therefore Motions are </a:t>
            </a:r>
            <a:r>
              <a:rPr lang="en-US" altLang="en-US" u="sng" dirty="0"/>
              <a:t>not</a:t>
            </a:r>
            <a:r>
              <a:rPr lang="en-US" altLang="en-US" dirty="0"/>
              <a:t> in order</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June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512326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1" y="685802"/>
            <a:ext cx="10361084" cy="457197"/>
          </a:xfrm>
        </p:spPr>
        <p:txBody>
          <a:bodyPr/>
          <a:lstStyle/>
          <a:p>
            <a:pPr eaLnBrk="1" hangingPunct="1"/>
            <a:r>
              <a:rPr lang="en-US" altLang="en-US" dirty="0"/>
              <a:t>Agenda</a:t>
            </a:r>
          </a:p>
        </p:txBody>
      </p:sp>
      <p:sp>
        <p:nvSpPr>
          <p:cNvPr id="20483" name="Rectangle 3"/>
          <p:cNvSpPr>
            <a:spLocks noGrp="1" noChangeArrowheads="1"/>
          </p:cNvSpPr>
          <p:nvPr>
            <p:ph idx="1"/>
          </p:nvPr>
        </p:nvSpPr>
        <p:spPr>
          <a:xfrm>
            <a:off x="304800" y="1066800"/>
            <a:ext cx="11582400" cy="5331565"/>
          </a:xfrm>
        </p:spPr>
        <p:txBody>
          <a:bodyPr/>
          <a:lstStyle/>
          <a:p>
            <a:pPr marL="0" lvl="1" indent="0">
              <a:spcBef>
                <a:spcPts val="200"/>
              </a:spcBef>
              <a:tabLst>
                <a:tab pos="457200" algn="l"/>
              </a:tabLst>
              <a:defRPr/>
            </a:pPr>
            <a:r>
              <a:rPr lang="en-US" sz="2400" b="1" dirty="0">
                <a:cs typeface="+mn-cs"/>
              </a:rPr>
              <a:t>Tuesday 8 June 2021 9:00-10:00 h ET</a:t>
            </a:r>
          </a:p>
          <a:p>
            <a:pPr lvl="1" indent="-342900">
              <a:spcBef>
                <a:spcPts val="0"/>
              </a:spcBef>
              <a:spcAft>
                <a:spcPts val="0"/>
              </a:spcAft>
              <a:buSzPts val="1000"/>
              <a:buFont typeface="Symbol" panose="05050102010706020507" pitchFamily="18" charset="2"/>
              <a:buChar char=""/>
              <a:tabLst>
                <a:tab pos="457200" algn="l"/>
              </a:tabLst>
            </a:pPr>
            <a:endParaRPr lang="it-IT" altLang="en-US" sz="800" b="0" i="1" dirty="0">
              <a:cs typeface="+mn-cs"/>
            </a:endParaRPr>
          </a:p>
          <a:p>
            <a:pPr marL="857250" lvl="1" indent="-457200">
              <a:spcBef>
                <a:spcPts val="200"/>
              </a:spcBef>
              <a:buFont typeface="+mj-lt"/>
              <a:buAutoNum type="arabicPeriod"/>
              <a:defRPr/>
            </a:pPr>
            <a:r>
              <a:rPr lang="en-US" altLang="en-US" dirty="0"/>
              <a:t>Call for Secretary</a:t>
            </a:r>
          </a:p>
          <a:p>
            <a:pPr marL="857250" lvl="1" indent="-457200">
              <a:spcBef>
                <a:spcPts val="200"/>
              </a:spcBef>
              <a:buFont typeface="Times New Roman" panose="02020603050405020304" pitchFamily="18" charset="0"/>
              <a:buAutoNum type="arabicPeriod"/>
              <a:defRPr/>
            </a:pPr>
            <a:r>
              <a:rPr lang="en-US" altLang="en-US" dirty="0"/>
              <a:t>Administrative: Reminders, Rules, Guidelines, Resources, Participation [5 min]</a:t>
            </a:r>
          </a:p>
          <a:p>
            <a:pPr marL="857250" lvl="1" indent="-457200">
              <a:spcBef>
                <a:spcPts val="200"/>
              </a:spcBef>
              <a:buFont typeface="Times New Roman" panose="02020603050405020304" pitchFamily="18" charset="0"/>
              <a:buAutoNum type="arabicPeriod"/>
              <a:defRPr/>
            </a:pPr>
            <a:r>
              <a:rPr lang="en-US" altLang="en-US" dirty="0"/>
              <a:t>Status  [5 min.]</a:t>
            </a:r>
          </a:p>
          <a:p>
            <a:pPr marL="857250" lvl="1" indent="-457200">
              <a:spcBef>
                <a:spcPts val="200"/>
              </a:spcBef>
              <a:buFont typeface="Times New Roman" panose="02020603050405020304" pitchFamily="18" charset="0"/>
              <a:buAutoNum type="arabicPeriod"/>
              <a:defRPr/>
            </a:pPr>
            <a:r>
              <a:rPr lang="en-US" altLang="en-US" dirty="0"/>
              <a:t>Contributions/Discussion:</a:t>
            </a:r>
          </a:p>
          <a:p>
            <a:pPr marL="1257300" lvl="2" indent="-457200">
              <a:spcBef>
                <a:spcPts val="200"/>
              </a:spcBef>
              <a:buFont typeface="+mj-lt"/>
              <a:buAutoNum type="alphaLcParenR"/>
              <a:defRPr/>
            </a:pPr>
            <a:r>
              <a:rPr lang="en-US" dirty="0">
                <a:hlinkClick r:id="rId3"/>
              </a:rPr>
              <a:t>11-21/0950r0</a:t>
            </a:r>
            <a:r>
              <a:rPr lang="en-US" dirty="0"/>
              <a:t> “Overview of 5G core network access over WLAN”, Robert Stacey (Intel)</a:t>
            </a:r>
          </a:p>
          <a:p>
            <a:pPr marL="1257300" lvl="2" indent="-457200">
              <a:spcBef>
                <a:spcPts val="200"/>
              </a:spcBef>
              <a:buFont typeface="+mj-lt"/>
              <a:buAutoNum type="alphaLcParenR"/>
              <a:defRPr/>
            </a:pPr>
            <a:r>
              <a:rPr lang="en-US" dirty="0"/>
              <a:t>???</a:t>
            </a:r>
          </a:p>
          <a:p>
            <a:pPr marL="1257300" lvl="2" indent="-457200">
              <a:spcBef>
                <a:spcPts val="200"/>
              </a:spcBef>
              <a:buFont typeface="+mj-lt"/>
              <a:buAutoNum type="alphaLcParenR"/>
              <a:defRPr/>
            </a:pPr>
            <a:r>
              <a:rPr lang="en-US" dirty="0">
                <a:hlinkClick r:id="rId4"/>
              </a:rPr>
              <a:t>11-21/0865r1</a:t>
            </a:r>
            <a:r>
              <a:rPr lang="en-US" dirty="0"/>
              <a:t> “</a:t>
            </a:r>
            <a:r>
              <a:rPr lang="en-US" b="0" i="0" dirty="0">
                <a:solidFill>
                  <a:srgbClr val="000000"/>
                </a:solidFill>
                <a:effectLst/>
              </a:rPr>
              <a:t>Draft Reply LS from 802.11 to WBA regarding the WBA 5G &amp; Wi-Fi RAN Convergence Paper”, Joseph Levy (InterDigital)</a:t>
            </a:r>
          </a:p>
          <a:p>
            <a:pPr marL="857250" lvl="1" indent="-457200">
              <a:spcBef>
                <a:spcPts val="200"/>
              </a:spcBef>
              <a:buFont typeface="+mj-lt"/>
              <a:buAutoNum type="arabicPeriod"/>
              <a:defRPr/>
            </a:pPr>
            <a:r>
              <a:rPr lang="en-US" dirty="0"/>
              <a:t>Future Session Planning </a:t>
            </a:r>
          </a:p>
          <a:p>
            <a:pPr marL="857250" lvl="1" indent="-457200">
              <a:spcBef>
                <a:spcPts val="200"/>
              </a:spcBef>
              <a:buFont typeface="Times New Roman" panose="02020603050405020304" pitchFamily="18" charset="0"/>
              <a:buAutoNum type="arabicPeriod"/>
              <a:defRPr/>
            </a:pPr>
            <a:endParaRPr lang="en-US" altLang="en-US" dirty="0"/>
          </a:p>
          <a:p>
            <a:pPr marL="0" indent="0">
              <a:spcBef>
                <a:spcPts val="200"/>
              </a:spcBef>
              <a:defRPr/>
            </a:pPr>
            <a:endParaRPr lang="en-US" altLang="en-US"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June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6" name="Rectangle 1">
            <a:extLst>
              <a:ext uri="{FF2B5EF4-FFF2-40B4-BE49-F238E27FC236}">
                <a16:creationId xmlns:a16="http://schemas.microsoft.com/office/drawing/2014/main" id="{4F1287D1-43A3-4D86-8EB3-25E53A2035E0}"/>
              </a:ext>
            </a:extLst>
          </p:cNvPr>
          <p:cNvSpPr>
            <a:spLocks noChangeArrowheads="1"/>
          </p:cNvSpPr>
          <p:nvPr/>
        </p:nvSpPr>
        <p:spPr bwMode="auto">
          <a:xfrm>
            <a:off x="914400" y="38544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42127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9A92-BF3E-43D7-B080-F0104D6B90E2}"/>
              </a:ext>
            </a:extLst>
          </p:cNvPr>
          <p:cNvSpPr>
            <a:spLocks noGrp="1"/>
          </p:cNvSpPr>
          <p:nvPr>
            <p:ph type="title"/>
          </p:nvPr>
        </p:nvSpPr>
        <p:spPr>
          <a:xfrm>
            <a:off x="914401" y="685801"/>
            <a:ext cx="10361084" cy="457199"/>
          </a:xfrm>
        </p:spPr>
        <p:txBody>
          <a:bodyPr/>
          <a:lstStyle/>
          <a:p>
            <a:r>
              <a:rPr lang="en-US" altLang="en-US" dirty="0"/>
              <a:t>Guidelines for IEEE-SA Meetings</a:t>
            </a:r>
            <a:endParaRPr lang="en-US" dirty="0"/>
          </a:p>
        </p:txBody>
      </p:sp>
      <p:sp>
        <p:nvSpPr>
          <p:cNvPr id="3" name="Date Placeholder 2">
            <a:extLst>
              <a:ext uri="{FF2B5EF4-FFF2-40B4-BE49-F238E27FC236}">
                <a16:creationId xmlns:a16="http://schemas.microsoft.com/office/drawing/2014/main" id="{4DEDC840-3D08-462E-8EE4-982DE5C72FFD}"/>
              </a:ext>
            </a:extLst>
          </p:cNvPr>
          <p:cNvSpPr>
            <a:spLocks noGrp="1"/>
          </p:cNvSpPr>
          <p:nvPr>
            <p:ph type="dt" idx="10"/>
          </p:nvPr>
        </p:nvSpPr>
        <p:spPr/>
        <p:txBody>
          <a:bodyPr/>
          <a:lstStyle/>
          <a:p>
            <a:r>
              <a:rPr lang="en-US"/>
              <a:t>June 2021</a:t>
            </a:r>
            <a:endParaRPr lang="en-GB" dirty="0"/>
          </a:p>
        </p:txBody>
      </p:sp>
      <p:sp>
        <p:nvSpPr>
          <p:cNvPr id="4" name="Footer Placeholder 3">
            <a:extLst>
              <a:ext uri="{FF2B5EF4-FFF2-40B4-BE49-F238E27FC236}">
                <a16:creationId xmlns:a16="http://schemas.microsoft.com/office/drawing/2014/main" id="{45307F00-F37C-4244-A16F-C28D05A01702}"/>
              </a:ext>
            </a:extLst>
          </p:cNvPr>
          <p:cNvSpPr>
            <a:spLocks noGrp="1"/>
          </p:cNvSpPr>
          <p:nvPr>
            <p:ph type="ftr" idx="11"/>
          </p:nvPr>
        </p:nvSpPr>
        <p:spPr/>
        <p:txBody>
          <a:bodyPr/>
          <a:lstStyle/>
          <a:p>
            <a:r>
              <a:rPr lang="en-GB" dirty="0"/>
              <a:t>Joseph Levy (InterDigital)</a:t>
            </a:r>
          </a:p>
        </p:txBody>
      </p:sp>
      <p:sp>
        <p:nvSpPr>
          <p:cNvPr id="5" name="Slide Number Placeholder 4">
            <a:extLst>
              <a:ext uri="{FF2B5EF4-FFF2-40B4-BE49-F238E27FC236}">
                <a16:creationId xmlns:a16="http://schemas.microsoft.com/office/drawing/2014/main" id="{CED6072B-7049-4D6F-8190-4CBA8CDB297A}"/>
              </a:ext>
            </a:extLst>
          </p:cNvPr>
          <p:cNvSpPr>
            <a:spLocks noGrp="1"/>
          </p:cNvSpPr>
          <p:nvPr>
            <p:ph type="sldNum" idx="12"/>
          </p:nvPr>
        </p:nvSpPr>
        <p:spPr/>
        <p:txBody>
          <a:bodyPr/>
          <a:lstStyle/>
          <a:p>
            <a:r>
              <a:rPr lang="en-GB" dirty="0"/>
              <a:t>Slide </a:t>
            </a:r>
            <a:fld id="{06B781AF-4CCF-49B0-A572-DE54FBE5D942}" type="slidenum">
              <a:rPr lang="en-GB" smtClean="0"/>
              <a:pPr/>
              <a:t>5</a:t>
            </a:fld>
            <a:endParaRPr lang="en-GB" dirty="0"/>
          </a:p>
        </p:txBody>
      </p:sp>
      <p:sp>
        <p:nvSpPr>
          <p:cNvPr id="6" name="Rectangle 4">
            <a:extLst>
              <a:ext uri="{FF2B5EF4-FFF2-40B4-BE49-F238E27FC236}">
                <a16:creationId xmlns:a16="http://schemas.microsoft.com/office/drawing/2014/main" id="{036AA29B-7296-4958-AD1C-F6C518615949}"/>
              </a:ext>
            </a:extLst>
          </p:cNvPr>
          <p:cNvSpPr>
            <a:spLocks noChangeArrowheads="1"/>
          </p:cNvSpPr>
          <p:nvPr/>
        </p:nvSpPr>
        <p:spPr bwMode="auto">
          <a:xfrm>
            <a:off x="532343" y="1143000"/>
            <a:ext cx="11125200" cy="53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pPr>
            <a:r>
              <a:rPr lang="en-US" altLang="en-US" sz="1800" b="1" dirty="0"/>
              <a:t>All IEEE-SA standards meetings shall be conducted in compliance with all applicable laws, including antitrust and competition laws.</a:t>
            </a:r>
          </a:p>
          <a:p>
            <a:pPr>
              <a:lnSpc>
                <a:spcPct val="80000"/>
              </a:lnSpc>
              <a:spcAft>
                <a:spcPct val="40000"/>
              </a:spcAft>
            </a:pPr>
            <a:r>
              <a:rPr lang="en-US" altLang="en-US" sz="1800" b="1" dirty="0"/>
              <a:t>Don’t discuss the interpretation, validity, or essentiality of patents/patent claims. </a:t>
            </a:r>
          </a:p>
          <a:p>
            <a:pPr>
              <a:lnSpc>
                <a:spcPct val="80000"/>
              </a:lnSpc>
              <a:spcAft>
                <a:spcPct val="40000"/>
              </a:spcAft>
            </a:pPr>
            <a:r>
              <a:rPr lang="en-US" altLang="en-US" sz="1800" b="1" dirty="0"/>
              <a:t>Don’t discuss specific license rates, terms, or conditions.</a:t>
            </a:r>
          </a:p>
          <a:p>
            <a:pPr lvl="1">
              <a:lnSpc>
                <a:spcPct val="80000"/>
              </a:lnSpc>
              <a:spcAft>
                <a:spcPct val="40000"/>
              </a:spcAft>
            </a:pPr>
            <a:r>
              <a:rPr lang="en-US" altLang="en-US" sz="1400" dirty="0"/>
              <a:t>Relative costs, including licensing costs of essential patent claims, of different technical approaches may be discussed in standards development meetings. </a:t>
            </a:r>
          </a:p>
          <a:p>
            <a:pPr lvl="2">
              <a:lnSpc>
                <a:spcPct val="80000"/>
              </a:lnSpc>
              <a:spcAft>
                <a:spcPct val="40000"/>
              </a:spcAft>
            </a:pPr>
            <a:r>
              <a:rPr lang="en-GB" altLang="en-US" sz="1400" dirty="0"/>
              <a:t>Technical considerations remain primary focus</a:t>
            </a:r>
            <a:endParaRPr lang="en-US" altLang="en-US" sz="1400" dirty="0"/>
          </a:p>
          <a:p>
            <a:pPr>
              <a:lnSpc>
                <a:spcPct val="80000"/>
              </a:lnSpc>
              <a:spcAft>
                <a:spcPct val="40000"/>
              </a:spcAft>
            </a:pPr>
            <a:r>
              <a:rPr lang="en-US" altLang="en-US" sz="1800" b="1" dirty="0"/>
              <a:t>Don’t discuss or engage in the fixing of product prices, allocation of customers, or division of sales markets.</a:t>
            </a:r>
          </a:p>
          <a:p>
            <a:pPr>
              <a:lnSpc>
                <a:spcPct val="80000"/>
              </a:lnSpc>
              <a:spcAft>
                <a:spcPct val="40000"/>
              </a:spcAft>
            </a:pPr>
            <a:r>
              <a:rPr lang="en-US" altLang="en-US" sz="1800" b="1" dirty="0"/>
              <a:t>Don’t discuss the status or substance of ongoing or threatened litigation.</a:t>
            </a:r>
          </a:p>
          <a:p>
            <a:pPr>
              <a:lnSpc>
                <a:spcPct val="80000"/>
              </a:lnSpc>
              <a:spcAft>
                <a:spcPct val="40000"/>
              </a:spcAft>
            </a:pPr>
            <a:r>
              <a:rPr lang="en-US" altLang="en-US" sz="1800" b="1" dirty="0"/>
              <a:t>Don’t be silent if inappropriate topics are discussed… do formally object.</a:t>
            </a:r>
          </a:p>
          <a:p>
            <a:pPr algn="ctr">
              <a:lnSpc>
                <a:spcPct val="80000"/>
              </a:lnSpc>
              <a:buFont typeface="Monotype Sorts" pitchFamily="2" charset="2"/>
              <a:buNone/>
            </a:pPr>
            <a:r>
              <a:rPr lang="en-US" altLang="en-US" sz="1050" b="1" dirty="0"/>
              <a:t>---------------------------------------------------------------   </a:t>
            </a:r>
          </a:p>
          <a:p>
            <a:pPr algn="ctr">
              <a:lnSpc>
                <a:spcPct val="80000"/>
              </a:lnSpc>
              <a:buFont typeface="Monotype Sorts"/>
              <a:buNone/>
              <a:defRPr/>
            </a:pPr>
            <a:r>
              <a:rPr lang="en-US" altLang="en-US" sz="1400" b="1" dirty="0"/>
              <a:t>For more details, see IEEE-SA Standards Board Operations Manual, clause 5.3.10 and </a:t>
            </a:r>
            <a:br>
              <a:rPr lang="en-US" altLang="en-US" sz="1400" b="1" dirty="0"/>
            </a:br>
            <a:r>
              <a:rPr lang="en-US" altLang="en-US" sz="1400" b="1" dirty="0"/>
              <a:t>Antitrust and Competition Policy: What You Need to Know at http://standards.ieee.org/develop/policies/antitrust.pdf</a:t>
            </a:r>
          </a:p>
          <a:p>
            <a:pPr algn="ctr">
              <a:lnSpc>
                <a:spcPct val="80000"/>
              </a:lnSpc>
              <a:buFont typeface="Monotype Sorts"/>
              <a:buNone/>
              <a:defRPr/>
            </a:pPr>
            <a:endParaRPr lang="en-US" altLang="en-US" sz="1400" b="1" dirty="0"/>
          </a:p>
          <a:p>
            <a:pPr algn="ctr">
              <a:lnSpc>
                <a:spcPct val="80000"/>
              </a:lnSpc>
              <a:buFont typeface="Monotype Sorts"/>
              <a:buNone/>
              <a:defRPr/>
            </a:pPr>
            <a:r>
              <a:rPr lang="en-US" altLang="en-US" sz="1400" b="1" dirty="0"/>
              <a:t>If you have questions, contact the IEEE-SA Standards Board Patent Committee Administrator at patcom@ieee.org </a:t>
            </a:r>
          </a:p>
          <a:p>
            <a:pPr algn="ctr">
              <a:lnSpc>
                <a:spcPct val="80000"/>
              </a:lnSpc>
              <a:buFont typeface="Monotype Sorts"/>
              <a:buNone/>
              <a:defRPr/>
            </a:pPr>
            <a:endParaRPr lang="en-US" altLang="en-US" sz="1400" b="1" dirty="0"/>
          </a:p>
          <a:p>
            <a:pPr algn="ctr">
              <a:lnSpc>
                <a:spcPct val="80000"/>
              </a:lnSpc>
              <a:buFont typeface="Monotype Sorts"/>
              <a:buNone/>
              <a:defRPr/>
            </a:pPr>
            <a:r>
              <a:rPr lang="en-US" altLang="en-US" sz="1400" b="1" dirty="0"/>
              <a:t>This slide set is available at https://development.standards.ieee.org/myproject/Public/mytools/mob/preparslides.ppt</a:t>
            </a:r>
          </a:p>
        </p:txBody>
      </p:sp>
    </p:spTree>
    <p:extLst>
      <p:ext uri="{BB962C8B-B14F-4D97-AF65-F5344CB8AC3E}">
        <p14:creationId xmlns:p14="http://schemas.microsoft.com/office/powerpoint/2010/main" val="1880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z="3600" dirty="0">
                <a:solidFill>
                  <a:schemeClr val="tx1"/>
                </a:solidFill>
              </a:rPr>
              <a:t>Resources – URLs</a:t>
            </a:r>
          </a:p>
        </p:txBody>
      </p:sp>
      <p:sp>
        <p:nvSpPr>
          <p:cNvPr id="15363" name="Rectangle 3"/>
          <p:cNvSpPr>
            <a:spLocks noGrp="1" noChangeArrowheads="1"/>
          </p:cNvSpPr>
          <p:nvPr>
            <p:ph idx="1"/>
          </p:nvPr>
        </p:nvSpPr>
        <p:spPr>
          <a:xfrm>
            <a:off x="1087967" y="1672750"/>
            <a:ext cx="10820400" cy="4494214"/>
          </a:xfrm>
        </p:spPr>
        <p:txBody>
          <a:bodyPr/>
          <a:lstStyle/>
          <a:p>
            <a:pPr>
              <a:lnSpc>
                <a:spcPct val="90000"/>
              </a:lnSpc>
            </a:pPr>
            <a:r>
              <a:rPr lang="en-US" altLang="en-US" sz="2800" dirty="0"/>
              <a:t>Link to IEEE Disclosure of Affiliation </a:t>
            </a:r>
          </a:p>
          <a:p>
            <a:pPr lvl="1">
              <a:lnSpc>
                <a:spcPct val="90000"/>
              </a:lnSpc>
            </a:pPr>
            <a:r>
              <a:rPr lang="en-US" altLang="en-US" sz="1800" dirty="0">
                <a:solidFill>
                  <a:srgbClr val="0070C0"/>
                </a:solidFill>
                <a:hlinkClick r:id="rId3">
                  <a:extLst>
                    <a:ext uri="{A12FA001-AC4F-418D-AE19-62706E023703}">
                      <ahyp:hlinkClr xmlns:ahyp="http://schemas.microsoft.com/office/drawing/2018/hyperlinkcolor" val="tx"/>
                    </a:ext>
                  </a:extLst>
                </a:hlinkClick>
              </a:rPr>
              <a:t>https://standards.ieee.org/faqs/affiliation.html</a:t>
            </a:r>
            <a:endParaRPr lang="en-US" altLang="en-US" sz="1800" dirty="0">
              <a:solidFill>
                <a:srgbClr val="0070C0"/>
              </a:solidFill>
            </a:endParaRPr>
          </a:p>
          <a:p>
            <a:pPr>
              <a:lnSpc>
                <a:spcPct val="90000"/>
              </a:lnSpc>
            </a:pPr>
            <a:r>
              <a:rPr lang="en-US" altLang="en-US" sz="2800" dirty="0"/>
              <a:t>Links to IEEE Antitrust Guidelines</a:t>
            </a:r>
          </a:p>
          <a:p>
            <a:pPr lvl="1">
              <a:lnSpc>
                <a:spcPct val="90000"/>
              </a:lnSpc>
            </a:pPr>
            <a:r>
              <a:rPr lang="en-US" altLang="en-US" sz="1800" dirty="0">
                <a:solidFill>
                  <a:srgbClr val="0070C0"/>
                </a:solidFill>
                <a:hlinkClick r:id="rId4">
                  <a:extLst>
                    <a:ext uri="{A12FA001-AC4F-418D-AE19-62706E023703}">
                      <ahyp:hlinkClr xmlns:ahyp="http://schemas.microsoft.com/office/drawing/2018/hyperlinkcolor" val="tx"/>
                    </a:ext>
                  </a:extLst>
                </a:hlinkClick>
              </a:rPr>
              <a:t>https://standards.ieee.org/content/dam/ieee-standards/standards/web/documents/other/antitrust.pdf</a:t>
            </a:r>
            <a:r>
              <a:rPr lang="en-US" altLang="en-US" sz="1800" dirty="0">
                <a:solidFill>
                  <a:srgbClr val="0070C0"/>
                </a:solidFill>
              </a:rPr>
              <a:t>  </a:t>
            </a:r>
          </a:p>
          <a:p>
            <a:pPr>
              <a:lnSpc>
                <a:spcPct val="90000"/>
              </a:lnSpc>
            </a:pPr>
            <a:r>
              <a:rPr lang="en-US" altLang="en-US" sz="2800" dirty="0"/>
              <a:t>Link to IEEE Code of Ethics</a:t>
            </a:r>
          </a:p>
          <a:p>
            <a:pPr lvl="1">
              <a:lnSpc>
                <a:spcPct val="90000"/>
              </a:lnSpc>
            </a:pPr>
            <a:r>
              <a:rPr lang="en-US" altLang="en-US" sz="1800" dirty="0">
                <a:solidFill>
                  <a:srgbClr val="0070C0"/>
                </a:solidFill>
                <a:hlinkClick r:id="rId5">
                  <a:extLst>
                    <a:ext uri="{A12FA001-AC4F-418D-AE19-62706E023703}">
                      <ahyp:hlinkClr xmlns:ahyp="http://schemas.microsoft.com/office/drawing/2018/hyperlinkcolor" val="tx"/>
                    </a:ext>
                  </a:extLst>
                </a:hlinkClick>
              </a:rPr>
              <a:t>https://www.ieee.org/about/corporate/governance/p7-8.html</a:t>
            </a:r>
            <a:r>
              <a:rPr lang="en-US" altLang="en-US" sz="1800" dirty="0">
                <a:solidFill>
                  <a:srgbClr val="0070C0"/>
                </a:solidFill>
              </a:rPr>
              <a:t> </a:t>
            </a:r>
          </a:p>
          <a:p>
            <a:pPr>
              <a:lnSpc>
                <a:spcPct val="90000"/>
              </a:lnSpc>
            </a:pPr>
            <a:r>
              <a:rPr lang="en-US" altLang="en-US" sz="2800" dirty="0"/>
              <a:t>Link to IEEE Code of Conduct</a:t>
            </a:r>
          </a:p>
          <a:p>
            <a:pPr lvl="1">
              <a:lnSpc>
                <a:spcPct val="90000"/>
              </a:lnSpc>
            </a:pPr>
            <a:r>
              <a:rPr lang="en-US" altLang="en-US" sz="1800" dirty="0">
                <a:solidFill>
                  <a:srgbClr val="0070C0"/>
                </a:solidFill>
                <a:hlinkClick r:id="rId6">
                  <a:extLst>
                    <a:ext uri="{A12FA001-AC4F-418D-AE19-62706E023703}">
                      <ahyp:hlinkClr xmlns:ahyp="http://schemas.microsoft.com/office/drawing/2018/hyperlinkcolor" val="tx"/>
                    </a:ext>
                  </a:extLst>
                </a:hlinkClick>
              </a:rPr>
              <a:t>https://www.ieee.org/content/dam/ieee-org/ieee/web/org/about/ieee_code_of_conduct.pdf</a:t>
            </a:r>
            <a:endParaRPr lang="en-US" altLang="en-US" sz="1800" dirty="0">
              <a:solidFill>
                <a:srgbClr val="0070C0"/>
              </a:solidFill>
            </a:endParaRPr>
          </a:p>
          <a:p>
            <a:pPr>
              <a:lnSpc>
                <a:spcPct val="90000"/>
              </a:lnSpc>
            </a:pPr>
            <a:r>
              <a:rPr lang="en-US" altLang="en-US" sz="2800" dirty="0"/>
              <a:t>Link to IEEE Patent Policy</a:t>
            </a:r>
            <a:endParaRPr lang="en-US" altLang="en-US" sz="2400" dirty="0"/>
          </a:p>
          <a:p>
            <a:pPr lvl="1">
              <a:lnSpc>
                <a:spcPct val="90000"/>
              </a:lnSpc>
            </a:pPr>
            <a:r>
              <a:rPr lang="en-US" altLang="en-US" sz="1800" dirty="0">
                <a:solidFill>
                  <a:srgbClr val="0070C0"/>
                </a:solidFill>
                <a:hlinkClick r:id="rId7">
                  <a:extLst>
                    <a:ext uri="{A12FA001-AC4F-418D-AE19-62706E023703}">
                      <ahyp:hlinkClr xmlns:ahyp="http://schemas.microsoft.com/office/drawing/2018/hyperlinkcolor" val="tx"/>
                    </a:ext>
                  </a:extLst>
                </a:hlinkClick>
              </a:rPr>
              <a:t>http://standards.ieee.org/develop/policies/bylaws/sect6-7.html#6</a:t>
            </a:r>
            <a:endParaRPr lang="en-US" altLang="en-US" sz="1800" dirty="0">
              <a:solidFill>
                <a:srgbClr val="0070C0"/>
              </a:solidFill>
            </a:endParaRPr>
          </a:p>
          <a:p>
            <a:pPr lvl="1">
              <a:lnSpc>
                <a:spcPct val="90000"/>
              </a:lnSpc>
            </a:pPr>
            <a:endParaRPr lang="en-US" altLang="en-US" sz="2400"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June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268977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828800"/>
            <a:ext cx="10361084" cy="4113213"/>
          </a:xfrm>
        </p:spPr>
        <p:txBody>
          <a:bodyPr>
            <a:normAutofit lnSpcReduction="10000"/>
          </a:bodyPr>
          <a:lstStyle/>
          <a:p>
            <a:pPr>
              <a:buFont typeface="Arial" panose="020B0604020202020204" pitchFamily="34" charset="0"/>
              <a:buChar char="•"/>
            </a:pPr>
            <a:r>
              <a:rPr lang="en-US" altLang="en-US"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buFont typeface="Arial" panose="020B0604020202020204" pitchFamily="34" charset="0"/>
              <a:buChar char="•"/>
            </a:pPr>
            <a:endParaRPr lang="en-US" altLang="en-US" sz="3200" dirty="0">
              <a:latin typeface="Calibri" pitchFamily="34" charset="0"/>
              <a:cs typeface="Calibri" pitchFamily="34" charset="0"/>
            </a:endParaRPr>
          </a:p>
          <a:p>
            <a:pPr marL="642938" lvl="1" indent="-257175">
              <a:buSzPct val="150000"/>
              <a:buFont typeface="Arial" panose="020B0604020202020204" pitchFamily="34" charset="0"/>
              <a:buChar char="•"/>
            </a:pPr>
            <a:r>
              <a:rPr lang="en-US" altLang="en-US" dirty="0"/>
              <a:t>Previously Published material (copyright assertion indicated) shall not be presented/submitted to the Working Group nor incorporated into a Working Group draft unless permission is granted. </a:t>
            </a:r>
          </a:p>
          <a:p>
            <a:pPr marL="642938" lvl="1" indent="-257175">
              <a:buSzPct val="150000"/>
              <a:buFont typeface="Arial" panose="020B0604020202020204" pitchFamily="34" charset="0"/>
              <a:buChar char="•"/>
            </a:pPr>
            <a:r>
              <a:rPr lang="en-US" altLang="en-US" dirty="0"/>
              <a:t>Prior to presentation or submission, you shall notify the Working Group Chair of previously Published material and should assist the Chair in obtaining copyright permission acceptable to IEEE SA.</a:t>
            </a:r>
          </a:p>
          <a:p>
            <a:pPr marL="642938" lvl="1" indent="-257175">
              <a:buSzPct val="150000"/>
              <a:buFont typeface="Arial" panose="020B0604020202020204" pitchFamily="34" charset="0"/>
              <a:buChar char="•"/>
            </a:pPr>
            <a:r>
              <a:rPr lang="en-US" altLang="en-US" dirty="0"/>
              <a:t>For material that is not previously Published, IEEE is automatically granted a license to use any material that is presented or submitted.</a:t>
            </a:r>
          </a:p>
          <a:p>
            <a:pPr marL="942975" lvl="2" indent="-257175">
              <a:buSzPct val="150000"/>
              <a:buFont typeface="Arial" panose="020B0604020202020204" pitchFamily="34" charset="0"/>
              <a:buChar char="•"/>
            </a:pPr>
            <a:endParaRPr lang="en-US" altLang="en-US" sz="1400" dirty="0"/>
          </a:p>
        </p:txBody>
      </p:sp>
      <p:sp>
        <p:nvSpPr>
          <p:cNvPr id="4" name="Date Placeholder 3">
            <a:extLst>
              <a:ext uri="{FF2B5EF4-FFF2-40B4-BE49-F238E27FC236}">
                <a16:creationId xmlns:a16="http://schemas.microsoft.com/office/drawing/2014/main" id="{2F69097F-9064-40C0-8B81-F01991023C50}"/>
              </a:ext>
            </a:extLst>
          </p:cNvPr>
          <p:cNvSpPr>
            <a:spLocks noGrp="1"/>
          </p:cNvSpPr>
          <p:nvPr>
            <p:ph type="dt" idx="15"/>
          </p:nvPr>
        </p:nvSpPr>
        <p:spPr/>
        <p:txBody>
          <a:bodyPr/>
          <a:lstStyle/>
          <a:p>
            <a:r>
              <a:rPr lang="en-US"/>
              <a:t>June 2021</a:t>
            </a:r>
            <a:endParaRPr lang="en-GB" dirty="0"/>
          </a:p>
        </p:txBody>
      </p:sp>
      <p:sp>
        <p:nvSpPr>
          <p:cNvPr id="5" name="Footer Placeholder 4">
            <a:extLst>
              <a:ext uri="{FF2B5EF4-FFF2-40B4-BE49-F238E27FC236}">
                <a16:creationId xmlns:a16="http://schemas.microsoft.com/office/drawing/2014/main" id="{14A708BA-F43E-4827-905C-C32D9DB2BA0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88B4D9D1-698D-41FC-BD93-4E2702B81DDD}"/>
              </a:ext>
            </a:extLst>
          </p:cNvPr>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914401" y="685801"/>
            <a:ext cx="10361084" cy="533399"/>
          </a:xfrm>
        </p:spPr>
        <p:txBody>
          <a:bodyPr>
            <a:normAutofit fontScale="90000"/>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647171" y="1295400"/>
            <a:ext cx="10897657" cy="5181600"/>
          </a:xfrm>
        </p:spPr>
        <p:txBody>
          <a:bodyPr>
            <a:noAutofit/>
          </a:bodyPr>
          <a:lstStyle/>
          <a:p>
            <a:pPr marL="900113" lvl="2" indent="-214313">
              <a:buSzPct val="150000"/>
              <a:buFont typeface="Arial" panose="020B0604020202020204" pitchFamily="34" charset="0"/>
              <a:buChar char="•"/>
            </a:pPr>
            <a:r>
              <a:rPr lang="en-US" sz="2000" dirty="0"/>
              <a:t>The IEEE SA Copyright Policy is described in the IEEE SA Standards Board Bylaws and IEEE SA Standards Board Operations Manual</a:t>
            </a:r>
          </a:p>
          <a:p>
            <a:pPr marL="1243013" lvl="3" indent="-214313">
              <a:buSzPct val="150000"/>
              <a:buFont typeface="Arial" panose="020B0604020202020204" pitchFamily="34" charset="0"/>
              <a:buChar char="•"/>
            </a:pPr>
            <a:r>
              <a:rPr lang="en-US" dirty="0"/>
              <a:t>IEEE SA Copyright Policy, see </a:t>
            </a:r>
            <a:br>
              <a:rPr lang="en-US" dirty="0"/>
            </a:br>
            <a:r>
              <a:rPr lang="en-US" dirty="0"/>
              <a:t>	Clause 7 of the IEEE SA Standards Board Bylaws</a:t>
            </a:r>
            <a:br>
              <a:rPr lang="en-US" dirty="0"/>
            </a:br>
            <a:r>
              <a:rPr lang="en-US" dirty="0"/>
              <a:t> 	</a:t>
            </a:r>
            <a:r>
              <a:rPr lang="en-US" sz="1800" dirty="0">
                <a:hlinkClick r:id="rId2"/>
              </a:rPr>
              <a:t>https://standards.ieee.org/about/policies/bylaws/sect6-7.html#7</a:t>
            </a:r>
            <a:br>
              <a:rPr lang="en-US" sz="1800" dirty="0"/>
            </a:br>
            <a:r>
              <a:rPr lang="en-US" dirty="0"/>
              <a:t>	Clause 6.1 of the IEEE SA Standards Board Operations Manual</a:t>
            </a:r>
            <a:br>
              <a:rPr lang="en-US" dirty="0"/>
            </a:br>
            <a:r>
              <a:rPr lang="en-US" dirty="0"/>
              <a:t>	</a:t>
            </a: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r>
              <a:rPr lang="en-US" sz="2000" dirty="0"/>
              <a:t>IEEE SA Copyright Permission</a:t>
            </a:r>
          </a:p>
          <a:p>
            <a:pPr marL="1243013" lvl="3" indent="-214313">
              <a:buSzPct val="150000"/>
              <a:buFont typeface="Arial" panose="020B0604020202020204" pitchFamily="34" charset="0"/>
              <a:buChar char="•"/>
            </a:pPr>
            <a:r>
              <a:rPr lang="en-US" sz="1800" dirty="0">
                <a:hlinkClick r:id="rId4"/>
              </a:rPr>
              <a:t>https://standards.ieee.org/content/dam/ieee-standards/standards/web/documents/other/permissionltrs.zip</a:t>
            </a:r>
            <a:endParaRPr lang="en-US" sz="1800" dirty="0"/>
          </a:p>
          <a:p>
            <a:pPr marL="900113" lvl="2" indent="-214313">
              <a:buSzPct val="150000"/>
              <a:buFont typeface="Arial" panose="020B0604020202020204" pitchFamily="34" charset="0"/>
              <a:buChar char="•"/>
            </a:pPr>
            <a:r>
              <a:rPr lang="en-US" sz="2000" dirty="0"/>
              <a:t>IEEE SA Copyright FAQs</a:t>
            </a:r>
          </a:p>
          <a:p>
            <a:pPr marL="1243013" lvl="3" indent="-214313">
              <a:buSzPct val="150000"/>
              <a:buFont typeface="Arial" panose="020B0604020202020204" pitchFamily="34" charset="0"/>
              <a:buChar char="•"/>
            </a:pPr>
            <a:r>
              <a:rPr lang="en-US" sz="1800" dirty="0">
                <a:hlinkClick r:id="rId5"/>
              </a:rPr>
              <a:t>http://standards.ieee.org/faqs/copyrights.html/</a:t>
            </a:r>
            <a:endParaRPr lang="en-US" sz="1800" dirty="0"/>
          </a:p>
          <a:p>
            <a:pPr marL="900113" lvl="2" indent="-214313">
              <a:buSzPct val="150000"/>
              <a:buFont typeface="Arial" panose="020B0604020202020204" pitchFamily="34" charset="0"/>
              <a:buChar char="•"/>
            </a:pPr>
            <a:r>
              <a:rPr lang="en-US" sz="2000" dirty="0"/>
              <a:t>IEEE SA Best Practices for IEEE Standards Development </a:t>
            </a:r>
          </a:p>
          <a:p>
            <a:pPr marL="1243013" lvl="3" indent="-214313">
              <a:buSzPct val="150000"/>
              <a:buFont typeface="Arial" panose="020B0604020202020204" pitchFamily="34" charset="0"/>
              <a:buChar char="•"/>
            </a:pPr>
            <a:r>
              <a:rPr lang="en-US" sz="1800" dirty="0">
                <a:hlinkClick r:id="rId6"/>
              </a:rPr>
              <a:t>http://standards.ieee.org/develop/policies/best_practices_for_ieee_standards_development_051215.pdf</a:t>
            </a:r>
            <a:endParaRPr lang="en-US" sz="1800" dirty="0"/>
          </a:p>
          <a:p>
            <a:pPr marL="900113" lvl="2" indent="-214313">
              <a:buSzPct val="150000"/>
              <a:buFont typeface="Arial" panose="020B0604020202020204" pitchFamily="34" charset="0"/>
              <a:buChar char="•"/>
            </a:pPr>
            <a:r>
              <a:rPr lang="en-US" sz="2000" dirty="0"/>
              <a:t>Distribution of Draft Standards (see 6.1.3 of the SASB Operations Manual)</a:t>
            </a:r>
          </a:p>
          <a:p>
            <a:pPr marL="1243013" lvl="3" indent="-214313">
              <a:buSzPct val="150000"/>
              <a:buFont typeface="Arial" panose="020B0604020202020204" pitchFamily="34" charset="0"/>
              <a:buChar char="•"/>
            </a:pP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endParaRPr lang="en-US" altLang="en-US" sz="1100" dirty="0"/>
          </a:p>
        </p:txBody>
      </p:sp>
      <p:sp>
        <p:nvSpPr>
          <p:cNvPr id="4" name="Date Placeholder 3">
            <a:extLst>
              <a:ext uri="{FF2B5EF4-FFF2-40B4-BE49-F238E27FC236}">
                <a16:creationId xmlns:a16="http://schemas.microsoft.com/office/drawing/2014/main" id="{4EFEFA23-E4B2-409F-8D51-8C1D2B217056}"/>
              </a:ext>
            </a:extLst>
          </p:cNvPr>
          <p:cNvSpPr>
            <a:spLocks noGrp="1"/>
          </p:cNvSpPr>
          <p:nvPr>
            <p:ph type="dt" idx="15"/>
          </p:nvPr>
        </p:nvSpPr>
        <p:spPr/>
        <p:txBody>
          <a:bodyPr/>
          <a:lstStyle/>
          <a:p>
            <a:r>
              <a:rPr lang="en-US"/>
              <a:t>June 2021</a:t>
            </a:r>
            <a:endParaRPr lang="en-GB" dirty="0"/>
          </a:p>
        </p:txBody>
      </p:sp>
      <p:sp>
        <p:nvSpPr>
          <p:cNvPr id="5" name="Footer Placeholder 4">
            <a:extLst>
              <a:ext uri="{FF2B5EF4-FFF2-40B4-BE49-F238E27FC236}">
                <a16:creationId xmlns:a16="http://schemas.microsoft.com/office/drawing/2014/main" id="{A94E8563-66BB-4C3D-89D9-05D200F4C94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A01EA25B-6871-4DA6-8B1F-D2A37B634C17}"/>
              </a:ext>
            </a:extLst>
          </p:cNvPr>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693693"/>
            <a:ext cx="10361084" cy="1035049"/>
          </a:xfrm>
        </p:spPr>
        <p:txBody>
          <a:bodyPr/>
          <a:lstStyle/>
          <a:p>
            <a:r>
              <a:rPr lang="en-US" sz="2800" b="1" i="0" u="none" strike="noStrike" baseline="0" dirty="0">
                <a:solidFill>
                  <a:srgbClr val="3131CC"/>
                </a:solidFill>
                <a:latin typeface="Arial" panose="020B0604020202020204" pitchFamily="34" charset="0"/>
              </a:rPr>
              <a:t>Participants in the IEEE-SA “</a:t>
            </a:r>
            <a:r>
              <a:rPr lang="en-US" sz="2800" b="1" i="1" u="none" strike="noStrike" baseline="0" dirty="0">
                <a:solidFill>
                  <a:srgbClr val="3131CC"/>
                </a:solidFill>
                <a:latin typeface="Arial" panose="020B0604020202020204" pitchFamily="34" charset="0"/>
              </a:rPr>
              <a:t>individual process</a:t>
            </a:r>
            <a:r>
              <a:rPr lang="en-US" sz="2800" b="1" i="0" u="none" strike="noStrike" baseline="0" dirty="0">
                <a:solidFill>
                  <a:srgbClr val="3131CC"/>
                </a:solidFill>
                <a:latin typeface="Arial" panose="020B0604020202020204" pitchFamily="34" charset="0"/>
              </a:rPr>
              <a:t>” shall act independently of others, including employers</a:t>
            </a:r>
            <a:endParaRPr lang="en-US" sz="4400" dirty="0"/>
          </a:p>
        </p:txBody>
      </p:sp>
      <p:sp>
        <p:nvSpPr>
          <p:cNvPr id="3" name="Content Placeholder 2"/>
          <p:cNvSpPr>
            <a:spLocks noGrp="1"/>
          </p:cNvSpPr>
          <p:nvPr>
            <p:ph idx="1"/>
          </p:nvPr>
        </p:nvSpPr>
        <p:spPr>
          <a:xfrm>
            <a:off x="710046" y="1728742"/>
            <a:ext cx="10766303" cy="4921249"/>
          </a:xfrm>
        </p:spPr>
        <p:txBody>
          <a:bodyPr/>
          <a:lstStyle/>
          <a:p>
            <a:pPr marR="0" algn="l"/>
            <a:r>
              <a:rPr lang="en-US" sz="2000" b="0" i="0" u="none" strike="noStrike" baseline="0" dirty="0">
                <a:solidFill>
                  <a:srgbClr val="000000"/>
                </a:solidFill>
                <a:latin typeface="Arial" panose="020B0604020202020204" pitchFamily="34" charset="0"/>
              </a:rPr>
              <a:t>The </a:t>
            </a:r>
            <a:r>
              <a:rPr lang="en-US" sz="2000" b="0" i="0" u="none" strike="noStrike" baseline="0" dirty="0">
                <a:solidFill>
                  <a:srgbClr val="0064FF"/>
                </a:solidFill>
                <a:latin typeface="Arial" panose="020B0604020202020204" pitchFamily="34" charset="0"/>
                <a:hlinkClick r:id="rId2"/>
              </a:rPr>
              <a:t>IEEE-SA Standards Board Bylaws </a:t>
            </a:r>
            <a:r>
              <a:rPr lang="en-US" sz="2000" b="0" dirty="0">
                <a:latin typeface="Arial" panose="020B0604020202020204" pitchFamily="34" charset="0"/>
              </a:rPr>
              <a:t>require </a:t>
            </a:r>
            <a:r>
              <a:rPr lang="en-US" sz="2000" b="0" i="0" u="none" strike="noStrike" baseline="0" dirty="0">
                <a:solidFill>
                  <a:srgbClr val="000000"/>
                </a:solidFill>
                <a:latin typeface="Arial" panose="020B0604020202020204" pitchFamily="34" charset="0"/>
              </a:rPr>
              <a:t>that “</a:t>
            </a:r>
            <a:r>
              <a:rPr lang="en-US" sz="2000" b="0" i="1" u="none" strike="noStrike" baseline="0" dirty="0">
                <a:solidFill>
                  <a:srgbClr val="000000"/>
                </a:solidFill>
                <a:latin typeface="Arial" panose="020B0604020202020204" pitchFamily="34" charset="0"/>
              </a:rPr>
              <a:t>participants in the IEEE standards development individual process shall act based on their qualifications and experience”</a:t>
            </a:r>
            <a:endParaRPr lang="en-US" sz="2000" b="0" i="0" u="none" strike="noStrike" baseline="0" dirty="0">
              <a:solidFill>
                <a:srgbClr val="000000"/>
              </a:solidFill>
              <a:latin typeface="Arial" panose="020B0604020202020204" pitchFamily="34" charset="0"/>
            </a:endParaRPr>
          </a:p>
          <a:p>
            <a:pPr marR="0" algn="l"/>
            <a:r>
              <a:rPr lang="en-US" sz="2000" b="0" i="0" u="none" strike="noStrike" baseline="0" dirty="0">
                <a:solidFill>
                  <a:srgbClr val="000000"/>
                </a:solidFill>
                <a:latin typeface="Arial" panose="020B0604020202020204" pitchFamily="34" charset="0"/>
              </a:rPr>
              <a:t>•This means participants: </a:t>
            </a:r>
            <a:r>
              <a:rPr lang="en-US" sz="2000" b="1" i="0" u="none" strike="noStrike" baseline="0" dirty="0">
                <a:solidFill>
                  <a:srgbClr val="00AF4F"/>
                </a:solidFill>
                <a:latin typeface="Arial" panose="020B0604020202020204" pitchFamily="34" charset="0"/>
              </a:rPr>
              <a:t>Shall act &amp; vote </a:t>
            </a:r>
            <a:r>
              <a:rPr lang="en-US" sz="2000" b="0" i="0" u="none" strike="noStrike" baseline="0" dirty="0">
                <a:solidFill>
                  <a:srgbClr val="000000"/>
                </a:solidFill>
                <a:latin typeface="Arial" panose="020B0604020202020204" pitchFamily="34" charset="0"/>
              </a:rPr>
              <a:t>based on their personal &amp; independent opinions derived from their expertise, knowledge, and qualifications</a:t>
            </a:r>
          </a:p>
          <a:p>
            <a:pPr marR="0" algn="l"/>
            <a:r>
              <a:rPr lang="en-US" sz="2000" b="1" i="0" u="none" strike="noStrike" baseline="0" dirty="0">
                <a:solidFill>
                  <a:srgbClr val="FF0000"/>
                </a:solidFill>
                <a:latin typeface="Arial" panose="020B0604020202020204" pitchFamily="34" charset="0"/>
              </a:rPr>
              <a:t>Shall not act or vote </a:t>
            </a:r>
            <a:r>
              <a:rPr lang="en-US" sz="2000" b="0" i="0" u="none" strike="noStrike" baseline="0" dirty="0">
                <a:solidFill>
                  <a:srgbClr val="000000"/>
                </a:solidFill>
                <a:latin typeface="Arial" panose="020B0604020202020204" pitchFamily="34" charset="0"/>
              </a:rPr>
              <a:t>based on any obligation to or any direction from any other person or organization, including an employer or client, regardless of any external commitments, agreements, contracts, or orders</a:t>
            </a:r>
          </a:p>
          <a:p>
            <a:pPr marR="0" algn="l"/>
            <a:r>
              <a:rPr lang="en-US" sz="2000" b="1" i="0" u="none" strike="noStrike" baseline="0" dirty="0">
                <a:solidFill>
                  <a:srgbClr val="FF0000"/>
                </a:solidFill>
                <a:latin typeface="Arial" panose="020B0604020202020204" pitchFamily="34" charset="0"/>
              </a:rPr>
              <a:t>Shall not direct </a:t>
            </a:r>
            <a:r>
              <a:rPr lang="en-US" sz="2000" b="0" i="0" u="none" strike="noStrike" baseline="0" dirty="0">
                <a:solidFill>
                  <a:srgbClr val="000000"/>
                </a:solidFill>
                <a:latin typeface="Arial" panose="020B0604020202020204" pitchFamily="34" charset="0"/>
              </a:rPr>
              <a:t>the actions or votes of other participants or retaliate against other participants for fulfilling their responsibility to act &amp; vote based on their personal &amp; independently developed opinions</a:t>
            </a:r>
          </a:p>
          <a:p>
            <a:pPr marR="0" algn="l"/>
            <a:endParaRPr lang="en-US" sz="2000" b="0" i="0" u="none" strike="noStrike" baseline="0" dirty="0">
              <a:solidFill>
                <a:srgbClr val="000000"/>
              </a:solidFill>
              <a:latin typeface="Arial" panose="020B0604020202020204" pitchFamily="34" charset="0"/>
            </a:endParaRPr>
          </a:p>
          <a:p>
            <a:pPr marR="0" algn="l"/>
            <a:r>
              <a:rPr lang="en-US" sz="2000" b="0" i="0" u="none" strike="noStrike" baseline="0" dirty="0">
                <a:solidFill>
                  <a:srgbClr val="000000"/>
                </a:solidFill>
                <a:latin typeface="Arial" panose="020B0604020202020204" pitchFamily="34" charset="0"/>
              </a:rPr>
              <a:t>•By participating in standards activities using the “</a:t>
            </a:r>
            <a:r>
              <a:rPr lang="en-US" sz="2000" b="0" i="1" u="none" strike="noStrike" baseline="0" dirty="0">
                <a:solidFill>
                  <a:srgbClr val="000000"/>
                </a:solidFill>
                <a:latin typeface="Arial" panose="020B0604020202020204" pitchFamily="34" charset="0"/>
              </a:rPr>
              <a:t>individual process</a:t>
            </a:r>
            <a:r>
              <a:rPr lang="en-US" sz="2000" b="0" i="0" u="none" strike="noStrike" baseline="0" dirty="0">
                <a:solidFill>
                  <a:srgbClr val="000000"/>
                </a:solidFill>
                <a:latin typeface="Arial" panose="020B0604020202020204" pitchFamily="34" charset="0"/>
              </a:rPr>
              <a:t>”, you are deemed to accept these requirements; if you are unable to satisfy these requirements then you shall immediately cease any participation </a:t>
            </a:r>
          </a:p>
        </p:txBody>
      </p:sp>
      <p:sp>
        <p:nvSpPr>
          <p:cNvPr id="4" name="Footer Placeholder 3"/>
          <p:cNvSpPr>
            <a:spLocks noGrp="1"/>
          </p:cNvSpPr>
          <p:nvPr>
            <p:ph type="ftr" idx="14"/>
          </p:nvPr>
        </p:nvSpPr>
        <p:spPr/>
        <p:txBody>
          <a:bodyPr/>
          <a:lstStyle/>
          <a:p>
            <a:r>
              <a:rPr lang="en-GB" dirty="0"/>
              <a:t>Joseph Levy (InterDigital)</a:t>
            </a:r>
          </a:p>
        </p:txBody>
      </p:sp>
      <p:sp>
        <p:nvSpPr>
          <p:cNvPr id="5" name="Date Placeholder 4"/>
          <p:cNvSpPr>
            <a:spLocks noGrp="1"/>
          </p:cNvSpPr>
          <p:nvPr>
            <p:ph type="dt" idx="15"/>
          </p:nvPr>
        </p:nvSpPr>
        <p:spPr/>
        <p:txBody>
          <a:bodyPr/>
          <a:lstStyle/>
          <a:p>
            <a:r>
              <a:rPr lang="en-US"/>
              <a:t>June 2021</a:t>
            </a:r>
            <a:endParaRPr lang="en-GB" dirty="0"/>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94374066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C7DFCADC33959499CA2174C6C12CE0D" ma:contentTypeVersion="13" ma:contentTypeDescription="Create a new document." ma:contentTypeScope="" ma:versionID="a3fc4679fdd7500c1d3a32e1d1f4f41d">
  <xsd:schema xmlns:xsd="http://www.w3.org/2001/XMLSchema" xmlns:xs="http://www.w3.org/2001/XMLSchema" xmlns:p="http://schemas.microsoft.com/office/2006/metadata/properties" xmlns:ns3="60873816-0101-4504-946e-6fdefec58fb5" xmlns:ns4="4e36d776-f4f9-4739-bb28-fcc060563e14" targetNamespace="http://schemas.microsoft.com/office/2006/metadata/properties" ma:root="true" ma:fieldsID="5e5750bb2fd743998b6e6034b6081643" ns3:_="" ns4:_="">
    <xsd:import namespace="60873816-0101-4504-946e-6fdefec58fb5"/>
    <xsd:import namespace="4e36d776-f4f9-4739-bb28-fcc060563e1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873816-0101-4504-946e-6fdefec58fb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36d776-f4f9-4739-bb28-fcc060563e1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B35010-95F5-442D-8F5B-357EDA6B4347}">
  <ds:schemaRefs>
    <ds:schemaRef ds:uri="http://purl.org/dc/terms/"/>
    <ds:schemaRef ds:uri="http://purl.org/dc/dcmitype/"/>
    <ds:schemaRef ds:uri="4e36d776-f4f9-4739-bb28-fcc060563e14"/>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60873816-0101-4504-946e-6fdefec58fb5"/>
    <ds:schemaRef ds:uri="http://www.w3.org/XML/1998/namespace"/>
    <ds:schemaRef ds:uri="http://purl.org/dc/elements/1.1/"/>
  </ds:schemaRefs>
</ds:datastoreItem>
</file>

<file path=customXml/itemProps2.xml><?xml version="1.0" encoding="utf-8"?>
<ds:datastoreItem xmlns:ds="http://schemas.openxmlformats.org/officeDocument/2006/customXml" ds:itemID="{F3F14640-4E7F-4A2D-B44E-1E3362A4D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873816-0101-4504-946e-6fdefec58fb5"/>
    <ds:schemaRef ds:uri="4e36d776-f4f9-4739-bb28-fcc060563e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34F48E-90AD-4246-ACE4-D7D7572A3FA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20019</TotalTime>
  <Words>2045</Words>
  <Application>Microsoft Office PowerPoint</Application>
  <PresentationFormat>Widescreen</PresentationFormat>
  <Paragraphs>228</Paragraphs>
  <Slides>16</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3" baseType="lpstr">
      <vt:lpstr>Arial</vt:lpstr>
      <vt:lpstr>Calibri</vt:lpstr>
      <vt:lpstr>Monotype Sorts</vt:lpstr>
      <vt:lpstr>Symbol</vt:lpstr>
      <vt:lpstr>Times New Roman</vt:lpstr>
      <vt:lpstr>Office Theme</vt:lpstr>
      <vt:lpstr>Document</vt:lpstr>
      <vt:lpstr>AANI SC Teleconference Agenda 8 June</vt:lpstr>
      <vt:lpstr>Abstract</vt:lpstr>
      <vt:lpstr>Reminders and Rules</vt:lpstr>
      <vt:lpstr>Agenda</vt:lpstr>
      <vt:lpstr>Guidelines for IEEE-SA Meetings</vt:lpstr>
      <vt:lpstr>Resources – URLs</vt:lpstr>
      <vt:lpstr>IEEE SA Copyright Policy</vt:lpstr>
      <vt:lpstr>IEEE SA Copyright Policy</vt:lpstr>
      <vt:lpstr>Participants in the IEEE-SA “individual process” shall act independently of others, including employers</vt:lpstr>
      <vt:lpstr>AANI SC Status/Activity</vt:lpstr>
      <vt:lpstr>Review of the WFA LS - 11-21-0170r0</vt:lpstr>
      <vt:lpstr>Features that can be used to improve QoS (from 11-21/0640r4)</vt:lpstr>
      <vt:lpstr>QoS – Scope (from 11-21/0640r4)</vt:lpstr>
      <vt:lpstr>Contributions/Discussion</vt:lpstr>
      <vt:lpstr>Future Sessions Planning</vt:lpstr>
      <vt:lpstr>Backup slides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AANI SC Teleconference Agenda</dc:title>
  <dc:creator>Joseph Levy</dc:creator>
  <cp:lastModifiedBy>Joseph Levy</cp:lastModifiedBy>
  <cp:revision>14</cp:revision>
  <dcterms:created xsi:type="dcterms:W3CDTF">2021-01-13T08:32:13Z</dcterms:created>
  <dcterms:modified xsi:type="dcterms:W3CDTF">2021-06-07T19:44:35Z</dcterms:modified>
</cp:coreProperties>
</file>