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70" r:id="rId17"/>
    <p:sldId id="365" r:id="rId18"/>
    <p:sldId id="363" r:id="rId19"/>
    <p:sldId id="367" r:id="rId20"/>
    <p:sldId id="334" r:id="rId21"/>
    <p:sldId id="368" r:id="rId22"/>
    <p:sldId id="369" r:id="rId23"/>
    <p:sldId id="366"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83" d="100"/>
          <a:sy n="83" d="100"/>
        </p:scale>
        <p:origin x="1140"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802.11-21/0940r0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1/11-21-0414-02-0arc-draft-examples-of-a-proposed-notation-for-frame-exchange-sequence-sequences-in-annex-g-of-802-11-2020.doc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1/11-21-0578-00-0arc-obsolete-annex-g.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2021-06-10</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78"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July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a:t>
            </a:r>
          </a:p>
          <a:p>
            <a:pPr lvl="1" eaLnBrk="1" hangingPunct="1">
              <a:lnSpc>
                <a:spcPct val="90000"/>
              </a:lnSpc>
              <a:spcBef>
                <a:spcPts val="300"/>
              </a:spcBef>
              <a:spcAft>
                <a:spcPts val="600"/>
              </a:spcAft>
              <a:defRPr/>
            </a:pPr>
            <a:r>
              <a:rPr lang="en-US" sz="2400" dirty="0" err="1"/>
              <a:t>TGbc</a:t>
            </a:r>
            <a:r>
              <a:rPr lang="en-US" sz="2400" dirty="0"/>
              <a:t> architecture</a:t>
            </a:r>
          </a:p>
          <a:p>
            <a:pPr lvl="1" eaLnBrk="1" hangingPunct="1">
              <a:lnSpc>
                <a:spcPct val="90000"/>
              </a:lnSpc>
              <a:spcBef>
                <a:spcPts val="300"/>
              </a:spcBef>
              <a:spcAft>
                <a:spcPts val="600"/>
              </a:spcAft>
              <a:defRPr/>
            </a:pPr>
            <a:r>
              <a:rPr lang="en-US" sz="2400"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May plenary: </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3: </a:t>
            </a:r>
          </a:p>
          <a:p>
            <a:pPr lvl="1" eaLnBrk="1" hangingPunct="1">
              <a:lnSpc>
                <a:spcPct val="90000"/>
              </a:lnSpc>
              <a:spcBef>
                <a:spcPts val="300"/>
              </a:spcBef>
              <a:defRPr/>
            </a:pPr>
            <a:r>
              <a:rPr lang="en-US" sz="2400" dirty="0">
                <a:solidFill>
                  <a:srgbClr val="000000"/>
                </a:solidFill>
              </a:rPr>
              <a:t>June 7: </a:t>
            </a:r>
          </a:p>
          <a:p>
            <a:pPr lvl="1" eaLnBrk="1" hangingPunct="1">
              <a:lnSpc>
                <a:spcPct val="90000"/>
              </a:lnSpc>
              <a:spcBef>
                <a:spcPts val="300"/>
              </a:spcBef>
              <a:defRPr/>
            </a:pPr>
            <a:r>
              <a:rPr lang="en-US" sz="2400" dirty="0">
                <a:solidFill>
                  <a:srgbClr val="000000"/>
                </a:solidFill>
              </a:rPr>
              <a:t>June 17: </a:t>
            </a:r>
          </a:p>
          <a:p>
            <a:pPr lvl="1" eaLnBrk="1" hangingPunct="1">
              <a:lnSpc>
                <a:spcPct val="90000"/>
              </a:lnSpc>
              <a:spcBef>
                <a:spcPts val="300"/>
              </a:spcBef>
              <a:defRPr/>
            </a:pPr>
            <a:r>
              <a:rPr lang="en-US" sz="2400" dirty="0">
                <a:solidFill>
                  <a:srgbClr val="000000"/>
                </a:solidFill>
              </a:rPr>
              <a:t>June 21: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2021,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endParaRPr lang="en-US" dirty="0"/>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dirty="0"/>
              <a:t>Straw Polls (see next slide) inconclusive</a:t>
            </a:r>
          </a:p>
          <a:p>
            <a:pPr marL="0" indent="-400050" eaLnBrk="1" hangingPunct="1">
              <a:lnSpc>
                <a:spcPct val="90000"/>
              </a:lnSpc>
              <a:spcBef>
                <a:spcPts val="300"/>
              </a:spcBef>
              <a:buFont typeface="Arial" pitchFamily="34" charset="0"/>
              <a:buChar char="•"/>
              <a:defRPr/>
            </a:pPr>
            <a:r>
              <a:rPr lang="en-US" sz="2200" dirty="0"/>
              <a:t>Remove Annex G – </a:t>
            </a:r>
          </a:p>
          <a:p>
            <a:pPr marL="0" indent="-400050" eaLnBrk="1" hangingPunct="1">
              <a:lnSpc>
                <a:spcPct val="90000"/>
              </a:lnSpc>
              <a:spcBef>
                <a:spcPts val="300"/>
              </a:spcBef>
              <a:buFont typeface="Arial" pitchFamily="34" charset="0"/>
              <a:buChar char="•"/>
              <a:defRPr/>
            </a:pPr>
            <a:r>
              <a:rPr lang="en-US" sz="2200" dirty="0"/>
              <a:t>Replace Annex G with some other notation/style –</a:t>
            </a:r>
          </a:p>
          <a:p>
            <a:pPr marL="0" indent="-400050" eaLnBrk="1" hangingPunct="1">
              <a:lnSpc>
                <a:spcPct val="90000"/>
              </a:lnSpc>
              <a:spcBef>
                <a:spcPts val="300"/>
              </a:spcBef>
              <a:buFont typeface="Arial" pitchFamily="34" charset="0"/>
              <a:buChar char="•"/>
              <a:defRPr/>
            </a:pPr>
            <a:r>
              <a:rPr lang="en-US" sz="2200" dirty="0"/>
              <a:t>Limit the scope of Annex G?</a:t>
            </a:r>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sz="2800" dirty="0">
                <a:solidFill>
                  <a:srgbClr val="000000"/>
                </a:solidFill>
              </a:rPr>
              <a:t>802.11 </a:t>
            </a:r>
            <a:r>
              <a:rPr lang="en-US" sz="2800" dirty="0" err="1">
                <a:solidFill>
                  <a:srgbClr val="000000"/>
                </a:solidFill>
              </a:rPr>
              <a:t>TGbc</a:t>
            </a:r>
            <a:r>
              <a:rPr lang="en-US" sz="2800" dirty="0">
                <a:solidFill>
                  <a:srgbClr val="000000"/>
                </a:solidFill>
              </a:rPr>
              <a:t> architecture</a:t>
            </a:r>
          </a:p>
          <a:p>
            <a:pPr marL="342900" lvl="1" indent="-342900" eaLnBrk="1" hangingPunct="1">
              <a:lnSpc>
                <a:spcPct val="90000"/>
              </a:lnSpc>
              <a:spcBef>
                <a:spcPts val="300"/>
              </a:spcBef>
              <a:buFont typeface="Arial" pitchFamily="34" charset="0"/>
              <a:buChar char="•"/>
              <a:defRPr/>
            </a:pPr>
            <a:r>
              <a:rPr lang="en-US" b="1" dirty="0"/>
              <a:t>Contributions:</a:t>
            </a:r>
          </a:p>
          <a:p>
            <a:pPr marL="0" indent="0" eaLnBrk="1" hangingPunct="1">
              <a:lnSpc>
                <a:spcPct val="90000"/>
              </a:lnSpc>
              <a:spcBef>
                <a:spcPts val="300"/>
              </a:spcBef>
              <a:buNone/>
              <a:defRPr/>
            </a:pPr>
            <a:endParaRPr lang="en-US" sz="2800" dirty="0">
              <a:solidFill>
                <a:srgbClr val="000000"/>
              </a:solidFill>
            </a:endParaRP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one answer)</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8</a:t>
            </a:r>
          </a:p>
          <a:p>
            <a:pPr marL="457200" indent="-457200">
              <a:buFont typeface="+mj-lt"/>
              <a:buAutoNum type="alphaUcPeriod"/>
            </a:pPr>
            <a:r>
              <a:rPr lang="en-US" sz="2000" dirty="0"/>
              <a:t>Replace Annex G with some other notation/style </a:t>
            </a:r>
            <a:r>
              <a:rPr lang="en-US" sz="2000" dirty="0">
                <a:solidFill>
                  <a:srgbClr val="FF0000"/>
                </a:solidFill>
              </a:rPr>
              <a:t>8</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9</a:t>
            </a:r>
          </a:p>
          <a:p>
            <a:pPr marL="457200" indent="-457200">
              <a:buFont typeface="+mj-lt"/>
              <a:buAutoNum type="alphaUcPeriod"/>
            </a:pPr>
            <a:r>
              <a:rPr lang="en-US" sz="2000" dirty="0"/>
              <a:t>Limit the scope of Annex G </a:t>
            </a:r>
            <a:r>
              <a:rPr lang="en-US" sz="2000" dirty="0">
                <a:solidFill>
                  <a:srgbClr val="FF0000"/>
                </a:solidFill>
              </a:rPr>
              <a:t>19</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8</a:t>
            </a:r>
          </a:p>
          <a:p>
            <a:pPr lvl="1"/>
            <a:r>
              <a:rPr lang="en-US" sz="1800" dirty="0"/>
              <a:t>Perhaps also “limit” it.  Probably still needs to have references replaced</a:t>
            </a:r>
          </a:p>
          <a:p>
            <a:r>
              <a:rPr lang="en-US" sz="2000" dirty="0"/>
              <a:t>No response </a:t>
            </a:r>
            <a:r>
              <a:rPr lang="en-US" sz="2000" dirty="0">
                <a:solidFill>
                  <a:srgbClr val="FF0000"/>
                </a:solidFill>
              </a:rPr>
              <a:t>65</a:t>
            </a:r>
          </a:p>
        </p:txBody>
      </p:sp>
    </p:spTree>
    <p:extLst>
      <p:ext uri="{BB962C8B-B14F-4D97-AF65-F5344CB8AC3E}">
        <p14:creationId xmlns:p14="http://schemas.microsoft.com/office/powerpoint/2010/main" val="2080947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March Straw Poll on Annex G </a:t>
            </a:r>
            <a:br>
              <a:rPr lang="en-US" dirty="0"/>
            </a:br>
            <a:r>
              <a:rPr lang="en-US" dirty="0"/>
              <a:t>(pick multiple answers)</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sz="2000" dirty="0"/>
              <a:t>Update Annex G – be correct and complete (in EBNF) </a:t>
            </a:r>
            <a:r>
              <a:rPr lang="en-US" sz="2000" dirty="0">
                <a:solidFill>
                  <a:srgbClr val="FF0000"/>
                </a:solidFill>
              </a:rPr>
              <a:t>20</a:t>
            </a:r>
          </a:p>
          <a:p>
            <a:pPr marL="457200" indent="-457200">
              <a:buFont typeface="+mj-lt"/>
              <a:buAutoNum type="alphaUcPeriod"/>
            </a:pPr>
            <a:r>
              <a:rPr lang="en-US" sz="2000" dirty="0"/>
              <a:t>Replace Annex G with some other notation/style </a:t>
            </a:r>
            <a:r>
              <a:rPr lang="en-US" sz="2000" dirty="0">
                <a:solidFill>
                  <a:srgbClr val="FF0000"/>
                </a:solidFill>
              </a:rPr>
              <a:t>16</a:t>
            </a:r>
          </a:p>
          <a:p>
            <a:pPr lvl="1"/>
            <a:r>
              <a:rPr lang="en-US" sz="1800" dirty="0"/>
              <a:t>Still communicate the concepts, but simpler (_maybe_? less rigorous)</a:t>
            </a:r>
          </a:p>
          <a:p>
            <a:pPr marL="457200" indent="-457200">
              <a:buFont typeface="+mj-lt"/>
              <a:buAutoNum type="alphaUcPeriod"/>
            </a:pPr>
            <a:r>
              <a:rPr lang="en-US" sz="2000" dirty="0"/>
              <a:t>Remove Annex G, replace references (direct or indirect) in text if/where needed. </a:t>
            </a:r>
            <a:r>
              <a:rPr lang="en-US" sz="2000" dirty="0">
                <a:solidFill>
                  <a:srgbClr val="FF0000"/>
                </a:solidFill>
              </a:rPr>
              <a:t>22</a:t>
            </a:r>
          </a:p>
          <a:p>
            <a:pPr marL="457200" indent="-457200">
              <a:buFont typeface="+mj-lt"/>
              <a:buAutoNum type="alphaUcPeriod"/>
            </a:pPr>
            <a:r>
              <a:rPr lang="en-US" sz="2000" dirty="0"/>
              <a:t>Limit the scope of Annex G </a:t>
            </a:r>
            <a:r>
              <a:rPr lang="en-US" sz="2000" dirty="0">
                <a:solidFill>
                  <a:srgbClr val="FF0000"/>
                </a:solidFill>
              </a:rPr>
              <a:t>25</a:t>
            </a:r>
          </a:p>
          <a:p>
            <a:pPr lvl="1"/>
            <a:r>
              <a:rPr lang="en-US" sz="1800" dirty="0"/>
              <a:t>To certain PHYs?  Or some other historical cut-off?  Certain kinds of sequences?  (Done by excluding where it doesn’t apply?)	</a:t>
            </a:r>
          </a:p>
          <a:p>
            <a:pPr marL="457200" indent="-457200">
              <a:buFont typeface="+mj-lt"/>
              <a:buAutoNum type="alphaUcPeriod"/>
            </a:pPr>
            <a:r>
              <a:rPr lang="en-US" sz="2000" dirty="0"/>
              <a:t>Change to informative </a:t>
            </a:r>
            <a:r>
              <a:rPr lang="en-US" sz="2000" dirty="0">
                <a:solidFill>
                  <a:srgbClr val="FF0000"/>
                </a:solidFill>
              </a:rPr>
              <a:t>15</a:t>
            </a:r>
          </a:p>
          <a:p>
            <a:pPr lvl="1"/>
            <a:r>
              <a:rPr lang="en-US" sz="1800" dirty="0"/>
              <a:t>Perhaps also “limit” it.  Probably still needs to have references replaced</a:t>
            </a:r>
          </a:p>
          <a:p>
            <a:r>
              <a:rPr lang="en-US" sz="2000" dirty="0"/>
              <a:t>No response </a:t>
            </a:r>
            <a:r>
              <a:rPr lang="en-US" sz="2000" dirty="0">
                <a:solidFill>
                  <a:srgbClr val="FF0000"/>
                </a:solidFill>
              </a:rPr>
              <a:t>66</a:t>
            </a:r>
          </a:p>
        </p:txBody>
      </p:sp>
    </p:spTree>
    <p:extLst>
      <p:ext uri="{BB962C8B-B14F-4D97-AF65-F5344CB8AC3E}">
        <p14:creationId xmlns:p14="http://schemas.microsoft.com/office/powerpoint/2010/main" val="3198218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Annex G:</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https://mentor.ieee.org/802.11/dcn/21/11-21-0578-00-0arc-obsolete-annex-g.docx</a:t>
            </a:r>
            <a:r>
              <a:rPr lang="de-DE" sz="1600" dirty="0"/>
              <a:t> - Graham Smith</a:t>
            </a:r>
          </a:p>
          <a:p>
            <a:pPr marL="285750" lvl="1" eaLnBrk="1" hangingPunct="1">
              <a:lnSpc>
                <a:spcPct val="90000"/>
              </a:lnSpc>
              <a:spcBef>
                <a:spcPts val="300"/>
              </a:spcBef>
              <a:buFont typeface="Arial" panose="020B0604020202020204" pitchFamily="34" charset="0"/>
              <a:buChar char="•"/>
              <a:defRPr/>
            </a:pPr>
            <a:r>
              <a:rPr lang="de-DE" sz="1600" dirty="0">
                <a:hlinkClick r:id="rId10"/>
              </a:rPr>
              <a:t>https://mentor.ieee.org/802.11/dcn/21/11-21-0414-02-0arc-draft-examples-of-a-proposed-notation-for-frame-exchange-sequence-sequences-in-annex-g-of-802-11-2020.docx</a:t>
            </a:r>
            <a:r>
              <a:rPr lang="de-DE" sz="1600" dirty="0"/>
              <a:t> - Harry Bims</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September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July to Sept teleconference plan…?</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a:t>
            </a:r>
          </a:p>
          <a:p>
            <a:pPr lvl="2" eaLnBrk="1" hangingPunct="1"/>
            <a:r>
              <a:rPr lang="en-US" altLang="en-US" dirty="0"/>
              <a:t>Thursday 7PM ET?</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96192</TotalTime>
  <Words>2427</Words>
  <Application>Microsoft Office PowerPoint</Application>
  <PresentationFormat>On-screen Show (4:3)</PresentationFormat>
  <Paragraphs>254</Paragraphs>
  <Slides>24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ARC-SC-agenda-July-2021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July 2021, 13:30 ET</vt:lpstr>
      <vt:lpstr>ARC Agenda – 13 July 2021, 19:00 ET</vt:lpstr>
      <vt:lpstr>ARC Agenda – 14 July 2021, 11:15 ET</vt:lpstr>
      <vt:lpstr>Prior meeting minutes</vt:lpstr>
      <vt:lpstr>ARC (Architecture) – Other</vt:lpstr>
      <vt:lpstr>Contributions</vt:lpstr>
      <vt:lpstr>March Straw Poll on Annex G  (pick one answer)</vt:lpstr>
      <vt:lpstr>March Straw Poll on Annex G  (pick multiple answers)</vt:lpstr>
      <vt:lpstr>Past contributions (for reference)</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964</cp:revision>
  <cp:lastPrinted>1998-02-10T13:28:06Z</cp:lastPrinted>
  <dcterms:created xsi:type="dcterms:W3CDTF">2009-07-15T16:38:20Z</dcterms:created>
  <dcterms:modified xsi:type="dcterms:W3CDTF">2021-06-10T20:45:01Z</dcterms:modified>
</cp:coreProperties>
</file>