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7"/>
  </p:notesMasterIdLst>
  <p:handoutMasterIdLst>
    <p:handoutMasterId r:id="rId128"/>
  </p:handoutMasterIdLst>
  <p:sldIdLst>
    <p:sldId id="256" r:id="rId2"/>
    <p:sldId id="257" r:id="rId3"/>
    <p:sldId id="395" r:id="rId4"/>
    <p:sldId id="443" r:id="rId5"/>
    <p:sldId id="448" r:id="rId6"/>
    <p:sldId id="449" r:id="rId7"/>
    <p:sldId id="447" r:id="rId8"/>
    <p:sldId id="2376" r:id="rId9"/>
    <p:sldId id="2377" r:id="rId10"/>
    <p:sldId id="258" r:id="rId11"/>
    <p:sldId id="283" r:id="rId12"/>
    <p:sldId id="262" r:id="rId13"/>
    <p:sldId id="265" r:id="rId14"/>
    <p:sldId id="270" r:id="rId15"/>
    <p:sldId id="278" r:id="rId16"/>
    <p:sldId id="273" r:id="rId17"/>
    <p:sldId id="282" r:id="rId18"/>
    <p:sldId id="291" r:id="rId19"/>
    <p:sldId id="338" r:id="rId20"/>
    <p:sldId id="339" r:id="rId21"/>
    <p:sldId id="342" r:id="rId22"/>
    <p:sldId id="340" r:id="rId23"/>
    <p:sldId id="343" r:id="rId24"/>
    <p:sldId id="341" r:id="rId25"/>
    <p:sldId id="1613" r:id="rId26"/>
    <p:sldId id="1614" r:id="rId27"/>
    <p:sldId id="1615" r:id="rId28"/>
    <p:sldId id="307" r:id="rId29"/>
    <p:sldId id="306" r:id="rId30"/>
    <p:sldId id="1616" r:id="rId31"/>
    <p:sldId id="1617" r:id="rId32"/>
    <p:sldId id="1607" r:id="rId33"/>
    <p:sldId id="271" r:id="rId34"/>
    <p:sldId id="276" r:id="rId35"/>
    <p:sldId id="329" r:id="rId36"/>
    <p:sldId id="352" r:id="rId37"/>
    <p:sldId id="297" r:id="rId38"/>
    <p:sldId id="298" r:id="rId39"/>
    <p:sldId id="1577" r:id="rId40"/>
    <p:sldId id="1578" r:id="rId41"/>
    <p:sldId id="269" r:id="rId42"/>
    <p:sldId id="1579" r:id="rId43"/>
    <p:sldId id="290" r:id="rId44"/>
    <p:sldId id="523" r:id="rId45"/>
    <p:sldId id="288" r:id="rId46"/>
    <p:sldId id="1601" r:id="rId47"/>
    <p:sldId id="1602" r:id="rId48"/>
    <p:sldId id="1603" r:id="rId49"/>
    <p:sldId id="1604" r:id="rId50"/>
    <p:sldId id="1605" r:id="rId51"/>
    <p:sldId id="1606" r:id="rId52"/>
    <p:sldId id="1582" r:id="rId53"/>
    <p:sldId id="1583" r:id="rId54"/>
    <p:sldId id="263" r:id="rId55"/>
    <p:sldId id="264" r:id="rId56"/>
    <p:sldId id="1584" r:id="rId57"/>
    <p:sldId id="1585" r:id="rId58"/>
    <p:sldId id="266" r:id="rId59"/>
    <p:sldId id="1586" r:id="rId60"/>
    <p:sldId id="268" r:id="rId61"/>
    <p:sldId id="1587" r:id="rId62"/>
    <p:sldId id="1588" r:id="rId63"/>
    <p:sldId id="1573" r:id="rId64"/>
    <p:sldId id="1576" r:id="rId65"/>
    <p:sldId id="1575" r:id="rId66"/>
    <p:sldId id="1589" r:id="rId67"/>
    <p:sldId id="1590" r:id="rId68"/>
    <p:sldId id="261" r:id="rId69"/>
    <p:sldId id="2378" r:id="rId70"/>
    <p:sldId id="260" r:id="rId71"/>
    <p:sldId id="259" r:id="rId72"/>
    <p:sldId id="1591" r:id="rId73"/>
    <p:sldId id="286" r:id="rId74"/>
    <p:sldId id="299" r:id="rId75"/>
    <p:sldId id="302" r:id="rId76"/>
    <p:sldId id="300" r:id="rId77"/>
    <p:sldId id="1608" r:id="rId78"/>
    <p:sldId id="272" r:id="rId79"/>
    <p:sldId id="1609" r:id="rId80"/>
    <p:sldId id="1610" r:id="rId81"/>
    <p:sldId id="1611" r:id="rId82"/>
    <p:sldId id="1612" r:id="rId83"/>
    <p:sldId id="296" r:id="rId84"/>
    <p:sldId id="1593" r:id="rId85"/>
    <p:sldId id="1594" r:id="rId86"/>
    <p:sldId id="1595" r:id="rId87"/>
    <p:sldId id="1596" r:id="rId88"/>
    <p:sldId id="331" r:id="rId89"/>
    <p:sldId id="387" r:id="rId90"/>
    <p:sldId id="1618" r:id="rId91"/>
    <p:sldId id="2368" r:id="rId92"/>
    <p:sldId id="440" r:id="rId93"/>
    <p:sldId id="441" r:id="rId94"/>
    <p:sldId id="442" r:id="rId95"/>
    <p:sldId id="2369" r:id="rId96"/>
    <p:sldId id="2370" r:id="rId97"/>
    <p:sldId id="326" r:id="rId98"/>
    <p:sldId id="2371" r:id="rId99"/>
    <p:sldId id="373" r:id="rId100"/>
    <p:sldId id="371" r:id="rId101"/>
    <p:sldId id="372" r:id="rId102"/>
    <p:sldId id="353" r:id="rId103"/>
    <p:sldId id="364" r:id="rId104"/>
    <p:sldId id="376" r:id="rId105"/>
    <p:sldId id="374" r:id="rId106"/>
    <p:sldId id="2372" r:id="rId107"/>
    <p:sldId id="348" r:id="rId108"/>
    <p:sldId id="357" r:id="rId109"/>
    <p:sldId id="377" r:id="rId110"/>
    <p:sldId id="368" r:id="rId111"/>
    <p:sldId id="375" r:id="rId112"/>
    <p:sldId id="366" r:id="rId113"/>
    <p:sldId id="2373" r:id="rId114"/>
    <p:sldId id="2374" r:id="rId115"/>
    <p:sldId id="2375" r:id="rId116"/>
    <p:sldId id="1619" r:id="rId117"/>
    <p:sldId id="319" r:id="rId118"/>
    <p:sldId id="2362" r:id="rId119"/>
    <p:sldId id="2363" r:id="rId120"/>
    <p:sldId id="2364" r:id="rId121"/>
    <p:sldId id="2365" r:id="rId122"/>
    <p:sldId id="274" r:id="rId123"/>
    <p:sldId id="2366" r:id="rId124"/>
    <p:sldId id="2367" r:id="rId125"/>
    <p:sldId id="275" r:id="rId12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1" d="100"/>
          <a:sy n="81" d="100"/>
        </p:scale>
        <p:origin x="394" y="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7/20/2021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28</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29</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30</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31</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16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83562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4092282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377628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50</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67079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689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1445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98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010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57696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1887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6981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72</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4092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397276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74</a:t>
            </a:fld>
            <a:endParaRPr lang="en-US" dirty="0"/>
          </a:p>
        </p:txBody>
      </p:sp>
    </p:spTree>
    <p:extLst>
      <p:ext uri="{BB962C8B-B14F-4D97-AF65-F5344CB8AC3E}">
        <p14:creationId xmlns:p14="http://schemas.microsoft.com/office/powerpoint/2010/main" val="419779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75</a:t>
            </a:fld>
            <a:endParaRPr lang="en-US" dirty="0"/>
          </a:p>
        </p:txBody>
      </p:sp>
    </p:spTree>
    <p:extLst>
      <p:ext uri="{BB962C8B-B14F-4D97-AF65-F5344CB8AC3E}">
        <p14:creationId xmlns:p14="http://schemas.microsoft.com/office/powerpoint/2010/main" val="1009555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76</a:t>
            </a:fld>
            <a:endParaRPr lang="en-US" dirty="0"/>
          </a:p>
        </p:txBody>
      </p:sp>
    </p:spTree>
    <p:extLst>
      <p:ext uri="{BB962C8B-B14F-4D97-AF65-F5344CB8AC3E}">
        <p14:creationId xmlns:p14="http://schemas.microsoft.com/office/powerpoint/2010/main" val="3808483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364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80</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81</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82</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83</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0121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676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7142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91</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87060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92</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93</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94</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95</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96</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93465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802.11-18/1280r0</a:t>
            </a:r>
            <a:endParaRPr lang="en-US" dirty="0"/>
          </a:p>
        </p:txBody>
      </p:sp>
      <p:sp>
        <p:nvSpPr>
          <p:cNvPr id="5" name="Date Placeholder 4"/>
          <p:cNvSpPr>
            <a:spLocks noGrp="1"/>
          </p:cNvSpPr>
          <p:nvPr>
            <p:ph type="dt" idx="11"/>
          </p:nvPr>
        </p:nvSpPr>
        <p:spPr/>
        <p:txBody>
          <a:bodyPr/>
          <a:lstStyle/>
          <a:p>
            <a:pPr>
              <a:defRPr/>
            </a:pPr>
            <a:r>
              <a:rPr lang="en-US"/>
              <a:t>May 2019</a:t>
            </a:r>
            <a:endParaRPr lang="en-US" dirty="0"/>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109</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32922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dirty="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endParaRPr lang="en-GB" altLang="en-US" sz="1400" dirty="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D55620EA-3F44-4E94-8BEB-09EE72043127}" type="slidenum">
              <a:rPr lang="en-GB" altLang="en-US"/>
              <a:pPr>
                <a:spcBef>
                  <a:spcPct val="0"/>
                </a:spcBef>
              </a:pPr>
              <a:t>113</a:t>
            </a:fld>
            <a:endParaRPr lang="en-GB" altLang="en-US" dirty="0"/>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96406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114</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115</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117</a:t>
            </a:fld>
            <a:endParaRPr lang="en-US" dirty="0"/>
          </a:p>
        </p:txBody>
      </p:sp>
    </p:spTree>
    <p:extLst>
      <p:ext uri="{BB962C8B-B14F-4D97-AF65-F5344CB8AC3E}">
        <p14:creationId xmlns:p14="http://schemas.microsoft.com/office/powerpoint/2010/main" val="1639636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22674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119</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0257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120</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3083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FC8711-78FE-41CA-A1E6-34A2E797B90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0FDE0829-BCC5-4CA7-AF8A-CD886C179FD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3F8AB089-83A1-4718-8D7B-7B0BAA2DE9FC}"/>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03D4A63B-C6A7-4787-944D-8B71001CAC2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169AC7FD-91D3-4F2D-A159-71E2DA750F28}" type="slidenum">
              <a:rPr lang="en-US" altLang="tr-TR">
                <a:ea typeface="MS Gothic" panose="020B0609070205080204" pitchFamily="49" charset="-128"/>
              </a:rPr>
              <a:pPr>
                <a:spcBef>
                  <a:spcPct val="0"/>
                </a:spcBef>
              </a:pPr>
              <a:t>121</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814D43D6-59A8-45CF-A2F4-F977A546932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1D9B9B77-F66C-4025-A978-F9BD3637CB70}"/>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201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0941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802.11-21/0938r1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8" Type="http://schemas.openxmlformats.org/officeDocument/2006/relationships/hyperlink" Target="https://datatracker.ietf.org/wg/ohtt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sins/abou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datatracker.ietf.org/wg/danish/about/" TargetMode="External"/><Relationship Id="rId5" Type="http://schemas.openxmlformats.org/officeDocument/2006/relationships/hyperlink" Target="https://datatracker.ietf.org/wg/apn/about/" TargetMode="External"/><Relationship Id="rId4" Type="http://schemas.openxmlformats.org/officeDocument/2006/relationships/hyperlink" Target="https://datatracker.ietf.org/wg/madinas/about/"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ohttp/"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http/about/"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ediaman/" TargetMode="External"/><Relationship Id="rId5" Type="http://schemas.openxmlformats.org/officeDocument/2006/relationships/hyperlink" Target="https://datatracker.ietf.org/doc/charter-ietf-alto/" TargetMode="External"/><Relationship Id="rId10" Type="http://schemas.openxmlformats.org/officeDocument/2006/relationships/hyperlink" Target="https://datatracker.ietf.org/wg/mediaman/about/" TargetMode="External"/><Relationship Id="rId4" Type="http://schemas.openxmlformats.org/officeDocument/2006/relationships/hyperlink" Target="https://datatracker.ietf.org/wg/alto/about/" TargetMode="External"/><Relationship Id="rId9" Type="http://schemas.openxmlformats.org/officeDocument/2006/relationships/hyperlink" Target="https://datatracker.ietf.org/doc/charter-ietf-grow/"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doc/draft-ietf-6lo-use-case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emu-rfc5448bis/" TargetMode="External"/><Relationship Id="rId5" Type="http://schemas.openxmlformats.org/officeDocument/2006/relationships/hyperlink" Target="https://datatracker.ietf.org/doc/draft-ietf-emu-eap-tls13/" TargetMode="External"/><Relationship Id="rId4" Type="http://schemas.openxmlformats.org/officeDocument/2006/relationships/hyperlink" Target="https://datatracker.ietf.org/doc/draft-ietf-emu-eap-noob/"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dtls13/"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doc/draft-ietf-detnet-ip-over-tsn/"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use-ca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tracker.ietf.org/doc/draft-ietf-anima-bootstrapping-keyinfra/"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1/dcn/21/11-21-0931-00-0000-2021-july-working-group-chair-opening-report.ppt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mentor.ieee.org/802.18/dcn/21/18-21-0086-00-0000-ls-for-updating-itu-r-m-2012-to-rev-6.docx" TargetMode="External"/><Relationship Id="rId4" Type="http://schemas.openxmlformats.org/officeDocument/2006/relationships/hyperlink" Target="https://mentor.ieee.org/802.18/dcn/21/18-21-0080-00-0000-request-for-information-itu-r-wp-1a.docx"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emily.h.qi@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claudio.da.silva@inte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18/dcn/21/18-21-0036-06-0000-frequency-table-template.xlsx"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8/dcn/21/18-21-0036-06-0000-frequency-table-template.xls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1/11-21-0789-00-0000-captialization-topic.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2" Type="http://schemas.openxmlformats.org/officeDocument/2006/relationships/hyperlink" Target="https://mentor.ieee.org/802.11/dcn/21/11-21-0640-04-AANI-aani-sc-agenda-may-2021-interim.pptx" TargetMode="External"/><Relationship Id="rId1" Type="http://schemas.openxmlformats.org/officeDocument/2006/relationships/slideLayout" Target="../slideLayouts/slideLayout7.xml"/><Relationship Id="rId4" Type="http://schemas.openxmlformats.org/officeDocument/2006/relationships/hyperlink" Target="https://mentor.ieee.org/802.11/dcn/21/11-21-0170-00-0000-2021-jan-liaison-from-wba-re-convergence.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0/11-20-0013-14-AANI-draft-technical-report-on-interworking-between-3gpp-5g-network-wlan.docx" TargetMode="External"/><Relationship Id="rId2" Type="http://schemas.openxmlformats.org/officeDocument/2006/relationships/hyperlink" Target="https://mentor.ieee.org/802.11/dcn/21/11-21-1102-00-AANI-proposal-to-change-in-draft-technical-report-(11-20/0012r13)-regarding-clause-4&amp;-5.omments-on-draft-technical-report.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1/11-21-0865-AANI-draft-reply-ls-from-802-11-to-wba-regarding-the-wba-5g-wi-fi-ran-convergence-paper.docx" TargetMode="External"/><Relationship Id="rId2" Type="http://schemas.openxmlformats.org/officeDocument/2006/relationships/hyperlink" Target="https://mentor.ieee.org/802.11/dcn/21/11-21-0953-00-AANI-proposed-qos-response-to-wba.docx" TargetMode="External"/><Relationship Id="rId1" Type="http://schemas.openxmlformats.org/officeDocument/2006/relationships/slideLayout" Target="../slideLayouts/slideLayout2.xml"/><Relationship Id="rId5" Type="http://schemas.openxmlformats.org/officeDocument/2006/relationships/hyperlink" Target="https://mentor.ieee.org/802.11/dcn/21/11-21-0865-06-AANI-draft-reply-ls-from-802-11-to-wba-regarding-the-wba-5g-wi-fi-ran-convergence-paper.docx" TargetMode="External"/><Relationship Id="rId4" Type="http://schemas.openxmlformats.org/officeDocument/2006/relationships/hyperlink" Target="https://mentor.ieee.org/802.11/dcn/21/11-21-1198-00-AANI-draft-ls-response-to-wba-qos-material.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mentor.ieee.org/802.11/dcn/21/11-21-0833-01-0arc-frame-exchange-sequence-annenx-g-divorce.docx" TargetMode="External"/><Relationship Id="rId3" Type="http://schemas.openxmlformats.org/officeDocument/2006/relationships/hyperlink" Target="https://mentor.ieee.org/802.11/dcn/21/11-21-0940-08-0arc-arc-sc-agenda-july-2021.pptx" TargetMode="External"/><Relationship Id="rId7" Type="http://schemas.openxmlformats.org/officeDocument/2006/relationships/hyperlink" Target="https://mentor.ieee.org/802.11/dcn/21/11-21-0921-02-0arc-obsolete-annex-g-part-2.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entor.ieee.org/802.11/dcn/21/11-21-1111-03-00be-mld-architecture-part-2.docx" TargetMode="External"/><Relationship Id="rId5" Type="http://schemas.openxmlformats.org/officeDocument/2006/relationships/hyperlink" Target="https://mentor.ieee.org/802.11/dcn/21/11-21-0396-04-00be-11be-ap-mld-architecture-discussion-2.pptx" TargetMode="External"/><Relationship Id="rId10" Type="http://schemas.openxmlformats.org/officeDocument/2006/relationships/hyperlink" Target="https://mentor.ieee.org/802.11/dcn/21/11-21-0414-02-0arc-draft-examples-of-a-proposed-notation-for-frame-exchange-sequence-sequences-in-annex-g-of-802-11-2020.docx" TargetMode="External"/><Relationship Id="rId4" Type="http://schemas.openxmlformats.org/officeDocument/2006/relationships/hyperlink" Target="https://mentor.ieee.org/802.11/dcn/21/11-21-0577-05-00be-cr-mld-architecture.docx" TargetMode="External"/><Relationship Id="rId9" Type="http://schemas.openxmlformats.org/officeDocument/2006/relationships/hyperlink" Target="https://mentor.ieee.org/802.11/dcn/21/11-21-1143-00-0arc-frame-exchange-sequence.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21/ec-21-0131-00-00EC-views-on-revision-of-ieee-std-802.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20/11-21-095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ieee802.org/PARs.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1/11-21-0964-02-0PAR-par-review-sc-meeting-agenda-and-comment-slides-july-2021-electronic-plenary.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0/11-21-095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138-00-00bd-ieee-802-11bd-july-plenary-2021-tc-meeting-minutes.docx" TargetMode="External"/><Relationship Id="rId2" Type="http://schemas.openxmlformats.org/officeDocument/2006/relationships/hyperlink" Target="https://mentor.ieee.org/802.11/dcn/21/11-21-0941-02-00bd-tgbd-teleconference-agenda-for-jul-2021.ppt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1090-04-00be-july-sept-tgbe-teleconference-agenda.docx" TargetMode="External"/><Relationship Id="rId2" Type="http://schemas.openxmlformats.org/officeDocument/2006/relationships/hyperlink" Target="https://mentor.ieee.org/802.11/dcn/21/11-21-0924-09-00be-tgbe-july-2021-meeting-agenda.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1982-32-00be-tgbe-motions-list-for-teleconferences-part-2.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1/dcn/21/11-21-0332-12-00bh-issues-tracking.docx" TargetMode="External"/><Relationship Id="rId3" Type="http://schemas.openxmlformats.org/officeDocument/2006/relationships/hyperlink" Target="https://mentor.ieee.org/802.11/dcn/21/11-21-0942-07-00bh-agenda-tgbh-2021-july-plenary.pptx" TargetMode="External"/><Relationship Id="rId7" Type="http://schemas.openxmlformats.org/officeDocument/2006/relationships/hyperlink" Target="https://mentor.ieee.org/802.11/dcn/21/11-21-1083-00-00bh-a-signature-based-method-for-identifying-stas-with-randomized-mac-addresses.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mentor.ieee.org/802.11/dcn/21/11-21-1140-01-00bh-issues-matrix.pptx" TargetMode="External"/><Relationship Id="rId5" Type="http://schemas.openxmlformats.org/officeDocument/2006/relationships/hyperlink" Target="https://mentor.ieee.org/802.11/dcn/21/11-21-1141-00-00bh-excerpts-of-wba-document-wi-fi-id-scope.pptx" TargetMode="External"/><Relationship Id="rId4" Type="http://schemas.openxmlformats.org/officeDocument/2006/relationships/hyperlink" Target="https://mentor.ieee.org/802.11/dcn/21/11-21-0703-00-0000-2021-april-liaison-from-wba.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21/11-21-1173-00-0itu-itu-ahg-minutes-for-july-15-2021.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92.xml.rels><?xml version="1.0" encoding="UTF-8" standalone="yes"?>
<Relationships xmlns="http://schemas.openxmlformats.org/package/2006/relationships"><Relationship Id="rId3" Type="http://schemas.openxmlformats.org/officeDocument/2006/relationships/hyperlink" Target="https://www.wi-fi.org/news-events/newsroom/wi-fi-alliance-furthers-automated-frequency-coordination-specification-and"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July 2021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2021-07-20</a:t>
            </a:r>
            <a:endParaRPr lang="en-GB" sz="2000" b="0" dirty="0"/>
          </a:p>
        </p:txBody>
      </p:sp>
      <p:sp>
        <p:nvSpPr>
          <p:cNvPr id="6" name="Date Placeholder 3"/>
          <p:cNvSpPr>
            <a:spLocks noGrp="1"/>
          </p:cNvSpPr>
          <p:nvPr>
            <p:ph type="dt" idx="10"/>
          </p:nvPr>
        </p:nvSpPr>
        <p:spPr/>
        <p:txBody>
          <a:bodyPr/>
          <a:lstStyle/>
          <a:p>
            <a:r>
              <a:rPr lang="en-US"/>
              <a:t>July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3"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(July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2021-07-19</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5"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6A06EEE-0C10-4214-8DA6-EB2B565E600B}"/>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F8F76230-9363-4C6B-AEB6-C90C14A47B4F}"/>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4E9241F4-DF85-4C71-A9C8-6CB3C0D31A13}"/>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1953015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111 July 24-30,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100</a:t>
            </a:fld>
            <a:endParaRPr lang="en-US"/>
          </a:p>
        </p:txBody>
      </p:sp>
      <p:graphicFrame>
        <p:nvGraphicFramePr>
          <p:cNvPr id="2" name="Table 1"/>
          <p:cNvGraphicFramePr>
            <a:graphicFrameLocks noGrp="1"/>
          </p:cNvGraphicFramePr>
          <p:nvPr/>
        </p:nvGraphicFramePr>
        <p:xfrm>
          <a:off x="2607222" y="3167292"/>
          <a:ext cx="6977557" cy="271324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madinas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MAC Address Device Identification for Network and Application Services</a:t>
                      </a:r>
                      <a:endParaRPr lang="en-US" b="0" dirty="0"/>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r>
                        <a:rPr lang="en-US" sz="1800" b="0" dirty="0" err="1">
                          <a:hlinkClick r:id="rId5"/>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Application-aware Networking</a:t>
                      </a:r>
                      <a:endParaRPr lang="en-US" b="0" dirty="0"/>
                    </a:p>
                  </a:txBody>
                  <a:tcPr marL="70945" marR="70945" marT="35472" marB="35472" anchor="ctr"/>
                </a:tc>
                <a:extLst>
                  <a:ext uri="{0D108BD9-81ED-4DB2-BD59-A6C34878D82A}">
                    <a16:rowId xmlns:a16="http://schemas.microsoft.com/office/drawing/2014/main" val="10001"/>
                  </a:ext>
                </a:extLst>
              </a:tr>
              <a:tr h="523416">
                <a:tc>
                  <a:txBody>
                    <a:bodyPr/>
                    <a:lstStyle/>
                    <a:p>
                      <a:pPr>
                        <a:lnSpc>
                          <a:spcPct val="100000"/>
                        </a:lnSpc>
                      </a:pPr>
                      <a:r>
                        <a:rPr lang="en-US" sz="1800" b="0" dirty="0" err="1">
                          <a:hlinkClick r:id="rId6"/>
                        </a:rPr>
                        <a:t>danish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DANE </a:t>
                      </a:r>
                      <a:r>
                        <a:rPr lang="en-US" dirty="0" err="1"/>
                        <a:t>AutheNtication</a:t>
                      </a:r>
                      <a:r>
                        <a:rPr lang="en-US" dirty="0"/>
                        <a:t> for </a:t>
                      </a:r>
                      <a:r>
                        <a:rPr lang="en-US" dirty="0" err="1"/>
                        <a:t>Iot</a:t>
                      </a:r>
                      <a:r>
                        <a:rPr lang="en-US" dirty="0"/>
                        <a:t> Service Hardening</a:t>
                      </a:r>
                      <a:endParaRPr lang="en-US" b="0" dirty="0"/>
                    </a:p>
                  </a:txBody>
                  <a:tcPr marL="70945" marR="70945" marT="35472" marB="35472" anchor="ctr"/>
                </a:tc>
                <a:extLst>
                  <a:ext uri="{0D108BD9-81ED-4DB2-BD59-A6C34878D82A}">
                    <a16:rowId xmlns:a16="http://schemas.microsoft.com/office/drawing/2014/main" val="10002"/>
                  </a:ext>
                </a:extLst>
              </a:tr>
              <a:tr h="523416">
                <a:tc>
                  <a:txBody>
                    <a:bodyPr/>
                    <a:lstStyle/>
                    <a:p>
                      <a:pPr>
                        <a:lnSpc>
                          <a:spcPct val="100000"/>
                        </a:lnSpc>
                      </a:pPr>
                      <a:r>
                        <a:rPr lang="en-US" sz="1800" b="0" dirty="0">
                          <a:hlinkClick r:id="rId7"/>
                        </a:rPr>
                        <a:t>sins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SCIM Industry Next Steps</a:t>
                      </a:r>
                      <a:endParaRPr lang="en-US" b="0" dirty="0"/>
                    </a:p>
                  </a:txBody>
                  <a:tcPr marL="70945" marR="70945" marT="35472" marB="35472" anchor="ctr"/>
                </a:tc>
                <a:extLst>
                  <a:ext uri="{0D108BD9-81ED-4DB2-BD59-A6C34878D82A}">
                    <a16:rowId xmlns:a16="http://schemas.microsoft.com/office/drawing/2014/main" val="10003"/>
                  </a:ext>
                </a:extLst>
              </a:tr>
              <a:tr h="523416">
                <a:tc>
                  <a:txBody>
                    <a:bodyPr/>
                    <a:lstStyle/>
                    <a:p>
                      <a:pPr>
                        <a:lnSpc>
                          <a:spcPct val="100000"/>
                        </a:lnSpc>
                      </a:pPr>
                      <a:r>
                        <a:rPr lang="en-US" sz="1800" b="0" dirty="0" err="1">
                          <a:hlinkClick r:id="rId8"/>
                        </a:rPr>
                        <a:t>ohttp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Oblivious HTTP</a:t>
                      </a:r>
                      <a:endParaRPr lang="en-US"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101</a:t>
            </a:fld>
            <a:endParaRPr lang="en-US"/>
          </a:p>
        </p:txBody>
      </p:sp>
      <p:graphicFrame>
        <p:nvGraphicFramePr>
          <p:cNvPr id="2" name="Table 1"/>
          <p:cNvGraphicFramePr>
            <a:graphicFrameLocks noGrp="1"/>
          </p:cNvGraphicFramePr>
          <p:nvPr/>
        </p:nvGraphicFramePr>
        <p:xfrm>
          <a:off x="2590801" y="2875632"/>
          <a:ext cx="6977557" cy="248307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a:hlinkClick r:id="rId4"/>
                        </a:rPr>
                        <a:t>alto</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Application-Layer Traffic Optimization</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sz="1800" b="0" dirty="0" err="1">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0"/>
                        </a:rPr>
                        <a:t>mediaman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Media Type Maintenance</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err="1">
                          <a:hlinkClick r:id="rId12"/>
                        </a:rPr>
                        <a:t>ohttp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Oblivious HTTP</a:t>
                      </a:r>
                      <a:endParaRPr lang="en-US" sz="1800"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102</a:t>
            </a:fld>
            <a:endParaRPr lang="en-US"/>
          </a:p>
        </p:txBody>
      </p:sp>
    </p:spTree>
    <p:extLst>
      <p:ext uri="{BB962C8B-B14F-4D97-AF65-F5344CB8AC3E}">
        <p14:creationId xmlns:p14="http://schemas.microsoft.com/office/powerpoint/2010/main" val="511215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over Constrained Node Networks (6lo) Applicability &amp; Use cases: </a:t>
            </a:r>
            <a:r>
              <a:rPr lang="en-US" sz="1400" dirty="0">
                <a:hlinkClick r:id="rId4"/>
              </a:rPr>
              <a:t>https://datatracker.ietf.org/doc/draft-ietf-6lo-use-cases/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103</a:t>
            </a:fld>
            <a:endParaRPr lang="en-US"/>
          </a:p>
        </p:txBody>
      </p:sp>
    </p:spTree>
    <p:extLst>
      <p:ext uri="{BB962C8B-B14F-4D97-AF65-F5344CB8AC3E}">
        <p14:creationId xmlns:p14="http://schemas.microsoft.com/office/powerpoint/2010/main" val="40919238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idx="1"/>
          </p:nvPr>
        </p:nvSpPr>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no active documents in the WG. The last 4 documents in the RFC Editor’s queue were published in May 2021 as RFCs 9030, 9031, 9032, and 9033.</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Tree>
    <p:extLst>
      <p:ext uri="{BB962C8B-B14F-4D97-AF65-F5344CB8AC3E}">
        <p14:creationId xmlns:p14="http://schemas.microsoft.com/office/powerpoint/2010/main" val="21307688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Updated: Nimble out-of-band authentication for EAP (EAP-NOOB), see </a:t>
            </a:r>
            <a:r>
              <a:rPr lang="en-US" sz="1600" dirty="0">
                <a:hlinkClick r:id="rId4"/>
              </a:rPr>
              <a:t>https://datatracker.ietf.org/doc/draft-ietf-emu-eap-noob/</a:t>
            </a:r>
            <a:r>
              <a:rPr lang="en-US" sz="1600" dirty="0"/>
              <a:t> (July 2021)</a:t>
            </a:r>
          </a:p>
          <a:p>
            <a:pPr lvl="1">
              <a:lnSpc>
                <a:spcPct val="80000"/>
              </a:lnSpc>
            </a:pPr>
            <a:r>
              <a:rPr lang="en-US" sz="1600" dirty="0"/>
              <a:t>Updated: Using EAP-TLS with TLS 1.3, see </a:t>
            </a:r>
            <a:r>
              <a:rPr lang="en-US" sz="1600" dirty="0">
                <a:hlinkClick r:id="rId5"/>
              </a:rPr>
              <a:t>https://datatracker.ietf.org/doc/draft-ietf-emu-eap-tls13/</a:t>
            </a:r>
            <a:r>
              <a:rPr lang="en-US" sz="1600" dirty="0"/>
              <a:t> (July 2021)</a:t>
            </a:r>
          </a:p>
          <a:p>
            <a:pPr lvl="1">
              <a:lnSpc>
                <a:spcPct val="80000"/>
              </a:lnSpc>
            </a:pPr>
            <a:r>
              <a:rPr lang="en-US" sz="1600" dirty="0"/>
              <a:t>In Editor’s Queue: Improved Extensible Authentication Protocol Method for 3GPP Mobile Network Authentication and Key Agreement (EAP-AKA'), see </a:t>
            </a:r>
            <a:r>
              <a:rPr lang="en-US" sz="1600" dirty="0">
                <a:hlinkClick r:id="rId6"/>
              </a:rPr>
              <a:t>https://datatracker.ietf.org/doc/draft-ietf-emu-rfc5448bis/</a:t>
            </a:r>
            <a:r>
              <a:rPr lang="en-US" sz="1600" dirty="0"/>
              <a:t> (May 2021)</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105</a:t>
            </a:fld>
            <a:endParaRPr lang="en-US"/>
          </a:p>
        </p:txBody>
      </p:sp>
    </p:spTree>
    <p:extLst>
      <p:ext uri="{BB962C8B-B14F-4D97-AF65-F5344CB8AC3E}">
        <p14:creationId xmlns:p14="http://schemas.microsoft.com/office/powerpoint/2010/main" val="1240790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 VPN Network YANG Model, see </a:t>
            </a:r>
            <a:r>
              <a:rPr lang="en-US" sz="1400" dirty="0">
                <a:hlinkClick r:id="rId4"/>
              </a:rPr>
              <a:t>https://datatracker.ietf.org/doc/draft-ietf-opsawg-l2nm/</a:t>
            </a:r>
            <a:r>
              <a:rPr lang="en-US" sz="1400" dirty="0"/>
              <a:t> (July 2021)</a:t>
            </a:r>
          </a:p>
          <a:p>
            <a:pPr lvl="1">
              <a:lnSpc>
                <a:spcPct val="80000"/>
              </a:lnSpc>
              <a:defRPr/>
            </a:pPr>
            <a:r>
              <a:rPr lang="en-US" sz="1400" dirty="0"/>
              <a:t>A Layer 2/3 VPN Common YANG Model, see</a:t>
            </a:r>
            <a:r>
              <a:rPr lang="en-US" sz="1400" b="1" dirty="0"/>
              <a:t> </a:t>
            </a:r>
            <a:r>
              <a:rPr lang="en-US" sz="1400" dirty="0">
                <a:hlinkClick r:id="rId5"/>
              </a:rPr>
              <a:t>https://datatracker.ietf.org/doc/draft-ietf-opsawg-vpn-common/</a:t>
            </a:r>
            <a:r>
              <a:rPr lang="en-US" sz="1400" dirty="0"/>
              <a:t> (July 2021) [In IETF Last Call]</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106</a:t>
            </a:fld>
            <a:endParaRPr lang="en-US"/>
          </a:p>
        </p:txBody>
      </p:sp>
    </p:spTree>
    <p:extLst>
      <p:ext uri="{BB962C8B-B14F-4D97-AF65-F5344CB8AC3E}">
        <p14:creationId xmlns:p14="http://schemas.microsoft.com/office/powerpoint/2010/main" val="27576562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Datagram Transport Layer Security (DTLS) Protocol Version 1.3, see </a:t>
            </a:r>
            <a:r>
              <a:rPr lang="en-US" sz="1400" dirty="0">
                <a:hlinkClick r:id="rId4"/>
              </a:rPr>
              <a:t>https://datatracker.ietf.org/doc/draft-ietf-tls-dtls13/</a:t>
            </a:r>
            <a:r>
              <a:rPr lang="en-US" sz="1400" dirty="0"/>
              <a:t> (April 2021) [In RFC Editor’s Queue]</a:t>
            </a:r>
          </a:p>
          <a:p>
            <a:pPr lvl="1">
              <a:lnSpc>
                <a:spcPct val="80000"/>
              </a:lnSpc>
              <a:defRPr/>
            </a:pPr>
            <a:r>
              <a:rPr lang="en-US" sz="1400" dirty="0"/>
              <a:t>Compact TLS 1.3, see </a:t>
            </a:r>
            <a:r>
              <a:rPr lang="en-US" sz="1400" dirty="0">
                <a:hlinkClick r:id="rId5"/>
              </a:rPr>
              <a:t>https://datatracker.ietf.org/doc/draft-ietf-tls-ctls/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107</a:t>
            </a:fld>
            <a:endParaRPr lang="en-US"/>
          </a:p>
        </p:txBody>
      </p:sp>
    </p:spTree>
    <p:extLst>
      <p:ext uri="{BB962C8B-B14F-4D97-AF65-F5344CB8AC3E}">
        <p14:creationId xmlns:p14="http://schemas.microsoft.com/office/powerpoint/2010/main" val="38818298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4"/>
              </a:rPr>
              <a:t>https://datatracker.ietf.org/doc/draft-ietf-detnet-ip-over-tsn/</a:t>
            </a:r>
            <a:r>
              <a:rPr lang="en-US" sz="1400" dirty="0">
                <a:sym typeface="Wingdings" pitchFamily="2" charset="2"/>
              </a:rPr>
              <a:t> (June 2021) [Published as RFC 9037]</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108</a:t>
            </a:fld>
            <a:endParaRPr lang="en-US"/>
          </a:p>
        </p:txBody>
      </p:sp>
    </p:spTree>
    <p:extLst>
      <p:ext uri="{BB962C8B-B14F-4D97-AF65-F5344CB8AC3E}">
        <p14:creationId xmlns:p14="http://schemas.microsoft.com/office/powerpoint/2010/main" val="16608652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Updated: RAW use cases: </a:t>
            </a:r>
            <a:r>
              <a:rPr lang="en-US" sz="1400" dirty="0">
                <a:sym typeface="Wingdings" pitchFamily="2" charset="2"/>
                <a:hlinkClick r:id="rId4"/>
              </a:rPr>
              <a:t>https://datatracker.ietf.org/doc/draft-ietf-raw-use-cases/</a:t>
            </a:r>
            <a:r>
              <a:rPr lang="en-US" sz="1400" dirty="0">
                <a:sym typeface="Wingdings" pitchFamily="2" charset="2"/>
              </a:rPr>
              <a:t> (July 2021)</a:t>
            </a:r>
          </a:p>
          <a:p>
            <a:pPr lvl="1"/>
            <a:r>
              <a:rPr lang="en-US" sz="1400" dirty="0">
                <a:sym typeface="Wingdings" pitchFamily="2" charset="2"/>
              </a:rPr>
              <a:t>Updated: Reliable and Available Wireless Technologies: </a:t>
            </a:r>
            <a:r>
              <a:rPr lang="en-US" sz="1400" dirty="0">
                <a:sym typeface="Wingdings" pitchFamily="2" charset="2"/>
                <a:hlinkClick r:id="rId5"/>
              </a:rPr>
              <a:t>https://datatracker.ietf.org/doc/draft-ietf-raw-technologies/</a:t>
            </a:r>
            <a:r>
              <a:rPr lang="en-US" sz="1400" dirty="0">
                <a:sym typeface="Wingdings" pitchFamily="2" charset="2"/>
              </a:rPr>
              <a:t> (June 2021) [mentions IEEE 802.11ax, be, ad, and ay]</a:t>
            </a:r>
          </a:p>
          <a:p>
            <a:pPr lvl="1"/>
            <a:r>
              <a:rPr lang="en-US" sz="1400" dirty="0">
                <a:sym typeface="Wingdings" pitchFamily="2" charset="2"/>
              </a:rPr>
              <a:t>New: Reliable and Available Wireless Architecture/Framework: </a:t>
            </a:r>
            <a:r>
              <a:rPr lang="en-US" sz="1400" dirty="0">
                <a:sym typeface="Wingdings" pitchFamily="2" charset="2"/>
                <a:hlinkClick r:id="rId6"/>
              </a:rPr>
              <a:t>https://datatracker.ietf.org/doc/draft-ietf-raw-architecture/</a:t>
            </a:r>
            <a:r>
              <a:rPr lang="en-US" sz="1400" dirty="0">
                <a:sym typeface="Wingdings" pitchFamily="2" charset="2"/>
              </a:rPr>
              <a:t> (July 2021)</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July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109</a:t>
            </a:fld>
            <a:endParaRPr lang="en-US"/>
          </a:p>
        </p:txBody>
      </p:sp>
    </p:spTree>
    <p:extLst>
      <p:ext uri="{BB962C8B-B14F-4D97-AF65-F5344CB8AC3E}">
        <p14:creationId xmlns:p14="http://schemas.microsoft.com/office/powerpoint/2010/main" val="65614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2021-07-12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 Mandatory Draft Review before SB</a:t>
            </a:r>
          </a:p>
          <a:p>
            <a:r>
              <a:rPr lang="en-US" dirty="0"/>
              <a:t>802.11az MDR 21/0329</a:t>
            </a:r>
          </a:p>
          <a:p>
            <a:r>
              <a:rPr lang="en-US" dirty="0"/>
              <a:t>WG Style Guide for 802.11 draft 09/1034r</a:t>
            </a:r>
            <a:r>
              <a:rPr lang="en-US" dirty="0">
                <a:solidFill>
                  <a:srgbClr val="FF0000"/>
                </a:solidFill>
              </a:rPr>
              <a:t>19</a:t>
            </a:r>
          </a:p>
          <a:p>
            <a:r>
              <a:rPr lang="en-US" dirty="0"/>
              <a:t>Review WG Style Guide, 11be and </a:t>
            </a:r>
            <a:r>
              <a:rPr lang="en-US" dirty="0" err="1"/>
              <a:t>REVme</a:t>
            </a:r>
            <a:r>
              <a:rPr lang="en-US" dirty="0"/>
              <a:t> practice</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52E38DF9-11C8-40B9-876A-114B348B6B1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BA32546F-6C53-42F8-8ABD-42C169A04FE6}"/>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6FBE7A80-D260-448C-A199-760F257E1FDE}"/>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31379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March 2021) [Submitted for publication]</a:t>
            </a:r>
          </a:p>
          <a:p>
            <a:pPr lvl="1"/>
            <a:endParaRPr lang="en-US" sz="1400" dirty="0"/>
          </a:p>
          <a:p>
            <a:pPr lvl="1"/>
            <a:r>
              <a:rPr lang="en-US" sz="1400" dirty="0"/>
              <a:t>Alexandre Petrescu (CEA) has asked if IEEE 802.11bd could make reference to RFC 8691 (Basic Support for IPv6 Networks Operating Outside the Context of a Basic Service Set over IEEE Std 802.11) when IPv6 is mentioned. It’s not clear that there’s a need to cite that RFC in IEEE 802.11bd (since it never mentions IPv6), but I would welcome additional thoughts.</a:t>
            </a:r>
          </a:p>
          <a:p>
            <a:pPr marL="0" indent="0">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110</a:t>
            </a:fld>
            <a:endParaRPr lang="en-US"/>
          </a:p>
        </p:txBody>
      </p:sp>
    </p:spTree>
    <p:extLst>
      <p:ext uri="{BB962C8B-B14F-4D97-AF65-F5344CB8AC3E}">
        <p14:creationId xmlns:p14="http://schemas.microsoft.com/office/powerpoint/2010/main" val="37054472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r>
              <a:rPr lang="en-US" sz="1400" dirty="0"/>
              <a:t>BRSKI aka Bootstrapping Remote Secure Key Infrastructures: </a:t>
            </a:r>
            <a:r>
              <a:rPr lang="en-US" sz="1400" dirty="0">
                <a:hlinkClick r:id="rId4"/>
              </a:rPr>
              <a:t>https://datatracker.ietf.org/doc/draft-ietf-anima-bootstrapping-keyinfra/</a:t>
            </a:r>
            <a:r>
              <a:rPr lang="en-US" sz="1400" dirty="0"/>
              <a:t> [published as RFC 8995 as part of a cluster of 7 RFCs] (May 2021)</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111</a:t>
            </a:fld>
            <a:endParaRPr lang="en-US"/>
          </a:p>
        </p:txBody>
      </p:sp>
    </p:spTree>
    <p:extLst>
      <p:ext uri="{BB962C8B-B14F-4D97-AF65-F5344CB8AC3E}">
        <p14:creationId xmlns:p14="http://schemas.microsoft.com/office/powerpoint/2010/main" val="3150856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Tree>
    <p:extLst>
      <p:ext uri="{BB962C8B-B14F-4D97-AF65-F5344CB8AC3E}">
        <p14:creationId xmlns:p14="http://schemas.microsoft.com/office/powerpoint/2010/main" val="9811118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113</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2021-07-20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114</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has been notified of 20-day LB254 for 802.11bd</a:t>
            </a:r>
          </a:p>
          <a:p>
            <a:pPr>
              <a:defRPr/>
            </a:pPr>
            <a:r>
              <a:rPr lang="en-US" altLang="en-US" sz="2000" b="0" dirty="0"/>
              <a:t>IEEE 1609 members continue to track progress on IEEE 802.11bd</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lvl="1">
              <a:defRPr/>
            </a:pPr>
            <a:r>
              <a:rPr lang="en-US" altLang="en-US" sz="1800" dirty="0"/>
              <a:t>IEEE-based V2X in unlicensed bands</a:t>
            </a:r>
          </a:p>
          <a:p>
            <a:pPr>
              <a:defRPr/>
            </a:pPr>
            <a:r>
              <a:rPr lang="en-US" altLang="en-US" sz="2000" b="0" dirty="0"/>
              <a:t>IEEE 1609 WG is currently focused on improvements to V2X Security standards (IEEE 1609.2, IEEE 1609.2.1)</a:t>
            </a:r>
          </a:p>
          <a:p>
            <a:pPr>
              <a:defRPr/>
            </a:pPr>
            <a:r>
              <a:rPr lang="en-US" altLang="en-US" sz="2000" b="0" dirty="0"/>
              <a:t>IEEE 1609 meeting schedule (all will be by teleconference):</a:t>
            </a:r>
            <a:endParaRPr lang="en-US" altLang="en-US" sz="1800" b="0" dirty="0"/>
          </a:p>
          <a:p>
            <a:pPr lvl="1">
              <a:defRPr/>
            </a:pPr>
            <a:r>
              <a:rPr lang="en-US" altLang="en-US" sz="1800" dirty="0"/>
              <a:t>July 20, 2021 (immediately following IEEE 802.11 closing plenary)</a:t>
            </a:r>
          </a:p>
          <a:p>
            <a:pPr lvl="1">
              <a:defRPr/>
            </a:pPr>
            <a:r>
              <a:rPr lang="en-US" altLang="en-US" sz="1800" dirty="0"/>
              <a:t>September 21, 2021 (noon-5 pm ET)</a:t>
            </a:r>
          </a:p>
          <a:p>
            <a:pPr lvl="1">
              <a:defRPr/>
            </a:pPr>
            <a:r>
              <a:rPr lang="en-US" altLang="en-US" sz="1800" dirty="0"/>
              <a:t>November 2, 2021 (noon-5 pm ET) - tentative</a:t>
            </a:r>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115</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727848" y="3789040"/>
            <a:ext cx="274592" cy="560094"/>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B47A-172B-4527-A134-E64B33DE194A}"/>
              </a:ext>
            </a:extLst>
          </p:cNvPr>
          <p:cNvSpPr>
            <a:spLocks noGrp="1"/>
          </p:cNvSpPr>
          <p:nvPr>
            <p:ph type="title"/>
          </p:nvPr>
        </p:nvSpPr>
        <p:spPr/>
        <p:txBody>
          <a:bodyPr/>
          <a:lstStyle/>
          <a:p>
            <a:r>
              <a:rPr lang="en-US" dirty="0"/>
              <a:t>Internal Liaison Reports</a:t>
            </a:r>
          </a:p>
        </p:txBody>
      </p:sp>
      <p:sp>
        <p:nvSpPr>
          <p:cNvPr id="3" name="Text Placeholder 2">
            <a:extLst>
              <a:ext uri="{FF2B5EF4-FFF2-40B4-BE49-F238E27FC236}">
                <a16:creationId xmlns:a16="http://schemas.microsoft.com/office/drawing/2014/main" id="{B41F5910-6CED-49CE-B198-DA5C104FFE6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88AFA79-EE99-4F33-8E4A-655E6BC42AD2}"/>
              </a:ext>
            </a:extLst>
          </p:cNvPr>
          <p:cNvSpPr>
            <a:spLocks noGrp="1"/>
          </p:cNvSpPr>
          <p:nvPr>
            <p:ph type="dt" idx="10"/>
          </p:nvPr>
        </p:nvSpPr>
        <p:spPr/>
        <p:txBody>
          <a:bodyPr/>
          <a:lstStyle/>
          <a:p>
            <a:r>
              <a:rPr lang="en-US"/>
              <a:t>July 2021</a:t>
            </a:r>
            <a:endParaRPr lang="en-GB"/>
          </a:p>
        </p:txBody>
      </p:sp>
      <p:sp>
        <p:nvSpPr>
          <p:cNvPr id="5" name="Footer Placeholder 4">
            <a:extLst>
              <a:ext uri="{FF2B5EF4-FFF2-40B4-BE49-F238E27FC236}">
                <a16:creationId xmlns:a16="http://schemas.microsoft.com/office/drawing/2014/main" id="{15301E44-5571-4E89-AE9B-995D7D5A0774}"/>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78CCBA84-724B-44AF-99A5-60D53BC7E283}"/>
              </a:ext>
            </a:extLst>
          </p:cNvPr>
          <p:cNvSpPr>
            <a:spLocks noGrp="1"/>
          </p:cNvSpPr>
          <p:nvPr>
            <p:ph type="sldNum" idx="12"/>
          </p:nvPr>
        </p:nvSpPr>
        <p:spPr/>
        <p:txBody>
          <a:bodyPr/>
          <a:lstStyle/>
          <a:p>
            <a:r>
              <a:rPr lang="en-GB"/>
              <a:t>Slide </a:t>
            </a:r>
            <a:fld id="{3ABCC52B-A3F7-440B-BBF2-55191E6E7773}" type="slidenum">
              <a:rPr lang="en-GB" smtClean="0"/>
              <a:pPr/>
              <a:t>116</a:t>
            </a:fld>
            <a:endParaRPr lang="en-GB"/>
          </a:p>
        </p:txBody>
      </p:sp>
    </p:spTree>
    <p:extLst>
      <p:ext uri="{BB962C8B-B14F-4D97-AF65-F5344CB8AC3E}">
        <p14:creationId xmlns:p14="http://schemas.microsoft.com/office/powerpoint/2010/main" val="7100871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July 2021</a:t>
            </a:r>
            <a:endParaRPr lang="en-US" dirty="0"/>
          </a:p>
        </p:txBody>
      </p:sp>
      <p:sp>
        <p:nvSpPr>
          <p:cNvPr id="5" name="Footer Placeholder 4"/>
          <p:cNvSpPr>
            <a:spLocks noGrp="1"/>
          </p:cNvSpPr>
          <p:nvPr>
            <p:ph type="ftr" sz="quarter" idx="4294967295"/>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dirty="0"/>
              <a:t>Jay Holcomb (Itron)</a:t>
            </a:r>
          </a:p>
        </p:txBody>
      </p:sp>
      <p:sp>
        <p:nvSpPr>
          <p:cNvPr id="6" name="Slide Number Placeholder 5"/>
          <p:cNvSpPr>
            <a:spLocks noGrp="1"/>
          </p:cNvSpPr>
          <p:nvPr>
            <p:ph type="sldNum" sz="quarter" idx="12"/>
          </p:nvPr>
        </p:nvSpPr>
        <p:spPr>
          <a:xfrm>
            <a:off x="5930396" y="6475413"/>
            <a:ext cx="432811" cy="184666"/>
          </a:xfrm>
        </p:spPr>
        <p:txBody>
          <a:bodyPr/>
          <a:lstStyle/>
          <a:p>
            <a:r>
              <a:rPr lang="en-US" dirty="0"/>
              <a:t>Slide </a:t>
            </a:r>
            <a:fld id="{AA8A01DF-F7FD-444B-8432-819BBAFADCAE}" type="slidenum">
              <a:rPr lang="en-US" smtClean="0"/>
              <a:pPr/>
              <a:t>117</a:t>
            </a:fld>
            <a:endParaRPr lang="en-US" dirty="0"/>
          </a:p>
        </p:txBody>
      </p:sp>
      <p:sp>
        <p:nvSpPr>
          <p:cNvPr id="10" name="Rectangle 1">
            <a:extLst>
              <a:ext uri="{FF2B5EF4-FFF2-40B4-BE49-F238E27FC236}">
                <a16:creationId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br>
              <a:rPr lang="en-US" sz="2400" dirty="0"/>
            </a:br>
            <a:r>
              <a:rPr lang="en-US" sz="2400" dirty="0"/>
              <a:t>Electronic Wireless Plenary</a:t>
            </a:r>
            <a:br>
              <a:rPr lang="en-US" sz="2400" dirty="0"/>
            </a:br>
            <a:r>
              <a:rPr lang="en-GB" sz="2400" dirty="0"/>
              <a:t>Liaison  from 802.18 to 802.11</a:t>
            </a:r>
            <a:endParaRPr lang="en-GB" dirty="0"/>
          </a:p>
        </p:txBody>
      </p:sp>
      <p:sp>
        <p:nvSpPr>
          <p:cNvPr id="11" name="Rectangle 2">
            <a:extLst>
              <a:ext uri="{FF2B5EF4-FFF2-40B4-BE49-F238E27FC236}">
                <a16:creationId xmlns:a16="http://schemas.microsoft.com/office/drawing/2014/main"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12 July 21</a:t>
            </a:r>
          </a:p>
        </p:txBody>
      </p:sp>
      <p:sp>
        <p:nvSpPr>
          <p:cNvPr id="13" name="Rectangle 4">
            <a:extLst>
              <a:ext uri="{FF2B5EF4-FFF2-40B4-BE49-F238E27FC236}">
                <a16:creationId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4" name="Object 3">
            <a:extLst>
              <a:ext uri="{FF2B5EF4-FFF2-40B4-BE49-F238E27FC236}">
                <a16:creationId xmlns:a16="http://schemas.microsoft.com/office/drawing/2014/main" id="{A333C61D-D6B7-4482-B494-75FFFBA9536C}"/>
              </a:ext>
            </a:extLst>
          </p:cNvPr>
          <p:cNvGraphicFramePr>
            <a:graphicFrameLocks noChangeAspect="1"/>
          </p:cNvGraphicFramePr>
          <p:nvPr/>
        </p:nvGraphicFramePr>
        <p:xfrm>
          <a:off x="2066925" y="3597275"/>
          <a:ext cx="7275513" cy="2554288"/>
        </p:xfrm>
        <a:graphic>
          <a:graphicData uri="http://schemas.openxmlformats.org/presentationml/2006/ole">
            <mc:AlternateContent xmlns:mc="http://schemas.openxmlformats.org/markup-compatibility/2006">
              <mc:Choice xmlns:v="urn:schemas-microsoft-com:vml" Requires="v">
                <p:oleObj spid="_x0000_s17422" name="Document" r:id="rId4" imgW="7500366" imgH="2643304" progId="Word.Document.8">
                  <p:embed/>
                </p:oleObj>
              </mc:Choice>
              <mc:Fallback>
                <p:oleObj name="Document" r:id="rId4" imgW="7500366" imgH="2643304" progId="Word.Document.8">
                  <p:embed/>
                  <p:pic>
                    <p:nvPicPr>
                      <p:cNvPr id="14" name="Object 3">
                        <a:extLst>
                          <a:ext uri="{FF2B5EF4-FFF2-40B4-BE49-F238E27FC236}">
                            <a16:creationId xmlns:a16="http://schemas.microsoft.com/office/drawing/2014/main" id="{A333C61D-D6B7-4482-B494-75FFFBA9536C}"/>
                          </a:ext>
                        </a:extLst>
                      </p:cNvPr>
                      <p:cNvPicPr>
                        <a:picLocks noChangeAspect="1" noChangeArrowheads="1"/>
                      </p:cNvPicPr>
                      <p:nvPr/>
                    </p:nvPicPr>
                    <p:blipFill>
                      <a:blip r:embed="rId5"/>
                      <a:srcRect/>
                      <a:stretch>
                        <a:fillRect/>
                      </a:stretch>
                    </p:blipFill>
                    <p:spPr bwMode="auto">
                      <a:xfrm>
                        <a:off x="2066925" y="3597275"/>
                        <a:ext cx="7275513" cy="2554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158764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July 2021</a:t>
            </a:r>
            <a:endParaRPr lang="en-GB" dirty="0"/>
          </a:p>
        </p:txBody>
      </p:sp>
      <p:sp>
        <p:nvSpPr>
          <p:cNvPr id="5122" name="Rectangle 2"/>
          <p:cNvSpPr>
            <a:spLocks noGrp="1" noChangeArrowheads="1"/>
          </p:cNvSpPr>
          <p:nvPr>
            <p:ph idx="1"/>
          </p:nvPr>
        </p:nvSpPr>
        <p:spPr>
          <a:xfrm>
            <a:off x="533400" y="1143000"/>
            <a:ext cx="11506200" cy="5332414"/>
          </a:xfrm>
          <a:ln/>
        </p:spPr>
        <p:txBody>
          <a:bodyPr/>
          <a:lstStyle/>
          <a:p>
            <a:pPr marL="342900" lvl="1" indent="-342900">
              <a:spcBef>
                <a:spcPts val="600"/>
              </a:spcBef>
              <a:buFont typeface="Arial" panose="020B0604020202020204" pitchFamily="34" charset="0"/>
              <a:buChar char="•"/>
              <a:defRPr/>
            </a:pPr>
            <a:endParaRPr lang="en-US" b="1" dirty="0">
              <a:cs typeface="+mn-cs"/>
            </a:endParaRPr>
          </a:p>
          <a:p>
            <a:pPr marL="342900" lvl="1" indent="-342900">
              <a:spcBef>
                <a:spcPts val="600"/>
              </a:spcBef>
              <a:buFont typeface="Arial" panose="020B0604020202020204" pitchFamily="34" charset="0"/>
              <a:buChar char="•"/>
              <a:defRPr/>
            </a:pPr>
            <a:r>
              <a:rPr lang="en-US" b="1" dirty="0">
                <a:cs typeface="+mn-cs"/>
              </a:rPr>
              <a:t>Schedule this plenary </a:t>
            </a:r>
          </a:p>
          <a:p>
            <a:pPr marL="742950" lvl="2" indent="-342900">
              <a:spcBef>
                <a:spcPts val="0"/>
              </a:spcBef>
              <a:buFont typeface="Arial" panose="020B0604020202020204" pitchFamily="34" charset="0"/>
              <a:buChar char="•"/>
              <a:defRPr/>
            </a:pPr>
            <a:r>
              <a:rPr lang="en-US" sz="2000" dirty="0">
                <a:cs typeface="+mn-cs"/>
              </a:rPr>
              <a:t>Thursday 15</a:t>
            </a:r>
            <a:r>
              <a:rPr lang="en-US" sz="2000" baseline="30000" dirty="0">
                <a:cs typeface="+mn-cs"/>
              </a:rPr>
              <a:t>th</a:t>
            </a:r>
            <a:r>
              <a:rPr lang="en-US" sz="2000" dirty="0">
                <a:cs typeface="+mn-cs"/>
              </a:rPr>
              <a:t>  15:00et, 1hr, opening–using RR-TAG’s normal weekly call-in which is on .18 web site.</a:t>
            </a:r>
          </a:p>
          <a:p>
            <a:pPr marL="742950" lvl="2" indent="-342900">
              <a:spcBef>
                <a:spcPts val="600"/>
              </a:spcBef>
              <a:buFont typeface="Arial" panose="020B0604020202020204" pitchFamily="34" charset="0"/>
              <a:buChar char="•"/>
              <a:defRPr/>
            </a:pPr>
            <a:r>
              <a:rPr lang="en-US" sz="2000" dirty="0">
                <a:cs typeface="+mn-cs"/>
              </a:rPr>
              <a:t>Thursday 22</a:t>
            </a:r>
            <a:r>
              <a:rPr lang="en-US" sz="2000" baseline="30000" dirty="0">
                <a:cs typeface="+mn-cs"/>
              </a:rPr>
              <a:t>nd</a:t>
            </a:r>
            <a:r>
              <a:rPr lang="en-US" sz="2000" dirty="0">
                <a:cs typeface="+mn-cs"/>
              </a:rPr>
              <a:t>  15:00et, 2hr, closing – same call-in, which is also in 802 overall calendar.</a:t>
            </a:r>
          </a:p>
          <a:p>
            <a:pPr marL="857250" lvl="3" indent="0">
              <a:spcBef>
                <a:spcPts val="0"/>
              </a:spcBef>
              <a:defRPr/>
            </a:pPr>
            <a:endParaRPr lang="en-US" dirty="0">
              <a:cs typeface="+mn-cs"/>
            </a:endParaRPr>
          </a:p>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2000" dirty="0">
                <a:effectLst/>
                <a:ea typeface="Calibri" panose="020F0502020204030204" pitchFamily="34" charset="0"/>
              </a:rPr>
              <a:t>802.18 </a:t>
            </a:r>
            <a:r>
              <a:rPr lang="en-US" sz="2000" dirty="0">
                <a:ea typeface="Calibri" panose="020F0502020204030204" pitchFamily="34" charset="0"/>
              </a:rPr>
              <a:t>July</a:t>
            </a:r>
            <a:r>
              <a:rPr lang="en-US" sz="2000" dirty="0">
                <a:effectLst/>
                <a:ea typeface="Calibri" panose="020F0502020204030204" pitchFamily="34" charset="0"/>
              </a:rPr>
              <a:t> 2021 </a:t>
            </a:r>
            <a:r>
              <a:rPr lang="en-US" sz="2000" dirty="0">
                <a:ea typeface="Calibri" panose="020F0502020204030204" pitchFamily="34" charset="0"/>
              </a:rPr>
              <a:t>plenary calls </a:t>
            </a:r>
            <a:r>
              <a:rPr lang="en-US" sz="2000" dirty="0">
                <a:effectLst/>
                <a:ea typeface="Calibri" panose="020F0502020204030204" pitchFamily="34" charset="0"/>
              </a:rPr>
              <a:t>will be much like our normal weekly calls including the agenda, </a:t>
            </a:r>
          </a:p>
          <a:p>
            <a:pPr marL="1714500" lvl="4">
              <a:spcBef>
                <a:spcPts val="0"/>
              </a:spcBef>
              <a:spcAft>
                <a:spcPts val="0"/>
              </a:spcAft>
              <a:buFont typeface="Arial" panose="020B0604020202020204" pitchFamily="34" charset="0"/>
              <a:buChar char="•"/>
            </a:pPr>
            <a:endParaRPr lang="en-US" sz="1200" b="1"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sz="2000" b="1" dirty="0">
                <a:ea typeface="Calibri" panose="020F0502020204030204" pitchFamily="34" charset="0"/>
              </a:rPr>
              <a:t>with an </a:t>
            </a:r>
            <a:r>
              <a:rPr lang="en-US" sz="2000" b="1" dirty="0">
                <a:effectLst/>
                <a:ea typeface="Calibri" panose="020F0502020204030204" pitchFamily="34" charset="0"/>
              </a:rPr>
              <a:t>exception. </a:t>
            </a:r>
            <a:r>
              <a:rPr lang="en-US" sz="2000" dirty="0">
                <a:effectLst/>
                <a:ea typeface="Calibri" panose="020F0502020204030204" pitchFamily="34" charset="0"/>
              </a:rPr>
              <a:t>IEEE 802 viewpoints for the WRC-23 agenda items we are interested in</a:t>
            </a:r>
            <a:r>
              <a:rPr lang="en-US" sz="2000" dirty="0">
                <a:ea typeface="Calibri" panose="020F0502020204030204" pitchFamily="34" charset="0"/>
              </a:rPr>
              <a:t>, will be discussed during the closing on the 22</a:t>
            </a:r>
            <a:r>
              <a:rPr lang="en-US" sz="2000" baseline="30000" dirty="0">
                <a:ea typeface="Calibri" panose="020F0502020204030204" pitchFamily="34" charset="0"/>
              </a:rPr>
              <a:t>nd</a:t>
            </a:r>
            <a:r>
              <a:rPr lang="en-US" sz="2000" dirty="0">
                <a:ea typeface="Calibri" panose="020F0502020204030204" pitchFamily="34" charset="0"/>
              </a:rPr>
              <a:t>. </a:t>
            </a:r>
            <a:endParaRPr lang="en-US" dirty="0">
              <a:cs typeface="+mn-cs"/>
            </a:endParaRP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118</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July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19172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July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W</a:t>
            </a:r>
            <a:r>
              <a:rPr lang="en-US" sz="1800" dirty="0">
                <a:ea typeface="Calibri" panose="020F0502020204030204" pitchFamily="34" charset="0"/>
              </a:rPr>
              <a:t>ill have the </a:t>
            </a:r>
            <a:r>
              <a:rPr lang="en-US" sz="1800" dirty="0">
                <a:effectLst/>
                <a:ea typeface="Calibri" panose="020F0502020204030204" pitchFamily="34" charset="0"/>
              </a:rPr>
              <a:t>normal EU updates what is going on in ETSI and CEPT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Th</a:t>
            </a:r>
            <a:r>
              <a:rPr lang="en-US" sz="1800" dirty="0">
                <a:effectLst/>
                <a:ea typeface="Calibri" panose="020F0502020204030204" pitchFamily="34" charset="0"/>
              </a:rPr>
              <a:t>e 6 GHz, 5 GHz and even some on </a:t>
            </a:r>
            <a:r>
              <a:rPr lang="en-US" sz="1800" dirty="0">
                <a:ea typeface="Calibri" panose="020F0502020204030204" pitchFamily="34" charset="0"/>
              </a:rPr>
              <a:t>the 60 GHz </a:t>
            </a:r>
            <a:r>
              <a:rPr lang="en-US" sz="1800" dirty="0">
                <a:effectLst/>
                <a:ea typeface="Calibri" panose="020F0502020204030204" pitchFamily="34" charset="0"/>
              </a:rPr>
              <a:t>standards are still active in the different EU processes.</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Note the 6 GHz EC decision has been published in the Official Journal in the EU, the OJEU. </a:t>
            </a:r>
          </a:p>
          <a:p>
            <a:pPr marL="800100" lvl="2">
              <a:spcBef>
                <a:spcPts val="0"/>
              </a:spcBef>
              <a:spcAft>
                <a:spcPts val="0"/>
              </a:spcAft>
              <a:buFont typeface="Arial" panose="020B0604020202020204" pitchFamily="34" charset="0"/>
              <a:buChar char="•"/>
            </a:pPr>
            <a:r>
              <a:rPr lang="en-US" dirty="0">
                <a:effectLst/>
                <a:ea typeface="Calibri" panose="020F0502020204030204" pitchFamily="34" charset="0"/>
              </a:rPr>
              <a:t>With an annex that </a:t>
            </a:r>
            <a:r>
              <a:rPr lang="en-US" dirty="0">
                <a:ea typeface="Calibri" panose="020F0502020204030204" pitchFamily="34" charset="0"/>
              </a:rPr>
              <a:t>provides some protection to WAS/RLANs.</a:t>
            </a:r>
            <a:endParaRPr lang="en-US" dirty="0">
              <a:effectLst/>
              <a:ea typeface="Calibri" panose="020F0502020204030204" pitchFamily="34" charset="0"/>
            </a:endParaRPr>
          </a:p>
          <a:p>
            <a:pPr marL="1257300" lvl="3">
              <a:spcBef>
                <a:spcPts val="0"/>
              </a:spcBef>
              <a:spcAft>
                <a:spcPts val="0"/>
              </a:spcAft>
              <a:buFont typeface="Arial" panose="020B0604020202020204" pitchFamily="34" charset="0"/>
              <a:buChar char="•"/>
            </a:pPr>
            <a:endParaRPr lang="en-US" sz="1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Anything going on i</a:t>
            </a:r>
            <a:r>
              <a:rPr lang="en-US" sz="1800" dirty="0">
                <a:effectLst/>
                <a:ea typeface="Calibri" panose="020F0502020204030204" pitchFamily="34" charset="0"/>
              </a:rPr>
              <a:t>n other regions, it </a:t>
            </a:r>
            <a:r>
              <a:rPr lang="en-US" sz="1800" dirty="0">
                <a:ea typeface="Calibri" panose="020F0502020204030204" pitchFamily="34" charset="0"/>
              </a:rPr>
              <a:t>does c</a:t>
            </a:r>
            <a:r>
              <a:rPr lang="en-US" sz="1800" dirty="0">
                <a:effectLst/>
                <a:ea typeface="Calibri" panose="020F0502020204030204" pitchFamily="34" charset="0"/>
              </a:rPr>
              <a:t>hange most any day?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Saudi Arabia and Canada have consultations open now, both including 6 GHz. </a:t>
            </a:r>
          </a:p>
          <a:p>
            <a:pPr marL="1257300" lvl="3">
              <a:spcBef>
                <a:spcPts val="0"/>
              </a:spcBef>
              <a:spcAft>
                <a:spcPts val="0"/>
              </a:spcAft>
              <a:buFont typeface="Arial" panose="020B0604020202020204" pitchFamily="34" charset="0"/>
              <a:buChar char="•"/>
            </a:pPr>
            <a:endParaRPr lang="en-US" sz="1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ITU-R   </a:t>
            </a:r>
            <a:r>
              <a:rPr lang="en-US" sz="1600" b="0" dirty="0">
                <a:ea typeface="Calibri" panose="020F0502020204030204" pitchFamily="34" charset="0"/>
              </a:rPr>
              <a:t>(see .11 Chair’s opening for </a:t>
            </a:r>
            <a:r>
              <a:rPr lang="en-US" sz="1600" b="0">
                <a:ea typeface="Calibri" panose="020F0502020204030204" pitchFamily="34" charset="0"/>
              </a:rPr>
              <a:t>complete list of </a:t>
            </a:r>
            <a:r>
              <a:rPr lang="en-US" sz="1600" b="0" dirty="0">
                <a:ea typeface="Calibri" panose="020F0502020204030204" pitchFamily="34" charset="0"/>
              </a:rPr>
              <a:t>.11 ITU-R liaisons   </a:t>
            </a:r>
            <a:r>
              <a:rPr lang="en-US" sz="1600" b="0" dirty="0">
                <a:ea typeface="Calibri" panose="020F0502020204030204" pitchFamily="34" charset="0"/>
                <a:hlinkClick r:id="rId3"/>
              </a:rPr>
              <a:t>&lt;click here&gt; </a:t>
            </a:r>
            <a:r>
              <a:rPr lang="en-US" sz="1600" b="0" dirty="0">
                <a:ea typeface="Calibri" panose="020F0502020204030204" pitchFamily="34" charset="0"/>
              </a:rPr>
              <a:t>)</a:t>
            </a:r>
            <a:endParaRPr lang="en-US" sz="1600" b="0" dirty="0">
              <a:effectLst/>
              <a:ea typeface="Calibri" panose="020F0502020204030204" pitchFamily="34" charset="0"/>
            </a:endParaRPr>
          </a:p>
          <a:p>
            <a:pPr marL="685800" lvl="1">
              <a:spcBef>
                <a:spcPts val="0"/>
              </a:spcBef>
              <a:buFont typeface="Arial" panose="020B0604020202020204" pitchFamily="34" charset="0"/>
              <a:buChar char="•"/>
            </a:pPr>
            <a:r>
              <a:rPr lang="en-US" sz="1800" dirty="0">
                <a:ea typeface="Calibri" panose="020F0502020204030204" pitchFamily="34" charset="0"/>
              </a:rPr>
              <a:t>Latest for .11: </a:t>
            </a:r>
            <a:r>
              <a:rPr lang="en-US" sz="1800" dirty="0">
                <a:effectLst/>
                <a:ea typeface="Calibri" panose="020F0502020204030204" pitchFamily="34" charset="0"/>
              </a:rPr>
              <a:t>ITU-R WP 1A LS to IEEE and IEC - Request for information on standards referenced in the working document towards a preliminary draft new Recommendation, on Optical Wireless Communications.			</a:t>
            </a:r>
            <a:r>
              <a:rPr lang="en-US" altLang="en-US" sz="1800" dirty="0"/>
              <a:t> .11 and .15 reviewing. </a:t>
            </a:r>
          </a:p>
          <a:p>
            <a:pPr marL="1085850" lvl="2">
              <a:spcBef>
                <a:spcPts val="0"/>
              </a:spcBef>
              <a:buFont typeface="Arial" panose="020B0604020202020204" pitchFamily="34" charset="0"/>
              <a:buChar char="•"/>
            </a:pPr>
            <a:r>
              <a:rPr lang="en-US" altLang="en-US" sz="1600" dirty="0">
                <a:hlinkClick r:id="rId4"/>
              </a:rPr>
              <a:t>https://mentor.ieee.org/802.18/dcn/21/18-21-0080-00-0000-request-for-information-itu-r-wp-1a.docx</a:t>
            </a:r>
            <a:r>
              <a:rPr lang="en-US" altLang="en-US" sz="1600" dirty="0"/>
              <a:t> </a:t>
            </a:r>
          </a:p>
          <a:p>
            <a:pPr marL="685800" lvl="1">
              <a:spcBef>
                <a:spcPts val="0"/>
              </a:spcBef>
              <a:buFont typeface="Arial" panose="020B0604020202020204" pitchFamily="34" charset="0"/>
              <a:buChar char="•"/>
            </a:pPr>
            <a:r>
              <a:rPr lang="en-US" altLang="en-US" sz="1800" dirty="0"/>
              <a:t>Update, just in past few days: </a:t>
            </a:r>
            <a:r>
              <a:rPr lang="en-US" sz="1800" b="0" dirty="0">
                <a:effectLst/>
                <a:ea typeface="Calibri" panose="020F0502020204030204" pitchFamily="34" charset="0"/>
              </a:rPr>
              <a:t>There is a LS from WP5D regarding the update of </a:t>
            </a:r>
            <a:r>
              <a:rPr lang="en-GB" sz="1800" b="0" dirty="0">
                <a:effectLst/>
                <a:ea typeface="Times New Roman" panose="02020603050405020304" pitchFamily="18" charset="0"/>
              </a:rPr>
              <a:t>Recommendation ITU-R M.2012 – </a:t>
            </a:r>
            <a:r>
              <a:rPr lang="en-GB" sz="1800" b="0" i="1" dirty="0">
                <a:solidFill>
                  <a:srgbClr val="000000"/>
                </a:solidFill>
                <a:effectLst/>
                <a:ea typeface="Times New Roman" panose="02020603050405020304" pitchFamily="18" charset="0"/>
              </a:rPr>
              <a:t>Detailed specifications of the terrestrial radio interfaces of International Mobile Telecommunications-Advanced (IMT-Advanced).</a:t>
            </a:r>
            <a:r>
              <a:rPr lang="en-US" sz="1800" b="0" i="1" dirty="0">
                <a:ea typeface="Times New Roman" panose="02020603050405020304" pitchFamily="18" charset="0"/>
              </a:rPr>
              <a:t>	</a:t>
            </a:r>
            <a:r>
              <a:rPr lang="en-US" sz="1600" dirty="0">
                <a:solidFill>
                  <a:schemeClr val="tx1"/>
                </a:solidFill>
                <a:effectLst/>
                <a:ea typeface="Calibri" panose="020F0502020204030204" pitchFamily="34" charset="0"/>
                <a:hlinkClick r:id="rId5"/>
              </a:rPr>
              <a:t>https://mentor.ieee.org/802.18/dcn/21/18-21-0086-00-0000-ls-for-updating-itu-r-m-2012-to-rev-6.docx</a:t>
            </a:r>
            <a:endParaRPr lang="en-US" altLang="en-US" sz="1800" dirty="0"/>
          </a:p>
          <a:p>
            <a:pPr marL="1257300" lvl="3">
              <a:spcBef>
                <a:spcPts val="0"/>
              </a:spcBef>
              <a:spcAft>
                <a:spcPts val="0"/>
              </a:spcAft>
              <a:buFont typeface="Arial" panose="020B0604020202020204" pitchFamily="34" charset="0"/>
              <a:buChar char="•"/>
            </a:pPr>
            <a:endParaRPr lang="en-US" sz="1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WRC-23</a:t>
            </a:r>
          </a:p>
          <a:p>
            <a:pPr marL="400050" lvl="1">
              <a:spcBef>
                <a:spcPts val="0"/>
              </a:spcBef>
              <a:spcAft>
                <a:spcPts val="0"/>
              </a:spcAft>
              <a:buFont typeface="Arial" panose="020B0604020202020204" pitchFamily="34" charset="0"/>
              <a:buChar char="•"/>
            </a:pPr>
            <a:r>
              <a:rPr lang="en-US" altLang="en-US" sz="1800" dirty="0"/>
              <a:t>In .18 closing meeting, will have some focused time working on IEEE 802 viewpoints on WRC-23 Agenda Items of interest to IEEE 802.</a:t>
            </a:r>
          </a:p>
          <a:p>
            <a:pPr marL="400050" lvl="1">
              <a:spcBef>
                <a:spcPts val="0"/>
              </a:spcBef>
              <a:spcAft>
                <a:spcPts val="0"/>
              </a:spcAft>
              <a:buFont typeface="Arial" panose="020B0604020202020204" pitchFamily="34" charset="0"/>
              <a:buChar char="•"/>
            </a:pPr>
            <a:endParaRPr lang="en-US" sz="900" dirty="0">
              <a:effectLst/>
              <a:ea typeface="Calibri" panose="020F0502020204030204" pitchFamily="34" charset="0"/>
            </a:endParaRPr>
          </a:p>
          <a:p>
            <a:pPr marL="0" lvl="2" indent="0">
              <a:spcBef>
                <a:spcPts val="300"/>
              </a:spcBef>
              <a:spcAft>
                <a:spcPts val="0"/>
              </a:spcAft>
              <a:defRPr/>
            </a:pPr>
            <a:endParaRPr lang="en-US" sz="2000"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119</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July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428410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Robert Stacey (acting)</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claudio.da.silva@intel.com</a:t>
            </a:r>
            <a:r>
              <a:rPr lang="en-US" sz="1600" dirty="0"/>
              <a:t> </a:t>
            </a:r>
          </a:p>
          <a:p>
            <a:pPr marL="342900" lvl="1" indent="-342900">
              <a:buFontTx/>
              <a:buChar char="•"/>
            </a:pPr>
            <a:r>
              <a:rPr lang="en-US" sz="1600" b="1"/>
              <a:t>TGbh </a:t>
            </a:r>
            <a:r>
              <a:rPr lang="en-US" sz="1600" b="1" dirty="0"/>
              <a:t>–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3"/>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032AA56F-F2C6-451B-A813-754F69108636}"/>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3DAD9C1-36ED-4163-95E0-041FF678586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0552CB0F-C46D-43B9-A4AE-A000DD9FE4B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254517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July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a:t>
            </a:r>
            <a:r>
              <a:rPr lang="en-US" sz="1800" dirty="0">
                <a:effectLst/>
                <a:ea typeface="Calibri" panose="020F0502020204030204" pitchFamily="34" charset="0"/>
              </a:rPr>
              <a:t>ill status the 6 GHz Multi-Stakeholder Groups here in the USA. </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How the 6 GHz band will be used in the states.</a:t>
            </a:r>
          </a:p>
          <a:p>
            <a:pPr marL="0" marR="0">
              <a:spcBef>
                <a:spcPts val="0"/>
              </a:spcBef>
              <a:spcAft>
                <a:spcPts val="0"/>
              </a:spcAft>
              <a:buFont typeface="Arial" panose="020B0604020202020204" pitchFamily="34" charset="0"/>
              <a:buChar char="•"/>
            </a:pPr>
            <a:endParaRPr lang="en-US" sz="1800" dirty="0">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And where the </a:t>
            </a:r>
            <a:r>
              <a:rPr lang="en-US" sz="1800" dirty="0">
                <a:effectLst/>
                <a:ea typeface="Calibri" panose="020F0502020204030204" pitchFamily="34" charset="0"/>
              </a:rPr>
              <a:t>Table for Freq. Bands of all IEEE 802 Stds is, an 802.19/.18 joint effort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Making progress, latest working spreadsheet: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hlinkClick r:id="rId3"/>
              </a:rPr>
              <a:t>https://mentor.ieee.org/802.18/dcn/21/18-21-0036-06-0000-frequency-table-template.xlsx</a:t>
            </a:r>
            <a:r>
              <a:rPr lang="en-US" sz="1800" dirty="0">
                <a:ea typeface="Calibri" panose="020F0502020204030204" pitchFamily="34" charset="0"/>
              </a:rPr>
              <a:t> </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An </a:t>
            </a:r>
            <a:r>
              <a:rPr lang="en-US" sz="1800" dirty="0" err="1">
                <a:effectLst/>
                <a:ea typeface="Calibri" panose="020F0502020204030204" pitchFamily="34" charset="0"/>
              </a:rPr>
              <a:t>adhoc</a:t>
            </a:r>
            <a:r>
              <a:rPr lang="en-US" sz="1800" dirty="0">
                <a:effectLst/>
                <a:ea typeface="Calibri" panose="020F0502020204030204" pitchFamily="34" charset="0"/>
              </a:rPr>
              <a:t> team is in place and meets  the end of each month, the next call is </a:t>
            </a:r>
            <a:r>
              <a:rPr lang="en-US" sz="1800" dirty="0">
                <a:ea typeface="Calibri" panose="020F0502020204030204" pitchFamily="34" charset="0"/>
              </a:rPr>
              <a:t>27July</a:t>
            </a:r>
            <a:r>
              <a:rPr lang="en-US" sz="1800" dirty="0">
                <a:effectLst/>
                <a:ea typeface="Calibri" panose="020F0502020204030204" pitchFamily="34" charset="0"/>
              </a:rPr>
              <a:t>21 at 15:00et (cal</a:t>
            </a:r>
            <a:r>
              <a:rPr lang="en-US" sz="1800" dirty="0">
                <a:ea typeface="Calibri" panose="020F0502020204030204" pitchFamily="34" charset="0"/>
              </a:rPr>
              <a:t>l-in is in IEEE 802 calendar)</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All are welcomed</a:t>
            </a:r>
          </a:p>
          <a:p>
            <a:pPr marL="400050" lvl="1">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General Discussions </a:t>
            </a:r>
          </a:p>
          <a:p>
            <a:pPr lvl="1">
              <a:spcBef>
                <a:spcPts val="0"/>
              </a:spcBef>
              <a:buFont typeface="Arial" panose="020B0604020202020204" pitchFamily="34" charset="0"/>
              <a:buChar char="•"/>
            </a:pPr>
            <a:r>
              <a:rPr lang="en-US" altLang="en-US" sz="1800" dirty="0"/>
              <a:t>Have been busy with FCC NPRM and rules most recently</a:t>
            </a:r>
          </a:p>
          <a:p>
            <a:pPr lvl="2">
              <a:spcBef>
                <a:spcPts val="0"/>
              </a:spcBef>
              <a:buFont typeface="Arial" panose="020B0604020202020204" pitchFamily="34" charset="0"/>
              <a:buChar char="•"/>
            </a:pPr>
            <a:r>
              <a:rPr lang="en-US" altLang="en-US" sz="1600" dirty="0"/>
              <a:t>Including, wireless mics and non-federal space operations frequency ranges. </a:t>
            </a:r>
          </a:p>
          <a:p>
            <a:pPr marL="400050" lvl="1">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indent="0">
              <a:spcBef>
                <a:spcPts val="0"/>
              </a:spcBef>
              <a:spcAft>
                <a:spcPts val="0"/>
              </a:spcAft>
            </a:pPr>
            <a:r>
              <a:rPr lang="en-US" sz="1800" dirty="0">
                <a:effectLst/>
                <a:ea typeface="Calibri" panose="020F0502020204030204" pitchFamily="34" charset="0"/>
              </a:rPr>
              <a:t> </a:t>
            </a: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120</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July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999223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21A9AACA-98C8-4F51-860D-99135DF7BCBE}"/>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EEB2629D-5E6A-445A-AFAC-FE659BCE3E08}"/>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2021-0</a:t>
            </a:r>
            <a:r>
              <a:rPr lang="tr-TR" altLang="tr-TR" sz="2000" b="0"/>
              <a:t>7-11</a:t>
            </a:r>
            <a:endParaRPr lang="en-GB" altLang="tr-TR" sz="2000" b="0"/>
          </a:p>
        </p:txBody>
      </p:sp>
      <p:sp>
        <p:nvSpPr>
          <p:cNvPr id="6147" name="Date Placeholder 3">
            <a:extLst>
              <a:ext uri="{FF2B5EF4-FFF2-40B4-BE49-F238E27FC236}">
                <a16:creationId xmlns:a16="http://schemas.microsoft.com/office/drawing/2014/main" id="{F12E2E6A-0BF4-4B2A-BE32-03E0DCEF580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tr-TR" altLang="tr-TR" sz="1800">
                <a:ea typeface="Arial Unicode MS" pitchFamily="34" charset="-128"/>
              </a:rPr>
              <a:t>July </a:t>
            </a:r>
            <a:r>
              <a:rPr lang="en-US" altLang="tr-TR" sz="1800">
                <a:ea typeface="Arial Unicode MS" pitchFamily="34" charset="-128"/>
              </a:rPr>
              <a:t>2021</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6B6B6B9A-850F-40E4-939C-7103BFA2694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Kadir Has U.</a:t>
            </a:r>
          </a:p>
        </p:txBody>
      </p:sp>
      <p:sp>
        <p:nvSpPr>
          <p:cNvPr id="6149" name="Slide Number Placeholder 5">
            <a:extLst>
              <a:ext uri="{FF2B5EF4-FFF2-40B4-BE49-F238E27FC236}">
                <a16:creationId xmlns:a16="http://schemas.microsoft.com/office/drawing/2014/main" id="{5EBC394A-1421-45DE-B995-D735386105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4B430F42-44AE-458C-AD7B-33D01D9F18CF}" type="slidenum">
              <a:rPr lang="en-GB" altLang="tr-TR" sz="1200" b="0"/>
              <a:pPr>
                <a:spcBef>
                  <a:spcPct val="0"/>
                </a:spcBef>
              </a:pPr>
              <a:t>121</a:t>
            </a:fld>
            <a:endParaRPr lang="en-GB" altLang="tr-TR" sz="1200" b="0"/>
          </a:p>
        </p:txBody>
      </p:sp>
      <p:graphicFrame>
        <p:nvGraphicFramePr>
          <p:cNvPr id="6150" name="Object 3">
            <a:extLst>
              <a:ext uri="{FF2B5EF4-FFF2-40B4-BE49-F238E27FC236}">
                <a16:creationId xmlns:a16="http://schemas.microsoft.com/office/drawing/2014/main" id="{F8CB9B14-AE0C-4E93-B554-F9AA8E60382F}"/>
              </a:ext>
            </a:extLst>
          </p:cNvPr>
          <p:cNvGraphicFramePr>
            <a:graphicFrameLocks noChangeAspect="1"/>
          </p:cNvGraphicFramePr>
          <p:nvPr/>
        </p:nvGraphicFramePr>
        <p:xfrm>
          <a:off x="1090613" y="2944813"/>
          <a:ext cx="10272712" cy="2333625"/>
        </p:xfrm>
        <a:graphic>
          <a:graphicData uri="http://schemas.openxmlformats.org/presentationml/2006/ole">
            <mc:AlternateContent xmlns:mc="http://schemas.openxmlformats.org/markup-compatibility/2006">
              <mc:Choice xmlns:v="urn:schemas-microsoft-com:vml" Requires="v">
                <p:oleObj spid="_x0000_s19469"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F8CB9B14-AE0C-4E93-B554-F9AA8E603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613" y="2944813"/>
                        <a:ext cx="10272712"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7770D7E3-9AB9-4A39-B4D7-873E858E2B11}"/>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3">
            <a:extLst>
              <a:ext uri="{FF2B5EF4-FFF2-40B4-BE49-F238E27FC236}">
                <a16:creationId xmlns:a16="http://schemas.microsoft.com/office/drawing/2014/main" id="{35E6A0A4-5FB8-486B-B356-8D736B698D7A}"/>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B767F3FA-80FF-475F-8260-C46EA663D1A9}" type="slidenum">
              <a:rPr lang="en-GB" altLang="tr-TR" smtClean="0"/>
              <a:pPr/>
              <a:t>122</a:t>
            </a:fld>
            <a:endParaRPr lang="en-GB" altLang="tr-TR" sz="1200">
              <a:solidFill>
                <a:srgbClr val="000000"/>
              </a:solidFill>
            </a:endParaRPr>
          </a:p>
        </p:txBody>
      </p:sp>
      <p:sp>
        <p:nvSpPr>
          <p:cNvPr id="8194" name="Date Placeholder 5">
            <a:extLst>
              <a:ext uri="{FF2B5EF4-FFF2-40B4-BE49-F238E27FC236}">
                <a16:creationId xmlns:a16="http://schemas.microsoft.com/office/drawing/2014/main" id="{8894FF4A-4934-47E6-BC33-210321996930}"/>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July 2021</a:t>
            </a:r>
            <a:endParaRPr lang="en-GB" altLang="en-US" sz="1800">
              <a:solidFill>
                <a:srgbClr val="000000"/>
              </a:solidFill>
              <a:ea typeface="Arial Unicode MS" pitchFamily="34" charset="-128"/>
            </a:endParaRPr>
          </a:p>
        </p:txBody>
      </p:sp>
      <p:sp>
        <p:nvSpPr>
          <p:cNvPr id="8195" name="Title 1">
            <a:extLst>
              <a:ext uri="{FF2B5EF4-FFF2-40B4-BE49-F238E27FC236}">
                <a16:creationId xmlns:a16="http://schemas.microsoft.com/office/drawing/2014/main" id="{291464FC-1EC1-4E55-9A38-7E97CBDB471F}"/>
              </a:ext>
            </a:extLst>
          </p:cNvPr>
          <p:cNvSpPr>
            <a:spLocks noGrp="1" noChangeArrowheads="1"/>
          </p:cNvSpPr>
          <p:nvPr>
            <p:ph type="title"/>
          </p:nvPr>
        </p:nvSpPr>
        <p:spPr>
          <a:xfrm>
            <a:off x="731838" y="731838"/>
            <a:ext cx="10477500" cy="1136650"/>
          </a:xfrm>
        </p:spPr>
        <p:txBody>
          <a:bodyPr/>
          <a:lstStyle/>
          <a:p>
            <a:r>
              <a:rPr lang="en-GB" altLang="tr-TR" sz="3600"/>
              <a:t>802.19 WG </a:t>
            </a:r>
            <a:r>
              <a:rPr lang="en-US" altLang="en-US" sz="3600"/>
              <a:t>Electronic Plenary</a:t>
            </a:r>
          </a:p>
        </p:txBody>
      </p:sp>
      <p:sp>
        <p:nvSpPr>
          <p:cNvPr id="8196" name="Content Placeholder 2">
            <a:extLst>
              <a:ext uri="{FF2B5EF4-FFF2-40B4-BE49-F238E27FC236}">
                <a16:creationId xmlns:a16="http://schemas.microsoft.com/office/drawing/2014/main" id="{D0BB8E13-E1CA-43BB-A49F-8C5E099DB97A}"/>
              </a:ext>
            </a:extLst>
          </p:cNvPr>
          <p:cNvSpPr>
            <a:spLocks noGrp="1" noChangeArrowheads="1"/>
          </p:cNvSpPr>
          <p:nvPr>
            <p:ph idx="1"/>
          </p:nvPr>
        </p:nvSpPr>
        <p:spPr>
          <a:xfrm>
            <a:off x="731838" y="2112963"/>
            <a:ext cx="10477500" cy="4387850"/>
          </a:xfrm>
        </p:spPr>
        <p:txBody>
          <a:bodyPr/>
          <a:lstStyle/>
          <a:p>
            <a:r>
              <a:rPr lang="en-US" altLang="en-US"/>
              <a:t>802.19 is trying out the </a:t>
            </a:r>
            <a:r>
              <a:rPr lang="en-US" altLang="en-US" u="sng"/>
              <a:t>WebEx Registration </a:t>
            </a:r>
            <a:r>
              <a:rPr lang="en-US" altLang="en-US"/>
              <a:t>process in this Plenary Session</a:t>
            </a:r>
          </a:p>
          <a:p>
            <a:r>
              <a:rPr lang="en-US" altLang="en-US"/>
              <a:t>Depending on how well it works, the larger groups (e.g., 802.11 may use WebEx Registration in the future)</a:t>
            </a:r>
          </a:p>
          <a:p>
            <a:r>
              <a:rPr lang="en-US" altLang="en-US"/>
              <a:t>The link for the opening is:</a:t>
            </a:r>
          </a:p>
          <a:p>
            <a:r>
              <a:rPr lang="en-US" altLang="en-US"/>
              <a:t>https://ieeesa.webex.com/ieeesa/j.php?RGID=rebcd67df5d5e9a2e904f4722cd5204ad</a:t>
            </a:r>
          </a:p>
          <a:p>
            <a:r>
              <a:rPr lang="en-US" altLang="en-US"/>
              <a:t>Please remember to enter your attendance in IMAT</a:t>
            </a:r>
          </a:p>
          <a:p>
            <a:r>
              <a:rPr lang="en-US" altLang="en-US"/>
              <a:t>Attendance </a:t>
            </a:r>
            <a:r>
              <a:rPr lang="en-US" altLang="en-US" u="sng"/>
              <a:t>does</a:t>
            </a:r>
            <a:r>
              <a:rPr lang="en-US" altLang="en-US"/>
              <a:t> count towards voting rights</a:t>
            </a:r>
          </a:p>
          <a:p>
            <a:r>
              <a:rPr lang="en-US" altLang="en-US"/>
              <a:t>Someone who has met the requirements for gaining voting rights will receive voting rights </a:t>
            </a:r>
            <a:r>
              <a:rPr lang="en-US" altLang="en-US" u="sng"/>
              <a:t>if they record their attendance in at least one 802.19 meeting during the July Electronic Plenary Session</a:t>
            </a:r>
          </a:p>
          <a:p>
            <a:endParaRPr lang="en-US" altLang="en-US" u="sng"/>
          </a:p>
          <a:p>
            <a:endParaRPr lang="en-US" altLang="en-US"/>
          </a:p>
        </p:txBody>
      </p:sp>
      <p:sp>
        <p:nvSpPr>
          <p:cNvPr id="8197" name="Footer Placeholder 4">
            <a:extLst>
              <a:ext uri="{FF2B5EF4-FFF2-40B4-BE49-F238E27FC236}">
                <a16:creationId xmlns:a16="http://schemas.microsoft.com/office/drawing/2014/main" id="{CABD07D1-7E5A-44DA-8D65-F9AD520AF50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3">
            <a:extLst>
              <a:ext uri="{FF2B5EF4-FFF2-40B4-BE49-F238E27FC236}">
                <a16:creationId xmlns:a16="http://schemas.microsoft.com/office/drawing/2014/main" id="{66DAA093-5CBB-4CE4-9E90-8495E914F6E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B767F3FA-80FF-475F-8260-C46EA663D1A9}" type="slidenum">
              <a:rPr lang="en-GB" altLang="tr-TR" smtClean="0"/>
              <a:pPr>
                <a:spcBef>
                  <a:spcPct val="0"/>
                </a:spcBef>
              </a:pPr>
              <a:t>123</a:t>
            </a:fld>
            <a:endParaRPr lang="en-GB" altLang="tr-TR" sz="1200" b="0"/>
          </a:p>
        </p:txBody>
      </p:sp>
      <p:sp>
        <p:nvSpPr>
          <p:cNvPr id="9218" name="Date Placeholder 5">
            <a:extLst>
              <a:ext uri="{FF2B5EF4-FFF2-40B4-BE49-F238E27FC236}">
                <a16:creationId xmlns:a16="http://schemas.microsoft.com/office/drawing/2014/main" id="{8CD29E34-1B8F-4406-BB65-1FE95047A741}"/>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July 2021</a:t>
            </a:r>
            <a:endParaRPr lang="en-GB" altLang="tr-TR" sz="1800">
              <a:ea typeface="Arial Unicode MS" pitchFamily="34" charset="-128"/>
            </a:endParaRPr>
          </a:p>
        </p:txBody>
      </p:sp>
      <p:sp>
        <p:nvSpPr>
          <p:cNvPr id="9219" name="Footer Placeholder 4">
            <a:extLst>
              <a:ext uri="{FF2B5EF4-FFF2-40B4-BE49-F238E27FC236}">
                <a16:creationId xmlns:a16="http://schemas.microsoft.com/office/drawing/2014/main" id="{9BE4F12C-05F1-4F9E-82C0-2173A538A366}"/>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
        <p:nvSpPr>
          <p:cNvPr id="9220" name="Title 1">
            <a:extLst>
              <a:ext uri="{FF2B5EF4-FFF2-40B4-BE49-F238E27FC236}">
                <a16:creationId xmlns:a16="http://schemas.microsoft.com/office/drawing/2014/main" id="{827B1A51-5B1A-4934-9E5D-3C6F15E67B08}"/>
              </a:ext>
            </a:extLst>
          </p:cNvPr>
          <p:cNvSpPr>
            <a:spLocks noGrp="1" noChangeArrowheads="1"/>
          </p:cNvSpPr>
          <p:nvPr>
            <p:ph type="title"/>
          </p:nvPr>
        </p:nvSpPr>
        <p:spPr>
          <a:xfrm>
            <a:off x="381000" y="731838"/>
            <a:ext cx="10610850" cy="944562"/>
          </a:xfrm>
        </p:spPr>
        <p:txBody>
          <a:bodyPr/>
          <a:lstStyle/>
          <a:p>
            <a:r>
              <a:rPr lang="en-US" altLang="en-US"/>
              <a:t>Comment Collection on the 802.11be CA Document</a:t>
            </a:r>
          </a:p>
        </p:txBody>
      </p:sp>
      <p:sp>
        <p:nvSpPr>
          <p:cNvPr id="9221" name="Content Placeholder 2">
            <a:extLst>
              <a:ext uri="{FF2B5EF4-FFF2-40B4-BE49-F238E27FC236}">
                <a16:creationId xmlns:a16="http://schemas.microsoft.com/office/drawing/2014/main" id="{BDC3B7BD-0896-4D46-B438-1B00969AB48B}"/>
              </a:ext>
            </a:extLst>
          </p:cNvPr>
          <p:cNvSpPr>
            <a:spLocks noGrp="1" noChangeArrowheads="1"/>
          </p:cNvSpPr>
          <p:nvPr>
            <p:ph idx="1"/>
          </p:nvPr>
        </p:nvSpPr>
        <p:spPr>
          <a:xfrm>
            <a:off x="731838" y="2112963"/>
            <a:ext cx="10658475" cy="4387850"/>
          </a:xfrm>
        </p:spPr>
        <p:txBody>
          <a:bodyPr/>
          <a:lstStyle/>
          <a:p>
            <a:r>
              <a:rPr lang="en-US" altLang="en-US"/>
              <a:t>The 802.19 Comment Collection on the 802.11be Coexistence Assessment document closed on June 21, 2021</a:t>
            </a:r>
          </a:p>
          <a:p>
            <a:r>
              <a:rPr lang="en-US" altLang="en-US"/>
              <a:t>Four comments were received during and were forwarded to the 802.11 working group</a:t>
            </a:r>
          </a:p>
          <a:p>
            <a:endParaRPr lang="en-US" altLang="en-US" sz="22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B98A7E47-852B-433A-84C0-F19715D768FB}"/>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B767F3FA-80FF-475F-8260-C46EA663D1A9}" type="slidenum">
              <a:rPr lang="en-GB" altLang="tr-TR" smtClean="0"/>
              <a:pPr/>
              <a:t>124</a:t>
            </a:fld>
            <a:endParaRPr lang="en-GB" altLang="tr-TR" sz="1200">
              <a:solidFill>
                <a:srgbClr val="000000"/>
              </a:solidFill>
            </a:endParaRPr>
          </a:p>
        </p:txBody>
      </p:sp>
      <p:sp>
        <p:nvSpPr>
          <p:cNvPr id="10242" name="Date Placeholder 5">
            <a:extLst>
              <a:ext uri="{FF2B5EF4-FFF2-40B4-BE49-F238E27FC236}">
                <a16:creationId xmlns:a16="http://schemas.microsoft.com/office/drawing/2014/main" id="{3672146B-5532-4A30-A5D5-C1966CD6B8E6}"/>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rgbClr val="000000"/>
                </a:solidFill>
                <a:ea typeface="Arial Unicode MS" pitchFamily="34" charset="-128"/>
              </a:rPr>
              <a:t>July 2021</a:t>
            </a:r>
            <a:endParaRPr lang="en-GB" altLang="tr-TR" sz="1800">
              <a:solidFill>
                <a:srgbClr val="000000"/>
              </a:solidFill>
              <a:ea typeface="Arial Unicode MS" pitchFamily="34" charset="-128"/>
            </a:endParaRPr>
          </a:p>
        </p:txBody>
      </p:sp>
      <p:sp>
        <p:nvSpPr>
          <p:cNvPr id="10243" name="Title 1">
            <a:extLst>
              <a:ext uri="{FF2B5EF4-FFF2-40B4-BE49-F238E27FC236}">
                <a16:creationId xmlns:a16="http://schemas.microsoft.com/office/drawing/2014/main" id="{AE28AF53-D576-4D34-86AC-8815E8DDB665}"/>
              </a:ext>
            </a:extLst>
          </p:cNvPr>
          <p:cNvSpPr>
            <a:spLocks noGrp="1" noChangeArrowheads="1"/>
          </p:cNvSpPr>
          <p:nvPr>
            <p:ph type="title"/>
          </p:nvPr>
        </p:nvSpPr>
        <p:spPr>
          <a:xfrm>
            <a:off x="280988" y="668338"/>
            <a:ext cx="11614150" cy="641350"/>
          </a:xfrm>
        </p:spPr>
        <p:txBody>
          <a:bodyPr/>
          <a:lstStyle/>
          <a:p>
            <a:r>
              <a:rPr lang="en-US" altLang="tr-TR"/>
              <a:t>IEEE 802 Frequency Table</a:t>
            </a:r>
          </a:p>
        </p:txBody>
      </p:sp>
      <p:sp>
        <p:nvSpPr>
          <p:cNvPr id="10244" name="Footer Placeholder 4">
            <a:extLst>
              <a:ext uri="{FF2B5EF4-FFF2-40B4-BE49-F238E27FC236}">
                <a16:creationId xmlns:a16="http://schemas.microsoft.com/office/drawing/2014/main" id="{4B593519-5BC1-45E2-881F-6F137B8E79F5}"/>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
        <p:nvSpPr>
          <p:cNvPr id="10245" name="Content Placeholder 2">
            <a:extLst>
              <a:ext uri="{FF2B5EF4-FFF2-40B4-BE49-F238E27FC236}">
                <a16:creationId xmlns:a16="http://schemas.microsoft.com/office/drawing/2014/main" id="{D4BE576F-9BAC-4B26-BE3F-ABAD06E88DF4}"/>
              </a:ext>
            </a:extLst>
          </p:cNvPr>
          <p:cNvSpPr>
            <a:spLocks noGrp="1" noChangeArrowheads="1"/>
          </p:cNvSpPr>
          <p:nvPr>
            <p:ph idx="1"/>
          </p:nvPr>
        </p:nvSpPr>
        <p:spPr>
          <a:xfrm>
            <a:off x="479425" y="1196975"/>
            <a:ext cx="11415713" cy="5076825"/>
          </a:xfrm>
        </p:spPr>
        <p:txBody>
          <a:bodyPr/>
          <a:lstStyle/>
          <a:p>
            <a:r>
              <a:rPr lang="en-US" altLang="en-US" sz="2200"/>
              <a:t>IEEE 802.18 and 802.19 continue to jointly develop a Spreadsheet for IEEE 802 Frequency Table providing information about the Frequency Bands used by various 802 Standards/Amendments</a:t>
            </a:r>
          </a:p>
          <a:p>
            <a:r>
              <a:rPr lang="en-US" altLang="en-US" sz="2200"/>
              <a:t>Steve Shellhammer has been the 802.19 representative</a:t>
            </a:r>
          </a:p>
          <a:p>
            <a:r>
              <a:rPr lang="en-US" altLang="en-US" sz="2200"/>
              <a:t>The group has agreed on the format of the Frequency Table</a:t>
            </a:r>
          </a:p>
          <a:p>
            <a:r>
              <a:rPr lang="en-US" altLang="en-US" sz="2200"/>
              <a:t>Refinements have been made over the last few meetings</a:t>
            </a:r>
          </a:p>
          <a:p>
            <a:r>
              <a:rPr lang="en-US" altLang="en-US" sz="2200"/>
              <a:t>Recently Steve S. and Eduard Au providing input on the various 802.11 PHY Amendments</a:t>
            </a:r>
          </a:p>
          <a:p>
            <a:pPr lvl="1"/>
            <a:r>
              <a:rPr lang="en-US" altLang="en-US" b="1"/>
              <a:t>Detailed Frequency Bands for each PHY is under development</a:t>
            </a:r>
          </a:p>
          <a:p>
            <a:r>
              <a:rPr lang="en-US" altLang="en-US" sz="2200"/>
              <a:t>The latest working version of the Frequency Table document is available on Mentor,</a:t>
            </a:r>
          </a:p>
          <a:p>
            <a:pPr lvl="1"/>
            <a:r>
              <a:rPr lang="en-US" altLang="en-US" b="1">
                <a:hlinkClick r:id="rId2"/>
              </a:rPr>
              <a:t>https://mentor.ieee.org/802.18/dcn/21/18-21-0036-06-0000-frequency-table-template.xlsx</a:t>
            </a:r>
            <a:r>
              <a:rPr lang="en-US" altLang="en-US" b="1"/>
              <a:t> </a:t>
            </a:r>
          </a:p>
          <a:p>
            <a:r>
              <a:rPr lang="en-US" altLang="en-US" sz="2200"/>
              <a:t>Anyone who wants to participate please reach out to Jay or Steve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13E4BA6A-E7A2-4A8B-BD36-AB453A15FE6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B767F3FA-80FF-475F-8260-C46EA663D1A9}" type="slidenum">
              <a:rPr lang="en-GB" altLang="tr-TR" smtClean="0"/>
              <a:pPr>
                <a:spcBef>
                  <a:spcPct val="0"/>
                </a:spcBef>
              </a:pPr>
              <a:t>125</a:t>
            </a:fld>
            <a:endParaRPr lang="en-GB" altLang="tr-TR" sz="1200" b="0"/>
          </a:p>
        </p:txBody>
      </p:sp>
      <p:sp>
        <p:nvSpPr>
          <p:cNvPr id="11266" name="Date Placeholder 5">
            <a:extLst>
              <a:ext uri="{FF2B5EF4-FFF2-40B4-BE49-F238E27FC236}">
                <a16:creationId xmlns:a16="http://schemas.microsoft.com/office/drawing/2014/main" id="{954436C3-9C51-4FF6-9CF4-2215C1EE4778}"/>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July 2021</a:t>
            </a:r>
            <a:endParaRPr lang="en-GB" altLang="tr-TR" sz="1800">
              <a:ea typeface="Arial Unicode MS" pitchFamily="34" charset="-128"/>
            </a:endParaRPr>
          </a:p>
        </p:txBody>
      </p:sp>
      <p:sp>
        <p:nvSpPr>
          <p:cNvPr id="11267" name="Footer Placeholder 4">
            <a:extLst>
              <a:ext uri="{FF2B5EF4-FFF2-40B4-BE49-F238E27FC236}">
                <a16:creationId xmlns:a16="http://schemas.microsoft.com/office/drawing/2014/main" id="{7EC481E5-7407-4C08-B6DC-AB10EBC05273}"/>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
        <p:nvSpPr>
          <p:cNvPr id="11268" name="Title 1">
            <a:extLst>
              <a:ext uri="{FF2B5EF4-FFF2-40B4-BE49-F238E27FC236}">
                <a16:creationId xmlns:a16="http://schemas.microsoft.com/office/drawing/2014/main" id="{C858DC76-E96E-44E7-B232-FCE488555594}"/>
              </a:ext>
            </a:extLst>
          </p:cNvPr>
          <p:cNvSpPr>
            <a:spLocks noGrp="1" noChangeArrowheads="1"/>
          </p:cNvSpPr>
          <p:nvPr>
            <p:ph type="title"/>
          </p:nvPr>
        </p:nvSpPr>
        <p:spPr>
          <a:xfrm>
            <a:off x="731838" y="731838"/>
            <a:ext cx="9948862" cy="1136650"/>
          </a:xfrm>
        </p:spPr>
        <p:txBody>
          <a:bodyPr/>
          <a:lstStyle/>
          <a:p>
            <a:r>
              <a:rPr lang="en-US" altLang="en-US"/>
              <a:t>Schedule</a:t>
            </a:r>
          </a:p>
        </p:txBody>
      </p:sp>
      <p:pic>
        <p:nvPicPr>
          <p:cNvPr id="11269" name="Picture 13">
            <a:extLst>
              <a:ext uri="{FF2B5EF4-FFF2-40B4-BE49-F238E27FC236}">
                <a16:creationId xmlns:a16="http://schemas.microsoft.com/office/drawing/2014/main" id="{D63DFFDD-15E2-4AEE-BB81-32D0639DE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700213"/>
            <a:ext cx="7848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12</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US" sz="1400" dirty="0"/>
              <a:t>11ay – The status is the amendment will be published in this month, comments are back from reviewers.</a:t>
            </a:r>
          </a:p>
          <a:p>
            <a:r>
              <a:rPr lang="en-GB" sz="1400" dirty="0"/>
              <a:t>11az – At Draft 3.1, working on ~57 technical CIDs and MDR comments, hope to go to WG recirc out of July, (hopeful for SA initial ballot). Decision at WG closing plenary.</a:t>
            </a:r>
            <a:r>
              <a:rPr lang="en-US" sz="1400" dirty="0"/>
              <a:t> </a:t>
            </a:r>
            <a:endParaRPr lang="en-GB" sz="1400" dirty="0"/>
          </a:p>
          <a:p>
            <a:r>
              <a:rPr lang="en-GB" sz="1400" dirty="0"/>
              <a:t>11ba – </a:t>
            </a:r>
            <a:r>
              <a:rPr lang="en-US" sz="1400" dirty="0"/>
              <a:t>The status is the amendment will be published in August, award ceremony in Sept.</a:t>
            </a:r>
          </a:p>
          <a:p>
            <a:r>
              <a:rPr lang="en-GB" sz="1400" dirty="0"/>
              <a:t>11bb – In Draft 0.5 after CC of about 60 comments, major change of draft to remove one PHY, hope to complete in July and create D0.6 as ongoing reference. Are introducing a transparent mode to transport radio PHYs over light.  Hope is to simplify and add light. Expect another CC and to seek WG Initial Letter Ballot thereafter. </a:t>
            </a:r>
            <a:r>
              <a:rPr lang="en-GB" sz="1400" dirty="0" err="1"/>
              <a:t>TGbb</a:t>
            </a:r>
            <a:r>
              <a:rPr lang="en-GB" sz="1400" dirty="0"/>
              <a:t> Chair should update the WG timeline. </a:t>
            </a:r>
          </a:p>
          <a:p>
            <a:r>
              <a:rPr lang="en-GB" sz="1400" dirty="0"/>
              <a:t>11bc – Hoping to resolve all comments this plenary and hold WG recirc on Draft 2.0 out of July.</a:t>
            </a:r>
          </a:p>
          <a:p>
            <a:r>
              <a:rPr lang="en-GB" sz="1400" dirty="0"/>
              <a:t>11bd – Posted Draft 2.0 and going to WG recirc LB today. Will discuss amendment ordering later this call.</a:t>
            </a:r>
          </a:p>
          <a:p>
            <a:r>
              <a:rPr lang="en-GB" sz="1400" dirty="0"/>
              <a:t>11be – Completed CC 36 on Draft 1.0 and received 4372 comments, and hope to be ready for next CC (scheduled for March 2022). Expect to post Draft 1.1 out of July plenary.</a:t>
            </a:r>
            <a:r>
              <a:rPr lang="en-US" sz="1400" dirty="0"/>
              <a:t> </a:t>
            </a:r>
          </a:p>
          <a:p>
            <a:r>
              <a:rPr lang="en-US" sz="1400" dirty="0"/>
              <a:t>11bf </a:t>
            </a:r>
            <a:r>
              <a:rPr lang="en-GB" sz="1400" dirty="0"/>
              <a:t>–</a:t>
            </a:r>
            <a:r>
              <a:rPr lang="en-US" sz="1400" dirty="0"/>
              <a:t> Status is working on SFD with goal of generating D0.1 in early 2022. </a:t>
            </a:r>
          </a:p>
          <a:p>
            <a:r>
              <a:rPr lang="en-GB" sz="1400" dirty="0"/>
              <a:t>11bh – Editors election this week, expecting text contributions out of July plenary, targeting Draft 0.1 in Nov. </a:t>
            </a:r>
          </a:p>
          <a:p>
            <a:r>
              <a:rPr lang="en-GB" sz="1400" dirty="0"/>
              <a:t>11bi – Reports TG working on issues and use cases tracking documents, continuing through Sept.  </a:t>
            </a:r>
          </a:p>
          <a:p>
            <a:r>
              <a:rPr lang="en-GB" sz="1400" dirty="0" err="1"/>
              <a:t>REVme</a:t>
            </a:r>
            <a:r>
              <a:rPr lang="en-GB" sz="1400" dirty="0"/>
              <a:t> – Draft 0.1 posted with 11ax rolled in, hope to WG Initial LB in Nov, </a:t>
            </a:r>
            <a:r>
              <a:rPr lang="en-GB" sz="1400" dirty="0" err="1"/>
              <a:t>rollin</a:t>
            </a:r>
            <a:r>
              <a:rPr lang="en-GB" sz="1400" dirty="0"/>
              <a:t> plan is 11ay by Sept and 11ba by Nov, unknown if there will be a CC on the posted draft. </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ACDC9776-45AD-40B5-993D-0549A81650CF}"/>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83D3252D-B09C-4C18-A88A-6C7D45A2F496}"/>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5B7F4017-8745-4348-B8EC-4BE39DD17EA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174423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a:t>
            </a:r>
            <a:r>
              <a:rPr lang="en-US" b="0"/>
              <a:t>the particular use of </a:t>
            </a:r>
            <a:r>
              <a:rPr lang="en-US" b="0" dirty="0"/>
              <a:t>“Tail” and explained our practice in acronyms.</a:t>
            </a:r>
          </a:p>
        </p:txBody>
      </p:sp>
      <p:sp>
        <p:nvSpPr>
          <p:cNvPr id="3" name="Footer Placeholder 2">
            <a:extLst>
              <a:ext uri="{FF2B5EF4-FFF2-40B4-BE49-F238E27FC236}">
                <a16:creationId xmlns:a16="http://schemas.microsoft.com/office/drawing/2014/main" id="{D96BE52B-8997-4B30-8059-1DD87CCBD4F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804F30A-CB38-4F22-998C-6980A8335DA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E457870C-E4AB-4E74-A888-4C012C3772E6}"/>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457624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3" name="Footer Placeholder 2">
            <a:extLst>
              <a:ext uri="{FF2B5EF4-FFF2-40B4-BE49-F238E27FC236}">
                <a16:creationId xmlns:a16="http://schemas.microsoft.com/office/drawing/2014/main" id="{CA03C993-FDE2-48A0-83F6-5CC38F49470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4EDD012-7870-4BDE-9852-E1A9A9BAD59E}"/>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51A6D17-E9C1-49B6-A1DA-D83379E8962D}"/>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08521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July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September, changes are usually based on MDR suitability</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958514173"/>
              </p:ext>
            </p:extLst>
          </p:nvPr>
        </p:nvGraphicFramePr>
        <p:xfrm>
          <a:off x="762000" y="2057400"/>
          <a:ext cx="10622468" cy="631651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4377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TGax</a:t>
                      </a:r>
                      <a:r>
                        <a:rPr kumimoji="0" lang="en-US" sz="1600" b="0" i="0" u="none" strike="noStrike" cap="none" normalizeH="0" baseline="0" dirty="0">
                          <a:ln>
                            <a:noFill/>
                          </a:ln>
                          <a:solidFill>
                            <a:schemeClr val="tx1"/>
                          </a:solidFill>
                          <a:effectLst/>
                          <a:latin typeface="Times New Roman" pitchFamily="18" charset="0"/>
                        </a:rPr>
                        <a:t> – 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TGay</a:t>
                      </a:r>
                      <a:r>
                        <a:rPr kumimoji="0" lang="en-US" sz="1600" b="0" i="0" u="none" strike="noStrike" cap="none" normalizeH="0" baseline="0" dirty="0">
                          <a:ln>
                            <a:noFill/>
                          </a:ln>
                          <a:solidFill>
                            <a:schemeClr val="tx1"/>
                          </a:solidFill>
                          <a:effectLst/>
                          <a:latin typeface="Times New Roman" pitchFamily="18" charset="0"/>
                        </a:rPr>
                        <a:t> – 784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TGba</a:t>
                      </a:r>
                      <a:r>
                        <a:rPr kumimoji="0" lang="en-US" sz="16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REVmd</a:t>
                      </a:r>
                      <a:r>
                        <a:rPr kumimoji="0" lang="en-US" sz="1600" b="0" i="0" u="none" strike="noStrike" cap="none" normalizeH="0" baseline="0" dirty="0">
                          <a:ln>
                            <a:noFill/>
                          </a:ln>
                          <a:solidFill>
                            <a:srgbClr val="FF0000"/>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269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TGbc</a:t>
                      </a:r>
                      <a:r>
                        <a:rPr kumimoji="0" lang="en-US" sz="1600" b="0" i="0" u="none" strike="noStrike" cap="none" normalizeH="0" baseline="0" dirty="0">
                          <a:ln>
                            <a:noFill/>
                          </a:ln>
                          <a:solidFill>
                            <a:srgbClr val="FF0000"/>
                          </a:solidFill>
                          <a:effectLst/>
                          <a:latin typeface="Times New Roman" pitchFamily="18" charset="0"/>
                        </a:rPr>
                        <a:t> – 77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REVmd</a:t>
                      </a:r>
                      <a:r>
                        <a:rPr kumimoji="0" lang="en-US" sz="1600" b="0" i="0" u="none" strike="noStrike" cap="none" normalizeH="0" baseline="0" dirty="0">
                          <a:ln>
                            <a:noFill/>
                          </a:ln>
                          <a:solidFill>
                            <a:srgbClr val="FF0000"/>
                          </a:solidFill>
                          <a:effectLst/>
                          <a:latin typeface="Times New Roman" pitchFamily="18" charset="0"/>
                        </a:rPr>
                        <a:t>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TGbd</a:t>
                      </a:r>
                      <a:r>
                        <a:rPr kumimoji="0" lang="en-US" sz="1600" b="0" i="0" u="none" strike="noStrike" cap="none" normalizeH="0" baseline="0" dirty="0">
                          <a:ln>
                            <a:noFill/>
                          </a:ln>
                          <a:solidFill>
                            <a:srgbClr val="FF0000"/>
                          </a:solidFill>
                          <a:effectLst/>
                          <a:latin typeface="Times New Roman" pitchFamily="18" charset="0"/>
                        </a:rPr>
                        <a:t> – 102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REVmd</a:t>
                      </a:r>
                      <a:r>
                        <a:rPr kumimoji="0" lang="en-US" sz="1600" b="0" i="0" u="none" strike="noStrike" cap="none" normalizeH="0" baseline="0" dirty="0">
                          <a:ln>
                            <a:noFill/>
                          </a:ln>
                          <a:solidFill>
                            <a:srgbClr val="FF0000"/>
                          </a:solidFill>
                          <a:effectLst/>
                          <a:latin typeface="Times New Roman" pitchFamily="18" charset="0"/>
                        </a:rPr>
                        <a:t> Amendment 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TGbb</a:t>
                      </a:r>
                      <a:r>
                        <a:rPr kumimoji="0" lang="en-US" sz="1600" b="0" i="0" u="none" strike="noStrike" cap="none" normalizeH="0" baseline="0" dirty="0">
                          <a:ln>
                            <a:noFill/>
                          </a:ln>
                          <a:solidFill>
                            <a:srgbClr val="FF0000"/>
                          </a:solidFill>
                          <a:effectLst/>
                          <a:latin typeface="Times New Roman" pitchFamily="18" charset="0"/>
                        </a:rPr>
                        <a:t> – 50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511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May</a:t>
                      </a:r>
                      <a:r>
                        <a:rPr kumimoji="0" lang="en-US" sz="1600" b="0" i="0" u="none" strike="noStrike" cap="none" normalizeH="0" baseline="0" dirty="0">
                          <a:ln>
                            <a:noFill/>
                          </a:ln>
                          <a:solidFill>
                            <a:schemeClr val="tx1"/>
                          </a:solidFill>
                          <a:effectLst/>
                          <a:latin typeface="Times New Roman" pitchFamily="18" charset="0"/>
                        </a:rPr>
                        <a:t> 2024</a:t>
                      </a:r>
                    </a:p>
                  </a:txBody>
                  <a:tcPr horzOverflow="overflow">
                    <a:noFill/>
                  </a:tcPr>
                </a:tc>
                <a:extLst>
                  <a:ext uri="{0D108BD9-81ED-4DB2-BD59-A6C34878D82A}">
                    <a16:rowId xmlns:a16="http://schemas.microsoft.com/office/drawing/2014/main" val="125317772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TGm</a:t>
                      </a:r>
                      <a:r>
                        <a:rPr kumimoji="0" lang="en-US" sz="1600" b="0" i="0" u="none" strike="noStrike" cap="none" normalizeH="0" baseline="0" dirty="0">
                          <a:ln>
                            <a:noFill/>
                          </a:ln>
                          <a:solidFill>
                            <a:srgbClr val="FF0000"/>
                          </a:solidFill>
                          <a:effectLst/>
                          <a:latin typeface="Times New Roman" pitchFamily="18" charset="0"/>
                        </a:rPr>
                        <a:t> - 5285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2024</a:t>
                      </a:r>
                    </a:p>
                  </a:txBody>
                  <a:tcPr horzOverflow="overflow">
                    <a:noFill/>
                  </a:tcPr>
                </a:tc>
                <a:extLst>
                  <a:ext uri="{0D108BD9-81ED-4DB2-BD59-A6C34878D82A}">
                    <a16:rowId xmlns:a16="http://schemas.microsoft.com/office/drawing/2014/main" val="517786844"/>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*Published ** Reviewed in </a:t>
                      </a:r>
                      <a:r>
                        <a:rPr kumimoji="0" lang="en-US" sz="1600" b="0" i="0" u="none" strike="noStrike" cap="none" normalizeH="0" baseline="0" dirty="0">
                          <a:ln>
                            <a:noFill/>
                          </a:ln>
                          <a:solidFill>
                            <a:srgbClr val="FF0000"/>
                          </a:solidFill>
                          <a:effectLst/>
                          <a:latin typeface="Times New Roman" pitchFamily="18" charset="0"/>
                        </a:rPr>
                        <a:t>July</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43B0F638-89DE-4F48-92A0-C73663CDA46A}"/>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356C0784-3C05-4429-86A4-BDF1A8432BC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093F4BF2-1471-4C34-B60D-11A481FFBC8C}"/>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579358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67333947"/>
              </p:ext>
            </p:extLst>
          </p:nvPr>
        </p:nvGraphicFramePr>
        <p:xfrm>
          <a:off x="737392" y="1374227"/>
          <a:ext cx="9395946" cy="5101796"/>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1-Jun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9-Jul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a:solidFill>
                            <a:srgbClr val="FF0000"/>
                          </a:solidFill>
                          <a:latin typeface="+mn-lt"/>
                        </a:rPr>
                        <a:t>1.02</a:t>
                      </a:r>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(acting) Robert Stacey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12-Jul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9-Jul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r>
                        <a:rPr lang="en-US" sz="1600" dirty="0">
                          <a:solidFill>
                            <a:schemeClr val="tx1"/>
                          </a:solidFill>
                        </a:rPr>
                        <a:t>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endParaRPr lang="en-US" sz="1200" dirty="0">
                        <a:solidFill>
                          <a:schemeClr val="tx1"/>
                        </a:solidFill>
                      </a:endParaRPr>
                    </a:p>
                    <a:p>
                      <a:pPr algn="ctr"/>
                      <a:r>
                        <a:rPr lang="en-US" sz="1200" dirty="0">
                          <a:solidFill>
                            <a:schemeClr val="tx1"/>
                          </a:solidFill>
                        </a:rPr>
                        <a:t>2020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Emily Qi, 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9-Jul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04193180-F739-4981-9B92-629CBBA93F16}"/>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40AA57A2-A6AB-498A-AB48-A428D466226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8788F610-7F3F-4307-B371-5E6C1E44940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42083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123A-68DE-4834-AA4C-969891C92BAB}"/>
              </a:ext>
            </a:extLst>
          </p:cNvPr>
          <p:cNvSpPr>
            <a:spLocks noGrp="1"/>
          </p:cNvSpPr>
          <p:nvPr>
            <p:ph type="title"/>
          </p:nvPr>
        </p:nvSpPr>
        <p:spPr/>
        <p:txBody>
          <a:bodyPr/>
          <a:lstStyle/>
          <a:p>
            <a:r>
              <a:rPr lang="en-US" dirty="0"/>
              <a:t>Capitalization Topic – 21/0789</a:t>
            </a:r>
          </a:p>
        </p:txBody>
      </p:sp>
      <p:sp>
        <p:nvSpPr>
          <p:cNvPr id="3" name="Content Placeholder 2">
            <a:extLst>
              <a:ext uri="{FF2B5EF4-FFF2-40B4-BE49-F238E27FC236}">
                <a16:creationId xmlns:a16="http://schemas.microsoft.com/office/drawing/2014/main" id="{EC48E38A-151A-4AE2-8A9E-D12AB0227919}"/>
              </a:ext>
            </a:extLst>
          </p:cNvPr>
          <p:cNvSpPr>
            <a:spLocks noGrp="1"/>
          </p:cNvSpPr>
          <p:nvPr>
            <p:ph idx="1"/>
          </p:nvPr>
        </p:nvSpPr>
        <p:spPr/>
        <p:txBody>
          <a:bodyPr/>
          <a:lstStyle/>
          <a:p>
            <a:r>
              <a:rPr lang="en-US" sz="1800" u="sng" dirty="0">
                <a:solidFill>
                  <a:srgbClr val="0000FF"/>
                </a:solidFill>
                <a:effectLst/>
                <a:latin typeface="Arial" panose="020B0604020202020204" pitchFamily="34" charset="0"/>
                <a:ea typeface="Times New Roman" panose="02020603050405020304" pitchFamily="18" charset="0"/>
                <a:hlinkClick r:id="rId2"/>
              </a:rPr>
              <a:t>https://mentor.ieee.org/802.11/dcn/21/11-21-0789-00-0000-captialization-topic.pptx</a:t>
            </a:r>
            <a:endParaRPr lang="en-US" sz="1800" u="sng" dirty="0">
              <a:solidFill>
                <a:srgbClr val="0000FF"/>
              </a:solidFill>
              <a:effectLst/>
              <a:latin typeface="Arial" panose="020B0604020202020204" pitchFamily="34" charset="0"/>
              <a:ea typeface="Times New Roman" panose="02020603050405020304" pitchFamily="18" charset="0"/>
            </a:endParaRPr>
          </a:p>
          <a:p>
            <a:r>
              <a:rPr lang="en-US" sz="1800" dirty="0"/>
              <a:t>	Brian Hart (Cisco Systems)</a:t>
            </a:r>
          </a:p>
          <a:p>
            <a:r>
              <a:rPr lang="en-US" sz="1800" dirty="0"/>
              <a:t>Edward Au notes “Tail” and “Encoding Block” or similar terms in PHY clause could be added to the 802.11 Style Guide</a:t>
            </a:r>
          </a:p>
          <a:p>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Edward Au will add ‘Tail’ to Grandfathered term list.</a:t>
            </a:r>
          </a:p>
          <a:p>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And take editing actions on Encoded block </a:t>
            </a:r>
            <a:r>
              <a:rPr lang="en-US" sz="1800" dirty="0">
                <a:solidFill>
                  <a:srgbClr val="0000FF"/>
                </a:solidFill>
                <a:latin typeface="Arial" panose="020B0604020202020204" pitchFamily="34" charset="0"/>
                <a:ea typeface="Times New Roman" panose="02020603050405020304" pitchFamily="18" charset="0"/>
              </a:rPr>
              <a:t>. </a:t>
            </a:r>
          </a:p>
        </p:txBody>
      </p:sp>
      <p:sp>
        <p:nvSpPr>
          <p:cNvPr id="7" name="Footer Placeholder 6">
            <a:extLst>
              <a:ext uri="{FF2B5EF4-FFF2-40B4-BE49-F238E27FC236}">
                <a16:creationId xmlns:a16="http://schemas.microsoft.com/office/drawing/2014/main" id="{3C00BF89-7E01-4E70-B75B-3A19A3221195}"/>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666177B5-5084-4090-808C-6526620362B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72EF0C80-22C9-439E-985B-C806EA39AA11}"/>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53885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19</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July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2021-07-19</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15375"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26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July 2021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July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20</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332707" y="1494405"/>
            <a:ext cx="9829800"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report contains the closing report of the for AANI SC for the July</a:t>
            </a:r>
            <a:r>
              <a:rPr lang="en-US" dirty="0"/>
              <a:t> 2021 802.11 Plenary Meeting</a:t>
            </a:r>
          </a:p>
        </p:txBody>
      </p:sp>
    </p:spTree>
    <p:extLst>
      <p:ext uri="{BB962C8B-B14F-4D97-AF65-F5344CB8AC3E}">
        <p14:creationId xmlns:p14="http://schemas.microsoft.com/office/powerpoint/2010/main" val="374879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21</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Meeting Overview</a:t>
            </a:r>
          </a:p>
        </p:txBody>
      </p:sp>
      <p:sp>
        <p:nvSpPr>
          <p:cNvPr id="8" name="Rectangle 3"/>
          <p:cNvSpPr txBox="1">
            <a:spLocks noChangeArrowheads="1"/>
          </p:cNvSpPr>
          <p:nvPr/>
        </p:nvSpPr>
        <p:spPr bwMode="auto">
          <a:xfrm>
            <a:off x="457200" y="1484709"/>
            <a:ext cx="11429999" cy="45253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GB" sz="2800" dirty="0"/>
              <a:t>4 Teleconferences were held (</a:t>
            </a:r>
            <a:r>
              <a:rPr lang="en-US" altLang="en-US" b="0" dirty="0"/>
              <a:t>Agenda: </a:t>
            </a:r>
            <a:r>
              <a:rPr lang="en-US" altLang="en-US" b="0" dirty="0">
                <a:hlinkClick r:id="rId2"/>
              </a:rPr>
              <a:t>11-21/0640r4</a:t>
            </a:r>
            <a:r>
              <a:rPr lang="en-US" altLang="en-US" sz="2800" b="0" dirty="0"/>
              <a:t>)</a:t>
            </a:r>
            <a:r>
              <a:rPr lang="en-GB" sz="2800" dirty="0"/>
              <a:t>:</a:t>
            </a:r>
          </a:p>
          <a:p>
            <a:pPr lvl="1">
              <a:buFont typeface="Arial" panose="020B0604020202020204" pitchFamily="34" charset="0"/>
              <a:buChar char="•"/>
            </a:pPr>
            <a:r>
              <a:rPr lang="en-GB" dirty="0"/>
              <a:t>Tuesday 13 July 2021 11:15-13:15 h ET</a:t>
            </a:r>
          </a:p>
          <a:p>
            <a:pPr lvl="1">
              <a:buFont typeface="Arial" panose="020B0604020202020204" pitchFamily="34" charset="0"/>
              <a:buChar char="•"/>
            </a:pPr>
            <a:r>
              <a:rPr lang="en-GB" dirty="0"/>
              <a:t>Wednesday 14 July 2021 19:00-21:00 h ET</a:t>
            </a:r>
          </a:p>
          <a:p>
            <a:pPr lvl="1">
              <a:buFont typeface="Arial" panose="020B0604020202020204" pitchFamily="34" charset="0"/>
              <a:buChar char="•"/>
            </a:pPr>
            <a:r>
              <a:rPr lang="en-GB" dirty="0"/>
              <a:t>Thursday 15 July 2021 11:15-13:15 h ET</a:t>
            </a:r>
          </a:p>
          <a:p>
            <a:pPr lvl="1">
              <a:buFont typeface="Arial" panose="020B0604020202020204" pitchFamily="34" charset="0"/>
              <a:buChar char="•"/>
            </a:pPr>
            <a:r>
              <a:rPr lang="en-GB" dirty="0"/>
              <a:t>Monday 19 July 2021 19:00-21:00 h ET</a:t>
            </a:r>
          </a:p>
          <a:p>
            <a:pPr marL="0" indent="0"/>
            <a:r>
              <a:rPr lang="en-GB" sz="2800" dirty="0"/>
              <a:t>The AANI SC is currently addressing two topics:</a:t>
            </a:r>
          </a:p>
          <a:p>
            <a:pPr marL="857250" lvl="1" indent="-457200">
              <a:buFont typeface="+mj-lt"/>
              <a:buAutoNum type="arabicPeriod"/>
            </a:pPr>
            <a:r>
              <a:rPr lang="en-GB" sz="2400" dirty="0"/>
              <a:t>The completion of the technical report on: “</a:t>
            </a:r>
            <a:r>
              <a:rPr lang="en-US" sz="2400" dirty="0"/>
              <a:t>Interworking between 3GPP 5G network &amp; WLAN” (</a:t>
            </a:r>
            <a:r>
              <a:rPr lang="en-US" sz="2400" u="sng" dirty="0">
                <a:solidFill>
                  <a:srgbClr val="0000FF"/>
                </a:solidFill>
                <a:effectLst/>
                <a:latin typeface="+mj-lt"/>
                <a:ea typeface="Calibri" panose="020F0502020204030204" pitchFamily="34" charset="0"/>
                <a:hlinkClick r:id="rId3"/>
              </a:rPr>
              <a:t>11-20/0013</a:t>
            </a:r>
            <a:r>
              <a:rPr lang="en-US" sz="2400" dirty="0">
                <a:solidFill>
                  <a:schemeClr val="tx1"/>
                </a:solidFill>
                <a:effectLst/>
                <a:latin typeface="+mj-lt"/>
                <a:ea typeface="Calibri" panose="020F0502020204030204" pitchFamily="34" charset="0"/>
              </a:rPr>
              <a:t>)</a:t>
            </a:r>
            <a:endParaRPr lang="en-US" sz="2400" dirty="0">
              <a:solidFill>
                <a:schemeClr val="tx1"/>
              </a:solidFill>
            </a:endParaRPr>
          </a:p>
          <a:p>
            <a:pPr marL="857250" lvl="1" indent="-457200">
              <a:buFont typeface="+mj-lt"/>
              <a:buAutoNum type="arabicPeriod"/>
            </a:pPr>
            <a:r>
              <a:rPr lang="en-US" sz="2400" dirty="0"/>
              <a:t>802.11ax and 802.11-2020 capabilities descriptions for a reply LS to the WBA LS </a:t>
            </a:r>
            <a:r>
              <a:rPr lang="en-US" sz="2400" b="0" dirty="0"/>
              <a:t>(LS </a:t>
            </a:r>
            <a:r>
              <a:rPr lang="en-US" sz="2400" b="0" dirty="0">
                <a:hlinkClick r:id="rId4"/>
              </a:rPr>
              <a:t>11-21-0170r0</a:t>
            </a:r>
            <a:r>
              <a:rPr lang="en-US" sz="2400" b="0" dirty="0"/>
              <a:t>, related presentation </a:t>
            </a:r>
            <a:r>
              <a:rPr lang="en-US" sz="2400" b="0" dirty="0">
                <a:solidFill>
                  <a:srgbClr val="CCCCFF"/>
                </a:solidFill>
              </a:rPr>
              <a:t>11-21/0408r0</a:t>
            </a:r>
            <a:r>
              <a:rPr lang="en-US" sz="2400" b="0" dirty="0"/>
              <a:t>) </a:t>
            </a:r>
            <a:endParaRPr lang="en-US" sz="2400" dirty="0"/>
          </a:p>
        </p:txBody>
      </p:sp>
    </p:spTree>
    <p:extLst>
      <p:ext uri="{BB962C8B-B14F-4D97-AF65-F5344CB8AC3E}">
        <p14:creationId xmlns:p14="http://schemas.microsoft.com/office/powerpoint/2010/main" val="251225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522054"/>
          </a:xfrm>
        </p:spPr>
        <p:txBody>
          <a:bodyPr/>
          <a:lstStyle/>
          <a:p>
            <a:r>
              <a:rPr lang="en-US" dirty="0"/>
              <a:t>802.11 AANI SC – July 2021</a:t>
            </a:r>
          </a:p>
        </p:txBody>
      </p:sp>
      <p:sp>
        <p:nvSpPr>
          <p:cNvPr id="3" name="Content Placeholder 2"/>
          <p:cNvSpPr>
            <a:spLocks noGrp="1"/>
          </p:cNvSpPr>
          <p:nvPr>
            <p:ph idx="1"/>
          </p:nvPr>
        </p:nvSpPr>
        <p:spPr>
          <a:xfrm>
            <a:off x="234420" y="1091570"/>
            <a:ext cx="11721571" cy="5381625"/>
          </a:xfrm>
        </p:spPr>
        <p:txBody>
          <a:bodyPr/>
          <a:lstStyle/>
          <a:p>
            <a:pPr marL="57150" indent="0"/>
            <a:r>
              <a:rPr lang="en-US" altLang="en-US" dirty="0"/>
              <a:t>Contributions to the AANI SC Regarding the Technical report: </a:t>
            </a:r>
          </a:p>
          <a:p>
            <a:pPr marL="457200" indent="-457200">
              <a:spcBef>
                <a:spcPts val="200"/>
              </a:spcBef>
              <a:buFont typeface="+mj-lt"/>
              <a:buAutoNum type="arabicPeriod"/>
              <a:defRPr/>
            </a:pPr>
            <a:r>
              <a:rPr lang="en-US" altLang="en-US" sz="2000" dirty="0">
                <a:latin typeface="+mj-lt"/>
                <a:hlinkClick r:id="rId2"/>
              </a:rPr>
              <a:t>11-21/1102r0</a:t>
            </a:r>
            <a:r>
              <a:rPr lang="en-US" altLang="en-US" sz="1800" dirty="0">
                <a:latin typeface="+mj-lt"/>
              </a:rPr>
              <a:t> </a:t>
            </a:r>
            <a:r>
              <a:rPr lang="en-US" altLang="en-US" sz="1600" dirty="0"/>
              <a:t>“</a:t>
            </a:r>
            <a:r>
              <a:rPr lang="en-US" sz="1600" dirty="0"/>
              <a:t>Proposal to change in draft technical report (11-20/0013r13) regarding Clause 4 &amp; 5.”, Hyun Seo Oh (ETRI)</a:t>
            </a:r>
          </a:p>
          <a:p>
            <a:pPr marL="457200" indent="-457200">
              <a:spcBef>
                <a:spcPts val="200"/>
              </a:spcBef>
              <a:buFont typeface="+mj-lt"/>
              <a:buAutoNum type="arabicPeriod"/>
              <a:defRPr/>
            </a:pPr>
            <a:r>
              <a:rPr lang="en-US" sz="2000" u="sng" dirty="0">
                <a:solidFill>
                  <a:srgbClr val="0000FF"/>
                </a:solidFill>
                <a:latin typeface="+mj-lt"/>
                <a:ea typeface="Calibri" panose="020F0502020204030204" pitchFamily="34" charset="0"/>
                <a:hlinkClick r:id="rId3"/>
              </a:rPr>
              <a:t>11-20/0013r14</a:t>
            </a:r>
            <a:r>
              <a:rPr lang="en-US" sz="2000" dirty="0">
                <a:ea typeface="Calibri" panose="020F0502020204030204" pitchFamily="34" charset="0"/>
              </a:rPr>
              <a:t> </a:t>
            </a:r>
            <a:r>
              <a:rPr lang="en-US" sz="1600" dirty="0"/>
              <a:t>“Draft technical report on interworking between 3GPP 5G network and WLAN“, Hyun Seo Oh (ETRI) </a:t>
            </a:r>
          </a:p>
          <a:p>
            <a:pPr marL="0" indent="0"/>
            <a:r>
              <a:rPr lang="en-US" dirty="0"/>
              <a:t>Progress on</a:t>
            </a:r>
            <a:r>
              <a:rPr lang="en-GB" dirty="0"/>
              <a:t>: “</a:t>
            </a:r>
            <a:r>
              <a:rPr lang="en-US" dirty="0"/>
              <a:t>Interworking between 3GPP 5G network &amp; WLAN”</a:t>
            </a:r>
            <a:endParaRPr lang="en-US" sz="2000" u="sng" dirty="0">
              <a:solidFill>
                <a:srgbClr val="0000FF"/>
              </a:solidFill>
              <a:latin typeface="+mj-lt"/>
            </a:endParaRPr>
          </a:p>
          <a:p>
            <a:pPr>
              <a:buFont typeface="+mj-lt"/>
              <a:buAutoNum type="alphaLcParenR"/>
            </a:pPr>
            <a:r>
              <a:rPr lang="en-US" sz="2200" b="0" dirty="0"/>
              <a:t>The technical content is “stable” and seems to be supported by all.</a:t>
            </a:r>
          </a:p>
          <a:p>
            <a:pPr>
              <a:buFont typeface="+mj-lt"/>
              <a:buAutoNum type="alphaLcParenR"/>
            </a:pPr>
            <a:r>
              <a:rPr lang="en-US" sz="2200" b="0" dirty="0"/>
              <a:t>The introduction and conclusion do not address the target audience.</a:t>
            </a:r>
          </a:p>
          <a:p>
            <a:pPr>
              <a:buFont typeface="+mj-lt"/>
              <a:buAutoNum type="alphaLcParenR"/>
            </a:pPr>
            <a:r>
              <a:rPr lang="en-US" sz="2200" b="0" dirty="0"/>
              <a:t>Two SPs were taken to assess the target audience (no strong conclusion):</a:t>
            </a:r>
          </a:p>
          <a:p>
            <a:pPr marL="800100" lvl="1" indent="-342900">
              <a:buFont typeface="+mj-lt"/>
              <a:buAutoNum type="arabicPeriod"/>
            </a:pPr>
            <a:r>
              <a:rPr lang="en-US" sz="1800" b="0" dirty="0"/>
              <a:t>Should an updated approved technical report be considered for inclusion in the WBA LS response? Y/N/A 13/7/27</a:t>
            </a:r>
          </a:p>
          <a:p>
            <a:pPr marL="800100" lvl="1" indent="-342900">
              <a:buFont typeface="+mj-lt"/>
              <a:buAutoNum type="arabicPeriod"/>
            </a:pPr>
            <a:r>
              <a:rPr lang="en-US" sz="1800" b="0" dirty="0"/>
              <a:t>Should the technical report be for internal 802.11 use only? Y/N/A 17/10/24</a:t>
            </a:r>
          </a:p>
          <a:p>
            <a:pPr>
              <a:buFont typeface="+mj-lt"/>
              <a:buAutoNum type="alphaLcParenR"/>
            </a:pPr>
            <a:r>
              <a:rPr lang="en-US" sz="2200" b="0" dirty="0"/>
              <a:t>The proposed way forward is to draft/update the introduction/conclusion text suitable for:</a:t>
            </a:r>
          </a:p>
          <a:p>
            <a:pPr lvl="1" indent="-342900">
              <a:buFont typeface="+mj-lt"/>
              <a:buAutoNum type="alphaLcParenR"/>
            </a:pPr>
            <a:r>
              <a:rPr lang="en-US" sz="1800" dirty="0"/>
              <a:t>Being </a:t>
            </a:r>
            <a:r>
              <a:rPr lang="en-US" sz="1800" b="0" dirty="0"/>
              <a:t>provided as an attachment for the 802.11 reply LS to WBA</a:t>
            </a:r>
          </a:p>
          <a:p>
            <a:pPr lvl="1" indent="-342900">
              <a:buFont typeface="+mj-lt"/>
              <a:buAutoNum type="alphaLcParenR"/>
            </a:pPr>
            <a:r>
              <a:rPr lang="en-US" sz="1800" dirty="0"/>
              <a:t>Being an internal report to 802.11. </a:t>
            </a:r>
          </a:p>
          <a:p>
            <a:pPr>
              <a:buFont typeface="+mj-lt"/>
              <a:buAutoNum type="alphaLcParenR"/>
            </a:pPr>
            <a:r>
              <a:rPr lang="en-US" sz="2200" b="0" dirty="0"/>
              <a:t>Work to continue on the AANI reflector and teleconferences – Goal is to finish in September</a:t>
            </a:r>
          </a:p>
          <a:p>
            <a:pPr>
              <a:buFont typeface="+mj-lt"/>
              <a:buAutoNum type="alphaLcParenR"/>
            </a:pPr>
            <a:endParaRPr lang="en-US" sz="22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2021</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July 2021</a:t>
            </a:r>
          </a:p>
        </p:txBody>
      </p:sp>
      <p:sp>
        <p:nvSpPr>
          <p:cNvPr id="3" name="Content Placeholder 2"/>
          <p:cNvSpPr>
            <a:spLocks noGrp="1"/>
          </p:cNvSpPr>
          <p:nvPr>
            <p:ph idx="1"/>
          </p:nvPr>
        </p:nvSpPr>
        <p:spPr>
          <a:xfrm>
            <a:off x="234420" y="1272440"/>
            <a:ext cx="11721571" cy="5027613"/>
          </a:xfrm>
        </p:spPr>
        <p:txBody>
          <a:bodyPr/>
          <a:lstStyle/>
          <a:p>
            <a:pPr marL="57150" indent="0"/>
            <a:r>
              <a:rPr lang="en-US" altLang="en-US" dirty="0"/>
              <a:t>Contributions to the AANI SC Regarding the 802.11 Reply LS to WBA: </a:t>
            </a:r>
          </a:p>
          <a:p>
            <a:pPr marL="457200" indent="-457200">
              <a:spcBef>
                <a:spcPts val="200"/>
              </a:spcBef>
              <a:buFont typeface="+mj-lt"/>
              <a:buAutoNum type="arabicPeriod"/>
              <a:defRPr/>
            </a:pPr>
            <a:r>
              <a:rPr lang="en-US" altLang="en-US" sz="1800" dirty="0">
                <a:latin typeface="+mj-lt"/>
                <a:hlinkClick r:id="rId2"/>
              </a:rPr>
              <a:t>11-21/0953r0</a:t>
            </a:r>
            <a:r>
              <a:rPr lang="en-US" altLang="en-US" sz="1800" dirty="0">
                <a:latin typeface="+mj-lt"/>
              </a:rPr>
              <a:t> </a:t>
            </a:r>
            <a:r>
              <a:rPr lang="en-US" altLang="en-US" sz="1400" b="0" dirty="0"/>
              <a:t>“</a:t>
            </a:r>
            <a:r>
              <a:rPr lang="en-US" sz="1400" b="0" dirty="0"/>
              <a:t>Proposed QoS response to WBA”, Thomas Derham (Broadcom)</a:t>
            </a:r>
          </a:p>
          <a:p>
            <a:pPr marL="457200" indent="-457200">
              <a:spcBef>
                <a:spcPts val="200"/>
              </a:spcBef>
              <a:buFont typeface="+mj-lt"/>
              <a:buAutoNum type="arabicPeriod"/>
              <a:defRPr/>
            </a:pPr>
            <a:r>
              <a:rPr lang="en-US" sz="1800" dirty="0">
                <a:latin typeface="+mj-lt"/>
                <a:hlinkClick r:id="rId3"/>
              </a:rPr>
              <a:t>11-21/0865</a:t>
            </a:r>
            <a:r>
              <a:rPr lang="en-US" sz="1800" dirty="0">
                <a:latin typeface="+mj-lt"/>
              </a:rPr>
              <a:t> </a:t>
            </a:r>
            <a:r>
              <a:rPr lang="en-US" sz="1600" b="0" dirty="0">
                <a:latin typeface="+mj-lt"/>
              </a:rPr>
              <a:t>(r3-r6) </a:t>
            </a:r>
            <a:r>
              <a:rPr lang="en-US" sz="1400" b="0" dirty="0"/>
              <a:t>“Draft Reply LS from 802.11 to WBA regarding the WBA 5G &amp; Wi-Fi RAN Convergence Paper” – Joseph Levy (InterDigital)</a:t>
            </a:r>
          </a:p>
          <a:p>
            <a:pPr marL="457200" indent="-457200">
              <a:spcBef>
                <a:spcPts val="200"/>
              </a:spcBef>
              <a:buFont typeface="+mj-lt"/>
              <a:buAutoNum type="arabicPeriod"/>
              <a:defRPr/>
            </a:pPr>
            <a:r>
              <a:rPr lang="en-US" altLang="en-US" sz="1800" dirty="0">
                <a:hlinkClick r:id="rId2"/>
              </a:rPr>
              <a:t>11-21/0953r0</a:t>
            </a:r>
            <a:r>
              <a:rPr lang="en-US" altLang="en-US" sz="1800" dirty="0"/>
              <a:t> </a:t>
            </a:r>
            <a:r>
              <a:rPr lang="en-US" altLang="en-US" sz="1400" b="0" dirty="0"/>
              <a:t>“</a:t>
            </a:r>
            <a:r>
              <a:rPr lang="en-US" sz="1400" b="0" dirty="0"/>
              <a:t>Proposed QoS response to WBA”, Thomas Derham (Broadcom)</a:t>
            </a:r>
          </a:p>
          <a:p>
            <a:pPr marL="457200" indent="-457200">
              <a:spcBef>
                <a:spcPts val="200"/>
              </a:spcBef>
              <a:buFont typeface="+mj-lt"/>
              <a:buAutoNum type="arabicPeriod"/>
              <a:defRPr/>
            </a:pPr>
            <a:r>
              <a:rPr lang="en-US" sz="1800" dirty="0">
                <a:hlinkClick r:id="rId4"/>
              </a:rPr>
              <a:t>11-21/1198r0</a:t>
            </a:r>
            <a:r>
              <a:rPr lang="en-US" sz="1800" dirty="0"/>
              <a:t> </a:t>
            </a:r>
            <a:r>
              <a:rPr lang="en-US" sz="1400" b="0" dirty="0"/>
              <a:t>“Draft LS Response to WBA QoS material” Thomas Derham (Broadcom) </a:t>
            </a:r>
            <a:endParaRPr lang="en-US" sz="1800" b="0" dirty="0"/>
          </a:p>
          <a:p>
            <a:pPr marL="0" indent="0"/>
            <a:r>
              <a:rPr lang="en-US" dirty="0"/>
              <a:t>Progress was made on the 802.11 reply LS to WBA  </a:t>
            </a:r>
          </a:p>
          <a:p>
            <a:pPr marL="857250" lvl="1" indent="-457200">
              <a:buFont typeface="+mj-lt"/>
              <a:buAutoNum type="alphaLcParenR"/>
            </a:pPr>
            <a:r>
              <a:rPr lang="en-US" b="0" dirty="0"/>
              <a:t>The draft document was discussed and modified</a:t>
            </a:r>
          </a:p>
          <a:p>
            <a:pPr marL="857250" lvl="1" indent="-457200">
              <a:buFont typeface="+mj-lt"/>
              <a:buAutoNum type="alphaLcParenR"/>
            </a:pPr>
            <a:r>
              <a:rPr lang="en-US" dirty="0"/>
              <a:t>An updated draft based on </a:t>
            </a:r>
            <a:r>
              <a:rPr lang="en-US" dirty="0">
                <a:latin typeface="+mj-lt"/>
                <a:hlinkClick r:id="rId3"/>
              </a:rPr>
              <a:t>11-21/0865</a:t>
            </a:r>
            <a:r>
              <a:rPr lang="en-US" dirty="0">
                <a:latin typeface="+mj-lt"/>
              </a:rPr>
              <a:t> and the contribution </a:t>
            </a:r>
            <a:r>
              <a:rPr lang="en-US" altLang="en-US" dirty="0">
                <a:latin typeface="+mj-lt"/>
                <a:hlinkClick r:id="rId2"/>
              </a:rPr>
              <a:t>11-21/0953r0</a:t>
            </a:r>
            <a:r>
              <a:rPr lang="en-US" altLang="en-US" dirty="0">
                <a:latin typeface="+mj-lt"/>
              </a:rPr>
              <a:t> was provided in </a:t>
            </a:r>
            <a:r>
              <a:rPr lang="en-US" dirty="0">
                <a:hlinkClick r:id="rId4"/>
              </a:rPr>
              <a:t>11-21/1198r0</a:t>
            </a:r>
            <a:endParaRPr lang="en-US" dirty="0"/>
          </a:p>
          <a:p>
            <a:pPr marL="857250" lvl="1" indent="-457200">
              <a:buFont typeface="+mj-lt"/>
              <a:buAutoNum type="alphaLcParenR"/>
            </a:pPr>
            <a:r>
              <a:rPr lang="en-US" b="0" dirty="0"/>
              <a:t>Some suggested content was provided </a:t>
            </a:r>
            <a:r>
              <a:rPr lang="en-US" dirty="0"/>
              <a:t>by Alfred Asterjadhi (Qualcomm Inc.) on </a:t>
            </a:r>
            <a:r>
              <a:rPr lang="en-US" b="0" dirty="0"/>
              <a:t>behalf of </a:t>
            </a:r>
            <a:r>
              <a:rPr lang="en-US" dirty="0"/>
              <a:t>TGbe </a:t>
            </a:r>
          </a:p>
          <a:p>
            <a:pPr marL="857250" lvl="1" indent="-457200">
              <a:buFont typeface="+mj-lt"/>
              <a:buAutoNum type="alphaLcParenR"/>
            </a:pPr>
            <a:r>
              <a:rPr lang="en-US" dirty="0"/>
              <a:t>The current way forward is to:</a:t>
            </a:r>
          </a:p>
          <a:p>
            <a:pPr marL="1257300" lvl="2" indent="-457200">
              <a:buFont typeface="+mj-lt"/>
              <a:buAutoNum type="alphaLcParenR"/>
            </a:pPr>
            <a:r>
              <a:rPr lang="en-US" dirty="0"/>
              <a:t>Update </a:t>
            </a:r>
            <a:r>
              <a:rPr lang="en-US" dirty="0">
                <a:hlinkClick r:id="rId4"/>
              </a:rPr>
              <a:t>11-21/1198r0</a:t>
            </a:r>
            <a:r>
              <a:rPr lang="en-US" dirty="0"/>
              <a:t> based on the discussions at the 19 Jul teleconference</a:t>
            </a:r>
          </a:p>
          <a:p>
            <a:pPr marL="1257300" lvl="2" indent="-457200">
              <a:buFont typeface="+mj-lt"/>
              <a:buAutoNum type="alphaLcParenR"/>
            </a:pPr>
            <a:r>
              <a:rPr lang="en-US" b="0" dirty="0"/>
              <a:t>Integrate the feature list from </a:t>
            </a:r>
            <a:r>
              <a:rPr lang="en-US" sz="1800" dirty="0">
                <a:latin typeface="+mj-lt"/>
                <a:hlinkClick r:id="rId5"/>
              </a:rPr>
              <a:t>11-21/0865r6</a:t>
            </a:r>
            <a:r>
              <a:rPr lang="en-US" sz="1800" dirty="0">
                <a:latin typeface="+mj-lt"/>
              </a:rPr>
              <a:t> (including the TGbe content)</a:t>
            </a:r>
            <a:endParaRPr lang="en-US" b="0" dirty="0"/>
          </a:p>
          <a:p>
            <a:pPr marL="857250" lvl="1" indent="-457200">
              <a:buFont typeface="+mj-lt"/>
              <a:buAutoNum type="alphaLcParenR"/>
            </a:pPr>
            <a:r>
              <a:rPr lang="en-US" dirty="0"/>
              <a:t>Updates and discussion are expected: using the AANI reflector and teleconferences</a:t>
            </a:r>
          </a:p>
          <a:p>
            <a:pPr marL="857250" lvl="1" indent="-457200">
              <a:buFont typeface="+mj-lt"/>
              <a:buAutoNum type="alphaLcParenR"/>
            </a:pPr>
            <a:r>
              <a:rPr lang="en-US" b="0" dirty="0"/>
              <a:t>Goal is to complete the reply LS during the September Interim meeting</a:t>
            </a:r>
          </a:p>
          <a:p>
            <a:pPr marL="857250" lvl="1" indent="-457200">
              <a:buFont typeface="+mj-lt"/>
              <a:buAutoNum type="alphaLcParenR"/>
            </a:pPr>
            <a:endParaRPr lang="en-GB" sz="18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2021</a:t>
            </a:r>
            <a:endParaRPr lang="en-GB" dirty="0"/>
          </a:p>
        </p:txBody>
      </p:sp>
    </p:spTree>
    <p:extLst>
      <p:ext uri="{BB962C8B-B14F-4D97-AF65-F5344CB8AC3E}">
        <p14:creationId xmlns:p14="http://schemas.microsoft.com/office/powerpoint/2010/main" val="50942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24</a:t>
            </a:fld>
            <a:endParaRPr lang="en-GB" dirty="0"/>
          </a:p>
        </p:txBody>
      </p:sp>
      <p:sp>
        <p:nvSpPr>
          <p:cNvPr id="7" name="Title 1"/>
          <p:cNvSpPr txBox="1">
            <a:spLocks/>
          </p:cNvSpPr>
          <p:nvPr/>
        </p:nvSpPr>
        <p:spPr>
          <a:xfrm>
            <a:off x="2514600" y="725764"/>
            <a:ext cx="7772400" cy="6026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83092" y="1447799"/>
            <a:ext cx="11925300" cy="4869895"/>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dirty="0"/>
              <a:t>802.11 WG July Interim Teleconferences (TBC)</a:t>
            </a:r>
            <a:br>
              <a:rPr lang="it-IT" altLang="en-US" dirty="0"/>
            </a:br>
            <a:r>
              <a:rPr lang="it-IT" altLang="en-US" b="0" dirty="0"/>
              <a:t>the AANI SC - requested 3 meeting slots:</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Monday 13 Sep 19:00-21:00 ET</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Tuesday 14 Sep 11:15-13:15 ET</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Friday 17 Sep 9:00-11:00 ET</a:t>
            </a:r>
            <a:endParaRPr lang="it-IT" altLang="en-US" sz="700" b="0" i="1" dirty="0">
              <a:cs typeface="+mn-cs"/>
            </a:endParaRPr>
          </a:p>
          <a:p>
            <a:endParaRPr lang="it-IT" altLang="en-US" dirty="0"/>
          </a:p>
          <a:p>
            <a:r>
              <a:rPr lang="it-IT" altLang="en-US" dirty="0"/>
              <a:t>AANI SC Teleconference Plan – Agendas will be provided: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Tuesday 10 August 9:00-10:00 ET – to be announced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Tuesday 24 August 9:00-10:00 ET – to be announced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Tuesday 31 August 9:00-10:00 ET – to be announced</a:t>
            </a:r>
          </a:p>
          <a:p>
            <a:endParaRPr lang="en-US" sz="2000" dirty="0"/>
          </a:p>
          <a:p>
            <a:r>
              <a:rPr lang="en-US" sz="2000" dirty="0"/>
              <a:t>The AANI SC is contribution driven, contributions are requested</a:t>
            </a:r>
          </a:p>
          <a:p>
            <a:pPr marL="0" indent="0"/>
            <a:r>
              <a:rPr lang="en-US" sz="2000" dirty="0"/>
              <a:t>Also, please participate in the AANI reflector discussion to progress the technical report and the reply LS </a:t>
            </a:r>
          </a:p>
        </p:txBody>
      </p:sp>
    </p:spTree>
    <p:extLst>
      <p:ext uri="{BB962C8B-B14F-4D97-AF65-F5344CB8AC3E}">
        <p14:creationId xmlns:p14="http://schemas.microsoft.com/office/powerpoint/2010/main" val="355047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230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6152E0C1-1B69-4536-A22D-6EFC44A44F1F}"/>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895A46ED-78F9-449E-B5D4-307F340D862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0929228-BB96-49E3-ADA9-D5601D80E0A2}"/>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2021 Plenary Session (virtual)</a:t>
            </a:r>
          </a:p>
        </p:txBody>
      </p:sp>
      <p:sp>
        <p:nvSpPr>
          <p:cNvPr id="2" name="Date Placeholder 1">
            <a:extLst>
              <a:ext uri="{FF2B5EF4-FFF2-40B4-BE49-F238E27FC236}">
                <a16:creationId xmlns:a16="http://schemas.microsoft.com/office/drawing/2014/main" id="{490D9352-EC03-4EC0-8744-41D9D261E963}"/>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28E51915-90E0-4892-A4C5-6AEDB950DCFD}"/>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B43A6B1-7DCE-411D-A1CB-9BF3BDE9D75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11-21/0940r8</a:t>
            </a:r>
            <a:r>
              <a:rPr lang="en-US" dirty="0"/>
              <a:t> </a:t>
            </a:r>
          </a:p>
          <a:p>
            <a:pPr>
              <a:spcBef>
                <a:spcPts val="0"/>
              </a:spcBef>
            </a:pPr>
            <a:r>
              <a:rPr lang="en-US" dirty="0" err="1"/>
              <a:t>TGbe</a:t>
            </a:r>
            <a:r>
              <a:rPr lang="en-US" dirty="0"/>
              <a:t> architecture concepts reviewed:</a:t>
            </a:r>
          </a:p>
          <a:p>
            <a:pPr marL="685800" lvl="2" indent="-342900">
              <a:lnSpc>
                <a:spcPct val="90000"/>
              </a:lnSpc>
              <a:spcBef>
                <a:spcPts val="300"/>
              </a:spcBef>
              <a:buFont typeface="Arial" pitchFamily="34" charset="0"/>
              <a:buChar char="•"/>
              <a:defRPr/>
            </a:pPr>
            <a:r>
              <a:rPr lang="en-US" sz="2000" dirty="0">
                <a:hlinkClick r:id="rId4"/>
              </a:rPr>
              <a:t>11-21/0577r5</a:t>
            </a:r>
            <a:r>
              <a:rPr lang="en-US" sz="2000" dirty="0"/>
              <a:t> (completed, in </a:t>
            </a:r>
            <a:r>
              <a:rPr lang="en-US" sz="2000" dirty="0" err="1"/>
              <a:t>TGbe</a:t>
            </a:r>
            <a:r>
              <a:rPr lang="en-US" sz="2000" dirty="0"/>
              <a:t>)</a:t>
            </a:r>
          </a:p>
          <a:p>
            <a:pPr marL="685800" lvl="2" indent="-342900">
              <a:lnSpc>
                <a:spcPct val="90000"/>
              </a:lnSpc>
              <a:spcBef>
                <a:spcPts val="300"/>
              </a:spcBef>
              <a:buFont typeface="Arial" pitchFamily="34" charset="0"/>
              <a:buChar char="•"/>
              <a:defRPr/>
            </a:pPr>
            <a:r>
              <a:rPr lang="en-US" sz="2000" dirty="0">
                <a:hlinkClick r:id="rId5"/>
              </a:rPr>
              <a:t>11-21/0396r4</a:t>
            </a:r>
            <a:endParaRPr lang="en-US" sz="2000" dirty="0"/>
          </a:p>
          <a:p>
            <a:pPr marL="685800" lvl="2" indent="-342900">
              <a:lnSpc>
                <a:spcPct val="90000"/>
              </a:lnSpc>
              <a:spcBef>
                <a:spcPts val="300"/>
              </a:spcBef>
              <a:buFont typeface="Arial" pitchFamily="34" charset="0"/>
              <a:buChar char="•"/>
              <a:defRPr/>
            </a:pPr>
            <a:r>
              <a:rPr lang="en-US" sz="2000" dirty="0">
                <a:hlinkClick r:id="rId6"/>
              </a:rPr>
              <a:t>11-21/1111r3</a:t>
            </a:r>
            <a:r>
              <a:rPr lang="en-US" sz="2000" dirty="0"/>
              <a:t> </a:t>
            </a:r>
          </a:p>
          <a:p>
            <a:pPr marL="685800" lvl="2" indent="-342900">
              <a:lnSpc>
                <a:spcPct val="90000"/>
              </a:lnSpc>
              <a:spcBef>
                <a:spcPts val="300"/>
              </a:spcBef>
              <a:buFont typeface="Arial" pitchFamily="34" charset="0"/>
              <a:buChar char="•"/>
              <a:defRPr/>
            </a:pPr>
            <a:r>
              <a:rPr lang="en-US" dirty="0"/>
              <a:t>Ongoing discussion on adding group-addressed and legacy operations to the 11-21/0577 model.</a:t>
            </a:r>
          </a:p>
          <a:p>
            <a:pPr>
              <a:spcBef>
                <a:spcPts val="0"/>
              </a:spcBef>
            </a:pPr>
            <a:r>
              <a:rPr lang="en-US" dirty="0"/>
              <a:t>Discussed Annex G:</a:t>
            </a:r>
          </a:p>
          <a:p>
            <a:pPr lvl="1">
              <a:spcBef>
                <a:spcPts val="0"/>
              </a:spcBef>
            </a:pPr>
            <a:r>
              <a:rPr lang="en-US" dirty="0"/>
              <a:t>Current plan/leaning is a two-part approach:</a:t>
            </a:r>
          </a:p>
          <a:p>
            <a:pPr lvl="2">
              <a:spcBef>
                <a:spcPts val="0"/>
              </a:spcBef>
            </a:pPr>
            <a:r>
              <a:rPr lang="en-US" dirty="0"/>
              <a:t>Replace any references in main body text (to Annex G or “frame exchange sequence” in various spellings) with normative text in-place, add definition(s), etc.: </a:t>
            </a:r>
            <a:r>
              <a:rPr lang="en-US" dirty="0">
                <a:hlinkClick r:id="rId7"/>
              </a:rPr>
              <a:t>11-21/0921r2</a:t>
            </a:r>
            <a:r>
              <a:rPr lang="en-US" dirty="0"/>
              <a:t>, </a:t>
            </a:r>
            <a:r>
              <a:rPr lang="en-US" dirty="0">
                <a:hlinkClick r:id="rId8"/>
              </a:rPr>
              <a:t>11-21/0833r1</a:t>
            </a:r>
            <a:r>
              <a:rPr lang="en-US" dirty="0"/>
              <a:t>, </a:t>
            </a:r>
            <a:r>
              <a:rPr lang="en-US" dirty="0">
                <a:hlinkClick r:id="rId9"/>
              </a:rPr>
              <a:t>11-21/1143r0</a:t>
            </a:r>
            <a:r>
              <a:rPr lang="en-US" dirty="0"/>
              <a:t> </a:t>
            </a:r>
          </a:p>
          <a:p>
            <a:pPr lvl="2">
              <a:spcBef>
                <a:spcPts val="0"/>
              </a:spcBef>
            </a:pPr>
            <a:r>
              <a:rPr lang="en-US" dirty="0"/>
              <a:t>Create a new and more useable Annex G with a friendly notation/style and cross-references to main body text for technical details – make it more of an introduction/overview of 802.11 frame exchanges: </a:t>
            </a:r>
            <a:r>
              <a:rPr lang="en-US" dirty="0">
                <a:hlinkClick r:id="rId10"/>
              </a:rPr>
              <a:t>11-21/0414r</a:t>
            </a:r>
            <a:endParaRPr lang="en-US" dirty="0"/>
          </a:p>
          <a:p>
            <a:pPr lvl="1">
              <a:spcBef>
                <a:spcPts val="0"/>
              </a:spcBef>
            </a:pPr>
            <a:r>
              <a:rPr lang="en-US" dirty="0"/>
              <a:t>Making progress on the first step above, but lots of details to work through.  Second step is pending.</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9768D97A-0467-4851-8832-249524413782}"/>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5C2C65DC-D40E-4FF7-AADD-92B5495DCFF7}"/>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E315C0E-0C84-4EF3-8FB7-5A5F4C542594}"/>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121040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981200"/>
            <a:ext cx="8382000" cy="4191000"/>
          </a:xfrm>
        </p:spPr>
        <p:txBody>
          <a:bodyPr/>
          <a:lstStyle/>
          <a:p>
            <a:pPr>
              <a:spcBef>
                <a:spcPts val="0"/>
              </a:spcBef>
            </a:pPr>
            <a:r>
              <a:rPr lang="en-US" dirty="0" err="1"/>
              <a:t>TGbc</a:t>
            </a:r>
            <a:r>
              <a:rPr lang="en-US" dirty="0"/>
              <a:t> architecture: noted active discussions in </a:t>
            </a:r>
            <a:r>
              <a:rPr lang="en-US" dirty="0" err="1"/>
              <a:t>TGbc</a:t>
            </a:r>
            <a:r>
              <a:rPr lang="en-US" dirty="0"/>
              <a:t> meetings</a:t>
            </a:r>
          </a:p>
          <a:p>
            <a:pPr>
              <a:spcBef>
                <a:spcPts val="0"/>
              </a:spcBef>
            </a:pPr>
            <a:r>
              <a:rPr lang="en-US" dirty="0"/>
              <a:t>IEEE Std 802 revision:</a:t>
            </a:r>
          </a:p>
          <a:p>
            <a:pPr lvl="1">
              <a:lnSpc>
                <a:spcPct val="90000"/>
              </a:lnSpc>
              <a:spcBef>
                <a:spcPts val="300"/>
              </a:spcBef>
              <a:defRPr/>
            </a:pPr>
            <a:r>
              <a:rPr lang="en-US" dirty="0">
                <a:solidFill>
                  <a:srgbClr val="000000"/>
                </a:solidFill>
                <a:hlinkClick r:id="rId3"/>
              </a:rPr>
              <a:t>ec-21-0131-00-00EC-views-on-revision-of-ieee-std-802.pptx</a:t>
            </a:r>
            <a:r>
              <a:rPr lang="en-US" dirty="0">
                <a:solidFill>
                  <a:srgbClr val="000000"/>
                </a:solidFill>
              </a:rPr>
              <a:t> </a:t>
            </a:r>
            <a:endParaRPr lang="en-US" sz="1600" dirty="0"/>
          </a:p>
          <a:p>
            <a:pPr lvl="1"/>
            <a:r>
              <a:rPr lang="en-US" dirty="0"/>
              <a:t>Proposal at EC:</a:t>
            </a:r>
          </a:p>
          <a:p>
            <a:pPr lvl="2"/>
            <a:r>
              <a:rPr lang="en-US" dirty="0"/>
              <a:t>A project to revise IEEE Std 802 should be initiated.</a:t>
            </a:r>
          </a:p>
          <a:p>
            <a:pPr lvl="2"/>
            <a:r>
              <a:rPr lang="en-US" dirty="0"/>
              <a:t>The project should be charged with ambitious but documented goals.</a:t>
            </a:r>
          </a:p>
          <a:p>
            <a:pPr lvl="2"/>
            <a:r>
              <a:rPr lang="en-US" dirty="0"/>
              <a:t>The goals should be specified in a consensus report to accompany the PAR.</a:t>
            </a:r>
          </a:p>
          <a:p>
            <a:pPr lvl="2"/>
            <a:r>
              <a:rPr lang="en-US" dirty="0"/>
              <a:t>The report and PAR could be generated by a focused pre-PAR activity, conducted in, for example, a Study Group or an Industry Connections Activity such as </a:t>
            </a:r>
            <a:r>
              <a:rPr lang="en-US" dirty="0" err="1"/>
              <a:t>Nendica</a:t>
            </a:r>
            <a:r>
              <a:rPr lang="en-US" dirty="0"/>
              <a:t>.</a:t>
            </a:r>
          </a:p>
          <a:p>
            <a:pPr lvl="1">
              <a:lnSpc>
                <a:spcPct val="90000"/>
              </a:lnSpc>
              <a:buFont typeface="Arial" pitchFamily="34" charset="0"/>
              <a:buChar char="–"/>
              <a:defRPr/>
            </a:pPr>
            <a:r>
              <a:rPr lang="en-US" dirty="0"/>
              <a:t>Related?: Review 802.1AC mapping from ISS to 802.11 MAC SAP interface</a:t>
            </a: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AED27831-0DF0-4FBF-B9B9-64891D199249}"/>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1FF92DC1-627E-4B9E-9AAA-C009936F4B9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8E3A49B-DF2A-45BD-81B7-45897BFA1812}"/>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Tree>
    <p:extLst>
      <p:ext uri="{BB962C8B-B14F-4D97-AF65-F5344CB8AC3E}">
        <p14:creationId xmlns:p14="http://schemas.microsoft.com/office/powerpoint/2010/main" val="55762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dirty="0"/>
              <a:t>Consider any changes to remove 802.2/LLC terms? </a:t>
            </a:r>
            <a:r>
              <a:rPr lang="en-US" sz="1800" b="1" dirty="0">
                <a:solidFill>
                  <a:srgbClr val="FF0000"/>
                </a:solidFill>
              </a:rPr>
              <a:t>[Related to IEEE Std 802 work?]</a:t>
            </a:r>
          </a:p>
          <a:p>
            <a:pPr marL="685800" lvl="2" indent="-342900">
              <a:lnSpc>
                <a:spcPct val="90000"/>
              </a:lnSpc>
              <a:buFont typeface="Arial" pitchFamily="34" charset="0"/>
              <a:buChar char="•"/>
              <a:defRPr/>
            </a:pPr>
            <a:r>
              <a:rPr lang="en-US" sz="1800" b="1" dirty="0"/>
              <a:t>“What is a STA?” (per </a:t>
            </a:r>
            <a:r>
              <a:rPr lang="en-US" sz="1800" b="1" dirty="0" err="1"/>
              <a:t>REVmd</a:t>
            </a:r>
            <a:r>
              <a:rPr lang="en-US" sz="1800" b="1" dirty="0"/>
              <a:t> discussion: </a:t>
            </a:r>
            <a:r>
              <a:rPr lang="en-US" sz="1800" b="1"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dirty="0"/>
              <a:t>)</a:t>
            </a:r>
          </a:p>
          <a:p>
            <a:pPr marL="685800" lvl="2" indent="-342900">
              <a:lnSpc>
                <a:spcPct val="90000"/>
              </a:lnSpc>
              <a:buFont typeface="Arial" pitchFamily="34" charset="0"/>
              <a:buChar char="•"/>
              <a:defRPr/>
            </a:pPr>
            <a:r>
              <a:rPr lang="en-US" sz="1800" b="1" dirty="0">
                <a:solidFill>
                  <a:srgbClr val="FF0000"/>
                </a:solidFill>
              </a:rPr>
              <a:t>Off-channel TDLS architecture</a:t>
            </a:r>
          </a:p>
          <a:p>
            <a:pPr marL="685800" lvl="2" indent="-342900">
              <a:lnSpc>
                <a:spcPct val="90000"/>
              </a:lnSpc>
              <a:spcBef>
                <a:spcPts val="300"/>
              </a:spcBef>
              <a:spcAft>
                <a:spcPts val="0"/>
              </a:spcAft>
              <a:buFont typeface="Arial" pitchFamily="34" charset="0"/>
              <a:buChar char="•"/>
              <a:defRPr/>
            </a:pPr>
            <a:r>
              <a:rPr lang="en-US" sz="1800" b="1"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1800" b="1" dirty="0"/>
              <a:t>One aspect is how MAC address is set/controlled – related to IEEE 1609/</a:t>
            </a:r>
            <a:r>
              <a:rPr lang="en-US" sz="1800" b="1" dirty="0" err="1"/>
              <a:t>TGbd</a:t>
            </a:r>
            <a:r>
              <a:rPr lang="en-US" sz="1800" b="1"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dirty="0" err="1"/>
              <a:t>TGaz</a:t>
            </a:r>
            <a:r>
              <a:rPr lang="en-US" sz="1800" b="1" dirty="0"/>
              <a:t> work on Fine Timing Measurement and IEEE 1588 mapping</a:t>
            </a:r>
          </a:p>
          <a:p>
            <a:pPr marL="685800" lvl="2" indent="-342900">
              <a:lnSpc>
                <a:spcPct val="90000"/>
              </a:lnSpc>
              <a:buFont typeface="Arial" pitchFamily="34" charset="0"/>
              <a:buChar char="•"/>
              <a:defRPr/>
            </a:pPr>
            <a:r>
              <a:rPr lang="en-US" sz="1800" b="1" dirty="0"/>
              <a:t>Clarifying EPD/LPD: </a:t>
            </a:r>
            <a:r>
              <a:rPr lang="en-US" sz="1800" dirty="0">
                <a:hlinkClick r:id="rId4"/>
              </a:rPr>
              <a:t>11-20/0174r0</a:t>
            </a:r>
            <a:r>
              <a:rPr lang="en-US" sz="1800" dirty="0"/>
              <a:t>; </a:t>
            </a:r>
            <a:r>
              <a:rPr lang="en-US" sz="1800" b="1" dirty="0"/>
              <a:t>monitor 802.1 discussions </a:t>
            </a:r>
            <a:r>
              <a:rPr lang="en-US" sz="1800" b="1" dirty="0">
                <a:solidFill>
                  <a:srgbClr val="FF0000"/>
                </a:solidFill>
              </a:rPr>
              <a:t>[Related to IEEE Std 802 work?</a:t>
            </a:r>
            <a:r>
              <a:rPr lang="en-US" sz="1800" b="1" dirty="0"/>
              <a:t>]</a:t>
            </a:r>
          </a:p>
          <a:p>
            <a:pPr marL="685800" lvl="2" indent="-342900">
              <a:lnSpc>
                <a:spcPct val="90000"/>
              </a:lnSpc>
              <a:buFont typeface="Arial" pitchFamily="34" charset="0"/>
              <a:buChar char="•"/>
              <a:defRPr/>
            </a:pPr>
            <a:r>
              <a:rPr lang="en-US" sz="1800" b="1" dirty="0" err="1"/>
              <a:t>Nendica’s</a:t>
            </a:r>
            <a:r>
              <a:rPr lang="en-US" sz="1800" b="1" dirty="0"/>
              <a:t>/</a:t>
            </a:r>
            <a:r>
              <a:rPr lang="en-US" sz="1800" b="1" dirty="0" err="1"/>
              <a:t>TGbe’s</a:t>
            </a:r>
            <a:r>
              <a:rPr lang="en-US" sz="1800" b="1" dirty="0"/>
              <a:t> discussion on 802.11 in a Deterministic Network/Time-Sensitive Networking</a:t>
            </a:r>
          </a:p>
          <a:p>
            <a:pPr marL="685800" lvl="2" indent="-342900">
              <a:lnSpc>
                <a:spcPct val="90000"/>
              </a:lnSpc>
              <a:buFont typeface="Arial" pitchFamily="34" charset="0"/>
              <a:buChar char="•"/>
              <a:defRPr/>
            </a:pPr>
            <a:r>
              <a:rPr lang="en-US" sz="1800" b="1" dirty="0">
                <a:solidFill>
                  <a:srgbClr val="FF0000"/>
                </a:solidFill>
              </a:rPr>
              <a:t>802.1AC mapping from ISS to 802.11 MAC SAP interface</a:t>
            </a:r>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B5E93027-E944-44A9-BE21-12E64197EBD1}"/>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A7260613-3F83-4027-AAE5-61FE484EFCF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BCD49E2-6C1F-4C43-9A2B-2170C3EC8FCB}"/>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err="1"/>
              <a:t>AttenDaNce</a:t>
            </a:r>
            <a:r>
              <a:rPr lang="en-GB" dirty="0"/>
              <a:t>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July 2021</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err="1"/>
              <a:t>TGbe</a:t>
            </a:r>
            <a:r>
              <a:rPr lang="en-US" sz="3200" dirty="0"/>
              <a:t> concepts</a:t>
            </a:r>
          </a:p>
          <a:p>
            <a:pPr lvl="1">
              <a:lnSpc>
                <a:spcPct val="90000"/>
              </a:lnSpc>
            </a:pPr>
            <a:r>
              <a:rPr lang="en-US" sz="2800" b="1" dirty="0"/>
              <a:t>Aug 12 (Thursday): 19:00 ET, 2 hours</a:t>
            </a:r>
          </a:p>
          <a:p>
            <a:pPr lvl="1">
              <a:lnSpc>
                <a:spcPct val="90000"/>
              </a:lnSpc>
            </a:pPr>
            <a:r>
              <a:rPr lang="en-US" sz="2800" b="1" dirty="0"/>
              <a:t>Aug 30 (Monday): 13:00 ET, 2 hours</a:t>
            </a:r>
          </a:p>
          <a:p>
            <a:pPr>
              <a:lnSpc>
                <a:spcPct val="90000"/>
              </a:lnSpc>
            </a:pPr>
            <a:r>
              <a:rPr lang="en-US" sz="3200" dirty="0"/>
              <a:t>Annex G</a:t>
            </a:r>
          </a:p>
          <a:p>
            <a:pPr lvl="1" algn="just">
              <a:lnSpc>
                <a:spcPct val="90000"/>
              </a:lnSpc>
            </a:pPr>
            <a:r>
              <a:rPr lang="en-US" sz="2800" b="1" dirty="0"/>
              <a:t>Aug 9 (Monday): 13:00 ET, 2 hours</a:t>
            </a:r>
          </a:p>
          <a:p>
            <a:pPr lvl="1">
              <a:lnSpc>
                <a:spcPct val="90000"/>
              </a:lnSpc>
            </a:pPr>
            <a:r>
              <a:rPr lang="en-US" sz="2800" b="1" dirty="0"/>
              <a:t>Sept 2 (Thursday): 19:00 ET, 2 hours</a:t>
            </a:r>
          </a:p>
          <a:p>
            <a:pPr>
              <a:lnSpc>
                <a:spcPct val="90000"/>
              </a:lnSpc>
            </a:pPr>
            <a:endParaRPr lang="en-US" sz="3200" dirty="0"/>
          </a:p>
        </p:txBody>
      </p:sp>
      <p:sp>
        <p:nvSpPr>
          <p:cNvPr id="2" name="Date Placeholder 1">
            <a:extLst>
              <a:ext uri="{FF2B5EF4-FFF2-40B4-BE49-F238E27FC236}">
                <a16:creationId xmlns:a16="http://schemas.microsoft.com/office/drawing/2014/main" id="{04FC5DE5-BA49-47FD-B6C8-83302F4B0772}"/>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45F22265-E56E-4576-8388-2AA6A3DF1F1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D82A9B23-E2E3-450D-B904-A37DD622013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September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requested: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Annex G discussion</a:t>
            </a:r>
          </a:p>
          <a:p>
            <a:pPr marL="684213">
              <a:lnSpc>
                <a:spcPct val="90000"/>
              </a:lnSpc>
            </a:pPr>
            <a:r>
              <a:rPr lang="en-US" dirty="0"/>
              <a:t>Status update on IEEE Std 802 revision, technical work if/as appropriate</a:t>
            </a:r>
          </a:p>
          <a:p>
            <a:pPr marL="684213">
              <a:lnSpc>
                <a:spcPct val="90000"/>
              </a:lnSpc>
            </a:pPr>
            <a:r>
              <a:rPr lang="en-US" dirty="0"/>
              <a:t>Monitor </a:t>
            </a:r>
            <a:r>
              <a:rPr lang="en-US" dirty="0" err="1"/>
              <a:t>TGbc</a:t>
            </a:r>
            <a:r>
              <a:rPr lang="en-US" dirty="0"/>
              <a:t> architecture discussion</a:t>
            </a:r>
          </a:p>
          <a:p>
            <a:pPr marL="684213">
              <a:lnSpc>
                <a:spcPct val="90000"/>
              </a:lnSpc>
            </a:pPr>
            <a:r>
              <a:rPr lang="en-US" dirty="0"/>
              <a:t>Other monitoring/future activities</a:t>
            </a:r>
          </a:p>
          <a:p>
            <a:pPr marL="684213">
              <a:lnSpc>
                <a:spcPct val="90000"/>
              </a:lnSpc>
            </a:pPr>
            <a:endParaRPr lang="en-US" dirty="0"/>
          </a:p>
        </p:txBody>
      </p:sp>
      <p:sp>
        <p:nvSpPr>
          <p:cNvPr id="2" name="Date Placeholder 1">
            <a:extLst>
              <a:ext uri="{FF2B5EF4-FFF2-40B4-BE49-F238E27FC236}">
                <a16:creationId xmlns:a16="http://schemas.microsoft.com/office/drawing/2014/main" id="{22E970B7-C188-4121-BF9A-93E9E38E78E6}"/>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FC06A5C2-C5B2-48A9-AAA8-6AA53D1B7FE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468392F-501D-42F8-93ED-FE2DB0F07F79}"/>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Tree>
    <p:extLst>
      <p:ext uri="{BB962C8B-B14F-4D97-AF65-F5344CB8AC3E}">
        <p14:creationId xmlns:p14="http://schemas.microsoft.com/office/powerpoint/2010/main" val="2984544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July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20210720</a:t>
            </a:r>
          </a:p>
        </p:txBody>
      </p:sp>
      <p:sp>
        <p:nvSpPr>
          <p:cNvPr id="6" name="Date Placeholder 3"/>
          <p:cNvSpPr>
            <a:spLocks noGrp="1"/>
          </p:cNvSpPr>
          <p:nvPr>
            <p:ph type="dt" idx="10"/>
          </p:nvPr>
        </p:nvSpPr>
        <p:spPr/>
        <p:txBody>
          <a:bodyPr/>
          <a:lstStyle/>
          <a:p>
            <a:r>
              <a:rPr lang="en-US"/>
              <a:t>July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32</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3328"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916832"/>
            <a:ext cx="10361084" cy="4536504"/>
          </a:xfrm>
        </p:spPr>
        <p:txBody>
          <a:bodyPr/>
          <a:lstStyle/>
          <a:p>
            <a:r>
              <a:rPr lang="en-AU" dirty="0"/>
              <a:t>802.11 Coex SC summary for July  2021 (</a:t>
            </a:r>
            <a:r>
              <a:rPr lang="en-AU" dirty="0">
                <a:hlinkClick r:id="rId2"/>
              </a:rPr>
              <a:t>11-21-0951</a:t>
            </a:r>
            <a:r>
              <a:rPr lang="en-AU" dirty="0"/>
              <a:t>)</a:t>
            </a:r>
          </a:p>
          <a:p>
            <a:pPr lvl="1"/>
            <a:r>
              <a:rPr lang="en-AU" dirty="0"/>
              <a:t>Coexistence between Wi-Fi &amp; LAA is already important </a:t>
            </a:r>
          </a:p>
          <a:p>
            <a:pPr lvl="2"/>
            <a:r>
              <a:rPr lang="en-AU" dirty="0"/>
              <a:t>… and coexistence with NR-U/MulteFire is becoming important </a:t>
            </a:r>
          </a:p>
          <a:p>
            <a:pPr lvl="2"/>
            <a:r>
              <a:rPr lang="en-AU" dirty="0"/>
              <a:t>… with measurement &amp; simulation evidence suggesting Wi-Fi/LAA coexistence issues are not yet fully understood or resolved</a:t>
            </a:r>
          </a:p>
          <a:p>
            <a:pPr lvl="1"/>
            <a:r>
              <a:rPr lang="en-AU" dirty="0"/>
              <a:t>There is an agreement on 5 GHz </a:t>
            </a:r>
            <a:r>
              <a:rPr lang="en-AU" dirty="0" err="1"/>
              <a:t>coex</a:t>
            </a:r>
            <a:r>
              <a:rPr lang="en-AU" dirty="0"/>
              <a:t> mechanisms in Europe </a:t>
            </a:r>
          </a:p>
          <a:p>
            <a:pPr lvl="2"/>
            <a:r>
              <a:rPr lang="en-AU" dirty="0"/>
              <a:t>… but it is not yet clear how 802.11be will need to be refined to respond to the agreement</a:t>
            </a:r>
          </a:p>
          <a:p>
            <a:pPr lvl="1"/>
            <a:r>
              <a:rPr lang="en-AU" dirty="0"/>
              <a:t>There is continuing resistance to allowing Wi-Fi to use 6 GHz globally</a:t>
            </a:r>
          </a:p>
          <a:p>
            <a:pPr lvl="2"/>
            <a:r>
              <a:rPr lang="en-AU" dirty="0"/>
              <a:t>… with a new campaign by GSMA to license as much of 6 GHz as possible</a:t>
            </a:r>
          </a:p>
          <a:p>
            <a:pPr lvl="1"/>
            <a:r>
              <a:rPr lang="en-AU" dirty="0"/>
              <a:t>There is an agreement on 6 GHz </a:t>
            </a:r>
            <a:r>
              <a:rPr lang="en-AU" dirty="0" err="1"/>
              <a:t>coex</a:t>
            </a:r>
            <a:r>
              <a:rPr lang="en-AU" dirty="0"/>
              <a:t> mechanisms in Europe </a:t>
            </a:r>
          </a:p>
          <a:p>
            <a:pPr lvl="2"/>
            <a:r>
              <a:rPr lang="en-AU" dirty="0"/>
              <a:t>… except in relation to NB FH operation </a:t>
            </a:r>
          </a:p>
          <a:p>
            <a:pPr lvl="2"/>
            <a:r>
              <a:rPr lang="en-AU" dirty="0"/>
              <a:t>… and there may be some 802.11ax/11be spec work to optimise operation under the agreement</a:t>
            </a:r>
          </a:p>
          <a:p>
            <a:pPr lvl="1"/>
            <a:r>
              <a:rPr lang="en-AU" dirty="0"/>
              <a:t>Stakeholder were invited to comment on FCC proceeding on 60 GHz/radar coexistence</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33</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Sept 2021</a:t>
            </a:r>
          </a:p>
        </p:txBody>
      </p:sp>
      <p:sp>
        <p:nvSpPr>
          <p:cNvPr id="3" name="Content Placeholder 2"/>
          <p:cNvSpPr>
            <a:spLocks noGrp="1"/>
          </p:cNvSpPr>
          <p:nvPr>
            <p:ph idx="1"/>
          </p:nvPr>
        </p:nvSpPr>
        <p:spPr>
          <a:xfrm>
            <a:off x="914401" y="1844824"/>
            <a:ext cx="10361084" cy="4113213"/>
          </a:xfrm>
        </p:spPr>
        <p:txBody>
          <a:bodyPr/>
          <a:lstStyle/>
          <a:p>
            <a:r>
              <a:rPr lang="en-AU" dirty="0"/>
              <a:t>IEEE 802.11 Coexistence SC will meet virtually in Sept 2021</a:t>
            </a:r>
          </a:p>
          <a:p>
            <a:pPr lvl="1"/>
            <a:r>
              <a:rPr lang="en-AU" dirty="0"/>
              <a:t>Prepare for ETSI BRAN #111</a:t>
            </a:r>
          </a:p>
          <a:p>
            <a:pPr lvl="2"/>
            <a:r>
              <a:rPr lang="en-AU" dirty="0"/>
              <a:t>… and review results of various </a:t>
            </a:r>
            <a:r>
              <a:rPr lang="en-AU" i="1" dirty="0"/>
              <a:t>ad hoc </a:t>
            </a:r>
            <a:r>
              <a:rPr lang="en-AU" dirty="0"/>
              <a:t>meetings </a:t>
            </a:r>
          </a:p>
          <a:p>
            <a:pPr lvl="1"/>
            <a:r>
              <a:rPr lang="en-AU" dirty="0"/>
              <a:t>Review the NB FH options for 6 GHz in Europe</a:t>
            </a:r>
          </a:p>
          <a:p>
            <a:pPr lvl="2"/>
            <a:r>
              <a:rPr lang="en-AU" dirty="0" err="1"/>
              <a:t>ie</a:t>
            </a:r>
            <a:r>
              <a:rPr lang="en-AU" dirty="0"/>
              <a:t>, what is impact of NB FH on coexistence with 802.11?</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impact of EN 301 893 </a:t>
            </a:r>
            <a:r>
              <a:rPr lang="en-AU" i="1" dirty="0"/>
              <a:t>compromise</a:t>
            </a:r>
            <a:r>
              <a:rPr lang="en-AU" dirty="0"/>
              <a:t>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p>
          <a:p>
            <a:pPr lvl="1"/>
            <a:r>
              <a:rPr lang="en-AU" dirty="0"/>
              <a:t>Discuss enabling use of new 802.11be features in 5/6 GHz in Europe</a:t>
            </a:r>
          </a:p>
          <a:p>
            <a:pPr lvl="2"/>
            <a:r>
              <a:rPr lang="en-AU" dirty="0" err="1"/>
              <a:t>ie</a:t>
            </a:r>
            <a:r>
              <a:rPr lang="en-AU" dirty="0"/>
              <a:t>, what refinements are required in EN 301 893 (5 GHz) &amp; EN 303 687 (6 GHz)?</a:t>
            </a:r>
          </a:p>
          <a:p>
            <a:pPr lvl="1"/>
            <a:r>
              <a:rPr lang="en-AU" dirty="0"/>
              <a:t>Review latest Uni of Chicago Wi-Fi/LAA coexistence measurements</a:t>
            </a:r>
          </a:p>
          <a:p>
            <a:pPr lvl="1"/>
            <a:r>
              <a:rPr lang="en-AU" dirty="0"/>
              <a:t>Review 60 GHz coexistence issues</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a:t>July 2021</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7320136" y="256490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dirty="0"/>
              <a:t>PARs were considered on </a:t>
            </a:r>
            <a:r>
              <a:rPr lang="en-US" altLang="en-US" dirty="0"/>
              <a:t>Telecon July 12&amp; 13, 2021  13:30-15:30 ET</a:t>
            </a:r>
          </a:p>
          <a:p>
            <a:pPr marL="685800" lvl="1"/>
            <a:r>
              <a:rPr lang="en-US" altLang="en-US" dirty="0"/>
              <a:t>See the list here: </a:t>
            </a:r>
            <a:r>
              <a:rPr lang="en-US" altLang="en-US" dirty="0">
                <a:hlinkClick r:id="rId2"/>
              </a:rPr>
              <a:t>https://ieee802.org/PARs.shtml</a:t>
            </a:r>
            <a:r>
              <a:rPr lang="en-US" altLang="en-US" dirty="0"/>
              <a:t> </a:t>
            </a:r>
          </a:p>
          <a:p>
            <a:pPr marL="685800" lvl="1"/>
            <a:r>
              <a:rPr lang="en-US" altLang="en-US" dirty="0"/>
              <a:t>Comments were posted to the EC reflector – 14 July 2021 </a:t>
            </a:r>
          </a:p>
          <a:p>
            <a:pPr marL="685800" lvl="1"/>
            <a:endParaRPr lang="en-US" altLang="en-US" dirty="0"/>
          </a:p>
          <a:p>
            <a:pPr marL="285750" indent="-285750"/>
            <a:r>
              <a:rPr lang="en-US" altLang="en-US" dirty="0"/>
              <a:t>Feedback from WG due Wednesday 14 July 2021 13:30-15:30 ET</a:t>
            </a:r>
          </a:p>
          <a:p>
            <a:pPr marL="285750" indent="-285750"/>
            <a:endParaRPr lang="en-US" altLang="en-US" dirty="0"/>
          </a:p>
          <a:p>
            <a:pPr marL="285750" indent="-285750"/>
            <a:r>
              <a:rPr lang="en-US" altLang="en-US" dirty="0"/>
              <a:t>Feedback to be reviewed on Thursda</a:t>
            </a:r>
            <a:r>
              <a:rPr lang="en-US" dirty="0"/>
              <a:t>y 22 July 2021 </a:t>
            </a:r>
            <a:r>
              <a:rPr lang="en-US" altLang="en-US" dirty="0"/>
              <a:t>13:30-15:30 ET</a:t>
            </a:r>
            <a:endParaRPr lang="en-US" dirty="0"/>
          </a:p>
          <a:p>
            <a:pPr marL="285750" indent="-285750"/>
            <a:endParaRPr lang="en-US" dirty="0"/>
          </a:p>
          <a:p>
            <a:pPr marL="285750" indent="-285750"/>
            <a:r>
              <a:rPr lang="en-US" dirty="0"/>
              <a:t>A Final report will be sent out prior to the Closing 802 EC 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July 2021</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35</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E943-F1F3-4481-9A2D-BC7EA6A4CD01}"/>
              </a:ext>
            </a:extLst>
          </p:cNvPr>
          <p:cNvSpPr>
            <a:spLocks noGrp="1"/>
          </p:cNvSpPr>
          <p:nvPr>
            <p:ph type="title"/>
          </p:nvPr>
        </p:nvSpPr>
        <p:spPr>
          <a:xfrm>
            <a:off x="914402" y="685803"/>
            <a:ext cx="10361084" cy="438941"/>
          </a:xfrm>
        </p:spPr>
        <p:txBody>
          <a:bodyPr/>
          <a:lstStyle/>
          <a:p>
            <a:r>
              <a:rPr lang="en-US" dirty="0"/>
              <a:t>Comments Submitted to 802 EC</a:t>
            </a:r>
          </a:p>
        </p:txBody>
      </p:sp>
      <p:sp>
        <p:nvSpPr>
          <p:cNvPr id="4" name="Date Placeholder 3">
            <a:extLst>
              <a:ext uri="{FF2B5EF4-FFF2-40B4-BE49-F238E27FC236}">
                <a16:creationId xmlns:a16="http://schemas.microsoft.com/office/drawing/2014/main" id="{E3D7946E-0FD4-4BD4-B433-6EE5089FFB00}"/>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2021</a:t>
            </a:r>
            <a:endParaRPr lang="en-GB" dirty="0"/>
          </a:p>
        </p:txBody>
      </p:sp>
      <p:sp>
        <p:nvSpPr>
          <p:cNvPr id="5" name="Footer Placeholder 4">
            <a:extLst>
              <a:ext uri="{FF2B5EF4-FFF2-40B4-BE49-F238E27FC236}">
                <a16:creationId xmlns:a16="http://schemas.microsoft.com/office/drawing/2014/main" id="{82AC8DAD-8C0E-4D48-88EC-DF6488C6C7F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7F3C646C-A1B8-46C1-B7F9-D0906787FBB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Rectangle 1">
            <a:extLst>
              <a:ext uri="{FF2B5EF4-FFF2-40B4-BE49-F238E27FC236}">
                <a16:creationId xmlns:a16="http://schemas.microsoft.com/office/drawing/2014/main" id="{02562164-16AB-49A7-B5D9-3E09FFF282B9}"/>
              </a:ext>
            </a:extLst>
          </p:cNvPr>
          <p:cNvSpPr>
            <a:spLocks noGrp="1" noChangeArrowheads="1"/>
          </p:cNvSpPr>
          <p:nvPr>
            <p:ph idx="1"/>
          </p:nvPr>
        </p:nvSpPr>
        <p:spPr bwMode="auto">
          <a:xfrm>
            <a:off x="914402" y="1698705"/>
            <a:ext cx="1054739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Comments from the 802.11 PAR Review SC have been posted to doc 11-21/964r2:</a:t>
            </a:r>
            <a:endParaRPr kumimoji="0" lang="en-US" altLang="en-US" sz="1800" b="0" i="0" u="none" strike="noStrike" cap="none" normalizeH="0" baseline="0" dirty="0">
              <a:ln>
                <a:noFill/>
              </a:ln>
              <a:solidFill>
                <a:schemeClr val="tx1"/>
              </a:solidFill>
              <a:effectLst/>
            </a:endParaRPr>
          </a:p>
          <a:p>
            <a:pPr marL="400050" lvl="1" indent="0" defTabSz="914400" eaLnBrk="0" hangingPunct="0">
              <a:spcBef>
                <a:spcPct val="0"/>
              </a:spcBef>
              <a:buClrTx/>
              <a:buSzTx/>
            </a:pPr>
            <a:r>
              <a:rPr kumimoji="0" lang="en-US" altLang="en-US" sz="1400" b="0" i="0" u="none" strike="noStrike" cap="none" normalizeH="0" baseline="0" dirty="0">
                <a:ln>
                  <a:noFill/>
                </a:ln>
                <a:solidFill>
                  <a:schemeClr val="tx1"/>
                </a:solidFill>
                <a:effectLst/>
                <a:latin typeface="Tahoma" panose="020B0604030504040204" pitchFamily="34" charset="0"/>
                <a:cs typeface="Tahoma" panose="020B0604030504040204" pitchFamily="34" charset="0"/>
                <a:hlinkClick r:id="rId2"/>
              </a:rPr>
              <a:t>https://mentor.ieee.org/802.11/dcn/21/11-21-0964-02-0PAR-par-review-sc-meeting-agenda-and-comment-slides-july-2021-electronic-plenary.pptx</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There are 10 PARs/ICAID </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that were</a:t>
            </a:r>
            <a:r>
              <a:rPr kumimoji="0" lang="en-US" altLang="en-US" sz="1800" b="0" i="0" u="none" strike="noStrike" cap="none" normalizeH="0" baseline="0" dirty="0">
                <a:ln>
                  <a:noFill/>
                </a:ln>
                <a:solidFill>
                  <a:schemeClr val="tx1"/>
                </a:solidFill>
                <a:effectLst/>
              </a:rPr>
              <a:t> review</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ed</a:t>
            </a:r>
            <a:r>
              <a:rPr kumimoji="0" lang="en-US" altLang="en-US" sz="1800" b="0" i="0" u="none" strike="noStrike" cap="none" normalizeH="0" baseline="0" dirty="0">
                <a:ln>
                  <a:noFill/>
                </a:ln>
                <a:solidFill>
                  <a:schemeClr val="tx1"/>
                </a:solidFill>
                <a:effectLst/>
              </a:rPr>
              <a:t>:</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 802.1Qcw - No Comments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2. 802.1Qcj - No Comments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3. 802.1 - Industry Connections: </a:t>
            </a:r>
            <a:r>
              <a:rPr kumimoji="0" lang="en-US" altLang="en-US" sz="1800" b="0" i="0" u="none" strike="noStrike" cap="none" normalizeH="0" baseline="0" dirty="0" err="1">
                <a:ln>
                  <a:noFill/>
                </a:ln>
                <a:solidFill>
                  <a:schemeClr val="tx1"/>
                </a:solidFill>
                <a:effectLst/>
                <a:latin typeface="Arial" panose="020B0604020202020204" pitchFamily="34" charset="0"/>
              </a:rPr>
              <a:t>Nendica</a:t>
            </a:r>
            <a:r>
              <a:rPr kumimoji="0" lang="en-US" altLang="en-US" sz="1800" b="0" i="0" u="none" strike="noStrike" cap="none" normalizeH="0" baseline="0" dirty="0">
                <a:ln>
                  <a:noFill/>
                </a:ln>
                <a:solidFill>
                  <a:schemeClr val="tx1"/>
                </a:solidFill>
                <a:effectLst/>
                <a:latin typeface="Arial" panose="020B0604020202020204" pitchFamily="34" charset="0"/>
              </a:rPr>
              <a:t> ICAID: See slide 10</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4. 802.3de - See slides 11 and 12.</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5. 802.15.13 - See slide 13</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6. 802.15.4-2020/Cor1  - See slide 14</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7. 802.15.4ab - See slides 15, 16, and 17.</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8. 802.15.6a - See slides 18 and 19.</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9. 802.15.14 - See slides 20, 21, and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10. 802.15.15 - See slides 23, 24, 25 and 26.</a:t>
            </a:r>
          </a:p>
        </p:txBody>
      </p:sp>
    </p:spTree>
    <p:extLst>
      <p:ext uri="{BB962C8B-B14F-4D97-AF65-F5344CB8AC3E}">
        <p14:creationId xmlns:p14="http://schemas.microsoft.com/office/powerpoint/2010/main" val="1565674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July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20210716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69260249"/>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5139"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805240E-E198-4F29-88D8-FDB16B7270A6}"/>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0ADA01B5-C0E3-4E98-A086-0DF52F631EEC}"/>
              </a:ext>
            </a:extLst>
          </p:cNvPr>
          <p:cNvSpPr>
            <a:spLocks noGrp="1"/>
          </p:cNvSpPr>
          <p:nvPr>
            <p:ph type="sldNum" idx="12"/>
          </p:nvPr>
        </p:nvSpPr>
        <p:spPr/>
        <p:txBody>
          <a:bodyPr/>
          <a:lstStyle/>
          <a:p>
            <a:r>
              <a:rPr lang="en-GB"/>
              <a:t>Slide </a:t>
            </a:r>
            <a:fld id="{DE40C9FC-4879-4F20-9ECA-A574A90476B7}" type="slidenum">
              <a:rPr lang="en-GB" smtClean="0"/>
              <a:pPr/>
              <a:t>37</a:t>
            </a:fld>
            <a:endParaRPr lang="en-GB"/>
          </a:p>
        </p:txBody>
      </p:sp>
      <p:sp>
        <p:nvSpPr>
          <p:cNvPr id="4" name="Date Placeholder 3">
            <a:extLst>
              <a:ext uri="{FF2B5EF4-FFF2-40B4-BE49-F238E27FC236}">
                <a16:creationId xmlns:a16="http://schemas.microsoft.com/office/drawing/2014/main" id="{9CBD3D5F-A29C-418B-8442-91CB4D245AE2}"/>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484370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11-21-0952</a:t>
            </a:r>
            <a:r>
              <a:rPr lang="en-AU" dirty="0">
                <a:solidFill>
                  <a:schemeClr val="tx1"/>
                </a:solidFill>
              </a:rPr>
              <a:t> </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7392144" y="2132856"/>
            <a:ext cx="3997640"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400" b="1" i="0" u="none" strike="noStrike" cap="none" normalizeH="0" baseline="0" dirty="0">
                <a:ln>
                  <a:noFill/>
                </a:ln>
                <a:solidFill>
                  <a:schemeClr val="tx1"/>
                </a:solidFill>
                <a:effectLst/>
                <a:latin typeface="Times New Roman" pitchFamily="16" charset="0"/>
                <a:ea typeface="MS Gothic" charset="-128"/>
              </a:rPr>
              <a:t>802.11 related highlights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Possible EC </a:t>
            </a:r>
            <a:r>
              <a:rPr lang="en-AU" dirty="0">
                <a:solidFill>
                  <a:schemeClr val="tx1"/>
                </a:solidFill>
              </a:rPr>
              <a:t>motion in July 2021 to enter PSDO process</a:t>
            </a:r>
            <a:endParaRPr kumimoji="0" lang="en-AU" sz="2400" b="0" i="0" u="none" strike="noStrike" cap="none" normalizeH="0" baseline="0" dirty="0">
              <a:ln>
                <a:noFill/>
              </a:ln>
              <a:solidFill>
                <a:schemeClr val="tx1"/>
              </a:solidFill>
              <a:effectLst/>
              <a:latin typeface="Times New Roman" pitchFamily="16" charset="0"/>
              <a:ea typeface="MS Gothic" charset="-128"/>
            </a:endParaRPr>
          </a:p>
          <a:p>
            <a:pPr marL="536575" lvl="1" indent="-176213">
              <a:spcBef>
                <a:spcPts val="400"/>
              </a:spcBef>
              <a:buFont typeface="Arial" panose="020B0604020202020204" pitchFamily="34" charset="0"/>
              <a:buChar char="•"/>
            </a:pPr>
            <a:r>
              <a:rPr kumimoji="0" lang="en-AU" b="0" i="0" u="none" strike="noStrike" cap="none" normalizeH="0" baseline="0" dirty="0">
                <a:ln>
                  <a:noFill/>
                </a:ln>
                <a:solidFill>
                  <a:schemeClr val="tx1"/>
                </a:solidFill>
                <a:effectLst/>
                <a:latin typeface="Times New Roman" pitchFamily="16" charset="0"/>
                <a:ea typeface="MS Gothic" charset="-128"/>
              </a:rPr>
              <a:t>802.11ay</a:t>
            </a:r>
          </a:p>
          <a:p>
            <a:pPr marL="536575" lvl="1" indent="-176213">
              <a:spcBef>
                <a:spcPts val="400"/>
              </a:spcBef>
              <a:buFont typeface="Arial" panose="020B0604020202020204" pitchFamily="34" charset="0"/>
              <a:buChar char="•"/>
            </a:pPr>
            <a:r>
              <a:rPr kumimoji="0" lang="en-AU" b="0" i="0" u="none" strike="noStrike" cap="none" normalizeH="0" baseline="0" dirty="0">
                <a:ln>
                  <a:noFill/>
                </a:ln>
                <a:solidFill>
                  <a:schemeClr val="tx1"/>
                </a:solidFill>
                <a:effectLst/>
              </a:rPr>
              <a:t>802.11ba</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In 60-day ballot</a:t>
            </a:r>
          </a:p>
          <a:p>
            <a:pPr marL="539750" lvl="1" indent="-179388">
              <a:spcBef>
                <a:spcPts val="800"/>
              </a:spcBef>
              <a:buFont typeface="Arial" panose="020B0604020202020204" pitchFamily="34" charset="0"/>
              <a:buChar char="•"/>
            </a:pPr>
            <a:r>
              <a:rPr lang="en-AU" dirty="0">
                <a:solidFill>
                  <a:schemeClr val="tx1"/>
                </a:solidFill>
              </a:rPr>
              <a:t>802.11ax</a:t>
            </a:r>
          </a:p>
          <a:p>
            <a:pPr indent="-382588">
              <a:spcBef>
                <a:spcPts val="400"/>
              </a:spcBef>
              <a:buFont typeface="Arial" panose="020B0604020202020204" pitchFamily="34" charset="0"/>
              <a:buChar char="•"/>
            </a:pPr>
            <a:r>
              <a:rPr lang="en-AU" dirty="0">
                <a:solidFill>
                  <a:schemeClr val="tx1"/>
                </a:solidFill>
              </a:rPr>
              <a:t>Passed 60-day ballot</a:t>
            </a:r>
          </a:p>
          <a:p>
            <a:pPr marL="539750" lvl="1" indent="-179388">
              <a:spcBef>
                <a:spcPts val="400"/>
              </a:spcBef>
              <a:buFont typeface="Arial" panose="020B0604020202020204" pitchFamily="34" charset="0"/>
              <a:buChar char="•"/>
            </a:pPr>
            <a:r>
              <a:rPr kumimoji="0" lang="en-AU" b="0" i="0" u="none" strike="noStrike" cap="none" normalizeH="0" baseline="0" dirty="0">
                <a:ln>
                  <a:noFill/>
                </a:ln>
                <a:solidFill>
                  <a:schemeClr val="tx1"/>
                </a:solidFill>
                <a:effectLst/>
              </a:rPr>
              <a:t>802.11md - comment resolution complete</a:t>
            </a:r>
          </a:p>
        </p:txBody>
      </p:sp>
      <p:graphicFrame>
        <p:nvGraphicFramePr>
          <p:cNvPr id="9" name="Content Placeholder 5">
            <a:extLst>
              <a:ext uri="{FF2B5EF4-FFF2-40B4-BE49-F238E27FC236}">
                <a16:creationId xmlns:a16="http://schemas.microsoft.com/office/drawing/2014/main" id="{B8846E8E-B910-4BA5-B719-8E88900E0F24}"/>
              </a:ext>
            </a:extLst>
          </p:cNvPr>
          <p:cNvGraphicFramePr>
            <a:graphicFrameLocks/>
          </p:cNvGraphicFramePr>
          <p:nvPr>
            <p:extLst>
              <p:ext uri="{D42A27DB-BD31-4B8C-83A1-F6EECF244321}">
                <p14:modId xmlns:p14="http://schemas.microsoft.com/office/powerpoint/2010/main" val="1961236981"/>
              </p:ext>
            </p:extLst>
          </p:nvPr>
        </p:nvGraphicFramePr>
        <p:xfrm>
          <a:off x="1352557" y="2503947"/>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931E8E9-3275-49E7-B31F-E6836E73BDAD}"/>
              </a:ext>
            </a:extLst>
          </p:cNvPr>
          <p:cNvSpPr>
            <a:spLocks noGrp="1"/>
          </p:cNvSpPr>
          <p:nvPr>
            <p:ph type="ftr" idx="14"/>
          </p:nvPr>
        </p:nvSpPr>
        <p:spPr/>
        <p:txBody>
          <a:bodyPr/>
          <a:lstStyle/>
          <a:p>
            <a:r>
              <a:rPr lang="en-GB"/>
              <a:t>Andrew Myles, Cisco</a:t>
            </a:r>
            <a:endParaRPr lang="en-GB" dirty="0"/>
          </a:p>
        </p:txBody>
      </p:sp>
      <p:sp>
        <p:nvSpPr>
          <p:cNvPr id="10" name="Slide Number Placeholder 9">
            <a:extLst>
              <a:ext uri="{FF2B5EF4-FFF2-40B4-BE49-F238E27FC236}">
                <a16:creationId xmlns:a16="http://schemas.microsoft.com/office/drawing/2014/main" id="{052949A9-546B-41EA-A9E2-F226503A09C2}"/>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11" name="Date Placeholder 10">
            <a:extLst>
              <a:ext uri="{FF2B5EF4-FFF2-40B4-BE49-F238E27FC236}">
                <a16:creationId xmlns:a16="http://schemas.microsoft.com/office/drawing/2014/main" id="{BEC62B8A-78D9-4796-955D-AC8F18A36FF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267060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434859E-C8FA-48B9-B898-7C0352D9F6E2}"/>
              </a:ext>
            </a:extLst>
          </p:cNvPr>
          <p:cNvSpPr>
            <a:spLocks noGrp="1" noChangeArrowheads="1"/>
          </p:cNvSpPr>
          <p:nvPr>
            <p:ph type="title"/>
          </p:nvPr>
        </p:nvSpPr>
        <p:spPr/>
        <p:txBody>
          <a:bodyPr/>
          <a:lstStyle/>
          <a:p>
            <a:pPr algn="l"/>
            <a:r>
              <a:rPr lang="en-AU" altLang="en-US" dirty="0"/>
              <a:t>A large number of IEEE 802 submissions are in the PSDO balloting process</a:t>
            </a:r>
          </a:p>
        </p:txBody>
      </p:sp>
      <p:sp>
        <p:nvSpPr>
          <p:cNvPr id="7" name="Content Placeholder 2">
            <a:extLst>
              <a:ext uri="{FF2B5EF4-FFF2-40B4-BE49-F238E27FC236}">
                <a16:creationId xmlns:a16="http://schemas.microsoft.com/office/drawing/2014/main" id="{B7FBB139-036C-4094-9701-EF30C843FD6E}"/>
              </a:ext>
            </a:extLst>
          </p:cNvPr>
          <p:cNvSpPr>
            <a:spLocks noGrp="1"/>
          </p:cNvSpPr>
          <p:nvPr>
            <p:ph idx="1"/>
          </p:nvPr>
        </p:nvSpPr>
        <p:spPr>
          <a:xfrm>
            <a:off x="2209800" y="1981200"/>
            <a:ext cx="2590800" cy="4114800"/>
          </a:xfrm>
        </p:spPr>
        <p:txBody>
          <a:bodyPr/>
          <a:lstStyle/>
          <a:p>
            <a:pPr lvl="2">
              <a:defRPr/>
            </a:pPr>
            <a:endParaRPr lang="en-AU" dirty="0"/>
          </a:p>
          <a:p>
            <a:pPr lvl="2">
              <a:defRPr/>
            </a:pPr>
            <a:endParaRPr lang="en-AU" dirty="0">
              <a:solidFill>
                <a:srgbClr val="FF0000"/>
              </a:solidFill>
            </a:endParaRPr>
          </a:p>
          <a:p>
            <a:pPr marL="182563" indent="-182563">
              <a:spcBef>
                <a:spcPts val="400"/>
              </a:spcBef>
              <a:defRPr/>
            </a:pPr>
            <a:endParaRPr lang="en-AU" sz="2000" b="0" dirty="0"/>
          </a:p>
          <a:p>
            <a:pPr>
              <a:defRPr/>
            </a:pPr>
            <a:endParaRPr lang="en-AU" sz="2000" dirty="0"/>
          </a:p>
        </p:txBody>
      </p:sp>
      <p:sp>
        <p:nvSpPr>
          <p:cNvPr id="18439" name="Content Placeholder 2">
            <a:extLst>
              <a:ext uri="{FF2B5EF4-FFF2-40B4-BE49-F238E27FC236}">
                <a16:creationId xmlns:a16="http://schemas.microsoft.com/office/drawing/2014/main" id="{C20EEE3F-9271-4D41-83BD-4C75CDAF0BDA}"/>
              </a:ext>
            </a:extLst>
          </p:cNvPr>
          <p:cNvSpPr txBox="1">
            <a:spLocks noChangeArrowheads="1"/>
          </p:cNvSpPr>
          <p:nvPr/>
        </p:nvSpPr>
        <p:spPr bwMode="auto">
          <a:xfrm>
            <a:off x="4876800" y="19812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182563" indent="-182563">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endParaRPr lang="en-AU" altLang="en-US" sz="1600"/>
          </a:p>
          <a:p>
            <a:endParaRPr lang="en-AU" altLang="en-US"/>
          </a:p>
        </p:txBody>
      </p:sp>
      <p:graphicFrame>
        <p:nvGraphicFramePr>
          <p:cNvPr id="10" name="Table 2">
            <a:extLst>
              <a:ext uri="{FF2B5EF4-FFF2-40B4-BE49-F238E27FC236}">
                <a16:creationId xmlns:a16="http://schemas.microsoft.com/office/drawing/2014/main" id="{8BF2DB12-417F-4A5F-8B23-FBC1B61A179F}"/>
              </a:ext>
            </a:extLst>
          </p:cNvPr>
          <p:cNvGraphicFramePr>
            <a:graphicFrameLocks noGrp="1"/>
          </p:cNvGraphicFramePr>
          <p:nvPr>
            <p:extLst>
              <p:ext uri="{D42A27DB-BD31-4B8C-83A1-F6EECF244321}">
                <p14:modId xmlns:p14="http://schemas.microsoft.com/office/powerpoint/2010/main" val="1709269728"/>
              </p:ext>
            </p:extLst>
          </p:nvPr>
        </p:nvGraphicFramePr>
        <p:xfrm>
          <a:off x="914401" y="1981200"/>
          <a:ext cx="10475388" cy="4359277"/>
        </p:xfrm>
        <a:graphic>
          <a:graphicData uri="http://schemas.openxmlformats.org/drawingml/2006/table">
            <a:tbl>
              <a:tblPr firstRow="1" bandRow="1">
                <a:tableStyleId>{93296810-A885-4BE3-A3E7-6D5BEEA58F35}</a:tableStyleId>
              </a:tblPr>
              <a:tblGrid>
                <a:gridCol w="1745898">
                  <a:extLst>
                    <a:ext uri="{9D8B030D-6E8A-4147-A177-3AD203B41FA5}">
                      <a16:colId xmlns:a16="http://schemas.microsoft.com/office/drawing/2014/main" val="20000"/>
                    </a:ext>
                  </a:extLst>
                </a:gridCol>
                <a:gridCol w="1745898">
                  <a:extLst>
                    <a:ext uri="{9D8B030D-6E8A-4147-A177-3AD203B41FA5}">
                      <a16:colId xmlns:a16="http://schemas.microsoft.com/office/drawing/2014/main" val="3867417566"/>
                    </a:ext>
                  </a:extLst>
                </a:gridCol>
                <a:gridCol w="1745898">
                  <a:extLst>
                    <a:ext uri="{9D8B030D-6E8A-4147-A177-3AD203B41FA5}">
                      <a16:colId xmlns:a16="http://schemas.microsoft.com/office/drawing/2014/main" val="20001"/>
                    </a:ext>
                  </a:extLst>
                </a:gridCol>
                <a:gridCol w="1745898">
                  <a:extLst>
                    <a:ext uri="{9D8B030D-6E8A-4147-A177-3AD203B41FA5}">
                      <a16:colId xmlns:a16="http://schemas.microsoft.com/office/drawing/2014/main" val="20002"/>
                    </a:ext>
                  </a:extLst>
                </a:gridCol>
                <a:gridCol w="1745898">
                  <a:extLst>
                    <a:ext uri="{9D8B030D-6E8A-4147-A177-3AD203B41FA5}">
                      <a16:colId xmlns:a16="http://schemas.microsoft.com/office/drawing/2014/main" val="20003"/>
                    </a:ext>
                  </a:extLst>
                </a:gridCol>
                <a:gridCol w="1745898">
                  <a:extLst>
                    <a:ext uri="{9D8B030D-6E8A-4147-A177-3AD203B41FA5}">
                      <a16:colId xmlns:a16="http://schemas.microsoft.com/office/drawing/2014/main" val="20004"/>
                    </a:ext>
                  </a:extLst>
                </a:gridCol>
              </a:tblGrid>
              <a:tr h="33532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60-day ballot</a:t>
                      </a:r>
                    </a:p>
                  </a:txBody>
                  <a:tcPr marT="45732" marB="45732">
                    <a:solidFill>
                      <a:schemeClr val="accent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T="45732" marB="45732">
                    <a:solidFill>
                      <a:schemeClr val="accent2"/>
                    </a:solidFill>
                  </a:tcPr>
                </a:tc>
                <a:tc gridSpan="3">
                  <a:txBody>
                    <a:bodyPr/>
                    <a:lstStyle/>
                    <a:p>
                      <a:pPr algn="ctr"/>
                      <a:r>
                        <a:rPr lang="en-AU" sz="1600" b="1" dirty="0">
                          <a:solidFill>
                            <a:schemeClr val="bg1"/>
                          </a:solidFill>
                        </a:rPr>
                        <a:t>FDIS</a:t>
                      </a:r>
                    </a:p>
                  </a:txBody>
                  <a:tcPr marT="45732" marB="45732">
                    <a:solidFill>
                      <a:schemeClr val="accent2"/>
                    </a:solidFill>
                  </a:tcPr>
                </a:tc>
                <a:tc hMerge="1">
                  <a:txBody>
                    <a:bodyPr/>
                    <a:lstStyle/>
                    <a:p>
                      <a:endParaRPr lang="en-AU"/>
                    </a:p>
                  </a:txBody>
                  <a:tcPr/>
                </a:tc>
                <a:tc hMerge="1">
                  <a:txBody>
                    <a:bodyPr/>
                    <a:lstStyle/>
                    <a:p>
                      <a:endParaRPr lang="en-AU" sz="1600" dirty="0">
                        <a:solidFill>
                          <a:schemeClr val="bg1"/>
                        </a:solidFill>
                      </a:endParaRPr>
                    </a:p>
                  </a:txBody>
                  <a:tcPr>
                    <a:solidFill>
                      <a:schemeClr val="accent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t>Published</a:t>
                      </a:r>
                    </a:p>
                  </a:txBody>
                  <a:tcPr marT="45732" marB="45732">
                    <a:solidFill>
                      <a:schemeClr val="accent2"/>
                    </a:solidFill>
                  </a:tcPr>
                </a:tc>
                <a:extLst>
                  <a:ext uri="{0D108BD9-81ED-4DB2-BD59-A6C34878D82A}">
                    <a16:rowId xmlns:a16="http://schemas.microsoft.com/office/drawing/2014/main" val="10000"/>
                  </a:ext>
                </a:extLst>
              </a:tr>
              <a:tr h="335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In progress</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Passed</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Waiting</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In progress</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Passed</a:t>
                      </a:r>
                    </a:p>
                  </a:txBody>
                  <a:tcPr marT="45732" marB="45732">
                    <a:solidFill>
                      <a:schemeClr val="accent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Waiting for publication</a:t>
                      </a:r>
                    </a:p>
                  </a:txBody>
                  <a:tcPr>
                    <a:solidFill>
                      <a:schemeClr val="accent2"/>
                    </a:solidFill>
                  </a:tcPr>
                </a:tc>
                <a:extLst>
                  <a:ext uri="{0D108BD9-81ED-4DB2-BD59-A6C34878D82A}">
                    <a16:rowId xmlns:a16="http://schemas.microsoft.com/office/drawing/2014/main" val="10001"/>
                  </a:ext>
                </a:extLst>
              </a:tr>
              <a:tr h="335329">
                <a:tc>
                  <a:txBody>
                    <a:bodyPr/>
                    <a:lstStyle/>
                    <a:p>
                      <a:pPr lvl="0">
                        <a:defRPr/>
                      </a:pPr>
                      <a:r>
                        <a:rPr lang="en-AU" sz="1600" dirty="0"/>
                        <a:t>802.1CS</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802.11md</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802.3cr</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802.3cb</a:t>
                      </a:r>
                    </a:p>
                  </a:txBody>
                  <a:tcPr marT="45732" marB="45732"/>
                </a:tc>
                <a:tc>
                  <a:txBody>
                    <a:bodyPr/>
                    <a:lstStyle/>
                    <a:p>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802.1AE/Cor 1</a:t>
                      </a:r>
                    </a:p>
                  </a:txBody>
                  <a:tcPr marT="45732" marB="45732"/>
                </a:tc>
                <a:extLst>
                  <a:ext uri="{0D108BD9-81ED-4DB2-BD59-A6C34878D82A}">
                    <a16:rowId xmlns:a16="http://schemas.microsoft.com/office/drawing/2014/main" val="10002"/>
                  </a:ext>
                </a:extLst>
              </a:tr>
              <a:tr h="335329">
                <a:tc>
                  <a:txBody>
                    <a:bodyPr/>
                    <a:lstStyle/>
                    <a:p>
                      <a:pPr lvl="0">
                        <a:defRPr/>
                      </a:pPr>
                      <a:r>
                        <a:rPr lang="en-AU" sz="1600" b="0" dirty="0">
                          <a:solidFill>
                            <a:schemeClr val="tx1"/>
                          </a:solidFill>
                        </a:rPr>
                        <a:t>802.11ax</a:t>
                      </a:r>
                    </a:p>
                  </a:txBody>
                  <a:tcPr marT="45732" marB="45732">
                    <a:solidFill>
                      <a:srgbClr val="CDCDE6"/>
                    </a:solidFill>
                  </a:tcPr>
                </a:tc>
                <a:tc>
                  <a:txBody>
                    <a:bodyPr/>
                    <a:lstStyle/>
                    <a:p>
                      <a:pPr lvl="0">
                        <a:defRPr/>
                      </a:pPr>
                      <a:endParaRPr lang="en-AU" sz="1600" b="0" dirty="0">
                        <a:solidFill>
                          <a:schemeClr val="tx1"/>
                        </a:solidFill>
                      </a:endParaRPr>
                    </a:p>
                  </a:txBody>
                  <a:tcPr marT="45732" marB="457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802.3cu</a:t>
                      </a:r>
                      <a:endParaRPr lang="en-AU" sz="1600" kern="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802.3bt</a:t>
                      </a:r>
                    </a:p>
                  </a:txBody>
                  <a:tcPr marT="45732" marB="45732"/>
                </a:tc>
                <a:tc>
                  <a:txBody>
                    <a:bodyPr/>
                    <a:lstStyle/>
                    <a:p>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extLst>
                  <a:ext uri="{0D108BD9-81ED-4DB2-BD59-A6C34878D82A}">
                    <a16:rowId xmlns:a16="http://schemas.microsoft.com/office/drawing/2014/main" val="10003"/>
                  </a:ext>
                </a:extLst>
              </a:tr>
              <a:tr h="335329">
                <a:tc>
                  <a:txBody>
                    <a:bodyPr/>
                    <a:lstStyle/>
                    <a:p>
                      <a:pPr lvl="0">
                        <a:defRPr/>
                      </a:pPr>
                      <a:endParaRPr lang="en-AU" sz="1600" b="0" dirty="0">
                        <a:solidFill>
                          <a:schemeClr val="tx1"/>
                        </a:solidFill>
                      </a:endParaRPr>
                    </a:p>
                  </a:txBody>
                  <a:tcPr marT="45732" marB="45732">
                    <a:noFill/>
                  </a:tcPr>
                </a:tc>
                <a:tc>
                  <a:txBody>
                    <a:bodyPr/>
                    <a:lstStyle/>
                    <a:p>
                      <a:pPr lvl="0">
                        <a:defRPr/>
                      </a:pPr>
                      <a:endParaRPr lang="en-AU" sz="1600" b="0" dirty="0">
                        <a:solidFill>
                          <a:schemeClr val="tx1"/>
                        </a:solidFill>
                      </a:endParaRPr>
                    </a:p>
                  </a:txBody>
                  <a:tcPr marT="45732" marB="45732">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In progress</a:t>
                      </a:r>
                    </a:p>
                  </a:txBody>
                  <a:tcPr marT="45732" marB="45732">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600" dirty="0"/>
                        <a:t>802.3cd</a:t>
                      </a:r>
                    </a:p>
                  </a:txBody>
                  <a:tcPr marT="45732" marB="45732"/>
                </a:tc>
                <a:tc>
                  <a:txBody>
                    <a:bodyPr/>
                    <a:lstStyle/>
                    <a:p>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10005"/>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802.1Qcc</a:t>
                      </a: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802.3cn</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328696341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a:t>
                      </a:r>
                      <a:r>
                        <a:rPr lang="en-AU" sz="1600" kern="0" dirty="0"/>
                        <a:t>02.1Qcp</a:t>
                      </a: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600" dirty="0"/>
                        <a:t>802.3cg</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10006"/>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802.1Qcy</a:t>
                      </a: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802.3cq</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666384687"/>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802.1AS-REV</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802.3cm</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33500807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802.1AX-REV</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802.3ch</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13510545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802.1X</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600" dirty="0"/>
                        <a:t>802.3ca</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7154179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802.1CMde</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802.3.2</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10007"/>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802.22</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380326636"/>
                  </a:ext>
                </a:extLst>
              </a:tr>
            </a:tbl>
          </a:graphicData>
        </a:graphic>
      </p:graphicFrame>
      <p:sp>
        <p:nvSpPr>
          <p:cNvPr id="2" name="Rectangle 1">
            <a:extLst>
              <a:ext uri="{FF2B5EF4-FFF2-40B4-BE49-F238E27FC236}">
                <a16:creationId xmlns:a16="http://schemas.microsoft.com/office/drawing/2014/main" id="{A3BAE44B-0D52-44F7-B8B8-8EF61CBF2009}"/>
              </a:ext>
            </a:extLst>
          </p:cNvPr>
          <p:cNvSpPr/>
          <p:nvPr/>
        </p:nvSpPr>
        <p:spPr bwMode="auto">
          <a:xfrm>
            <a:off x="2567608" y="3645024"/>
            <a:ext cx="1728192"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1600" b="0" i="0" u="none" strike="noStrike" cap="none" normalizeH="0" baseline="0" dirty="0">
                <a:ln>
                  <a:noFill/>
                </a:ln>
                <a:solidFill>
                  <a:srgbClr val="FF0000"/>
                </a:solidFill>
                <a:effectLst/>
                <a:latin typeface="Times New Roman" pitchFamily="16" charset="0"/>
                <a:ea typeface="MS Gothic" charset="-128"/>
              </a:rPr>
              <a:t>Comment resolution complete – see motio</a:t>
            </a:r>
            <a:r>
              <a:rPr lang="en-AU" sz="1600" dirty="0">
                <a:solidFill>
                  <a:srgbClr val="FF0000"/>
                </a:solidFill>
              </a:rPr>
              <a:t>n</a:t>
            </a:r>
            <a:endParaRPr kumimoji="0" lang="en-AU" sz="1600" b="0" i="0" u="none" strike="noStrike" cap="none" normalizeH="0" baseline="0" dirty="0">
              <a:ln>
                <a:noFill/>
              </a:ln>
              <a:solidFill>
                <a:srgbClr val="FF0000"/>
              </a:solidFill>
              <a:effectLst/>
              <a:latin typeface="Times New Roman" pitchFamily="16" charset="0"/>
              <a:ea typeface="MS Gothic" charset="-128"/>
            </a:endParaRPr>
          </a:p>
        </p:txBody>
      </p:sp>
      <p:cxnSp>
        <p:nvCxnSpPr>
          <p:cNvPr id="4" name="Straight Arrow Connector 3">
            <a:extLst>
              <a:ext uri="{FF2B5EF4-FFF2-40B4-BE49-F238E27FC236}">
                <a16:creationId xmlns:a16="http://schemas.microsoft.com/office/drawing/2014/main" id="{355B2817-970A-43DC-B89B-48EBA497F6F7}"/>
              </a:ext>
            </a:extLst>
          </p:cNvPr>
          <p:cNvCxnSpPr>
            <a:stCxn id="2" idx="0"/>
          </p:cNvCxnSpPr>
          <p:nvPr/>
        </p:nvCxnSpPr>
        <p:spPr bwMode="auto">
          <a:xfrm flipH="1" flipV="1">
            <a:off x="3287688" y="2996952"/>
            <a:ext cx="144016" cy="648072"/>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sp>
        <p:nvSpPr>
          <p:cNvPr id="3" name="Footer Placeholder 2">
            <a:extLst>
              <a:ext uri="{FF2B5EF4-FFF2-40B4-BE49-F238E27FC236}">
                <a16:creationId xmlns:a16="http://schemas.microsoft.com/office/drawing/2014/main" id="{7CC48B8A-9CB8-41FE-8EC9-D5D28C4F8841}"/>
              </a:ext>
            </a:extLst>
          </p:cNvPr>
          <p:cNvSpPr>
            <a:spLocks noGrp="1"/>
          </p:cNvSpPr>
          <p:nvPr>
            <p:ph type="ftr" idx="14"/>
          </p:nvPr>
        </p:nvSpPr>
        <p:spPr/>
        <p:txBody>
          <a:bodyPr/>
          <a:lstStyle/>
          <a:p>
            <a:r>
              <a:rPr lang="en-GB"/>
              <a:t>Andrew Myles, Cisco</a:t>
            </a:r>
            <a:endParaRPr lang="en-GB" dirty="0"/>
          </a:p>
        </p:txBody>
      </p:sp>
      <p:sp>
        <p:nvSpPr>
          <p:cNvPr id="5" name="Slide Number Placeholder 4">
            <a:extLst>
              <a:ext uri="{FF2B5EF4-FFF2-40B4-BE49-F238E27FC236}">
                <a16:creationId xmlns:a16="http://schemas.microsoft.com/office/drawing/2014/main" id="{5AC50DA2-724D-4EBC-953C-9CF7CC82BBA8}"/>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a:extLst>
              <a:ext uri="{FF2B5EF4-FFF2-40B4-BE49-F238E27FC236}">
                <a16:creationId xmlns:a16="http://schemas.microsoft.com/office/drawing/2014/main" id="{BBAFA54C-F7BC-4806-A09C-E8DF05510F3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28406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1D1DE5F7-2160-4C47-B85A-B865BA082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IEEE 802 JTC1 SC reviewed the upcoming SC6 agenda for their Aug/Sep 2021 virtual meeting</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considering new projects on </a:t>
            </a:r>
          </a:p>
          <a:p>
            <a:pPr lvl="1"/>
            <a:r>
              <a:rPr lang="en-AU" dirty="0"/>
              <a:t>Control Protocol for RF Directional Signal Transmission</a:t>
            </a:r>
          </a:p>
          <a:p>
            <a:pPr lvl="1"/>
            <a:r>
              <a:rPr lang="en-AU" dirty="0"/>
              <a:t>Industrial Wireless Network</a:t>
            </a:r>
          </a:p>
          <a:p>
            <a:pPr lvl="1"/>
            <a:r>
              <a:rPr lang="en-AU" dirty="0"/>
              <a:t>Wearable Robot Area Network</a:t>
            </a:r>
          </a:p>
          <a:p>
            <a:r>
              <a:rPr lang="en-AU" dirty="0"/>
              <a:t>SC6/WG7 is continuing its work on </a:t>
            </a:r>
            <a:r>
              <a:rPr lang="en-AU" i="1" dirty="0"/>
              <a:t>Wireless LAN Access Control </a:t>
            </a:r>
          </a:p>
          <a:p>
            <a:pPr lvl="1"/>
            <a:r>
              <a:rPr lang="en-AU" dirty="0"/>
              <a:t>Enables a cloud controlled controller architecture with redundancy</a:t>
            </a:r>
          </a:p>
          <a:p>
            <a:r>
              <a:rPr lang="en-AU" dirty="0"/>
              <a:t>IEEE 802 will send the usual LS to SC6</a:t>
            </a:r>
          </a:p>
          <a:p>
            <a:pPr lvl="1"/>
            <a:r>
              <a:rPr lang="en-AU" dirty="0"/>
              <a:t>Documenting the state of the PSDO process</a:t>
            </a:r>
          </a:p>
        </p:txBody>
      </p:sp>
      <p:sp>
        <p:nvSpPr>
          <p:cNvPr id="7" name="Footer Placeholder 6">
            <a:extLst>
              <a:ext uri="{FF2B5EF4-FFF2-40B4-BE49-F238E27FC236}">
                <a16:creationId xmlns:a16="http://schemas.microsoft.com/office/drawing/2014/main" id="{E5246A7A-7D19-4EBA-BDB1-88F85E3E875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81F758B0-E99B-4CE9-B098-7DDE18FC6A4D}"/>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8F604EC4-0D51-4076-B31D-9E0B3D016B2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893133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The IEEE 802 JTC1 SC will undertake its usual work</a:t>
            </a:r>
            <a:br>
              <a:rPr lang="en-AU" dirty="0"/>
            </a:br>
            <a:r>
              <a:rPr lang="en-AU" dirty="0"/>
              <a:t>at its virtual meeting in September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July 2021</a:t>
            </a:r>
          </a:p>
          <a:p>
            <a:pPr marL="800100" lvl="1" indent="-342900">
              <a:buFont typeface="Arial" panose="020B0604020202020204" pitchFamily="34" charset="0"/>
              <a:buChar char="•"/>
            </a:pPr>
            <a:r>
              <a:rPr lang="en-AU" dirty="0"/>
              <a:t>Execute PSDO process</a:t>
            </a:r>
          </a:p>
          <a:p>
            <a:pPr marL="800100" lvl="1" indent="-342900">
              <a:buFont typeface="Arial" panose="020B0604020202020204" pitchFamily="34" charset="0"/>
              <a:buChar char="•"/>
            </a:pPr>
            <a:r>
              <a:rPr lang="en-AU" dirty="0"/>
              <a:t>Review the results of the SC6 meeting in Aug/Sep 2021</a:t>
            </a:r>
          </a:p>
        </p:txBody>
      </p:sp>
      <p:sp>
        <p:nvSpPr>
          <p:cNvPr id="7" name="Footer Placeholder 6">
            <a:extLst>
              <a:ext uri="{FF2B5EF4-FFF2-40B4-BE49-F238E27FC236}">
                <a16:creationId xmlns:a16="http://schemas.microsoft.com/office/drawing/2014/main" id="{3137EB69-C7A9-4D1A-B939-674B453915C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3E49F87-11A3-4C6A-9D69-A0D736317AB1}"/>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4D80DCCD-EE42-43B9-A4E1-5A55137321C6}"/>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312931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E79B-7FEB-4E7B-85B6-C58A9DA583AD}"/>
              </a:ext>
            </a:extLst>
          </p:cNvPr>
          <p:cNvSpPr>
            <a:spLocks noGrp="1"/>
          </p:cNvSpPr>
          <p:nvPr>
            <p:ph type="title"/>
          </p:nvPr>
        </p:nvSpPr>
        <p:spPr>
          <a:xfrm>
            <a:off x="914401" y="685801"/>
            <a:ext cx="10361084" cy="1295400"/>
          </a:xfrm>
        </p:spPr>
        <p:txBody>
          <a:bodyPr/>
          <a:lstStyle/>
          <a:p>
            <a:pPr algn="l"/>
            <a:r>
              <a:rPr lang="en-AU" dirty="0"/>
              <a:t>Proposed motion for consideration by the 802.11 WG in relation to comments on IEEE 802.11md under the PSDO process </a:t>
            </a:r>
          </a:p>
        </p:txBody>
      </p:sp>
      <p:sp>
        <p:nvSpPr>
          <p:cNvPr id="3" name="Content Placeholder 2">
            <a:extLst>
              <a:ext uri="{FF2B5EF4-FFF2-40B4-BE49-F238E27FC236}">
                <a16:creationId xmlns:a16="http://schemas.microsoft.com/office/drawing/2014/main" id="{A75A9245-E1D0-43FB-8424-805ED8E27FF7}"/>
              </a:ext>
            </a:extLst>
          </p:cNvPr>
          <p:cNvSpPr>
            <a:spLocks noGrp="1"/>
          </p:cNvSpPr>
          <p:nvPr>
            <p:ph idx="1"/>
          </p:nvPr>
        </p:nvSpPr>
        <p:spPr>
          <a:xfrm>
            <a:off x="914401" y="2204864"/>
            <a:ext cx="10361084" cy="3889550"/>
          </a:xfrm>
        </p:spPr>
        <p:txBody>
          <a:bodyPr/>
          <a:lstStyle/>
          <a:p>
            <a:r>
              <a:rPr lang="en-AU" dirty="0"/>
              <a:t>Personal motion (agenda item 5.2.6)</a:t>
            </a:r>
          </a:p>
          <a:p>
            <a:pPr marL="449263" lvl="1" indent="7938"/>
            <a:r>
              <a:rPr lang="en-AU" sz="2400" i="1" dirty="0"/>
              <a:t>The IEEE 802.11 WG recommends to the IEEE 802 EC that the material in </a:t>
            </a:r>
            <a:r>
              <a:rPr lang="en-AU" sz="2400" i="1" dirty="0">
                <a:solidFill>
                  <a:srgbClr val="FF0000"/>
                </a:solidFill>
                <a:hlinkClick r:id="rId2"/>
              </a:rPr>
              <a:t>11-21-1039-03</a:t>
            </a:r>
            <a:r>
              <a:rPr lang="en-AU" sz="2400" i="1" dirty="0"/>
              <a:t> be liaised to ISO/IEC JTC1/SC6 as a response to comments on IEEE Std 802.11-2020 during the 60-day ballot under the PSDO agreement with ISO</a:t>
            </a:r>
            <a:endParaRPr lang="en-AU" sz="2400" dirty="0"/>
          </a:p>
          <a:p>
            <a:r>
              <a:rPr lang="en-AU" dirty="0"/>
              <a:t>Moved: Myles </a:t>
            </a:r>
          </a:p>
          <a:p>
            <a:r>
              <a:rPr lang="en-AU" dirty="0"/>
              <a:t>Seconded: Harkins</a:t>
            </a:r>
          </a:p>
        </p:txBody>
      </p:sp>
      <p:sp>
        <p:nvSpPr>
          <p:cNvPr id="7" name="Footer Placeholder 6">
            <a:extLst>
              <a:ext uri="{FF2B5EF4-FFF2-40B4-BE49-F238E27FC236}">
                <a16:creationId xmlns:a16="http://schemas.microsoft.com/office/drawing/2014/main" id="{219B13D0-2D93-441C-8485-5960FC056A8F}"/>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FD805C7-71D6-462A-8EA0-CE9323EB08B3}"/>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589FA3F5-A7FD-4BFC-AB57-24ECA5BCC169}"/>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836234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July 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6163"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3" name="Footer Placeholder 2">
            <a:extLst>
              <a:ext uri="{FF2B5EF4-FFF2-40B4-BE49-F238E27FC236}">
                <a16:creationId xmlns:a16="http://schemas.microsoft.com/office/drawing/2014/main" id="{68D1A6D4-7CF7-41B3-BB5F-0CD39EC1288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F457D9F4-30C4-4470-8AF5-B5DDF5D037D6}"/>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D73FABDB-6C7C-41CF-81FD-30FAA7F1A6E1}"/>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180362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2209800" y="1600200"/>
            <a:ext cx="7772400" cy="4875213"/>
          </a:xfrm>
        </p:spPr>
        <p:txBody>
          <a:bodyPr/>
          <a:lstStyle/>
          <a:p>
            <a:pPr>
              <a:lnSpc>
                <a:spcPct val="90000"/>
              </a:lnSpc>
            </a:pPr>
            <a:r>
              <a:rPr lang="en-US" dirty="0"/>
              <a:t>Continued comment resolution for CC35</a:t>
            </a:r>
          </a:p>
          <a:p>
            <a:pPr lvl="1">
              <a:lnSpc>
                <a:spcPct val="90000"/>
              </a:lnSpc>
            </a:pPr>
            <a:r>
              <a:rPr lang="en-US" sz="2400" dirty="0"/>
              <a:t>Current status:</a:t>
            </a:r>
          </a:p>
          <a:p>
            <a:pPr lvl="2">
              <a:lnSpc>
                <a:spcPct val="90000"/>
              </a:lnSpc>
            </a:pPr>
            <a:r>
              <a:rPr lang="en-US" sz="2000" dirty="0"/>
              <a:t>604 comments (99 – Approved, 19 – Ready for Motion)</a:t>
            </a:r>
          </a:p>
          <a:p>
            <a:pPr>
              <a:lnSpc>
                <a:spcPct val="90000"/>
              </a:lnSpc>
            </a:pPr>
            <a:r>
              <a:rPr lang="en-US" dirty="0"/>
              <a:t>Amendment roll-in timeline</a:t>
            </a:r>
          </a:p>
          <a:p>
            <a:pPr lvl="1">
              <a:lnSpc>
                <a:spcPct val="90000"/>
              </a:lnSpc>
            </a:pPr>
            <a:r>
              <a:rPr lang="en-US" dirty="0"/>
              <a:t>11ax rolled into D0.1 – </a:t>
            </a:r>
            <a:r>
              <a:rPr lang="en-US" b="1" dirty="0"/>
              <a:t>complete!</a:t>
            </a:r>
          </a:p>
          <a:p>
            <a:pPr lvl="1">
              <a:lnSpc>
                <a:spcPct val="90000"/>
              </a:lnSpc>
            </a:pPr>
            <a:r>
              <a:rPr lang="en-US" dirty="0"/>
              <a:t>11ay target to be rolled-in for September Electronic interim</a:t>
            </a:r>
          </a:p>
          <a:p>
            <a:pPr lvl="1">
              <a:lnSpc>
                <a:spcPct val="90000"/>
              </a:lnSpc>
            </a:pPr>
            <a:r>
              <a:rPr lang="en-US" dirty="0"/>
              <a:t>11ba between September and November</a:t>
            </a:r>
          </a:p>
          <a:p>
            <a:pPr>
              <a:lnSpc>
                <a:spcPct val="90000"/>
              </a:lnSpc>
            </a:pPr>
            <a:r>
              <a:rPr lang="en-US" dirty="0"/>
              <a:t>Discussed ISO IEC/JTC1 comment resolutions that could result in changes in </a:t>
            </a:r>
            <a:r>
              <a:rPr lang="en-US" dirty="0" err="1"/>
              <a:t>REVme</a:t>
            </a:r>
            <a:endParaRPr lang="en-US" dirty="0"/>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pPr>
            <a:endParaRPr lang="en-US" sz="2000" dirty="0"/>
          </a:p>
          <a:p>
            <a:pPr>
              <a:lnSpc>
                <a:spcPct val="90000"/>
              </a:lnSpc>
            </a:pPr>
            <a:endParaRPr lang="en-US" altLang="en-US" sz="1800" dirty="0">
              <a:ea typeface="MS PGothic" panose="020B0600070205080204" pitchFamily="34" charset="-128"/>
            </a:endParaRPr>
          </a:p>
        </p:txBody>
      </p:sp>
      <p:sp>
        <p:nvSpPr>
          <p:cNvPr id="3" name="Footer Placeholder 2">
            <a:extLst>
              <a:ext uri="{FF2B5EF4-FFF2-40B4-BE49-F238E27FC236}">
                <a16:creationId xmlns:a16="http://schemas.microsoft.com/office/drawing/2014/main" id="{1F878D16-98D5-4AAC-A02E-D7068400FADB}"/>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B701855-F9E0-43F2-B879-A851F1206346}"/>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Date Placeholder 4">
            <a:extLst>
              <a:ext uri="{FF2B5EF4-FFF2-40B4-BE49-F238E27FC236}">
                <a16:creationId xmlns:a16="http://schemas.microsoft.com/office/drawing/2014/main" id="{25F79FFF-4217-4F42-B5E6-8414687550B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889509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Plans for September</a:t>
            </a:r>
          </a:p>
        </p:txBody>
      </p:sp>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dirty="0"/>
              <a:t>July 26, Aug 9, 16, 23, 30, Sep 27 – Monday 10am ET, 2hrs </a:t>
            </a:r>
          </a:p>
          <a:p>
            <a:pPr lvl="2">
              <a:lnSpc>
                <a:spcPct val="80000"/>
              </a:lnSpc>
            </a:pPr>
            <a:r>
              <a:rPr lang="en-US" altLang="en-US" sz="2000" dirty="0"/>
              <a:t>Motions scheduled for 23</a:t>
            </a:r>
            <a:r>
              <a:rPr lang="en-US" altLang="en-US" sz="2000" baseline="30000" dirty="0"/>
              <a:t>rd</a:t>
            </a:r>
            <a:r>
              <a:rPr lang="en-US" altLang="en-US" sz="2000" dirty="0"/>
              <a:t> teleconference</a:t>
            </a:r>
            <a:r>
              <a:rPr lang="en-US" altLang="en-US" sz="2000" baseline="30000" dirty="0"/>
              <a:t> </a:t>
            </a:r>
            <a:endParaRPr lang="en-US" altLang="en-US" sz="2000" dirty="0"/>
          </a:p>
          <a:p>
            <a:pPr>
              <a:lnSpc>
                <a:spcPct val="90000"/>
              </a:lnSpc>
            </a:pPr>
            <a:r>
              <a:rPr lang="en-US" kern="0" dirty="0"/>
              <a:t>Continue processing comments from comment collection</a:t>
            </a:r>
          </a:p>
          <a:p>
            <a:pPr>
              <a:lnSpc>
                <a:spcPct val="90000"/>
              </a:lnSpc>
            </a:pPr>
            <a:r>
              <a:rPr lang="en-US" kern="0" dirty="0"/>
              <a:t>Continue to discuss issues on the issues list</a:t>
            </a:r>
          </a:p>
          <a:p>
            <a:pPr>
              <a:lnSpc>
                <a:spcPct val="90000"/>
              </a:lnSpc>
            </a:pPr>
            <a:r>
              <a:rPr lang="en-US" dirty="0"/>
              <a:t>Updates to timeline and roll-in plans and </a:t>
            </a:r>
            <a:r>
              <a:rPr lang="en-US" dirty="0" err="1"/>
              <a:t>TGba</a:t>
            </a:r>
            <a:endParaRPr lang="en-US" kern="0" dirty="0"/>
          </a:p>
          <a:p>
            <a:pPr marL="0" indent="0"/>
            <a:endParaRPr lang="en-CA" dirty="0"/>
          </a:p>
        </p:txBody>
      </p:sp>
      <p:sp>
        <p:nvSpPr>
          <p:cNvPr id="3" name="Footer Placeholder 2">
            <a:extLst>
              <a:ext uri="{FF2B5EF4-FFF2-40B4-BE49-F238E27FC236}">
                <a16:creationId xmlns:a16="http://schemas.microsoft.com/office/drawing/2014/main" id="{451F5BCF-7A1A-4F97-BFD4-2CC8CE970850}"/>
              </a:ext>
            </a:extLst>
          </p:cNvPr>
          <p:cNvSpPr>
            <a:spLocks noGrp="1"/>
          </p:cNvSpPr>
          <p:nvPr>
            <p:ph type="ftr" idx="14"/>
          </p:nvPr>
        </p:nvSpPr>
        <p:spPr/>
        <p:txBody>
          <a:bodyPr/>
          <a:lstStyle/>
          <a:p>
            <a:r>
              <a:rPr lang="en-GB"/>
              <a:t>Mike Montemurro, Huawei</a:t>
            </a:r>
            <a:endParaRPr lang="en-GB" dirty="0"/>
          </a:p>
        </p:txBody>
      </p:sp>
      <p:sp>
        <p:nvSpPr>
          <p:cNvPr id="5" name="Slide Number Placeholder 4">
            <a:extLst>
              <a:ext uri="{FF2B5EF4-FFF2-40B4-BE49-F238E27FC236}">
                <a16:creationId xmlns:a16="http://schemas.microsoft.com/office/drawing/2014/main" id="{1C4600B0-980E-4A64-84B0-6F44D8CEAD0C}"/>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6" name="Date Placeholder 5">
            <a:extLst>
              <a:ext uri="{FF2B5EF4-FFF2-40B4-BE49-F238E27FC236}">
                <a16:creationId xmlns:a16="http://schemas.microsoft.com/office/drawing/2014/main" id="{5707F9AA-CC03-4C5A-AC21-81DFEE31DE4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24514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July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2021-07-19</a:t>
            </a:r>
          </a:p>
        </p:txBody>
      </p:sp>
      <p:sp>
        <p:nvSpPr>
          <p:cNvPr id="6" name="Date Placeholder 3"/>
          <p:cNvSpPr>
            <a:spLocks noGrp="1"/>
          </p:cNvSpPr>
          <p:nvPr>
            <p:ph type="dt" idx="10"/>
          </p:nvPr>
        </p:nvSpPr>
        <p:spPr/>
        <p:txBody>
          <a:bodyPr/>
          <a:lstStyle/>
          <a:p>
            <a:r>
              <a:rPr lang="en-US"/>
              <a:t>July 2021</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46</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1281"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July 2021.</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47</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July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July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Work completed:</a:t>
            </a:r>
          </a:p>
          <a:p>
            <a:pPr lvl="1">
              <a:buFont typeface="Arial" panose="020B0604020202020204" pitchFamily="34" charset="0"/>
              <a:buChar char="•"/>
            </a:pPr>
            <a:r>
              <a:rPr lang="en-US" dirty="0"/>
              <a:t>Reviewed/approved resolution to 119 Technical, 2 General and  192 Editorial comments by that completing response to LB253 recirculation ballot initiated out of the July meeting.</a:t>
            </a:r>
          </a:p>
          <a:p>
            <a:pPr lvl="1">
              <a:buFont typeface="Arial" panose="020B0604020202020204" pitchFamily="34" charset="0"/>
              <a:buChar char="•"/>
            </a:pPr>
            <a:r>
              <a:rPr lang="en-US" dirty="0"/>
              <a:t>TG passed a motion to instruct the </a:t>
            </a:r>
            <a:r>
              <a:rPr lang="en-US" dirty="0" err="1"/>
              <a:t>TGaz</a:t>
            </a:r>
            <a:r>
              <a:rPr lang="en-US" dirty="0"/>
              <a:t> editor to prepare </a:t>
            </a:r>
            <a:r>
              <a:rPr lang="en-CA" dirty="0"/>
              <a:t>D4.0 and initiate a 15-day WG Recirculation Ballot.</a:t>
            </a:r>
          </a:p>
          <a:p>
            <a:pPr lvl="1">
              <a:buFont typeface="Arial" panose="020B0604020202020204" pitchFamily="34" charset="0"/>
              <a:buChar char="•"/>
            </a:pPr>
            <a:r>
              <a:rPr lang="en-US" dirty="0"/>
              <a:t>Completed and approved changes in response to MDR.</a:t>
            </a:r>
          </a:p>
          <a:p>
            <a:pPr lvl="1">
              <a:buFont typeface="Arial" panose="020B0604020202020204" pitchFamily="34" charset="0"/>
              <a:buChar char="•"/>
            </a:pPr>
            <a:r>
              <a:rPr lang="en-US" dirty="0"/>
              <a:t>Published a new draft P802.11az D3.2.</a:t>
            </a:r>
          </a:p>
          <a:p>
            <a:pPr lvl="1">
              <a:buFont typeface="Arial" panose="020B0604020202020204" pitchFamily="34" charset="0"/>
              <a:buChar char="•"/>
            </a:pPr>
            <a:r>
              <a:rPr lang="en-US" dirty="0"/>
              <a:t>The TG considered its timelines without change and is maintaining its current timeline.</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43991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July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Targets toward September:</a:t>
            </a:r>
          </a:p>
          <a:p>
            <a:pPr lvl="1">
              <a:buFont typeface="Arial" panose="020B0604020202020204" pitchFamily="34" charset="0"/>
              <a:buChar char="•"/>
            </a:pPr>
            <a:r>
              <a:rPr lang="en-US" dirty="0"/>
              <a:t>Execute next recirculation ballot, pending WG approval (later during this meeting).</a:t>
            </a:r>
          </a:p>
          <a:p>
            <a:pPr lvl="1">
              <a:buFont typeface="Arial" panose="020B0604020202020204" pitchFamily="34" charset="0"/>
              <a:buChar char="•"/>
            </a:pPr>
            <a:r>
              <a:rPr lang="en-US" dirty="0"/>
              <a:t>Start comment resolution received on P802.11az D4.0.</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44791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9E034780-C8BB-41AB-9A53-A9AAA526A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60" y="702296"/>
            <a:ext cx="10507942" cy="5742075"/>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6584CC9-10B2-40BB-A3F1-131186C79250}"/>
              </a:ext>
            </a:extLst>
          </p:cNvPr>
          <p:cNvSpPr/>
          <p:nvPr/>
        </p:nvSpPr>
        <p:spPr>
          <a:xfrm>
            <a:off x="8362375" y="3691972"/>
            <a:ext cx="241417"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114" name="Rectangle 113">
            <a:extLst>
              <a:ext uri="{FF2B5EF4-FFF2-40B4-BE49-F238E27FC236}">
                <a16:creationId xmlns:a16="http://schemas.microsoft.com/office/drawing/2014/main" id="{5F80D85B-CA5D-46A1-BBCA-B1DD484CF0B5}"/>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7" name="Rectangle 106">
            <a:extLst>
              <a:ext uri="{FF2B5EF4-FFF2-40B4-BE49-F238E27FC236}">
                <a16:creationId xmlns:a16="http://schemas.microsoft.com/office/drawing/2014/main" id="{E7E80E61-8672-45B3-8ADF-8C71BCDAC53A}"/>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8" name="Rectangle 107">
            <a:extLst>
              <a:ext uri="{FF2B5EF4-FFF2-40B4-BE49-F238E27FC236}">
                <a16:creationId xmlns:a16="http://schemas.microsoft.com/office/drawing/2014/main" id="{806D1120-6CEB-4444-8E21-833EDD971B97}"/>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09" name="Rectangle 108">
            <a:extLst>
              <a:ext uri="{FF2B5EF4-FFF2-40B4-BE49-F238E27FC236}">
                <a16:creationId xmlns:a16="http://schemas.microsoft.com/office/drawing/2014/main" id="{B96217F6-0548-4D3B-A788-9F4D6253F8B8}"/>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0" name="Rectangle 109">
            <a:extLst>
              <a:ext uri="{FF2B5EF4-FFF2-40B4-BE49-F238E27FC236}">
                <a16:creationId xmlns:a16="http://schemas.microsoft.com/office/drawing/2014/main" id="{76BC72B2-7D24-4C6D-BE05-DD73FFD7DB2D}"/>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2" name="Title 1"/>
          <p:cNvSpPr>
            <a:spLocks noGrp="1"/>
          </p:cNvSpPr>
          <p:nvPr>
            <p:ph type="title"/>
          </p:nvPr>
        </p:nvSpPr>
        <p:spPr>
          <a:xfrm>
            <a:off x="914401" y="685802"/>
            <a:ext cx="10361084" cy="485992"/>
          </a:xfrm>
        </p:spPr>
        <p:txBody>
          <a:bodyPr/>
          <a:lstStyle/>
          <a:p>
            <a:r>
              <a:rPr lang="en-US" dirty="0"/>
              <a:t>Timeline – TG progress update past the July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July 2021</a:t>
            </a:r>
            <a:endParaRPr lang="en-GB" dirty="0"/>
          </a:p>
        </p:txBody>
      </p:sp>
      <p:sp>
        <p:nvSpPr>
          <p:cNvPr id="9" name="Rectangle 8"/>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25" name="Rectangle 24"/>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26" name="Group 25"/>
          <p:cNvGrpSpPr/>
          <p:nvPr/>
        </p:nvGrpSpPr>
        <p:grpSpPr>
          <a:xfrm>
            <a:off x="1772692" y="1988840"/>
            <a:ext cx="8500127" cy="4176464"/>
            <a:chOff x="1339290" y="1268760"/>
            <a:chExt cx="6503157" cy="3782041"/>
          </a:xfrm>
        </p:grpSpPr>
        <p:sp>
          <p:nvSpPr>
            <p:cNvPr id="27" name="Line 15"/>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8" name="Line 14"/>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9" name="Line 10"/>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0" name="Line 11"/>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1" name="Line 15"/>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2" name="Line 15"/>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06" name="Text Box 24">
            <a:extLst>
              <a:ext uri="{FF2B5EF4-FFF2-40B4-BE49-F238E27FC236}">
                <a16:creationId xmlns:a16="http://schemas.microsoft.com/office/drawing/2014/main" id="{FDD295FC-5B3E-40FF-9DBD-769508BBC4A6}"/>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12" name="Rectangle 111">
            <a:extLst>
              <a:ext uri="{FF2B5EF4-FFF2-40B4-BE49-F238E27FC236}">
                <a16:creationId xmlns:a16="http://schemas.microsoft.com/office/drawing/2014/main" id="{69DC5164-B6FD-4947-8311-D3C23314DE17}"/>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13" name="Rectangle 112">
            <a:extLst>
              <a:ext uri="{FF2B5EF4-FFF2-40B4-BE49-F238E27FC236}">
                <a16:creationId xmlns:a16="http://schemas.microsoft.com/office/drawing/2014/main" id="{AF2D2B37-858F-49CD-B8B3-A42B192B9F9D}"/>
              </a:ext>
            </a:extLst>
          </p:cNvPr>
          <p:cNvSpPr/>
          <p:nvPr/>
        </p:nvSpPr>
        <p:spPr>
          <a:xfrm>
            <a:off x="803996" y="3888221"/>
            <a:ext cx="9540000" cy="248520"/>
          </a:xfrm>
          <a:prstGeom prst="rect">
            <a:avLst/>
          </a:prstGeom>
          <a:gradFill flip="none" rotWithShape="1">
            <a:gsLst>
              <a:gs pos="0">
                <a:srgbClr val="FFFF00"/>
              </a:gs>
              <a:gs pos="37000">
                <a:srgbClr val="FFFF00"/>
              </a:gs>
              <a:gs pos="68000">
                <a:srgbClr val="00B050"/>
              </a:gs>
              <a:gs pos="10000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dirty="0">
                <a:solidFill>
                  <a:schemeClr val="tx1"/>
                </a:solidFill>
              </a:rPr>
              <a:t>        Amendment text</a:t>
            </a:r>
          </a:p>
        </p:txBody>
      </p:sp>
      <p:sp>
        <p:nvSpPr>
          <p:cNvPr id="115" name="Text Box 26">
            <a:extLst>
              <a:ext uri="{FF2B5EF4-FFF2-40B4-BE49-F238E27FC236}">
                <a16:creationId xmlns:a16="http://schemas.microsoft.com/office/drawing/2014/main" id="{64AE616E-C795-47DD-AF7B-6DEEA83A5362}"/>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16" name="Isosceles Triangle 115">
            <a:extLst>
              <a:ext uri="{FF2B5EF4-FFF2-40B4-BE49-F238E27FC236}">
                <a16:creationId xmlns:a16="http://schemas.microsoft.com/office/drawing/2014/main" id="{44442673-ECDC-419A-A9CD-051E05DB4DB8}"/>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Text Box 24">
            <a:extLst>
              <a:ext uri="{FF2B5EF4-FFF2-40B4-BE49-F238E27FC236}">
                <a16:creationId xmlns:a16="http://schemas.microsoft.com/office/drawing/2014/main" id="{EE061B56-3AEC-498D-B5B2-6F11449B93DE}"/>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18" name="Isosceles Triangle 117">
            <a:extLst>
              <a:ext uri="{FF2B5EF4-FFF2-40B4-BE49-F238E27FC236}">
                <a16:creationId xmlns:a16="http://schemas.microsoft.com/office/drawing/2014/main" id="{3F0AA21A-6D87-4206-8EEC-3FD5BA0CE0AE}"/>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4">
            <a:extLst>
              <a:ext uri="{FF2B5EF4-FFF2-40B4-BE49-F238E27FC236}">
                <a16:creationId xmlns:a16="http://schemas.microsoft.com/office/drawing/2014/main" id="{3D10B997-FA32-446E-A64F-C16BE48C1D81}"/>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20" name="Isosceles Triangle 119">
            <a:extLst>
              <a:ext uri="{FF2B5EF4-FFF2-40B4-BE49-F238E27FC236}">
                <a16:creationId xmlns:a16="http://schemas.microsoft.com/office/drawing/2014/main" id="{AA437355-9F8B-4A6F-AAB1-840527A829D4}"/>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21" name="Text Box 24">
            <a:extLst>
              <a:ext uri="{FF2B5EF4-FFF2-40B4-BE49-F238E27FC236}">
                <a16:creationId xmlns:a16="http://schemas.microsoft.com/office/drawing/2014/main" id="{A547E5D1-D54B-4250-846D-FE970644BEE5}"/>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25" name="Isosceles Triangle 124">
            <a:extLst>
              <a:ext uri="{FF2B5EF4-FFF2-40B4-BE49-F238E27FC236}">
                <a16:creationId xmlns:a16="http://schemas.microsoft.com/office/drawing/2014/main" id="{7D57DDC4-188E-446F-866B-8D2528A070AE}"/>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27" name="Straight Connector 126">
            <a:extLst>
              <a:ext uri="{FF2B5EF4-FFF2-40B4-BE49-F238E27FC236}">
                <a16:creationId xmlns:a16="http://schemas.microsoft.com/office/drawing/2014/main" id="{2D741719-48C6-4978-96AB-33C832196D61}"/>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Text Box 24">
            <a:extLst>
              <a:ext uri="{FF2B5EF4-FFF2-40B4-BE49-F238E27FC236}">
                <a16:creationId xmlns:a16="http://schemas.microsoft.com/office/drawing/2014/main" id="{F3200BBA-60BF-4CFD-AE55-831E4690B9C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45" name="Isosceles Triangle 144">
            <a:extLst>
              <a:ext uri="{FF2B5EF4-FFF2-40B4-BE49-F238E27FC236}">
                <a16:creationId xmlns:a16="http://schemas.microsoft.com/office/drawing/2014/main" id="{3B28E869-CA25-4246-8BD5-AE35F55D5CDD}"/>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6" name="Isosceles Triangle 145">
            <a:extLst>
              <a:ext uri="{FF2B5EF4-FFF2-40B4-BE49-F238E27FC236}">
                <a16:creationId xmlns:a16="http://schemas.microsoft.com/office/drawing/2014/main" id="{0B294817-DEC4-4480-B07A-9DD6DE770F4D}"/>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7" name="Text Box 24">
            <a:extLst>
              <a:ext uri="{FF2B5EF4-FFF2-40B4-BE49-F238E27FC236}">
                <a16:creationId xmlns:a16="http://schemas.microsoft.com/office/drawing/2014/main" id="{41ECCC80-8D2F-411C-A046-A1EE9D099118}"/>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48" name="Straight Connector 147">
            <a:extLst>
              <a:ext uri="{FF2B5EF4-FFF2-40B4-BE49-F238E27FC236}">
                <a16:creationId xmlns:a16="http://schemas.microsoft.com/office/drawing/2014/main" id="{EDD273A8-30CE-4248-B9F8-E11D790DC1DE}"/>
              </a:ext>
            </a:extLst>
          </p:cNvPr>
          <p:cNvCxnSpPr/>
          <p:nvPr/>
        </p:nvCxnSpPr>
        <p:spPr bwMode="auto">
          <a:xfrm>
            <a:off x="810588" y="4174700"/>
            <a:ext cx="4356000" cy="7334"/>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Isosceles Triangle 149">
            <a:extLst>
              <a:ext uri="{FF2B5EF4-FFF2-40B4-BE49-F238E27FC236}">
                <a16:creationId xmlns:a16="http://schemas.microsoft.com/office/drawing/2014/main" id="{59441D21-CA4C-46FD-A061-1300276B8C4B}"/>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1" name="Text Box 24">
            <a:extLst>
              <a:ext uri="{FF2B5EF4-FFF2-40B4-BE49-F238E27FC236}">
                <a16:creationId xmlns:a16="http://schemas.microsoft.com/office/drawing/2014/main" id="{7257137D-C140-42D2-AF82-E571EE3A14B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52" name="Rectangle 151">
            <a:extLst>
              <a:ext uri="{FF2B5EF4-FFF2-40B4-BE49-F238E27FC236}">
                <a16:creationId xmlns:a16="http://schemas.microsoft.com/office/drawing/2014/main" id="{57180947-F2CF-4175-986E-88B56A3D5595}"/>
              </a:ext>
            </a:extLst>
          </p:cNvPr>
          <p:cNvSpPr/>
          <p:nvPr/>
        </p:nvSpPr>
        <p:spPr>
          <a:xfrm>
            <a:off x="2999656" y="3890918"/>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53" name="Rectangle 152">
            <a:extLst>
              <a:ext uri="{FF2B5EF4-FFF2-40B4-BE49-F238E27FC236}">
                <a16:creationId xmlns:a16="http://schemas.microsoft.com/office/drawing/2014/main" id="{CC30AC72-C1DB-4389-9759-AAF9081BE28B}"/>
              </a:ext>
            </a:extLst>
          </p:cNvPr>
          <p:cNvSpPr/>
          <p:nvPr/>
        </p:nvSpPr>
        <p:spPr>
          <a:xfrm>
            <a:off x="3766413" y="3888380"/>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55" name="Oval Callout 93">
            <a:extLst>
              <a:ext uri="{FF2B5EF4-FFF2-40B4-BE49-F238E27FC236}">
                <a16:creationId xmlns:a16="http://schemas.microsoft.com/office/drawing/2014/main" id="{CFEDDDC9-704E-402C-80F9-97FD7D66F6C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56" name="Oval Callout 61">
            <a:extLst>
              <a:ext uri="{FF2B5EF4-FFF2-40B4-BE49-F238E27FC236}">
                <a16:creationId xmlns:a16="http://schemas.microsoft.com/office/drawing/2014/main" id="{C1460C53-55DE-4E69-8306-D9EEC5D6D472}"/>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1" name="Rectangle 160">
            <a:extLst>
              <a:ext uri="{FF2B5EF4-FFF2-40B4-BE49-F238E27FC236}">
                <a16:creationId xmlns:a16="http://schemas.microsoft.com/office/drawing/2014/main" id="{F91C410D-A0F8-489D-9873-3E5D0C80D27A}"/>
              </a:ext>
            </a:extLst>
          </p:cNvPr>
          <p:cNvSpPr/>
          <p:nvPr/>
        </p:nvSpPr>
        <p:spPr>
          <a:xfrm>
            <a:off x="5136613" y="3888529"/>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3" name="Oval Callout 93">
            <a:extLst>
              <a:ext uri="{FF2B5EF4-FFF2-40B4-BE49-F238E27FC236}">
                <a16:creationId xmlns:a16="http://schemas.microsoft.com/office/drawing/2014/main" id="{A55DFAB0-5797-465C-B664-371760473364}"/>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64" name="Straight Connector 163">
            <a:extLst>
              <a:ext uri="{FF2B5EF4-FFF2-40B4-BE49-F238E27FC236}">
                <a16:creationId xmlns:a16="http://schemas.microsoft.com/office/drawing/2014/main" id="{52E32D23-69F6-49BA-9523-CDB5CBFEF3BF}"/>
              </a:ext>
            </a:extLst>
          </p:cNvPr>
          <p:cNvCxnSpPr/>
          <p:nvPr/>
        </p:nvCxnSpPr>
        <p:spPr bwMode="auto">
          <a:xfrm>
            <a:off x="5195919" y="4182700"/>
            <a:ext cx="28440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Oval Callout 93">
            <a:extLst>
              <a:ext uri="{FF2B5EF4-FFF2-40B4-BE49-F238E27FC236}">
                <a16:creationId xmlns:a16="http://schemas.microsoft.com/office/drawing/2014/main" id="{053659BB-C70B-464E-B908-B4640A2FBA93}"/>
              </a:ext>
            </a:extLst>
          </p:cNvPr>
          <p:cNvSpPr/>
          <p:nvPr/>
        </p:nvSpPr>
        <p:spPr bwMode="auto">
          <a:xfrm>
            <a:off x="5625420" y="4595398"/>
            <a:ext cx="10065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Isosceles Triangle 110">
            <a:extLst>
              <a:ext uri="{FF2B5EF4-FFF2-40B4-BE49-F238E27FC236}">
                <a16:creationId xmlns:a16="http://schemas.microsoft.com/office/drawing/2014/main" id="{DD1F662E-8959-49A4-88BE-5AE6F718E288}"/>
              </a:ext>
            </a:extLst>
          </p:cNvPr>
          <p:cNvSpPr>
            <a:spLocks noChangeArrowheads="1"/>
          </p:cNvSpPr>
          <p:nvPr/>
        </p:nvSpPr>
        <p:spPr bwMode="auto">
          <a:xfrm>
            <a:off x="7896200" y="3068960"/>
            <a:ext cx="228472" cy="22225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7" name="Text Box 26">
            <a:extLst>
              <a:ext uri="{FF2B5EF4-FFF2-40B4-BE49-F238E27FC236}">
                <a16:creationId xmlns:a16="http://schemas.microsoft.com/office/drawing/2014/main" id="{1BB62CF0-E562-4410-9872-349190F1677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58" name="Isosceles Triangle 157">
            <a:extLst>
              <a:ext uri="{FF2B5EF4-FFF2-40B4-BE49-F238E27FC236}">
                <a16:creationId xmlns:a16="http://schemas.microsoft.com/office/drawing/2014/main" id="{1829E6D2-C959-48D2-9FC0-FFED226D051A}"/>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grpSp>
        <p:nvGrpSpPr>
          <p:cNvPr id="3" name="Group 2">
            <a:extLst>
              <a:ext uri="{FF2B5EF4-FFF2-40B4-BE49-F238E27FC236}">
                <a16:creationId xmlns:a16="http://schemas.microsoft.com/office/drawing/2014/main" id="{28CF0915-8ED0-4994-B502-33D19ECAB01A}"/>
              </a:ext>
            </a:extLst>
          </p:cNvPr>
          <p:cNvGrpSpPr/>
          <p:nvPr/>
        </p:nvGrpSpPr>
        <p:grpSpPr>
          <a:xfrm>
            <a:off x="7668534" y="2425355"/>
            <a:ext cx="650149" cy="672139"/>
            <a:chOff x="7668534" y="2425355"/>
            <a:chExt cx="650149" cy="672139"/>
          </a:xfrm>
        </p:grpSpPr>
        <p:sp>
          <p:nvSpPr>
            <p:cNvPr id="159" name="Text Box 26">
              <a:extLst>
                <a:ext uri="{FF2B5EF4-FFF2-40B4-BE49-F238E27FC236}">
                  <a16:creationId xmlns:a16="http://schemas.microsoft.com/office/drawing/2014/main" id="{E8DE5F9A-9D3C-4C73-BFC7-EED51F4D1918}"/>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60" name="Isosceles Triangle 159">
              <a:extLst>
                <a:ext uri="{FF2B5EF4-FFF2-40B4-BE49-F238E27FC236}">
                  <a16:creationId xmlns:a16="http://schemas.microsoft.com/office/drawing/2014/main" id="{3A3D8048-3EBA-46FE-9184-5444CD320345}"/>
                </a:ext>
              </a:extLst>
            </p:cNvPr>
            <p:cNvSpPr>
              <a:spLocks noChangeArrowheads="1"/>
            </p:cNvSpPr>
            <p:nvPr/>
          </p:nvSpPr>
          <p:spPr bwMode="auto">
            <a:xfrm flipH="1">
              <a:off x="7863226" y="2425355"/>
              <a:ext cx="248998" cy="217487"/>
            </a:xfrm>
            <a:prstGeom prst="triangle">
              <a:avLst>
                <a:gd name="adj" fmla="val 50000"/>
              </a:avLst>
            </a:prstGeom>
            <a:gradFill>
              <a:gsLst>
                <a:gs pos="0">
                  <a:srgbClr val="FFFF00"/>
                </a:gs>
                <a:gs pos="100000">
                  <a:srgbClr val="FFFF00"/>
                </a:gs>
                <a:gs pos="75000">
                  <a:srgbClr val="00B050"/>
                </a:gs>
                <a:gs pos="0">
                  <a:srgbClr val="00B050"/>
                </a:gs>
              </a:gsLst>
              <a:lin ang="10800000" scaled="1"/>
            </a:gra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dirty="0">
                <a:latin typeface="Arial" panose="020B0604020202020204" pitchFamily="34" charset="0"/>
                <a:cs typeface="Arial" panose="020B0604020202020204" pitchFamily="34" charset="0"/>
              </a:endParaRPr>
            </a:p>
          </p:txBody>
        </p:sp>
      </p:grpSp>
      <p:sp>
        <p:nvSpPr>
          <p:cNvPr id="162" name="Text Box 29">
            <a:extLst>
              <a:ext uri="{FF2B5EF4-FFF2-40B4-BE49-F238E27FC236}">
                <a16:creationId xmlns:a16="http://schemas.microsoft.com/office/drawing/2014/main" id="{4D338DF7-FA29-482B-919B-2A35726598BC}"/>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71" name="Isosceles Triangle 170">
            <a:extLst>
              <a:ext uri="{FF2B5EF4-FFF2-40B4-BE49-F238E27FC236}">
                <a16:creationId xmlns:a16="http://schemas.microsoft.com/office/drawing/2014/main" id="{DCC5BBF5-68C6-48CF-B621-AF59B163E79E}"/>
              </a:ext>
            </a:extLst>
          </p:cNvPr>
          <p:cNvSpPr>
            <a:spLocks noChangeArrowheads="1"/>
          </p:cNvSpPr>
          <p:nvPr/>
        </p:nvSpPr>
        <p:spPr bwMode="auto">
          <a:xfrm>
            <a:off x="10642354" y="2431553"/>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2" name="Text Box 29">
            <a:extLst>
              <a:ext uri="{FF2B5EF4-FFF2-40B4-BE49-F238E27FC236}">
                <a16:creationId xmlns:a16="http://schemas.microsoft.com/office/drawing/2014/main" id="{A4BE7802-A5F3-45C9-B17C-6A16E32A1182}"/>
              </a:ext>
            </a:extLst>
          </p:cNvPr>
          <p:cNvSpPr txBox="1">
            <a:spLocks noChangeArrowheads="1"/>
          </p:cNvSpPr>
          <p:nvPr/>
        </p:nvSpPr>
        <p:spPr bwMode="auto">
          <a:xfrm flipH="1">
            <a:off x="10356796" y="2691938"/>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68" name="Rectangle 167">
            <a:extLst>
              <a:ext uri="{FF2B5EF4-FFF2-40B4-BE49-F238E27FC236}">
                <a16:creationId xmlns:a16="http://schemas.microsoft.com/office/drawing/2014/main" id="{A6609AD8-0BD0-4DE6-98A2-627D5F941659}"/>
              </a:ext>
            </a:extLst>
          </p:cNvPr>
          <p:cNvSpPr/>
          <p:nvPr/>
        </p:nvSpPr>
        <p:spPr>
          <a:xfrm>
            <a:off x="7055129" y="3890741"/>
            <a:ext cx="1037171"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73" name="Rectangle 172">
            <a:extLst>
              <a:ext uri="{FF2B5EF4-FFF2-40B4-BE49-F238E27FC236}">
                <a16:creationId xmlns:a16="http://schemas.microsoft.com/office/drawing/2014/main" id="{F4CFBCF5-0562-4CD1-8BE5-1D5BE737664D}"/>
              </a:ext>
            </a:extLst>
          </p:cNvPr>
          <p:cNvSpPr/>
          <p:nvPr/>
        </p:nvSpPr>
        <p:spPr>
          <a:xfrm>
            <a:off x="9201477" y="3888407"/>
            <a:ext cx="777965"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2</a:t>
            </a:r>
            <a:r>
              <a:rPr lang="en-US" sz="1100" baseline="30000" dirty="0">
                <a:solidFill>
                  <a:schemeClr val="tx1"/>
                </a:solidFill>
              </a:rPr>
              <a:t>nd</a:t>
            </a:r>
            <a:r>
              <a:rPr lang="en-US" sz="1100" dirty="0">
                <a:solidFill>
                  <a:schemeClr val="tx1"/>
                </a:solidFill>
              </a:rPr>
              <a:t> SA</a:t>
            </a:r>
          </a:p>
        </p:txBody>
      </p:sp>
      <p:sp>
        <p:nvSpPr>
          <p:cNvPr id="169" name="Rectangle 168">
            <a:extLst>
              <a:ext uri="{FF2B5EF4-FFF2-40B4-BE49-F238E27FC236}">
                <a16:creationId xmlns:a16="http://schemas.microsoft.com/office/drawing/2014/main" id="{8200F9A2-67E5-4987-9546-12211A6042BD}"/>
              </a:ext>
            </a:extLst>
          </p:cNvPr>
          <p:cNvSpPr/>
          <p:nvPr/>
        </p:nvSpPr>
        <p:spPr>
          <a:xfrm>
            <a:off x="7323995" y="3645563"/>
            <a:ext cx="716220"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02C6E214-6D3E-41BA-9208-3834DA86B95B}"/>
              </a:ext>
            </a:extLst>
          </p:cNvPr>
          <p:cNvSpPr/>
          <p:nvPr/>
        </p:nvSpPr>
        <p:spPr>
          <a:xfrm>
            <a:off x="8475419" y="3889351"/>
            <a:ext cx="879000" cy="24757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1</a:t>
            </a:r>
            <a:r>
              <a:rPr lang="en-US" sz="1100" baseline="30000" dirty="0">
                <a:solidFill>
                  <a:schemeClr val="tx1"/>
                </a:solidFill>
              </a:rPr>
              <a:t>st</a:t>
            </a:r>
            <a:r>
              <a:rPr lang="en-US" sz="1100" dirty="0">
                <a:solidFill>
                  <a:schemeClr val="tx1"/>
                </a:solidFill>
              </a:rPr>
              <a:t> SA</a:t>
            </a:r>
          </a:p>
        </p:txBody>
      </p:sp>
      <p:sp>
        <p:nvSpPr>
          <p:cNvPr id="170" name="Rectangle 169">
            <a:extLst>
              <a:ext uri="{FF2B5EF4-FFF2-40B4-BE49-F238E27FC236}">
                <a16:creationId xmlns:a16="http://schemas.microsoft.com/office/drawing/2014/main" id="{67AF27AE-0EAD-4603-A050-028DEEF65666}"/>
              </a:ext>
            </a:extLst>
          </p:cNvPr>
          <p:cNvSpPr/>
          <p:nvPr/>
        </p:nvSpPr>
        <p:spPr>
          <a:xfrm>
            <a:off x="8040216" y="3890636"/>
            <a:ext cx="446793"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chemeClr val="tx1"/>
                </a:solidFill>
              </a:rPr>
              <a:t>Next </a:t>
            </a:r>
          </a:p>
          <a:p>
            <a:pPr algn="ctr">
              <a:defRPr/>
            </a:pPr>
            <a:r>
              <a:rPr lang="en-US" sz="1000" dirty="0">
                <a:solidFill>
                  <a:schemeClr val="tx1"/>
                </a:solidFill>
              </a:rPr>
              <a:t>LB</a:t>
            </a:r>
          </a:p>
        </p:txBody>
      </p:sp>
      <p:sp>
        <p:nvSpPr>
          <p:cNvPr id="64" name="Oval Callout 93">
            <a:extLst>
              <a:ext uri="{FF2B5EF4-FFF2-40B4-BE49-F238E27FC236}">
                <a16:creationId xmlns:a16="http://schemas.microsoft.com/office/drawing/2014/main" id="{A65DD93F-BB47-4E8E-8821-C6F5E935C5A2}"/>
              </a:ext>
            </a:extLst>
          </p:cNvPr>
          <p:cNvSpPr/>
          <p:nvPr/>
        </p:nvSpPr>
        <p:spPr bwMode="auto">
          <a:xfrm>
            <a:off x="8707022" y="2832100"/>
            <a:ext cx="1158306" cy="487541"/>
          </a:xfrm>
          <a:prstGeom prst="wedgeEllipseCallout">
            <a:avLst>
              <a:gd name="adj1" fmla="val -71339"/>
              <a:gd name="adj2" fmla="val 116380"/>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66" name="Group 65">
            <a:extLst>
              <a:ext uri="{FF2B5EF4-FFF2-40B4-BE49-F238E27FC236}">
                <a16:creationId xmlns:a16="http://schemas.microsoft.com/office/drawing/2014/main" id="{3F65A8A0-3EEF-4C41-BB52-29E8E9A84FF5}"/>
              </a:ext>
            </a:extLst>
          </p:cNvPr>
          <p:cNvGrpSpPr/>
          <p:nvPr/>
        </p:nvGrpSpPr>
        <p:grpSpPr>
          <a:xfrm>
            <a:off x="8987553" y="2424078"/>
            <a:ext cx="650149" cy="395140"/>
            <a:chOff x="7668534" y="2425355"/>
            <a:chExt cx="650149" cy="395140"/>
          </a:xfrm>
        </p:grpSpPr>
        <p:sp>
          <p:nvSpPr>
            <p:cNvPr id="67" name="Text Box 26">
              <a:extLst>
                <a:ext uri="{FF2B5EF4-FFF2-40B4-BE49-F238E27FC236}">
                  <a16:creationId xmlns:a16="http://schemas.microsoft.com/office/drawing/2014/main" id="{3A6F5E8C-33B1-424C-8B0A-C9CE3A7C87F2}"/>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p:txBody>
        </p:sp>
        <p:sp>
          <p:nvSpPr>
            <p:cNvPr id="68" name="Isosceles Triangle 67">
              <a:extLst>
                <a:ext uri="{FF2B5EF4-FFF2-40B4-BE49-F238E27FC236}">
                  <a16:creationId xmlns:a16="http://schemas.microsoft.com/office/drawing/2014/main" id="{6042DA1B-4AB9-4785-9E8D-B31232BAC7DF}"/>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1B5376F2-543E-4B6C-8A7A-2DF2B9112520}"/>
              </a:ext>
            </a:extLst>
          </p:cNvPr>
          <p:cNvGrpSpPr/>
          <p:nvPr/>
        </p:nvGrpSpPr>
        <p:grpSpPr>
          <a:xfrm>
            <a:off x="9622315" y="2404168"/>
            <a:ext cx="650149" cy="395140"/>
            <a:chOff x="7668534" y="2425355"/>
            <a:chExt cx="650149" cy="395140"/>
          </a:xfrm>
        </p:grpSpPr>
        <p:sp>
          <p:nvSpPr>
            <p:cNvPr id="70" name="Text Box 26">
              <a:extLst>
                <a:ext uri="{FF2B5EF4-FFF2-40B4-BE49-F238E27FC236}">
                  <a16:creationId xmlns:a16="http://schemas.microsoft.com/office/drawing/2014/main" id="{BD436B5B-D98D-4061-A4C3-867D87BE0C8A}"/>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p:txBody>
        </p:sp>
        <p:sp>
          <p:nvSpPr>
            <p:cNvPr id="71" name="Isosceles Triangle 70">
              <a:extLst>
                <a:ext uri="{FF2B5EF4-FFF2-40B4-BE49-F238E27FC236}">
                  <a16:creationId xmlns:a16="http://schemas.microsoft.com/office/drawing/2014/main" id="{4F7733D1-90D3-4856-B0BE-13784629A0C6}"/>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72" name="Oval Callout 93">
            <a:extLst>
              <a:ext uri="{FF2B5EF4-FFF2-40B4-BE49-F238E27FC236}">
                <a16:creationId xmlns:a16="http://schemas.microsoft.com/office/drawing/2014/main" id="{CBA96F00-1BC6-4FFC-B12C-EF9D4C9389ED}"/>
              </a:ext>
            </a:extLst>
          </p:cNvPr>
          <p:cNvSpPr/>
          <p:nvPr/>
        </p:nvSpPr>
        <p:spPr bwMode="auto">
          <a:xfrm>
            <a:off x="6699206" y="4599096"/>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4163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a:buFont typeface="Arial" panose="020B0604020202020204" pitchFamily="34" charset="0"/>
              <a:buChar char="•"/>
            </a:pPr>
            <a:r>
              <a:rPr lang="en-US" altLang="en-US" sz="2000" b="0" dirty="0"/>
              <a:t>Sep. 		1, 8			Wed. 13:00 – 15:00 ET</a:t>
            </a:r>
          </a:p>
          <a:p>
            <a:pPr>
              <a:buFont typeface="Arial" panose="020B0604020202020204" pitchFamily="34" charset="0"/>
              <a:buChar char="•"/>
            </a:pPr>
            <a:r>
              <a:rPr lang="en-US" altLang="en-US" sz="2000" b="0" dirty="0"/>
              <a:t>As needed on at least 10-day notice.</a:t>
            </a:r>
          </a:p>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071062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July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8211"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CC8F3FD-4C9B-4012-91FF-7A9F5AA4918A}"/>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13B71596-6E4D-4044-BF09-5FD5B0D0F12F}"/>
              </a:ext>
            </a:extLst>
          </p:cNvPr>
          <p:cNvSpPr>
            <a:spLocks noGrp="1"/>
          </p:cNvSpPr>
          <p:nvPr>
            <p:ph type="sldNum" idx="12"/>
          </p:nvPr>
        </p:nvSpPr>
        <p:spPr/>
        <p:txBody>
          <a:bodyPr/>
          <a:lstStyle/>
          <a:p>
            <a:r>
              <a:rPr lang="en-GB"/>
              <a:t>Slide </a:t>
            </a:r>
            <a:fld id="{DE40C9FC-4879-4F20-9ECA-A574A90476B7}" type="slidenum">
              <a:rPr lang="en-GB" smtClean="0"/>
              <a:pPr/>
              <a:t>52</a:t>
            </a:fld>
            <a:endParaRPr lang="en-GB"/>
          </a:p>
        </p:txBody>
      </p:sp>
      <p:sp>
        <p:nvSpPr>
          <p:cNvPr id="4" name="Date Placeholder 3">
            <a:extLst>
              <a:ext uri="{FF2B5EF4-FFF2-40B4-BE49-F238E27FC236}">
                <a16:creationId xmlns:a16="http://schemas.microsoft.com/office/drawing/2014/main" id="{84447A2C-A699-4AAF-99E6-162AB759FA4B}"/>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1597724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July 2021 session.</a:t>
            </a:r>
          </a:p>
        </p:txBody>
      </p:sp>
      <p:sp>
        <p:nvSpPr>
          <p:cNvPr id="2" name="Footer Placeholder 1">
            <a:extLst>
              <a:ext uri="{FF2B5EF4-FFF2-40B4-BE49-F238E27FC236}">
                <a16:creationId xmlns:a16="http://schemas.microsoft.com/office/drawing/2014/main" id="{979AC6FE-E87E-4A85-9D0D-DF14C60A325F}"/>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C80AF577-9181-4196-B4F5-166D9B0CB0B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7" name="Date Placeholder 6">
            <a:extLst>
              <a:ext uri="{FF2B5EF4-FFF2-40B4-BE49-F238E27FC236}">
                <a16:creationId xmlns:a16="http://schemas.microsoft.com/office/drawing/2014/main" id="{7BD35BC0-D75E-40F3-9E45-67D92AC97B12}"/>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533225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July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Comment resolution on Draft 0.5 to create Draft 0.6</a:t>
            </a:r>
          </a:p>
          <a:p>
            <a:pPr marL="800100" lvl="1" indent="-342900">
              <a:buFont typeface="Arial" panose="020B0604020202020204" pitchFamily="34" charset="0"/>
              <a:buChar char="•"/>
              <a:defRPr/>
            </a:pPr>
            <a:r>
              <a:rPr lang="en-GB" altLang="en-US" dirty="0"/>
              <a:t>Agreed new timeline – SA Ballot target in July ’22</a:t>
            </a:r>
          </a:p>
          <a:p>
            <a:pPr marL="800100" lvl="1" indent="-342900">
              <a:buFont typeface="Arial" panose="020B0604020202020204" pitchFamily="34" charset="0"/>
              <a:buChar char="•"/>
              <a:defRPr/>
            </a:pPr>
            <a:r>
              <a:rPr lang="en-GB" altLang="en-US" dirty="0"/>
              <a:t>Agreed PAR modifications:</a:t>
            </a:r>
          </a:p>
          <a:p>
            <a:pPr marL="1200150" lvl="2" indent="-342900">
              <a:buFont typeface="Arial" panose="020B0604020202020204" pitchFamily="34" charset="0"/>
              <a:buChar char="•"/>
              <a:defRPr/>
            </a:pPr>
            <a:r>
              <a:rPr lang="en-GB" altLang="en-US" dirty="0"/>
              <a:t>Limit the </a:t>
            </a:r>
            <a:r>
              <a:rPr lang="en-GB" altLang="en-US" dirty="0" err="1"/>
              <a:t>TGbb</a:t>
            </a:r>
            <a:r>
              <a:rPr lang="en-GB" altLang="en-US" dirty="0"/>
              <a:t> spectrum from 380nm – 5000nm to 800nm – 1000nm</a:t>
            </a:r>
          </a:p>
          <a:p>
            <a:pPr marL="1200150" lvl="2" indent="-342900">
              <a:buFont typeface="Arial" panose="020B0604020202020204" pitchFamily="34" charset="0"/>
              <a:buChar char="•"/>
              <a:defRPr/>
            </a:pPr>
            <a:r>
              <a:rPr lang="en-GB" altLang="en-US" dirty="0"/>
              <a:t>Remove the upper-bound of 5 Gb/s </a:t>
            </a:r>
          </a:p>
          <a:p>
            <a:pPr marL="1200150" lvl="2" indent="-342900">
              <a:buFont typeface="Arial" panose="020B0604020202020204" pitchFamily="34" charset="0"/>
              <a:buChar char="•"/>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LC Optimized PHY was removed </a:t>
            </a:r>
          </a:p>
          <a:p>
            <a:pPr marL="800100" lvl="1" indent="-342900" algn="just">
              <a:buFont typeface="Arial" panose="020B0604020202020204" pitchFamily="34" charset="0"/>
              <a:buChar char="•"/>
              <a:defRPr/>
            </a:pPr>
            <a:r>
              <a:rPr lang="en-GB" altLang="en-US" dirty="0"/>
              <a:t>Draft 0.5 was restructured </a:t>
            </a:r>
          </a:p>
          <a:p>
            <a:pPr marL="800100" lvl="1" indent="-342900" algn="just">
              <a:buFont typeface="Arial" panose="020B0604020202020204" pitchFamily="34" charset="0"/>
              <a:buChar char="•"/>
              <a:defRPr/>
            </a:pPr>
            <a:r>
              <a:rPr lang="en-GB" altLang="en-US" dirty="0"/>
              <a:t>HT PHY and VHT PHY modes were introduced as optional </a:t>
            </a:r>
            <a:r>
              <a:rPr lang="en-GB" altLang="en-US" dirty="0" err="1"/>
              <a:t>TGbb</a:t>
            </a:r>
            <a:r>
              <a:rPr lang="en-GB" altLang="en-US" dirty="0"/>
              <a:t> PHY modes </a:t>
            </a:r>
          </a:p>
          <a:p>
            <a:pPr marL="457200" lvl="1" indent="0">
              <a:buFontTx/>
              <a:buNone/>
              <a:defRPr/>
            </a:pPr>
            <a:r>
              <a:rPr lang="en-US" altLang="en-US" b="1" dirty="0"/>
              <a:t>Meeting agenda and motions are available in doc. 11-21/0947r3.</a:t>
            </a:r>
          </a:p>
          <a:p>
            <a:pPr marL="457200" lvl="1" indent="0">
              <a:buFontTx/>
              <a:buNone/>
              <a:defRPr/>
            </a:pPr>
            <a:r>
              <a:rPr lang="en-US" altLang="en-US" b="1" dirty="0"/>
              <a:t>Minutes of the meeting are available in doc. 11-21/1163r0.</a:t>
            </a:r>
          </a:p>
        </p:txBody>
      </p:sp>
      <p:sp>
        <p:nvSpPr>
          <p:cNvPr id="7" name="Footer Placeholder 6">
            <a:extLst>
              <a:ext uri="{FF2B5EF4-FFF2-40B4-BE49-F238E27FC236}">
                <a16:creationId xmlns:a16="http://schemas.microsoft.com/office/drawing/2014/main" id="{8E539D3A-470E-4EAB-9125-AA025969603D}"/>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AD345BA2-7768-4795-9CB1-9A0476BEDF91}"/>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9" name="Date Placeholder 8">
            <a:extLst>
              <a:ext uri="{FF2B5EF4-FFF2-40B4-BE49-F238E27FC236}">
                <a16:creationId xmlns:a16="http://schemas.microsoft.com/office/drawing/2014/main" id="{C14E2071-BEC2-4FCC-971B-AD342A5FE7B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16932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Comment resolution against D0.6 to create D0.7</a:t>
            </a:r>
          </a:p>
          <a:p>
            <a:pPr marL="800100" lvl="1" indent="-342900">
              <a:buFont typeface="Arial" panose="020B0604020202020204" pitchFamily="34" charset="0"/>
              <a:buChar char="•"/>
              <a:defRPr/>
            </a:pPr>
            <a:r>
              <a:rPr lang="en-GB" altLang="en-US" sz="2400" dirty="0"/>
              <a:t>Consider MAC requirements for integration of HT and VHT PHY modes</a:t>
            </a:r>
          </a:p>
          <a:p>
            <a:pPr marL="800100" lvl="1" indent="-342900">
              <a:buFont typeface="Arial" panose="020B0604020202020204" pitchFamily="34" charset="0"/>
              <a:buChar char="•"/>
              <a:defRPr/>
            </a:pPr>
            <a:r>
              <a:rPr lang="en-GB" altLang="en-US" sz="2400" dirty="0"/>
              <a:t>Channel numbering and mapping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26 July at 11:00 EST (17:00 CET) for 1h</a:t>
            </a:r>
          </a:p>
          <a:p>
            <a:pPr marL="1200150" lvl="2" indent="-342900">
              <a:buFont typeface="Arial" panose="020B0604020202020204" pitchFamily="34" charset="0"/>
              <a:buChar char="•"/>
              <a:defRPr/>
            </a:pPr>
            <a:r>
              <a:rPr lang="en-GB" altLang="en-US" sz="2200" dirty="0"/>
              <a:t>30 Aug. at 11:00 EST (17:00 CET) for 2h</a:t>
            </a:r>
          </a:p>
          <a:p>
            <a:pPr marL="1200150" lvl="2" indent="-342900">
              <a:buFont typeface="Arial" panose="020B0604020202020204" pitchFamily="34" charset="0"/>
              <a:buChar char="•"/>
              <a:defRPr/>
            </a:pPr>
            <a:r>
              <a:rPr lang="en-GB" altLang="en-US" sz="2200" dirty="0"/>
              <a:t>6 Sept. at 11:00 EST (17:00 CET) for 2h</a:t>
            </a:r>
          </a:p>
        </p:txBody>
      </p:sp>
      <p:sp>
        <p:nvSpPr>
          <p:cNvPr id="7" name="Footer Placeholder 6">
            <a:extLst>
              <a:ext uri="{FF2B5EF4-FFF2-40B4-BE49-F238E27FC236}">
                <a16:creationId xmlns:a16="http://schemas.microsoft.com/office/drawing/2014/main" id="{BFB46E21-6624-4467-AEBE-DD262D511FD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E00EC1C8-0D1E-4F1E-BB40-31F355C085C6}"/>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E5FD0086-F145-4575-BBCC-4B1ECAE36CA3}"/>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084366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a:t>:</a:t>
            </a:r>
            <a:r>
              <a:rPr lang="en-GB" sz="2000" b="0"/>
              <a:t> 2021-07-19</a:t>
            </a:r>
            <a:endParaRPr lang="en-GB" sz="2000" b="0" dirty="0"/>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9235"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5AFA1F4C-E7E9-4CED-815E-6517F7C5EC7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13FDDED-E26A-47FC-8FF9-B018386EB918}"/>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E7FA083C-8E58-4420-BF22-3C64001F2129}"/>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5773601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July 2021.</a:t>
            </a:r>
          </a:p>
        </p:txBody>
      </p:sp>
      <p:sp>
        <p:nvSpPr>
          <p:cNvPr id="2" name="Footer Placeholder 1">
            <a:extLst>
              <a:ext uri="{FF2B5EF4-FFF2-40B4-BE49-F238E27FC236}">
                <a16:creationId xmlns:a16="http://schemas.microsoft.com/office/drawing/2014/main" id="{6F1DC404-C4EE-4AB8-A51A-AEFE4D7E17A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F54DCA1-5A64-42D1-8E95-6F62F8A0EA4E}"/>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7" name="Date Placeholder 6">
            <a:extLst>
              <a:ext uri="{FF2B5EF4-FFF2-40B4-BE49-F238E27FC236}">
                <a16:creationId xmlns:a16="http://schemas.microsoft.com/office/drawing/2014/main" id="{B4BACF95-B68E-40C6-B698-76A97C8070DB}"/>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343688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6621759"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Progress with comment resolution</a:t>
            </a:r>
          </a:p>
          <a:p>
            <a:pPr>
              <a:buFont typeface="Arial" panose="020B0604020202020204" pitchFamily="34" charset="0"/>
              <a:buChar char="•"/>
            </a:pPr>
            <a:r>
              <a:rPr lang="en-US" sz="2133" dirty="0">
                <a:solidFill>
                  <a:schemeClr val="tx1"/>
                </a:solidFill>
              </a:rPr>
              <a:t>Continue ARC-related discussions</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Discussion and approval of 129 comment resolutions</a:t>
            </a:r>
          </a:p>
          <a:p>
            <a:pPr marL="380990" indent="-380990">
              <a:buFont typeface="Arial" panose="020B0604020202020204" pitchFamily="34" charset="0"/>
              <a:buChar char="•"/>
            </a:pPr>
            <a:r>
              <a:rPr lang="en-US" sz="2133" dirty="0">
                <a:solidFill>
                  <a:schemeClr val="tx1"/>
                </a:solidFill>
              </a:rPr>
              <a:t>Intensive discussion on </a:t>
            </a:r>
            <a:r>
              <a:rPr lang="en-US" sz="2133" dirty="0" err="1">
                <a:solidFill>
                  <a:schemeClr val="tx1"/>
                </a:solidFill>
              </a:rPr>
              <a:t>TGbc</a:t>
            </a:r>
            <a:r>
              <a:rPr lang="en-US" sz="2133" dirty="0">
                <a:solidFill>
                  <a:schemeClr val="tx1"/>
                </a:solidFill>
              </a:rPr>
              <a:t> architecture (involving ARC attendees)</a:t>
            </a:r>
          </a:p>
          <a:p>
            <a:pPr marL="380990" indent="-380990">
              <a:buFont typeface="Arial" panose="020B0604020202020204" pitchFamily="34" charset="0"/>
              <a:buChar char="•"/>
            </a:pPr>
            <a:r>
              <a:rPr lang="en-US" sz="2133" dirty="0">
                <a:solidFill>
                  <a:schemeClr val="tx1"/>
                </a:solidFill>
              </a:rPr>
              <a:t>Revision of Timeline</a:t>
            </a:r>
          </a:p>
        </p:txBody>
      </p:sp>
      <p:graphicFrame>
        <p:nvGraphicFramePr>
          <p:cNvPr id="7" name="Table 6">
            <a:extLst>
              <a:ext uri="{FF2B5EF4-FFF2-40B4-BE49-F238E27FC236}">
                <a16:creationId xmlns:a16="http://schemas.microsoft.com/office/drawing/2014/main" id="{AF5DF13F-FE9A-D744-88B9-053765A9F077}"/>
              </a:ext>
            </a:extLst>
          </p:cNvPr>
          <p:cNvGraphicFramePr>
            <a:graphicFrameLocks noGrp="1"/>
          </p:cNvGraphicFramePr>
          <p:nvPr>
            <p:extLst>
              <p:ext uri="{D42A27DB-BD31-4B8C-83A1-F6EECF244321}">
                <p14:modId xmlns:p14="http://schemas.microsoft.com/office/powerpoint/2010/main" val="1780749245"/>
              </p:ext>
            </p:extLst>
          </p:nvPr>
        </p:nvGraphicFramePr>
        <p:xfrm>
          <a:off x="7143758" y="1530033"/>
          <a:ext cx="3936438" cy="4754880"/>
        </p:xfrm>
        <a:graphic>
          <a:graphicData uri="http://schemas.openxmlformats.org/drawingml/2006/table">
            <a:tbl>
              <a:tblPr/>
              <a:tblGrid>
                <a:gridCol w="1968219">
                  <a:extLst>
                    <a:ext uri="{9D8B030D-6E8A-4147-A177-3AD203B41FA5}">
                      <a16:colId xmlns:a16="http://schemas.microsoft.com/office/drawing/2014/main" val="2906359819"/>
                    </a:ext>
                  </a:extLst>
                </a:gridCol>
                <a:gridCol w="1968219">
                  <a:extLst>
                    <a:ext uri="{9D8B030D-6E8A-4147-A177-3AD203B41FA5}">
                      <a16:colId xmlns:a16="http://schemas.microsoft.com/office/drawing/2014/main" val="3786246938"/>
                    </a:ext>
                  </a:extLst>
                </a:gridCol>
              </a:tblGrid>
              <a:tr h="182880">
                <a:tc>
                  <a:txBody>
                    <a:bodyPr/>
                    <a:lstStyle/>
                    <a:p>
                      <a:pPr algn="ctr"/>
                      <a:r>
                        <a:rPr lang="en-GB" sz="1200" b="1">
                          <a:solidFill>
                            <a:srgbClr val="FFFFFF"/>
                          </a:solidFill>
                          <a:effectLst/>
                          <a:latin typeface="Calibri" panose="020F0502020204030204" pitchFamily="34" charset="0"/>
                        </a:rPr>
                        <a:t>Owning Ad-hoc</a:t>
                      </a:r>
                      <a:endParaRPr lang="en-GB" sz="1200">
                        <a:solidFill>
                          <a:srgbClr val="FFFFFF"/>
                        </a:solidFill>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tc>
                  <a:txBody>
                    <a:bodyPr/>
                    <a:lstStyle/>
                    <a:p>
                      <a:pPr algn="ctr"/>
                      <a:r>
                        <a:rPr lang="en-GB" sz="1200" b="1">
                          <a:solidFill>
                            <a:srgbClr val="FFFFFF"/>
                          </a:solidFill>
                          <a:effectLst/>
                          <a:latin typeface="Calibri" panose="020F0502020204030204" pitchFamily="34" charset="0"/>
                        </a:rPr>
                        <a:t>Count of CID</a:t>
                      </a:r>
                      <a:endParaRPr lang="en-GB" sz="1200">
                        <a:solidFill>
                          <a:srgbClr val="FFFFFF"/>
                        </a:solidFill>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extLst>
                  <a:ext uri="{0D108BD9-81ED-4DB2-BD59-A6C34878D82A}">
                    <a16:rowId xmlns:a16="http://schemas.microsoft.com/office/drawing/2014/main" val="264095098"/>
                  </a:ext>
                </a:extLst>
              </a:tr>
              <a:tr h="182880">
                <a:tc>
                  <a:txBody>
                    <a:bodyPr/>
                    <a:lstStyle/>
                    <a:p>
                      <a:r>
                        <a:rPr lang="en-GB" sz="1200" b="1">
                          <a:effectLst/>
                          <a:latin typeface="Calibri" panose="020F0502020204030204" pitchFamily="34" charset="0"/>
                        </a:rPr>
                        <a:t>EDITOR</a:t>
                      </a:r>
                      <a:endParaRPr lang="en-GB" sz="120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200" b="1">
                          <a:effectLst/>
                          <a:latin typeface="Calibri" panose="020F0502020204030204" pitchFamily="34" charset="0"/>
                        </a:rPr>
                        <a:t>511</a:t>
                      </a:r>
                      <a:endParaRPr lang="en-GB" sz="120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232066347"/>
                  </a:ext>
                </a:extLst>
              </a:tr>
              <a:tr h="182880">
                <a:tc>
                  <a:txBody>
                    <a:bodyPr/>
                    <a:lstStyle/>
                    <a:p>
                      <a:r>
                        <a:rPr lang="en-GB" sz="1200">
                          <a:effectLst/>
                          <a:latin typeface="Calibri" panose="020F0502020204030204" pitchFamily="34" charset="0"/>
                        </a:rPr>
                        <a:t>2021-01-05 -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84034"/>
                  </a:ext>
                </a:extLst>
              </a:tr>
              <a:tr h="182880">
                <a:tc>
                  <a:txBody>
                    <a:bodyPr/>
                    <a:lstStyle/>
                    <a:p>
                      <a:r>
                        <a:rPr lang="en-GB" sz="1200">
                          <a:effectLst/>
                          <a:latin typeface="Calibri" panose="020F0502020204030204" pitchFamily="34" charset="0"/>
                        </a:rPr>
                        <a:t>2021-01-12 -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41</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960003"/>
                  </a:ext>
                </a:extLst>
              </a:tr>
              <a:tr h="182880">
                <a:tc>
                  <a:txBody>
                    <a:bodyPr/>
                    <a:lstStyle/>
                    <a:p>
                      <a:r>
                        <a:rPr lang="en-GB" sz="1200">
                          <a:effectLst/>
                          <a:latin typeface="Calibri" panose="020F0502020204030204" pitchFamily="34" charset="0"/>
                        </a:rPr>
                        <a:t>2021-01-13 -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606004"/>
                  </a:ext>
                </a:extLst>
              </a:tr>
              <a:tr h="182880">
                <a:tc>
                  <a:txBody>
                    <a:bodyPr/>
                    <a:lstStyle/>
                    <a:p>
                      <a:r>
                        <a:rPr lang="en-GB" sz="1200">
                          <a:effectLst/>
                          <a:latin typeface="Calibri" panose="020F0502020204030204" pitchFamily="34" charset="0"/>
                        </a:rPr>
                        <a:t>2021-01-27 -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52</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117746"/>
                  </a:ext>
                </a:extLst>
              </a:tr>
              <a:tr h="182880">
                <a:tc>
                  <a:txBody>
                    <a:bodyPr/>
                    <a:lstStyle/>
                    <a:p>
                      <a:r>
                        <a:rPr lang="en-GB" sz="1200">
                          <a:effectLst/>
                          <a:latin typeface="Calibri" panose="020F0502020204030204" pitchFamily="34" charset="0"/>
                        </a:rPr>
                        <a:t>2021-02-02 -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984574"/>
                  </a:ext>
                </a:extLst>
              </a:tr>
              <a:tr h="182880">
                <a:tc>
                  <a:txBody>
                    <a:bodyPr/>
                    <a:lstStyle/>
                    <a:p>
                      <a:r>
                        <a:rPr lang="en-GB" sz="1200">
                          <a:effectLst/>
                          <a:latin typeface="Calibri" panose="020F0502020204030204" pitchFamily="34" charset="0"/>
                        </a:rPr>
                        <a:t>2021-02-09 -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37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828046"/>
                  </a:ext>
                </a:extLst>
              </a:tr>
              <a:tr h="182880">
                <a:tc>
                  <a:txBody>
                    <a:bodyPr/>
                    <a:lstStyle/>
                    <a:p>
                      <a:r>
                        <a:rPr lang="en-GB" sz="1200">
                          <a:effectLst/>
                          <a:latin typeface="Calibri" panose="020F0502020204030204" pitchFamily="34" charset="0"/>
                        </a:rPr>
                        <a:t>2021-03-09 -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967724"/>
                  </a:ext>
                </a:extLst>
              </a:tr>
              <a:tr h="182880">
                <a:tc>
                  <a:txBody>
                    <a:bodyPr/>
                    <a:lstStyle/>
                    <a:p>
                      <a:r>
                        <a:rPr lang="en-GB" sz="1200">
                          <a:effectLst/>
                          <a:latin typeface="Calibri" panose="020F0502020204030204" pitchFamily="34" charset="0"/>
                        </a:rPr>
                        <a:t>2021-03-10 -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18</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623257"/>
                  </a:ext>
                </a:extLst>
              </a:tr>
              <a:tr h="182880">
                <a:tc>
                  <a:txBody>
                    <a:bodyPr/>
                    <a:lstStyle/>
                    <a:p>
                      <a:r>
                        <a:rPr lang="en-GB" sz="1200">
                          <a:effectLst/>
                          <a:latin typeface="Calibri" panose="020F0502020204030204" pitchFamily="34" charset="0"/>
                        </a:rPr>
                        <a:t>2021-03-12 -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60</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14957"/>
                  </a:ext>
                </a:extLst>
              </a:tr>
              <a:tr h="182880">
                <a:tc>
                  <a:txBody>
                    <a:bodyPr/>
                    <a:lstStyle/>
                    <a:p>
                      <a:r>
                        <a:rPr lang="en-GB" sz="1200">
                          <a:effectLst/>
                          <a:latin typeface="Calibri" panose="020F0502020204030204" pitchFamily="34" charset="0"/>
                        </a:rPr>
                        <a:t>2021-04-13 -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4</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323734"/>
                  </a:ext>
                </a:extLst>
              </a:tr>
              <a:tr h="182880">
                <a:tc>
                  <a:txBody>
                    <a:bodyPr/>
                    <a:lstStyle/>
                    <a:p>
                      <a:r>
                        <a:rPr lang="en-GB" sz="1200">
                          <a:effectLst/>
                          <a:latin typeface="Calibri" panose="020F0502020204030204" pitchFamily="34" charset="0"/>
                        </a:rPr>
                        <a:t>2021-05-04 -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13</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395556"/>
                  </a:ext>
                </a:extLst>
              </a:tr>
              <a:tr h="182880">
                <a:tc>
                  <a:txBody>
                    <a:bodyPr/>
                    <a:lstStyle/>
                    <a:p>
                      <a:r>
                        <a:rPr lang="en-GB" sz="1200">
                          <a:effectLst/>
                          <a:latin typeface="Calibri" panose="020F0502020204030204" pitchFamily="34" charset="0"/>
                        </a:rPr>
                        <a:t>2021-05-11 -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860212"/>
                  </a:ext>
                </a:extLst>
              </a:tr>
              <a:tr h="365760">
                <a:tc>
                  <a:txBody>
                    <a:bodyPr/>
                    <a:lstStyle/>
                    <a:p>
                      <a:r>
                        <a:rPr lang="en-GB" sz="1200">
                          <a:effectLst/>
                          <a:latin typeface="Calibri" panose="020F0502020204030204" pitchFamily="34" charset="0"/>
                        </a:rPr>
                        <a:t>2021-05-14 - CID 1091 -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05855"/>
                  </a:ext>
                </a:extLst>
              </a:tr>
              <a:tr h="365760">
                <a:tc>
                  <a:txBody>
                    <a:bodyPr/>
                    <a:lstStyle/>
                    <a:p>
                      <a:r>
                        <a:rPr lang="en-GB" sz="1200">
                          <a:effectLst/>
                          <a:latin typeface="Calibri" panose="020F0502020204030204" pitchFamily="34" charset="0"/>
                        </a:rPr>
                        <a:t>2021-05-14 - editor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18</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278434"/>
                  </a:ext>
                </a:extLst>
              </a:tr>
              <a:tr h="182880">
                <a:tc>
                  <a:txBody>
                    <a:bodyPr/>
                    <a:lstStyle/>
                    <a:p>
                      <a:r>
                        <a:rPr lang="en-GB" sz="1200">
                          <a:effectLst/>
                          <a:latin typeface="Calibri" panose="020F0502020204030204" pitchFamily="34" charset="0"/>
                        </a:rPr>
                        <a:t>2021-05-14a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67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761285"/>
                  </a:ext>
                </a:extLst>
              </a:tr>
              <a:tr h="182880">
                <a:tc>
                  <a:txBody>
                    <a:bodyPr/>
                    <a:lstStyle/>
                    <a:p>
                      <a:r>
                        <a:rPr lang="en-GB" sz="1200">
                          <a:effectLst/>
                          <a:latin typeface="Calibri" panose="020F0502020204030204" pitchFamily="34" charset="0"/>
                        </a:rPr>
                        <a:t>2021-05-14b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32</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215653"/>
                  </a:ext>
                </a:extLst>
              </a:tr>
              <a:tr h="182880">
                <a:tc>
                  <a:txBody>
                    <a:bodyPr/>
                    <a:lstStyle/>
                    <a:p>
                      <a:r>
                        <a:rPr lang="en-GB" sz="1200">
                          <a:effectLst/>
                          <a:latin typeface="Calibri" panose="020F0502020204030204" pitchFamily="34" charset="0"/>
                        </a:rPr>
                        <a:t>2021-07-12 -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28</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135817"/>
                  </a:ext>
                </a:extLst>
              </a:tr>
              <a:tr h="365760">
                <a:tc>
                  <a:txBody>
                    <a:bodyPr/>
                    <a:lstStyle/>
                    <a:p>
                      <a:r>
                        <a:rPr lang="en-GB" sz="1200">
                          <a:effectLst/>
                          <a:latin typeface="Calibri" panose="020F0502020204030204" pitchFamily="34" charset="0"/>
                        </a:rPr>
                        <a:t>2021-07-13 editorial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87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03581"/>
                  </a:ext>
                </a:extLst>
              </a:tr>
              <a:tr h="182880">
                <a:tc>
                  <a:txBody>
                    <a:bodyPr/>
                    <a:lstStyle/>
                    <a:p>
                      <a:r>
                        <a:rPr lang="en-GB" sz="1200">
                          <a:effectLst/>
                          <a:latin typeface="Calibri" panose="020F0502020204030204" pitchFamily="34" charset="0"/>
                        </a:rPr>
                        <a:t>2021-07-16 -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9</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14040"/>
                  </a:ext>
                </a:extLst>
              </a:tr>
              <a:tr h="182880">
                <a:tc>
                  <a:txBody>
                    <a:bodyPr/>
                    <a:lstStyle/>
                    <a:p>
                      <a:r>
                        <a:rPr lang="en-GB" sz="1200">
                          <a:effectLst/>
                          <a:latin typeface="Calibri" panose="020F0502020204030204" pitchFamily="34" charset="0"/>
                        </a:rPr>
                        <a:t>(Leer)</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200">
                          <a:effectLst/>
                          <a:latin typeface="Calibri" panose="020F0502020204030204" pitchFamily="34" charset="0"/>
                        </a:rPr>
                        <a:t>5</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24412"/>
                  </a:ext>
                </a:extLst>
              </a:tr>
              <a:tr h="182880">
                <a:tc>
                  <a:txBody>
                    <a:bodyPr/>
                    <a:lstStyle/>
                    <a:p>
                      <a:r>
                        <a:rPr lang="en-GB" sz="1200" b="1">
                          <a:effectLst/>
                          <a:latin typeface="Calibri" panose="020F0502020204030204" pitchFamily="34" charset="0"/>
                        </a:rPr>
                        <a:t>Gesamtergebnis</a:t>
                      </a:r>
                      <a:endParaRPr lang="en-GB" sz="120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200" b="1" dirty="0">
                          <a:effectLst/>
                          <a:latin typeface="Calibri" panose="020F0502020204030204" pitchFamily="34" charset="0"/>
                        </a:rPr>
                        <a:t>511</a:t>
                      </a:r>
                      <a:endParaRPr lang="en-GB" sz="1200" dirty="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062780"/>
                  </a:ext>
                </a:extLst>
              </a:tr>
            </a:tbl>
          </a:graphicData>
        </a:graphic>
      </p:graphicFrame>
      <p:sp>
        <p:nvSpPr>
          <p:cNvPr id="8" name="Footer Placeholder 7">
            <a:extLst>
              <a:ext uri="{FF2B5EF4-FFF2-40B4-BE49-F238E27FC236}">
                <a16:creationId xmlns:a16="http://schemas.microsoft.com/office/drawing/2014/main" id="{3575BD17-E325-4965-8A59-3A1ADE7D6CA3}"/>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BC5BEDFD-A48F-4E6B-9FEE-CB1333A745B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10" name="Date Placeholder 9">
            <a:extLst>
              <a:ext uri="{FF2B5EF4-FFF2-40B4-BE49-F238E27FC236}">
                <a16:creationId xmlns:a16="http://schemas.microsoft.com/office/drawing/2014/main" id="{DDD12F48-6A57-4C74-9244-60C32A3D6453}"/>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799679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r>
              <a:rPr lang="en-US" dirty="0">
                <a:solidFill>
                  <a:schemeClr val="tx1"/>
                </a:solidFill>
              </a:rPr>
              <a:t>Close on discussion of </a:t>
            </a:r>
            <a:r>
              <a:rPr lang="en-US" dirty="0" err="1">
                <a:solidFill>
                  <a:schemeClr val="tx1"/>
                </a:solidFill>
              </a:rPr>
              <a:t>TGbc</a:t>
            </a:r>
            <a:r>
              <a:rPr lang="en-US" dirty="0">
                <a:solidFill>
                  <a:schemeClr val="tx1"/>
                </a:solidFill>
              </a:rPr>
              <a:t> architecture</a:t>
            </a:r>
          </a:p>
          <a:p>
            <a:pPr marL="380990" indent="-380990">
              <a:buFont typeface="Arial" panose="020B0604020202020204" pitchFamily="34" charset="0"/>
              <a:buChar char="•"/>
            </a:pPr>
            <a:r>
              <a:rPr lang="en-US" dirty="0">
                <a:solidFill>
                  <a:schemeClr val="tx1"/>
                </a:solidFill>
              </a:rPr>
              <a:t>Resolve all comments, produce D2.0, go to WG recirc</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Every Tuesday, 09:30h – 11:30 ET, 2 hours</a:t>
            </a:r>
          </a:p>
          <a:p>
            <a:pPr marL="781031" lvl="1" indent="-380990">
              <a:buFont typeface="Arial" panose="020B0604020202020204" pitchFamily="34" charset="0"/>
              <a:buChar char="•"/>
            </a:pPr>
            <a:r>
              <a:rPr lang="en-US" dirty="0">
                <a:solidFill>
                  <a:schemeClr val="tx1"/>
                </a:solidFill>
              </a:rPr>
              <a:t>Already announced with 10-day notice to WG  and TG reflector</a:t>
            </a:r>
          </a:p>
          <a:p>
            <a:pPr marL="781031" lvl="1" indent="-380990">
              <a:buFont typeface="Arial" panose="020B0604020202020204" pitchFamily="34" charset="0"/>
              <a:buChar char="•"/>
            </a:pPr>
            <a:r>
              <a:rPr lang="en-US" dirty="0">
                <a:solidFill>
                  <a:schemeClr val="tx1"/>
                </a:solidFill>
              </a:rPr>
              <a:t>Next telco on July 27</a:t>
            </a:r>
            <a:r>
              <a:rPr lang="en-US" baseline="30000" dirty="0">
                <a:solidFill>
                  <a:schemeClr val="tx1"/>
                </a:solidFill>
              </a:rPr>
              <a:t>th</a:t>
            </a:r>
            <a:r>
              <a:rPr lang="en-US" dirty="0">
                <a:solidFill>
                  <a:schemeClr val="tx1"/>
                </a:solidFill>
              </a:rPr>
              <a:t>.</a:t>
            </a:r>
          </a:p>
        </p:txBody>
      </p:sp>
      <p:sp>
        <p:nvSpPr>
          <p:cNvPr id="2" name="Footer Placeholder 1">
            <a:extLst>
              <a:ext uri="{FF2B5EF4-FFF2-40B4-BE49-F238E27FC236}">
                <a16:creationId xmlns:a16="http://schemas.microsoft.com/office/drawing/2014/main" id="{5F4B3395-2960-4160-9D9D-0839C262383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A5F1D26-05B8-4903-A263-D9BC9A794859}"/>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Date Placeholder 6">
            <a:extLst>
              <a:ext uri="{FF2B5EF4-FFF2-40B4-BE49-F238E27FC236}">
                <a16:creationId xmlns:a16="http://schemas.microsoft.com/office/drawing/2014/main" id="{9837538E-7A93-4AD9-9C9D-338EAA74AF32}"/>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944756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May to July)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1" name="Content Placeholder 10">
            <a:extLst>
              <a:ext uri="{FF2B5EF4-FFF2-40B4-BE49-F238E27FC236}">
                <a16:creationId xmlns:a16="http://schemas.microsoft.com/office/drawing/2014/main" id="{B8196479-B262-4EE3-BC6D-0F00B8FAFF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48423"/>
            <a:ext cx="8610600" cy="4705271"/>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highlight>
                  <a:srgbClr val="FFFF00"/>
                </a:highlight>
              </a:rPr>
              <a:t>September 2021	D2.0 WGLB Recirculation LB</a:t>
            </a:r>
          </a:p>
          <a:p>
            <a:pPr marL="0" indent="0">
              <a:lnSpc>
                <a:spcPct val="80000"/>
              </a:lnSpc>
            </a:pPr>
            <a:r>
              <a:rPr lang="en-US" altLang="en-US" sz="2133" dirty="0">
                <a:solidFill>
                  <a:schemeClr val="tx1"/>
                </a:solidFill>
                <a:highlight>
                  <a:srgbClr val="FFFF00"/>
                </a:highlight>
              </a:rPr>
              <a:t>March 2022		Form SAB Pool</a:t>
            </a:r>
          </a:p>
          <a:p>
            <a:pPr marL="0" indent="0">
              <a:lnSpc>
                <a:spcPct val="80000"/>
              </a:lnSpc>
            </a:pPr>
            <a:r>
              <a:rPr lang="en-US" altLang="en-US" sz="2133" dirty="0">
                <a:solidFill>
                  <a:schemeClr val="tx1"/>
                </a:solidFill>
                <a:highlight>
                  <a:srgbClr val="FFFF00"/>
                </a:highlight>
              </a:rPr>
              <a:t>March 2022		MEC/MDR done</a:t>
            </a:r>
          </a:p>
          <a:p>
            <a:pPr marL="0" indent="0">
              <a:lnSpc>
                <a:spcPct val="80000"/>
              </a:lnSpc>
            </a:pPr>
            <a:r>
              <a:rPr lang="en-US" altLang="en-US" sz="2133" dirty="0">
                <a:solidFill>
                  <a:schemeClr val="tx1"/>
                </a:solidFill>
                <a:highlight>
                  <a:srgbClr val="FFFF00"/>
                </a:highlight>
              </a:rPr>
              <a:t>May 2022			Initial SAB (4.0)</a:t>
            </a:r>
          </a:p>
          <a:p>
            <a:pPr marL="0" indent="0">
              <a:lnSpc>
                <a:spcPct val="80000"/>
              </a:lnSpc>
            </a:pPr>
            <a:r>
              <a:rPr lang="en-US" altLang="en-US" sz="2133" dirty="0">
                <a:solidFill>
                  <a:schemeClr val="tx1"/>
                </a:solidFill>
                <a:highlight>
                  <a:srgbClr val="FFFF00"/>
                </a:highlight>
              </a:rPr>
              <a:t>September 2022	Recirculation SAB</a:t>
            </a:r>
          </a:p>
          <a:p>
            <a:pPr marL="0" indent="0">
              <a:lnSpc>
                <a:spcPct val="80000"/>
              </a:lnSpc>
            </a:pPr>
            <a:r>
              <a:rPr lang="en-US" altLang="en-US" sz="2133" dirty="0">
                <a:solidFill>
                  <a:schemeClr val="tx1"/>
                </a:solidFill>
                <a:highlight>
                  <a:srgbClr val="FFFF00"/>
                </a:highlight>
              </a:rPr>
              <a:t>Jan 2023			Final WG/EC approval</a:t>
            </a:r>
          </a:p>
          <a:p>
            <a:pPr marL="0" indent="0">
              <a:lnSpc>
                <a:spcPct val="80000"/>
              </a:lnSpc>
            </a:pPr>
            <a:r>
              <a:rPr lang="en-US" altLang="en-US" sz="2133" dirty="0">
                <a:solidFill>
                  <a:schemeClr val="tx1"/>
                </a:solidFill>
                <a:highlight>
                  <a:srgbClr val="FFFF00"/>
                </a:highlight>
              </a:rPr>
              <a:t>March 2023		</a:t>
            </a:r>
            <a:r>
              <a:rPr lang="en-US" altLang="en-US" sz="2133" dirty="0" err="1">
                <a:solidFill>
                  <a:schemeClr val="tx1"/>
                </a:solidFill>
                <a:highlight>
                  <a:srgbClr val="FFFF00"/>
                </a:highlight>
              </a:rPr>
              <a:t>Revcom</a:t>
            </a:r>
            <a:r>
              <a:rPr lang="en-US" altLang="en-US" sz="2133" dirty="0">
                <a:solidFill>
                  <a:schemeClr val="tx1"/>
                </a:solidFill>
                <a:highlight>
                  <a:srgbClr val="FFFF00"/>
                </a:highlight>
              </a:rPr>
              <a:t>/SASB approval</a:t>
            </a:r>
            <a:endParaRPr lang="en-US" sz="2133" dirty="0">
              <a:solidFill>
                <a:schemeClr val="tx1"/>
              </a:solidFill>
              <a:highlight>
                <a:srgbClr val="FFFF00"/>
              </a:highlight>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70A5BC84-0692-49FE-8521-9D6A3CB5C39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787C2BFF-58D2-43E2-B933-601008E4A988}"/>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A37556CC-C839-4810-BF77-B9418E44AD10}"/>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4103842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11-21/0958</a:t>
            </a:r>
          </a:p>
          <a:p>
            <a:r>
              <a:rPr lang="en-US" dirty="0"/>
              <a:t>Meeting / Chair’s Slide Deck:		11-21/0956</a:t>
            </a:r>
          </a:p>
          <a:p>
            <a:r>
              <a:rPr lang="en-US" dirty="0"/>
              <a:t>Meeting minutes:					11-21/0962</a:t>
            </a:r>
          </a:p>
          <a:p>
            <a:r>
              <a:rPr lang="en-US" dirty="0"/>
              <a:t>Snapshot Slide:						11-21/0957</a:t>
            </a:r>
          </a:p>
          <a:p>
            <a:r>
              <a:rPr lang="en-US" dirty="0"/>
              <a:t>Closing report:						11-21/0959</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BAA5FCE7-3B0C-434E-8D11-717C8284118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6485D3B-D082-49FE-8C40-95200EAA1650}"/>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7" name="Date Placeholder 6">
            <a:extLst>
              <a:ext uri="{FF2B5EF4-FFF2-40B4-BE49-F238E27FC236}">
                <a16:creationId xmlns:a16="http://schemas.microsoft.com/office/drawing/2014/main" id="{85484CD2-7269-48B1-A4A5-DE28850DA58C}"/>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892243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Plenary Jul</a:t>
            </a:r>
            <a:r>
              <a:rPr lang="en-US" altLang="zh-CN" dirty="0">
                <a:solidFill>
                  <a:srgbClr val="0000FF"/>
                </a:solidFill>
                <a:latin typeface="Arial Black" panose="020B0A04020102020204" pitchFamily="34" charset="0"/>
              </a:rPr>
              <a:t>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i="1" kern="0" dirty="0">
                <a:latin typeface="Arial" panose="020B0604020202020204" pitchFamily="34" charset="0"/>
              </a:rPr>
              <a:t>[Open]</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Ex</a:t>
            </a:r>
            <a:r>
              <a:rPr kumimoji="0" lang="en-US" altLang="en-US" sz="2000" b="1" i="0" u="none" strike="noStrike" kern="0" cap="none" spc="0" normalizeH="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 name="Footer Placeholder 1">
            <a:extLst>
              <a:ext uri="{FF2B5EF4-FFF2-40B4-BE49-F238E27FC236}">
                <a16:creationId xmlns:a16="http://schemas.microsoft.com/office/drawing/2014/main" id="{78D19C90-5F33-4EE4-8698-C77FF6EB74B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CC5EA60E-302C-4097-9BEC-1DE6786D2A4C}"/>
              </a:ext>
            </a:extLst>
          </p:cNvPr>
          <p:cNvSpPr>
            <a:spLocks noGrp="1"/>
          </p:cNvSpPr>
          <p:nvPr>
            <p:ph type="sldNum" idx="12"/>
          </p:nvPr>
        </p:nvSpPr>
        <p:spPr/>
        <p:txBody>
          <a:bodyPr/>
          <a:lstStyle/>
          <a:p>
            <a:r>
              <a:rPr lang="en-GB"/>
              <a:t>Slide </a:t>
            </a:r>
            <a:fld id="{06B781AF-4CCF-49B0-A572-DE54FBE5D942}" type="slidenum">
              <a:rPr lang="en-GB" smtClean="0"/>
              <a:pPr/>
              <a:t>62</a:t>
            </a:fld>
            <a:endParaRPr lang="en-GB"/>
          </a:p>
        </p:txBody>
      </p:sp>
      <p:sp>
        <p:nvSpPr>
          <p:cNvPr id="4" name="Date Placeholder 3">
            <a:extLst>
              <a:ext uri="{FF2B5EF4-FFF2-40B4-BE49-F238E27FC236}">
                <a16:creationId xmlns:a16="http://schemas.microsoft.com/office/drawing/2014/main" id="{2226B71A-0F13-4487-BCE7-ACF258400D0E}"/>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2745571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7500" lnSpcReduction="20000"/>
          </a:bodyPr>
          <a:lstStyle/>
          <a:p>
            <a:pPr algn="just"/>
            <a:r>
              <a:rPr lang="en-GB" altLang="en-US" dirty="0" err="1"/>
              <a:t>TGbd</a:t>
            </a:r>
            <a:r>
              <a:rPr lang="en-US" altLang="en-US" dirty="0"/>
              <a:t>’s</a:t>
            </a:r>
            <a:r>
              <a:rPr lang="en-GB" altLang="en-US" dirty="0"/>
              <a:t> Progress in this week</a:t>
            </a:r>
          </a:p>
          <a:p>
            <a:pPr lvl="1" algn="just"/>
            <a:r>
              <a:rPr lang="en-GB" altLang="en-US" dirty="0"/>
              <a:t>A WG motion passed to open the WG recirculation LB (LB254) for IEEE P802.11bd D2.0, starting from Jul 12 and closing on Aug 1.</a:t>
            </a:r>
          </a:p>
          <a:p>
            <a:pPr lvl="1" algn="just"/>
            <a:r>
              <a:rPr lang="en-GB" altLang="en-US" dirty="0"/>
              <a:t>The position of </a:t>
            </a:r>
            <a:r>
              <a:rPr lang="en-GB" altLang="en-US" dirty="0" err="1"/>
              <a:t>TGbd</a:t>
            </a:r>
            <a:r>
              <a:rPr lang="en-GB" altLang="en-US" dirty="0"/>
              <a:t> technical editor is open and the chair is calling for volunteer.</a:t>
            </a:r>
          </a:p>
          <a:p>
            <a:pPr lvl="1" algn="just"/>
            <a:r>
              <a:rPr lang="en-GB" altLang="en-US" dirty="0" err="1"/>
              <a:t>TGbd</a:t>
            </a:r>
            <a:r>
              <a:rPr lang="en-GB" altLang="en-US" dirty="0"/>
              <a:t> approved TC minutes for </a:t>
            </a:r>
            <a:r>
              <a:rPr lang="en-GB" altLang="en-US" dirty="0" err="1"/>
              <a:t>TGbd</a:t>
            </a:r>
            <a:r>
              <a:rPr lang="en-GB" altLang="en-US" dirty="0"/>
              <a:t> sessions in May 2021 802.11 interim week and following </a:t>
            </a:r>
            <a:r>
              <a:rPr lang="en-GB" altLang="en-US" dirty="0" err="1"/>
              <a:t>TGbd</a:t>
            </a:r>
            <a:r>
              <a:rPr lang="en-GB" altLang="en-US" dirty="0"/>
              <a:t> TCs before the Jul plenary week.</a:t>
            </a:r>
          </a:p>
          <a:p>
            <a:pPr lvl="1" algn="just"/>
            <a:r>
              <a:rPr lang="en-GB" altLang="en-US" dirty="0"/>
              <a:t>The </a:t>
            </a:r>
            <a:r>
              <a:rPr lang="en-GB" altLang="en-US" dirty="0" err="1"/>
              <a:t>TGbd</a:t>
            </a:r>
            <a:r>
              <a:rPr lang="en-GB" altLang="en-US" dirty="0"/>
              <a:t> timeline plan is not changed with the D2.0 milestone accomplished. </a:t>
            </a:r>
          </a:p>
          <a:p>
            <a:pPr lvl="1" algn="just"/>
            <a:r>
              <a:rPr lang="en-GB" altLang="en-US" dirty="0"/>
              <a:t>The </a:t>
            </a:r>
            <a:r>
              <a:rPr lang="en-GB" altLang="en-US" dirty="0" err="1"/>
              <a:t>TGbd</a:t>
            </a:r>
            <a:r>
              <a:rPr lang="en-GB" altLang="en-US" dirty="0"/>
              <a:t> teleconference plan for Aug was proposed and agreed as in following slides.</a:t>
            </a:r>
          </a:p>
          <a:p>
            <a:pPr lvl="1" algn="just"/>
            <a:r>
              <a:rPr lang="en-GB" altLang="en-US" dirty="0" err="1"/>
              <a:t>TGbd</a:t>
            </a:r>
            <a:r>
              <a:rPr lang="en-GB" altLang="en-US" dirty="0"/>
              <a:t> agenda and preliminary minutes documents for this week:</a:t>
            </a:r>
          </a:p>
          <a:p>
            <a:pPr lvl="2" algn="just"/>
            <a:r>
              <a:rPr lang="en-GB" altLang="en-US" dirty="0">
                <a:hlinkClick r:id="rId2"/>
              </a:rPr>
              <a:t>https://mentor.ieee.org/802.11/dcn/21/11-21-0941-02-00bd-tgbd-teleconference-agenda-for-jul-2021.pptx</a:t>
            </a:r>
            <a:endParaRPr lang="en-GB" altLang="en-US" dirty="0"/>
          </a:p>
          <a:p>
            <a:pPr lvl="2" algn="just"/>
            <a:r>
              <a:rPr lang="en-GB" altLang="en-US" dirty="0">
                <a:hlinkClick r:id="rId3"/>
              </a:rPr>
              <a:t>https://mentor.ieee.org/802.11/dcn/21/11-21-1138-00-00bd-ieee-802-11bd-july-plenary-2021-tc-meeting-minutes.docx</a:t>
            </a:r>
            <a:endParaRPr lang="en-GB" altLang="en-US" dirty="0"/>
          </a:p>
          <a:p>
            <a:pPr lvl="2" algn="just"/>
            <a:endParaRPr lang="en-US" altLang="en-GB" dirty="0"/>
          </a:p>
          <a:p>
            <a:pPr marL="57150" indent="0" algn="just"/>
            <a:r>
              <a:rPr lang="en-US" altLang="en-GB" dirty="0"/>
              <a:t>Goal for future TCs: proceeding comments collected during LB 254 (11bd D2.0)</a:t>
            </a:r>
          </a:p>
        </p:txBody>
      </p:sp>
      <p:sp>
        <p:nvSpPr>
          <p:cNvPr id="7" name="标题 6"/>
          <p:cNvSpPr>
            <a:spLocks noGrp="1"/>
          </p:cNvSpPr>
          <p:nvPr>
            <p:ph type="title"/>
          </p:nvPr>
        </p:nvSpPr>
        <p:spPr/>
        <p:txBody>
          <a:bodyPr/>
          <a:lstStyle/>
          <a:p>
            <a:r>
              <a:rPr lang="en-US" altLang="zh-CN" dirty="0" err="1"/>
              <a:t>TGbd’s</a:t>
            </a:r>
            <a:r>
              <a:rPr lang="en-US" altLang="zh-CN" dirty="0"/>
              <a:t> Progress in the 802.11 interim week</a:t>
            </a:r>
            <a:endParaRPr lang="zh-CN" altLang="en-US" dirty="0"/>
          </a:p>
        </p:txBody>
      </p:sp>
      <p:sp>
        <p:nvSpPr>
          <p:cNvPr id="2" name="Footer Placeholder 1">
            <a:extLst>
              <a:ext uri="{FF2B5EF4-FFF2-40B4-BE49-F238E27FC236}">
                <a16:creationId xmlns:a16="http://schemas.microsoft.com/office/drawing/2014/main" id="{622E5322-261D-4F8B-A469-ABA5A4C4D580}"/>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4CFE16E8-C49F-4EB3-98A6-869BD53A1CD0}"/>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2ABB0B10-9683-4BA3-A3AB-45785329602D}"/>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994544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341851712"/>
              </p:ext>
            </p:extLst>
          </p:nvPr>
        </p:nvGraphicFramePr>
        <p:xfrm>
          <a:off x="1447922" y="1756302"/>
          <a:ext cx="9637599" cy="448056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a:t>
                      </a:r>
                      <a:r>
                        <a:rPr lang="en-US" altLang="zh-CN" sz="1200" dirty="0">
                          <a:solidFill>
                            <a:srgbClr val="0070C0"/>
                          </a:solidFill>
                        </a:rPr>
                        <a:t>11-21/0941r2</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a:t>
                      </a:r>
                      <a:r>
                        <a:rPr lang="en-US" altLang="zh-CN" sz="1200" baseline="0" dirty="0">
                          <a:solidFill>
                            <a:srgbClr val="0070C0"/>
                          </a:solidFill>
                          <a:sym typeface="+mn-ea"/>
                        </a:rPr>
                        <a:t>11-21/1138r0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11-19/2045r10 </a:t>
                      </a:r>
                      <a:r>
                        <a:rPr lang="en-US" altLang="zh-CN" sz="1200" dirty="0">
                          <a:solidFill>
                            <a:schemeClr val="tx1"/>
                          </a:solidFill>
                        </a:rPr>
                        <a:t>(D1.0)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a:t>
                      </a:r>
                      <a:r>
                        <a:rPr lang="en-US" altLang="zh-CN" sz="1200" dirty="0">
                          <a:solidFill>
                            <a:srgbClr val="0070C0"/>
                          </a:solidFill>
                        </a:rPr>
                        <a:t>11-20/1887r10</a:t>
                      </a:r>
                      <a:r>
                        <a:rPr lang="en-US" altLang="zh-CN" sz="1200" dirty="0">
                          <a:solidFill>
                            <a:schemeClr val="tx1"/>
                          </a:solidFill>
                        </a:rPr>
                        <a:t> (LB251)</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11-20/1564r5</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C7662C37-F491-48BA-848E-918164FB3770}"/>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D3B93C16-4532-4085-A6BC-8103C9D7B0E2}"/>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C54EF06A-EEA2-4F04-ABEA-BA6714EB4A8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604149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Form Sponsor Ballot Pool				</a:t>
            </a:r>
            <a:r>
              <a:rPr lang="en-US" altLang="en-US" sz="2000" kern="0" dirty="0">
                <a:solidFill>
                  <a:schemeClr val="tx1"/>
                </a:solidFill>
                <a:cs typeface="+mn-ea"/>
                <a:sym typeface="Wingdings" panose="05000000000000000000" pitchFamily="2" charset="2"/>
              </a:rPr>
              <a:t>Nov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Jan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unchanged recirculation 			</a:t>
            </a:r>
            <a:r>
              <a:rPr lang="en-US" altLang="en-US" sz="2000" kern="0" dirty="0">
                <a:solidFill>
                  <a:schemeClr val="tx1"/>
                </a:solidFill>
                <a:cs typeface="+mn-ea"/>
                <a:sym typeface="Wingdings" panose="05000000000000000000" pitchFamily="2" charset="2"/>
              </a:rPr>
              <a:t>Jan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Sponsor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4BEF3845-0F29-44BC-8E4F-49EE0729A1C6}"/>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D77D83F8-F5F2-4E4E-98EA-5215CEC84980}"/>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C51686E7-8A8C-4BA3-9F63-005F6D690375}"/>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402489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573862" y="2359025"/>
            <a:ext cx="9143760" cy="297180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eaLnBrk="1" hangingPunct="1"/>
            <a:r>
              <a:rPr lang="en-US" altLang="zh-CN" dirty="0">
                <a:solidFill>
                  <a:srgbClr val="00B050"/>
                </a:solidFill>
                <a:cs typeface="+mn-ea"/>
                <a:sym typeface="+mn-ea"/>
              </a:rPr>
              <a:t>Jul 27, 10:00am ~ 11:59am, ET; </a:t>
            </a:r>
            <a:r>
              <a:rPr lang="en-US" altLang="zh-CN" dirty="0" err="1">
                <a:solidFill>
                  <a:srgbClr val="00B050"/>
                </a:solidFill>
                <a:cs typeface="+mn-ea"/>
                <a:sym typeface="+mn-ea"/>
              </a:rPr>
              <a:t>Webex</a:t>
            </a:r>
            <a:endParaRPr lang="en-US" altLang="zh-CN" dirty="0">
              <a:solidFill>
                <a:srgbClr val="00B050"/>
              </a:solidFill>
              <a:cs typeface="+mn-ea"/>
              <a:sym typeface="+mn-ea"/>
            </a:endParaRPr>
          </a:p>
          <a:p>
            <a:pPr eaLnBrk="1" hangingPunct="1"/>
            <a:r>
              <a:rPr lang="en-US" altLang="zh-CN" sz="2400" u="sng" dirty="0">
                <a:solidFill>
                  <a:srgbClr val="00B050"/>
                </a:solidFill>
                <a:cs typeface="+mn-ea"/>
                <a:sym typeface="+mn-ea"/>
              </a:rPr>
              <a:t>Aug 10, 10:00am ~ 11:59am, ET; </a:t>
            </a:r>
            <a:r>
              <a:rPr lang="en-US" altLang="zh-CN" sz="2400" u="sng" dirty="0" err="1">
                <a:solidFill>
                  <a:srgbClr val="00B050"/>
                </a:solidFill>
                <a:cs typeface="+mn-ea"/>
                <a:sym typeface="+mn-ea"/>
              </a:rPr>
              <a:t>Webex</a:t>
            </a:r>
            <a:r>
              <a:rPr lang="en-US" altLang="zh-CN" sz="2400" u="sng" dirty="0">
                <a:solidFill>
                  <a:srgbClr val="00B050"/>
                </a:solidFill>
                <a:cs typeface="+mn-ea"/>
                <a:sym typeface="+mn-ea"/>
              </a:rPr>
              <a:t> (new)</a:t>
            </a:r>
          </a:p>
          <a:p>
            <a:pPr eaLnBrk="1" hangingPunct="1"/>
            <a:r>
              <a:rPr lang="en-US" altLang="zh-CN" sz="2400" u="sng" dirty="0">
                <a:solidFill>
                  <a:srgbClr val="00B050"/>
                </a:solidFill>
                <a:cs typeface="+mn-ea"/>
                <a:sym typeface="+mn-ea"/>
              </a:rPr>
              <a:t>Aug 17, 10:00am ~ 11:59am, ET; </a:t>
            </a:r>
            <a:r>
              <a:rPr lang="en-US" altLang="zh-CN" sz="2400" u="sng" dirty="0" err="1">
                <a:solidFill>
                  <a:srgbClr val="00B050"/>
                </a:solidFill>
                <a:cs typeface="+mn-ea"/>
                <a:sym typeface="+mn-ea"/>
              </a:rPr>
              <a:t>Webex (new)</a:t>
            </a:r>
          </a:p>
          <a:p>
            <a:pPr eaLnBrk="1" hangingPunct="1"/>
            <a:r>
              <a:rPr lang="en-US" altLang="zh-CN" sz="2400" u="sng" dirty="0">
                <a:solidFill>
                  <a:srgbClr val="00B050"/>
                </a:solidFill>
                <a:cs typeface="+mn-ea"/>
                <a:sym typeface="+mn-ea"/>
              </a:rPr>
              <a:t>Aug 24, 10:00am ~ 11:59am, ET; </a:t>
            </a:r>
            <a:r>
              <a:rPr lang="en-US" altLang="zh-CN" sz="2400" u="sng" dirty="0" err="1">
                <a:solidFill>
                  <a:srgbClr val="00B050"/>
                </a:solidFill>
                <a:cs typeface="+mn-ea"/>
                <a:sym typeface="+mn-ea"/>
              </a:rPr>
              <a:t>Webex (new)</a:t>
            </a:r>
          </a:p>
          <a:p>
            <a:pPr eaLnBrk="1" hangingPunct="1"/>
            <a:r>
              <a:rPr lang="en-US" altLang="zh-CN" sz="2400" u="sng" dirty="0">
                <a:solidFill>
                  <a:srgbClr val="00B050"/>
                </a:solidFill>
                <a:cs typeface="+mn-ea"/>
                <a:sym typeface="+mn-ea"/>
              </a:rPr>
              <a:t>Aug 31, 10:00am ~ 11:59am, ET; </a:t>
            </a:r>
            <a:r>
              <a:rPr lang="en-US" altLang="zh-CN" sz="2400" u="sng" dirty="0" err="1">
                <a:solidFill>
                  <a:srgbClr val="00B050"/>
                </a:solidFill>
                <a:cs typeface="+mn-ea"/>
                <a:sym typeface="+mn-ea"/>
              </a:rPr>
              <a:t>Webex (new)</a:t>
            </a:r>
            <a:endParaRPr lang="en-US" altLang="zh-CN" sz="2400" u="sng" dirty="0">
              <a:solidFill>
                <a:srgbClr val="00B050"/>
              </a:solidFill>
              <a:cs typeface="+mn-ea"/>
              <a:sym typeface="+mn-ea"/>
            </a:endParaRPr>
          </a:p>
          <a:p>
            <a:pPr eaLnBrk="1" hangingPunct="1"/>
            <a:endParaRPr lang="en-US" altLang="zh-CN" sz="2400" dirty="0">
              <a:solidFill>
                <a:srgbClr val="00B050"/>
              </a:solidFill>
              <a:cs typeface="+mn-ea"/>
            </a:endParaRPr>
          </a:p>
        </p:txBody>
      </p:sp>
      <p:sp>
        <p:nvSpPr>
          <p:cNvPr id="3" name="Footer Placeholder 2">
            <a:extLst>
              <a:ext uri="{FF2B5EF4-FFF2-40B4-BE49-F238E27FC236}">
                <a16:creationId xmlns:a16="http://schemas.microsoft.com/office/drawing/2014/main" id="{746BACFA-18E6-4C61-8DF8-DDB42731903C}"/>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3532DF37-0B4A-49B1-85D7-940BE09E4049}"/>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F48E8D20-A282-4B0E-97D1-034D7958A190}"/>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56140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6909-647C-4D22-8DFA-DC834A189B15}"/>
              </a:ext>
            </a:extLst>
          </p:cNvPr>
          <p:cNvSpPr>
            <a:spLocks noGrp="1"/>
          </p:cNvSpPr>
          <p:nvPr>
            <p:ph type="ctrTitle"/>
          </p:nvPr>
        </p:nvSpPr>
        <p:spPr/>
        <p:txBody>
          <a:bodyPr/>
          <a:lstStyle/>
          <a:p>
            <a:r>
              <a:rPr lang="en-US"/>
              <a:t>TGbe (Extremely High Throughput)</a:t>
            </a:r>
          </a:p>
        </p:txBody>
      </p:sp>
      <p:sp>
        <p:nvSpPr>
          <p:cNvPr id="3" name="Subtitle 2">
            <a:extLst>
              <a:ext uri="{FF2B5EF4-FFF2-40B4-BE49-F238E27FC236}">
                <a16:creationId xmlns:a16="http://schemas.microsoft.com/office/drawing/2014/main" id="{D66C4DB2-F0DD-4066-9988-AABF10B4AE8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D70F4C67-1319-45B4-899F-01956B4BBE6B}"/>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4086D442-7CA8-46AD-98B9-F4C6B7A6CACD}"/>
              </a:ext>
            </a:extLst>
          </p:cNvPr>
          <p:cNvSpPr>
            <a:spLocks noGrp="1"/>
          </p:cNvSpPr>
          <p:nvPr>
            <p:ph type="sldNum" idx="12"/>
          </p:nvPr>
        </p:nvSpPr>
        <p:spPr/>
        <p:txBody>
          <a:bodyPr/>
          <a:lstStyle/>
          <a:p>
            <a:r>
              <a:rPr lang="en-GB"/>
              <a:t>Slide </a:t>
            </a:r>
            <a:fld id="{DE40C9FC-4879-4F20-9ECA-A574A90476B7}" type="slidenum">
              <a:rPr lang="en-GB" smtClean="0"/>
              <a:pPr/>
              <a:t>67</a:t>
            </a:fld>
            <a:endParaRPr lang="en-GB"/>
          </a:p>
        </p:txBody>
      </p:sp>
      <p:sp>
        <p:nvSpPr>
          <p:cNvPr id="9" name="Date Placeholder 8">
            <a:extLst>
              <a:ext uri="{FF2B5EF4-FFF2-40B4-BE49-F238E27FC236}">
                <a16:creationId xmlns:a16="http://schemas.microsoft.com/office/drawing/2014/main" id="{30C4D7A6-83BB-4682-86D0-892CF6F1190D}"/>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956121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TGbe</a:t>
            </a:r>
            <a:r>
              <a:rPr lang="en-US" altLang="en-US" dirty="0">
                <a:solidFill>
                  <a:schemeClr val="tx1"/>
                </a:solidFill>
              </a:rPr>
              <a:t> July 2021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68</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2021</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2021-07-19</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21509"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July electronic plenary</a:t>
            </a:r>
          </a:p>
          <a:p>
            <a:pPr lvl="1">
              <a:buFont typeface="Arial" panose="020B0604020202020204" pitchFamily="34" charset="0"/>
              <a:buChar char="•"/>
            </a:pPr>
            <a:r>
              <a:rPr lang="en-US" dirty="0"/>
              <a:t>Two Joint calls, and two parallel MAC/PHY calls</a:t>
            </a:r>
          </a:p>
          <a:p>
            <a:pPr lvl="2">
              <a:buFont typeface="Arial" panose="020B0604020202020204" pitchFamily="34" charset="0"/>
              <a:buChar char="•"/>
            </a:pPr>
            <a:r>
              <a:rPr lang="en-US" dirty="0"/>
              <a:t>Covered proposed draft texts (PDTs), comment resolution documents, and technical submissions</a:t>
            </a:r>
          </a:p>
          <a:p>
            <a:pPr lvl="2">
              <a:buFont typeface="Arial" panose="020B0604020202020204" pitchFamily="34" charset="0"/>
              <a:buChar char="•"/>
            </a:pPr>
            <a:r>
              <a:rPr lang="en-US" dirty="0"/>
              <a:t>Approved the resolution of </a:t>
            </a:r>
            <a:r>
              <a:rPr lang="en-US" dirty="0">
                <a:solidFill>
                  <a:schemeClr val="tx1"/>
                </a:solidFill>
              </a:rPr>
              <a:t>several technical/editorial </a:t>
            </a:r>
            <a:r>
              <a:rPr lang="en-US" dirty="0"/>
              <a:t>comments and PDT submissions</a:t>
            </a:r>
          </a:p>
          <a:p>
            <a:pPr lvl="3">
              <a:buFont typeface="Arial" panose="020B0604020202020204" pitchFamily="34" charset="0"/>
              <a:buChar char="•"/>
            </a:pPr>
            <a:r>
              <a:rPr lang="en-US" dirty="0"/>
              <a:t>Initiated resolving comments from CC36</a:t>
            </a:r>
          </a:p>
          <a:p>
            <a:pPr lvl="1">
              <a:buFont typeface="Arial" panose="020B0604020202020204" pitchFamily="34" charset="0"/>
              <a:buChar char="•"/>
            </a:pPr>
            <a:r>
              <a:rPr lang="en-US" dirty="0"/>
              <a:t>Approved the creation of TGbe D1.1</a:t>
            </a:r>
          </a:p>
          <a:p>
            <a:pPr lvl="2">
              <a:buFont typeface="Arial" panose="020B0604020202020204" pitchFamily="34" charset="0"/>
              <a:buChar char="•"/>
            </a:pPr>
            <a:r>
              <a:rPr lang="en-US" dirty="0" err="1"/>
              <a:t>TGbe</a:t>
            </a:r>
            <a:r>
              <a:rPr lang="en-US" dirty="0"/>
              <a:t> D1.1 is expected to be available </a:t>
            </a:r>
            <a:r>
              <a:rPr lang="en-US" dirty="0">
                <a:solidFill>
                  <a:schemeClr val="tx1"/>
                </a:solidFill>
              </a:rPr>
              <a:t>by July 31</a:t>
            </a:r>
            <a:r>
              <a:rPr lang="en-US" baseline="30000" dirty="0">
                <a:solidFill>
                  <a:schemeClr val="tx1"/>
                </a:solidFill>
              </a:rPr>
              <a:t>st</a:t>
            </a:r>
            <a:r>
              <a:rPr lang="en-US" dirty="0">
                <a:solidFill>
                  <a:schemeClr val="tx1"/>
                </a:solidFill>
              </a:rPr>
              <a:t>, 2021</a:t>
            </a:r>
          </a:p>
          <a:p>
            <a:pPr>
              <a:buFont typeface="Arial" panose="020B0604020202020204" pitchFamily="34" charset="0"/>
              <a:buChar char="•"/>
            </a:pPr>
            <a:r>
              <a:rPr lang="en-US" dirty="0"/>
              <a:t>Agenda is available in </a:t>
            </a:r>
            <a:r>
              <a:rPr lang="en-US" dirty="0">
                <a:solidFill>
                  <a:srgbClr val="FF0000"/>
                </a:solidFill>
                <a:hlinkClick r:id="rId2"/>
              </a:rPr>
              <a:t>924r9</a:t>
            </a:r>
            <a:r>
              <a:rPr lang="en-US" dirty="0"/>
              <a:t>, with queue statuses available in </a:t>
            </a:r>
            <a:r>
              <a:rPr lang="en-US" dirty="0">
                <a:solidFill>
                  <a:srgbClr val="FF0000"/>
                </a:solidFill>
                <a:hlinkClick r:id="rId3"/>
              </a:rPr>
              <a:t>1090r4</a:t>
            </a:r>
            <a:endParaRPr lang="en-US" dirty="0">
              <a:solidFill>
                <a:srgbClr val="FF0000"/>
              </a:solidFill>
            </a:endParaRPr>
          </a:p>
          <a:p>
            <a:pPr lvl="1">
              <a:buFont typeface="Arial" panose="020B0604020202020204" pitchFamily="34" charset="0"/>
              <a:buChar char="•"/>
            </a:pPr>
            <a:r>
              <a:rPr lang="en-US" dirty="0"/>
              <a:t>Future Teleconference Plan is provided in the next slide</a:t>
            </a:r>
          </a:p>
          <a:p>
            <a:pPr>
              <a:buFont typeface="Arial" panose="020B0604020202020204" pitchFamily="34" charset="0"/>
              <a:buChar char="•"/>
            </a:pPr>
            <a:r>
              <a:rPr lang="en-US" dirty="0"/>
              <a:t>Motions List is available in </a:t>
            </a:r>
            <a:r>
              <a:rPr lang="en-US" dirty="0">
                <a:solidFill>
                  <a:srgbClr val="FF0000"/>
                </a:solidFill>
                <a:hlinkClick r:id="rId4"/>
              </a:rPr>
              <a:t>1982r32</a:t>
            </a:r>
            <a:endParaRPr lang="en-US" dirty="0">
              <a:solidFill>
                <a:srgbClr val="FF0000"/>
              </a:solidFill>
            </a:endParaRP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July 2021</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E7691E3-BC32-46EE-8212-7EA112033C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540225"/>
            <a:ext cx="8915400" cy="4871829"/>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pPr marL="0" lvl="0" indent="0">
              <a:spcBef>
                <a:spcPts val="0"/>
              </a:spcBef>
              <a:spcAft>
                <a:spcPts val="1200"/>
              </a:spcAft>
            </a:pPr>
            <a:r>
              <a:rPr lang="en-GB" sz="1400" u="sng" dirty="0">
                <a:highlight>
                  <a:srgbClr val="00FF00"/>
                </a:highlight>
                <a:latin typeface="Times New Roman" panose="02020603050405020304" pitchFamily="18" charset="0"/>
                <a:ea typeface="Times New Roman" panose="02020603050405020304" pitchFamily="18" charset="0"/>
              </a:rPr>
              <a:t>July 12	Monday 	– MAC/PHY		19:00-21:00 ET</a:t>
            </a:r>
            <a:endParaRPr lang="en-US" sz="1400" dirty="0">
              <a:highlight>
                <a:srgbClr val="00FF00"/>
              </a:highlight>
              <a:latin typeface="Times New Roman" panose="02020603050405020304" pitchFamily="18" charset="0"/>
              <a:ea typeface="Times New Roman" panose="02020603050405020304" pitchFamily="18" charset="0"/>
            </a:endParaRPr>
          </a:p>
          <a:p>
            <a:pPr marL="0" lvl="0" indent="0">
              <a:spcBef>
                <a:spcPts val="0"/>
              </a:spcBef>
              <a:spcAft>
                <a:spcPts val="1200"/>
              </a:spcAft>
            </a:pPr>
            <a:r>
              <a:rPr lang="en-GB" sz="1400" u="sng" dirty="0">
                <a:highlight>
                  <a:srgbClr val="00FF00"/>
                </a:highlight>
                <a:latin typeface="Times New Roman" panose="02020603050405020304" pitchFamily="18" charset="0"/>
                <a:ea typeface="Times New Roman" panose="02020603050405020304" pitchFamily="18" charset="0"/>
              </a:rPr>
              <a:t>July 14	Wednesday	– Joint (Motions)		09:00-11:00 ET</a:t>
            </a:r>
            <a:endParaRPr lang="en-US" sz="1400" dirty="0">
              <a:highlight>
                <a:srgbClr val="00FF00"/>
              </a:highlight>
              <a:latin typeface="Times New Roman" panose="02020603050405020304" pitchFamily="18" charset="0"/>
              <a:ea typeface="Times New Roman" panose="02020603050405020304" pitchFamily="18" charset="0"/>
            </a:endParaRPr>
          </a:p>
          <a:p>
            <a:pPr marL="0" lvl="0" indent="0">
              <a:spcBef>
                <a:spcPts val="0"/>
              </a:spcBef>
              <a:spcAft>
                <a:spcPts val="1200"/>
              </a:spcAft>
            </a:pPr>
            <a:r>
              <a:rPr lang="en-GB" sz="1400" u="sng" dirty="0">
                <a:highlight>
                  <a:srgbClr val="00FF00"/>
                </a:highlight>
                <a:latin typeface="Times New Roman" panose="02020603050405020304" pitchFamily="18" charset="0"/>
                <a:ea typeface="Times New Roman" panose="02020603050405020304" pitchFamily="18" charset="0"/>
              </a:rPr>
              <a:t>July 15	Thursday 	– MAC/PHY		09:00-11:00 ET</a:t>
            </a:r>
            <a:endParaRPr lang="en-US" sz="1400" dirty="0">
              <a:highlight>
                <a:srgbClr val="00FF00"/>
              </a:highlight>
              <a:latin typeface="Times New Roman" panose="02020603050405020304" pitchFamily="18" charset="0"/>
              <a:ea typeface="Times New Roman" panose="02020603050405020304" pitchFamily="18" charset="0"/>
            </a:endParaRPr>
          </a:p>
          <a:p>
            <a:pPr marL="0" lvl="0" indent="0">
              <a:spcBef>
                <a:spcPts val="0"/>
              </a:spcBef>
              <a:spcAft>
                <a:spcPts val="1200"/>
              </a:spcAft>
            </a:pPr>
            <a:r>
              <a:rPr lang="en-GB" sz="1400" u="sng" dirty="0">
                <a:highlight>
                  <a:srgbClr val="00FF00"/>
                </a:highlight>
                <a:latin typeface="Times New Roman" panose="02020603050405020304" pitchFamily="18" charset="0"/>
                <a:ea typeface="Times New Roman" panose="02020603050405020304" pitchFamily="18" charset="0"/>
              </a:rPr>
              <a:t>July 19	Monday 	– Joint (Motions)		09:00-11:00 ET</a:t>
            </a:r>
            <a:endParaRPr lang="en-US" sz="1400" dirty="0">
              <a:highlight>
                <a:srgbClr val="00FF00"/>
              </a:highlight>
              <a:latin typeface="Times New Roman" panose="02020603050405020304" pitchFamily="18" charset="0"/>
              <a:ea typeface="Times New Roman" panose="02020603050405020304" pitchFamily="18" charset="0"/>
            </a:endParaRPr>
          </a:p>
          <a:p>
            <a:pPr marL="0" lvl="0" indent="0">
              <a:spcBef>
                <a:spcPts val="0"/>
              </a:spcBef>
              <a:spcAft>
                <a:spcPts val="1200"/>
              </a:spcAft>
            </a:pPr>
            <a:r>
              <a:rPr lang="en-US" sz="1400" dirty="0">
                <a:latin typeface="Times New Roman" panose="02020603050405020304" pitchFamily="18" charset="0"/>
                <a:ea typeface="Times New Roman" panose="02020603050405020304" pitchFamily="18" charset="0"/>
              </a:rPr>
              <a:t>July 21	Wednesday – MAC			10:00-12:00 ET</a:t>
            </a:r>
          </a:p>
          <a:p>
            <a:pPr marL="0" lvl="0" indent="0">
              <a:spcBef>
                <a:spcPts val="0"/>
              </a:spcBef>
              <a:spcAft>
                <a:spcPts val="1200"/>
              </a:spcAft>
            </a:pPr>
            <a:r>
              <a:rPr lang="en-US" sz="1400" dirty="0">
                <a:latin typeface="Times New Roman" panose="02020603050405020304" pitchFamily="18" charset="0"/>
                <a:ea typeface="Times New Roman" panose="02020603050405020304" pitchFamily="18" charset="0"/>
              </a:rPr>
              <a:t>July 22	Thursday 	– MAC			10:00-12:00 ET</a:t>
            </a:r>
          </a:p>
          <a:p>
            <a:pPr marL="0" lvl="0" indent="0">
              <a:spcBef>
                <a:spcPts val="0"/>
              </a:spcBef>
              <a:spcAft>
                <a:spcPts val="1200"/>
              </a:spcAft>
            </a:pPr>
            <a:r>
              <a:rPr lang="en-US" sz="1400" dirty="0">
                <a:latin typeface="Times New Roman" panose="02020603050405020304" pitchFamily="18" charset="0"/>
                <a:ea typeface="Times New Roman" panose="02020603050405020304" pitchFamily="18" charset="0"/>
              </a:rPr>
              <a:t>July 26 	Monday	– MAC/PHY		19:00-21:00 ET</a:t>
            </a:r>
          </a:p>
          <a:p>
            <a:pPr marL="0" lvl="0" indent="0">
              <a:spcBef>
                <a:spcPts val="0"/>
              </a:spcBef>
              <a:spcAft>
                <a:spcPts val="1200"/>
              </a:spcAft>
            </a:pPr>
            <a:r>
              <a:rPr lang="en-US" sz="1400" dirty="0">
                <a:latin typeface="Times New Roman" panose="02020603050405020304" pitchFamily="18" charset="0"/>
                <a:ea typeface="Times New Roman" panose="02020603050405020304" pitchFamily="18" charset="0"/>
              </a:rPr>
              <a:t>July 28	Wednesday – Joint			10:00-12:00 ET</a:t>
            </a:r>
          </a:p>
          <a:p>
            <a:pPr marL="0" lvl="0" indent="0">
              <a:spcBef>
                <a:spcPts val="0"/>
              </a:spcBef>
              <a:spcAft>
                <a:spcPts val="1200"/>
              </a:spcAft>
            </a:pPr>
            <a:r>
              <a:rPr lang="en-US" sz="1400" dirty="0">
                <a:latin typeface="Times New Roman" panose="02020603050405020304" pitchFamily="18" charset="0"/>
                <a:ea typeface="Times New Roman" panose="02020603050405020304" pitchFamily="18" charset="0"/>
              </a:rPr>
              <a:t>July 29	Thursday 	– MAC			10:00-12:00 ET</a:t>
            </a:r>
          </a:p>
          <a:p>
            <a:pPr marL="0" lvl="0" indent="0">
              <a:spcBef>
                <a:spcPts val="0"/>
              </a:spcBef>
              <a:spcAft>
                <a:spcPts val="1200"/>
              </a:spcAft>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Aug 2-6	 Mon-Fri 	– No Conf Calls 		Holiday       </a:t>
            </a:r>
            <a:endParaRPr lang="en-US" sz="1400" dirty="0">
              <a:latin typeface="Times New Roman" panose="02020603050405020304" pitchFamily="18" charset="0"/>
              <a:ea typeface="Times New Roman" panose="02020603050405020304" pitchFamily="18" charset="0"/>
            </a:endParaRPr>
          </a:p>
          <a:p>
            <a:pPr lvl="0"/>
            <a:endParaRPr lang="en-US" sz="14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July 2021</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4196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dirty="0">
                <a:latin typeface="Times New Roman" panose="02020603050405020304" pitchFamily="18" charset="0"/>
              </a:rPr>
              <a:t>Aug 09 	Monday	– MAC/PHY		19:00-21:00 ET</a:t>
            </a:r>
          </a:p>
          <a:p>
            <a:r>
              <a:rPr lang="en-US" sz="1400" dirty="0">
                <a:latin typeface="Times New Roman" panose="02020603050405020304" pitchFamily="18" charset="0"/>
              </a:rPr>
              <a:t>Aug 11	Wednesday – Joint (Motions) 	10:00-12:00 ET</a:t>
            </a:r>
          </a:p>
          <a:p>
            <a:r>
              <a:rPr lang="en-US" sz="1400" dirty="0">
                <a:latin typeface="Times New Roman" panose="02020603050405020304" pitchFamily="18" charset="0"/>
              </a:rPr>
              <a:t>Aug 12	Thursday 	– MAC			10:00-12:00 ET</a:t>
            </a:r>
          </a:p>
          <a:p>
            <a:r>
              <a:rPr lang="en-US" sz="1400" dirty="0">
                <a:latin typeface="Times New Roman" panose="02020603050405020304" pitchFamily="18" charset="0"/>
              </a:rPr>
              <a:t>Aug 16 	Monday	– MAC/PHY		19:00-21:00 ET</a:t>
            </a:r>
          </a:p>
          <a:p>
            <a:pPr lvl="0"/>
            <a:r>
              <a:rPr lang="en-US" sz="1400" dirty="0">
                <a:latin typeface="Times New Roman" panose="02020603050405020304" pitchFamily="18" charset="0"/>
              </a:rPr>
              <a:t>Aug 18	Wednesday – Joint			10:00-12:00 ET</a:t>
            </a:r>
          </a:p>
          <a:p>
            <a:pPr lvl="0"/>
            <a:r>
              <a:rPr lang="en-US" sz="1400" dirty="0">
                <a:latin typeface="Times New Roman" panose="02020603050405020304" pitchFamily="18" charset="0"/>
              </a:rPr>
              <a:t>Aug 19	Thursday 	– MAC			10:00-12:00 ET</a:t>
            </a:r>
          </a:p>
          <a:p>
            <a:pPr lvl="0"/>
            <a:r>
              <a:rPr lang="en-US" sz="1400" dirty="0">
                <a:latin typeface="Times New Roman" panose="02020603050405020304" pitchFamily="18" charset="0"/>
              </a:rPr>
              <a:t>Aug 23 	Monday	– MAC/PHY		19:00-21:00 ET</a:t>
            </a:r>
          </a:p>
          <a:p>
            <a:pPr lvl="0"/>
            <a:r>
              <a:rPr lang="en-US" sz="1400" dirty="0">
                <a:latin typeface="Times New Roman" panose="02020603050405020304" pitchFamily="18" charset="0"/>
              </a:rPr>
              <a:t>Aug 25	Wednesday – Joint (Motions)		10:00-12:00 ET</a:t>
            </a:r>
          </a:p>
          <a:p>
            <a:pPr lvl="0"/>
            <a:r>
              <a:rPr lang="en-US" sz="1400" dirty="0">
                <a:latin typeface="Times New Roman" panose="02020603050405020304" pitchFamily="18" charset="0"/>
              </a:rPr>
              <a:t>Aug 26	Thursday 	– MAC			10:00-12:00 ET</a:t>
            </a:r>
          </a:p>
          <a:p>
            <a:pPr lvl="0"/>
            <a:r>
              <a:rPr lang="en-US" sz="1400" dirty="0">
                <a:latin typeface="Times New Roman" panose="02020603050405020304" pitchFamily="18" charset="0"/>
              </a:rPr>
              <a:t>Aug 30 	Monday	– MAC/PHY		19:00-21:00 ET</a:t>
            </a:r>
          </a:p>
          <a:p>
            <a:pPr lvl="0"/>
            <a:r>
              <a:rPr lang="en-US" sz="1400" dirty="0">
                <a:latin typeface="Times New Roman" panose="02020603050405020304" pitchFamily="18" charset="0"/>
              </a:rPr>
              <a:t>Sep 01	Wednesday – Joint			10:00-12:00 ET</a:t>
            </a:r>
          </a:p>
          <a:p>
            <a:pPr lvl="0"/>
            <a:r>
              <a:rPr lang="en-US" sz="1400" dirty="0">
                <a:latin typeface="Times New Roman" panose="02020603050405020304" pitchFamily="18" charset="0"/>
              </a:rPr>
              <a:t>Sep 02	Thursday 	– MAC			10:00-12:00 ET</a:t>
            </a:r>
          </a:p>
          <a:p>
            <a:pPr lvl="0"/>
            <a:r>
              <a:rPr lang="en-US" sz="1400" dirty="0">
                <a:solidFill>
                  <a:srgbClr val="FF0000"/>
                </a:solidFill>
                <a:highlight>
                  <a:srgbClr val="00FFFF"/>
                </a:highlight>
              </a:rPr>
              <a:t>Sep 06 	Monday	– No Conf Call 		Labor Day</a:t>
            </a:r>
          </a:p>
          <a:p>
            <a:pPr lvl="0"/>
            <a:r>
              <a:rPr lang="en-US" sz="1400" dirty="0">
                <a:latin typeface="Times New Roman" panose="02020603050405020304" pitchFamily="18" charset="0"/>
              </a:rPr>
              <a:t>Sep 08	Wednesday – Joint (Motions)		10:00-12:00 ET</a:t>
            </a:r>
          </a:p>
          <a:p>
            <a:pPr lvl="0"/>
            <a:r>
              <a:rPr lang="en-US" sz="1400" dirty="0">
                <a:latin typeface="Times New Roman" panose="02020603050405020304" pitchFamily="18" charset="0"/>
              </a:rPr>
              <a:t>Sep 09	Thursday    – MAC			10:00-12:00 ET</a:t>
            </a:r>
          </a:p>
        </p:txBody>
      </p:sp>
    </p:spTree>
    <p:extLst>
      <p:ext uri="{BB962C8B-B14F-4D97-AF65-F5344CB8AC3E}">
        <p14:creationId xmlns:p14="http://schemas.microsoft.com/office/powerpoint/2010/main" val="1693586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July 2021</a:t>
            </a:r>
            <a:endParaRPr lang="en-GB" dirty="0"/>
          </a:p>
        </p:txBody>
      </p:sp>
    </p:spTree>
    <p:extLst>
      <p:ext uri="{BB962C8B-B14F-4D97-AF65-F5344CB8AC3E}">
        <p14:creationId xmlns:p14="http://schemas.microsoft.com/office/powerpoint/2010/main" val="7809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July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2021-07-19</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E5EA9D4-65E5-4D6D-A658-F0D4FC77750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E473302D-1AD0-435E-8227-F510B727DB59}"/>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D32A2DFA-018A-40F2-8A8C-E089873B5D9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2335333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July </a:t>
            </a:r>
            <a:r>
              <a:rPr lang="en-US" altLang="zh-CN" b="1" kern="0" dirty="0">
                <a:solidFill>
                  <a:srgbClr val="000000"/>
                </a:solidFill>
                <a:latin typeface="Times New Roman"/>
                <a:ea typeface="MS PGothic" pitchFamily="34" charset="-128"/>
              </a:rPr>
              <a:t>2021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833AFB8F-3E10-4B7D-B57B-6F1C489A2C3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2C9DF0E5-77D3-4995-B0AB-520DF7C7675B}"/>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8" name="Date Placeholder 7">
            <a:extLst>
              <a:ext uri="{FF2B5EF4-FFF2-40B4-BE49-F238E27FC236}">
                <a16:creationId xmlns:a16="http://schemas.microsoft.com/office/drawing/2014/main" id="{EB271688-4E86-451F-9D14-E677F84DC2BD}"/>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159807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ea typeface="MS PGothic" pitchFamily="34" charset="-128"/>
              </a:rPr>
              <a:t>July </a:t>
            </a:r>
            <a:r>
              <a:rPr lang="en-US" altLang="zh-CN" sz="2800" dirty="0"/>
              <a:t>2021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July </a:t>
            </a:r>
            <a:r>
              <a:rPr lang="en-US" altLang="zh-CN" b="1" kern="0" dirty="0">
                <a:solidFill>
                  <a:srgbClr val="000000"/>
                </a:solidFill>
                <a:latin typeface="Times New Roman"/>
                <a:ea typeface="MS Gothic"/>
              </a:rPr>
              <a:t>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July 13, 16, 19</a:t>
            </a:r>
            <a:r>
              <a:rPr lang="en-US" altLang="zh-CN" sz="2000" kern="0" dirty="0">
                <a:solidFill>
                  <a:srgbClr val="000000"/>
                </a:solidFill>
                <a:latin typeface="Times New Roman"/>
                <a:ea typeface="MS Gothic"/>
              </a:rPr>
              <a:t>,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 </a:t>
            </a:r>
            <a:r>
              <a:rPr lang="it-IT" altLang="zh-CN" sz="2000" kern="0">
                <a:solidFill>
                  <a:srgbClr val="000000"/>
                </a:solidFill>
                <a:latin typeface="Times New Roman"/>
                <a:ea typeface="MS Gothic"/>
              </a:rPr>
              <a:t>Radar discussion……)</a:t>
            </a:r>
            <a:endParaRPr lang="it-IT"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Definition, general protocol and procedure, channel model……)</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SFD (Requested weekly teleconference)</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E3180217-E61A-45D0-A970-0EB5CC0CBD11}"/>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8E19FE1-9697-429A-93F5-9FABAF88F752}"/>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B57A0C8D-C5C6-45E7-A6D4-4B4814B08B4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596227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BA783623-150C-4C9A-9742-98420EEE378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2E22986E-105E-4A64-8BCE-ADE837DD106F}"/>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D9B76B5C-5976-43F9-8F1B-209FC9E1106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1180510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July      27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10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17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24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31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September 7   (Tuesday), 10am - 12:00pm ET</a:t>
            </a:r>
          </a:p>
        </p:txBody>
      </p:sp>
      <p:sp>
        <p:nvSpPr>
          <p:cNvPr id="2" name="Footer Placeholder 1">
            <a:extLst>
              <a:ext uri="{FF2B5EF4-FFF2-40B4-BE49-F238E27FC236}">
                <a16:creationId xmlns:a16="http://schemas.microsoft.com/office/drawing/2014/main" id="{61E92C65-F8BE-480D-B83E-72A4139CCFB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82A89BF-F086-42F3-BCAC-A0AD5D22637E}"/>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6" name="Date Placeholder 5">
            <a:extLst>
              <a:ext uri="{FF2B5EF4-FFF2-40B4-BE49-F238E27FC236}">
                <a16:creationId xmlns:a16="http://schemas.microsoft.com/office/drawing/2014/main" id="{4B8B4B75-22B5-4304-AF70-1B5ABA4D1699}"/>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958074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435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July 2021 Plenary Session (virtual)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11-21/0942r7</a:t>
            </a:r>
            <a:r>
              <a:rPr lang="en-US" dirty="0"/>
              <a:t>  </a:t>
            </a:r>
          </a:p>
          <a:p>
            <a:pPr>
              <a:spcBef>
                <a:spcPts val="0"/>
              </a:spcBef>
            </a:pPr>
            <a:r>
              <a:rPr lang="en-US" dirty="0"/>
              <a:t>Approved selection of Editor: Carol Ansley (Cox) – congratulations, Carol!</a:t>
            </a:r>
          </a:p>
          <a:p>
            <a:pPr>
              <a:spcBef>
                <a:spcPts val="0"/>
              </a:spcBef>
            </a:pPr>
            <a:r>
              <a:rPr lang="en-US" dirty="0"/>
              <a:t>Reviewed liaison from WBA: </a:t>
            </a:r>
            <a:r>
              <a:rPr lang="en-US" dirty="0">
                <a:hlinkClick r:id="rId4"/>
              </a:rPr>
              <a:t>11-21/0703r0</a:t>
            </a:r>
            <a:r>
              <a:rPr lang="en-US" dirty="0"/>
              <a:t>, analysis in: </a:t>
            </a:r>
            <a:r>
              <a:rPr lang="en-US" dirty="0">
                <a:hlinkClick r:id="rId5"/>
              </a:rPr>
              <a:t>11-21/1141r0</a:t>
            </a:r>
            <a:r>
              <a:rPr lang="en-US" dirty="0"/>
              <a:t>  </a:t>
            </a:r>
          </a:p>
          <a:p>
            <a:pPr>
              <a:spcBef>
                <a:spcPts val="0"/>
              </a:spcBef>
            </a:pPr>
            <a:r>
              <a:rPr lang="en-US" dirty="0"/>
              <a:t>Reviewed contributions:</a:t>
            </a:r>
          </a:p>
          <a:p>
            <a:pPr marL="857250" lvl="1" indent="-457200">
              <a:lnSpc>
                <a:spcPct val="90000"/>
              </a:lnSpc>
              <a:spcBef>
                <a:spcPts val="0"/>
              </a:spcBef>
              <a:spcAft>
                <a:spcPts val="0"/>
              </a:spcAft>
              <a:buFont typeface="Arial" panose="020B0604020202020204" pitchFamily="34" charset="0"/>
              <a:buChar char="•"/>
              <a:defRPr/>
            </a:pPr>
            <a:r>
              <a:rPr lang="en-US" dirty="0">
                <a:hlinkClick r:id="rId6"/>
              </a:rPr>
              <a:t>11-21/1140r1</a:t>
            </a:r>
            <a:r>
              <a:rPr lang="en-US" dirty="0"/>
              <a:t> (suggested issues matrix, to aid our analysis)</a:t>
            </a:r>
          </a:p>
          <a:p>
            <a:pPr marL="857250" lvl="1" indent="-457200">
              <a:lnSpc>
                <a:spcPct val="90000"/>
              </a:lnSpc>
              <a:spcBef>
                <a:spcPts val="0"/>
              </a:spcBef>
              <a:spcAft>
                <a:spcPts val="0"/>
              </a:spcAft>
              <a:buFont typeface="Arial" panose="020B0604020202020204" pitchFamily="34" charset="0"/>
              <a:buChar char="•"/>
              <a:defRPr/>
            </a:pPr>
            <a:r>
              <a:rPr lang="en-US" dirty="0">
                <a:solidFill>
                  <a:srgbClr val="000000"/>
                </a:solidFill>
                <a:hlinkClick r:id="rId7"/>
              </a:rPr>
              <a:t>11-21/1083r0</a:t>
            </a:r>
            <a:r>
              <a:rPr lang="en-US" dirty="0">
                <a:solidFill>
                  <a:srgbClr val="000000"/>
                </a:solidFill>
              </a:rPr>
              <a:t> (concept for alternative method of STA identification)</a:t>
            </a:r>
          </a:p>
          <a:p>
            <a:pPr>
              <a:spcBef>
                <a:spcPts val="0"/>
              </a:spcBef>
            </a:pPr>
            <a:endParaRPr lang="en-US" dirty="0"/>
          </a:p>
          <a:p>
            <a:pPr>
              <a:spcBef>
                <a:spcPts val="0"/>
              </a:spcBef>
            </a:pPr>
            <a:r>
              <a:rPr lang="en-US" dirty="0"/>
              <a:t>Completed first pass through issues in tracking document: </a:t>
            </a:r>
            <a:r>
              <a:rPr lang="en-US" dirty="0">
                <a:hlinkClick r:id="rId8"/>
              </a:rPr>
              <a:t>11-21/0332r12</a:t>
            </a:r>
            <a:r>
              <a:rPr lang="en-US" dirty="0"/>
              <a:t>.  Editing/clean-up needed, but nearly finished with issue identification and categorization.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15942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0C4-6565-46DB-8822-79E110457B19}"/>
              </a:ext>
            </a:extLst>
          </p:cNvPr>
          <p:cNvSpPr>
            <a:spLocks noGrp="1"/>
          </p:cNvSpPr>
          <p:nvPr>
            <p:ph type="title"/>
          </p:nvPr>
        </p:nvSpPr>
        <p:spPr/>
        <p:txBody>
          <a:bodyPr/>
          <a:lstStyle/>
          <a:p>
            <a:r>
              <a:rPr lang="en-US" dirty="0"/>
              <a:t>Attendance by subgroup (July plenary session)</a:t>
            </a:r>
          </a:p>
        </p:txBody>
      </p:sp>
      <p:sp>
        <p:nvSpPr>
          <p:cNvPr id="4" name="Slide Number Placeholder 3">
            <a:extLst>
              <a:ext uri="{FF2B5EF4-FFF2-40B4-BE49-F238E27FC236}">
                <a16:creationId xmlns:a16="http://schemas.microsoft.com/office/drawing/2014/main" id="{13FBD711-8B7A-4D0E-A036-0922C252D7B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B165B540-5BDA-43CB-9BA7-68EB0C8EF060}"/>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2AA857E4-5C3B-4D76-B635-23DCE2496807}"/>
              </a:ext>
            </a:extLst>
          </p:cNvPr>
          <p:cNvSpPr>
            <a:spLocks noGrp="1"/>
          </p:cNvSpPr>
          <p:nvPr>
            <p:ph type="dt" idx="15"/>
          </p:nvPr>
        </p:nvSpPr>
        <p:spPr/>
        <p:txBody>
          <a:bodyPr/>
          <a:lstStyle/>
          <a:p>
            <a:r>
              <a:rPr lang="en-US"/>
              <a:t>July 2021</a:t>
            </a:r>
            <a:endParaRPr lang="en-GB" dirty="0"/>
          </a:p>
        </p:txBody>
      </p:sp>
      <p:pic>
        <p:nvPicPr>
          <p:cNvPr id="10" name="Content Placeholder 9">
            <a:extLst>
              <a:ext uri="{FF2B5EF4-FFF2-40B4-BE49-F238E27FC236}">
                <a16:creationId xmlns:a16="http://schemas.microsoft.com/office/drawing/2014/main" id="{47ED70A2-FF5E-4371-A3C4-EA320FEF97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1" y="1600200"/>
            <a:ext cx="8879602" cy="4852268"/>
          </a:xfrm>
        </p:spPr>
      </p:pic>
    </p:spTree>
    <p:extLst>
      <p:ext uri="{BB962C8B-B14F-4D97-AF65-F5344CB8AC3E}">
        <p14:creationId xmlns:p14="http://schemas.microsoft.com/office/powerpoint/2010/main" val="40870885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Analysis of which 802.11 features/functions are impacted by issues that are within our scope</a:t>
            </a:r>
          </a:p>
          <a:p>
            <a:pPr>
              <a:spcBef>
                <a:spcPts val="0"/>
              </a:spcBef>
            </a:pPr>
            <a:endParaRPr lang="en-US" dirty="0"/>
          </a:p>
          <a:p>
            <a:pPr>
              <a:spcBef>
                <a:spcPts val="0"/>
              </a:spcBef>
            </a:pPr>
            <a:r>
              <a:rPr lang="en-US" dirty="0"/>
              <a:t>Start to consider solutions/way forward for impacted features/functions</a:t>
            </a:r>
          </a:p>
          <a:p>
            <a:pPr>
              <a:spcBef>
                <a:spcPts val="0"/>
              </a:spcBef>
            </a:pPr>
            <a:endParaRPr lang="en-US" dirty="0"/>
          </a:p>
          <a:p>
            <a:pPr>
              <a:spcBef>
                <a:spcPts val="0"/>
              </a:spcBef>
            </a:pPr>
            <a:r>
              <a:rPr lang="en-US" dirty="0"/>
              <a:t>Targeting first amendment text contributions ~ Sept session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1874968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Nov 2021</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6442910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lvl="0"/>
            <a:r>
              <a:rPr lang="en-US" sz="2800" dirty="0"/>
              <a:t>Tuesday, Aug 10, 9:00-11:00 ET</a:t>
            </a:r>
          </a:p>
          <a:p>
            <a:pPr lvl="0"/>
            <a:r>
              <a:rPr lang="en-US" sz="2800" dirty="0"/>
              <a:t>Thursday, Aug 19, 19:00-21:00 ET</a:t>
            </a:r>
          </a:p>
          <a:p>
            <a:pPr lvl="0"/>
            <a:r>
              <a:rPr lang="en-US" sz="2800" dirty="0"/>
              <a:t>Tuesday, Aug 31, 9:00-11:00 ET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September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planned</a:t>
            </a:r>
          </a:p>
          <a:p>
            <a:pPr>
              <a:lnSpc>
                <a:spcPct val="90000"/>
              </a:lnSpc>
            </a:pPr>
            <a:endParaRPr lang="en-US" sz="3200" dirty="0"/>
          </a:p>
          <a:p>
            <a:pPr>
              <a:lnSpc>
                <a:spcPct val="90000"/>
              </a:lnSpc>
            </a:pPr>
            <a:r>
              <a:rPr lang="en-US" sz="3200" dirty="0"/>
              <a:t>Review/respond to WBA liaison</a:t>
            </a:r>
          </a:p>
          <a:p>
            <a:pPr>
              <a:lnSpc>
                <a:spcPct val="90000"/>
              </a:lnSpc>
            </a:pPr>
            <a:endParaRPr lang="en-US" sz="3200" dirty="0"/>
          </a:p>
          <a:p>
            <a:pPr>
              <a:lnSpc>
                <a:spcPct val="90000"/>
              </a:lnSpc>
            </a:pPr>
            <a:r>
              <a:rPr lang="en-US" sz="3200" dirty="0"/>
              <a:t>Continue reviewing specific Impacts of RCM</a:t>
            </a:r>
          </a:p>
          <a:p>
            <a:pPr>
              <a:lnSpc>
                <a:spcPct val="90000"/>
              </a:lnSpc>
            </a:pPr>
            <a:endParaRPr lang="en-US" sz="3200" dirty="0"/>
          </a:p>
          <a:p>
            <a:pPr>
              <a:lnSpc>
                <a:spcPct val="90000"/>
              </a:lnSpc>
            </a:pPr>
            <a:r>
              <a:rPr lang="en-US" sz="3200" dirty="0"/>
              <a:t>Consider “solutions” to use cases that are in 802.11 scope to resolve</a:t>
            </a:r>
          </a:p>
          <a:p>
            <a:pPr marL="684213">
              <a:lnSpc>
                <a:spcPct val="90000"/>
              </a:lnSpc>
            </a:pPr>
            <a:endParaRPr lang="en-US" dirty="0"/>
          </a:p>
        </p:txBody>
      </p:sp>
    </p:spTree>
    <p:extLst>
      <p:ext uri="{BB962C8B-B14F-4D97-AF65-F5344CB8AC3E}">
        <p14:creationId xmlns:p14="http://schemas.microsoft.com/office/powerpoint/2010/main" val="2852900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TGbi</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2021-07-19</a:t>
            </a:r>
          </a:p>
        </p:txBody>
      </p:sp>
      <p:graphicFrame>
        <p:nvGraphicFramePr>
          <p:cNvPr id="3075" name="Object 3"/>
          <p:cNvGraphicFramePr>
            <a:graphicFrameLocks noChangeAspect="1"/>
          </p:cNvGraphicFramePr>
          <p:nvPr>
            <p:extLst>
              <p:ext uri="{D42A27DB-BD31-4B8C-83A1-F6EECF244321}">
                <p14:modId xmlns:p14="http://schemas.microsoft.com/office/powerpoint/2010/main" val="3980991584"/>
              </p:ext>
            </p:extLst>
          </p:nvPr>
        </p:nvGraphicFramePr>
        <p:xfrm>
          <a:off x="2032000" y="2347385"/>
          <a:ext cx="8128000" cy="2341033"/>
        </p:xfrm>
        <a:graphic>
          <a:graphicData uri="http://schemas.openxmlformats.org/presentationml/2006/ole">
            <mc:AlternateContent xmlns:mc="http://schemas.openxmlformats.org/markup-compatibility/2006">
              <mc:Choice xmlns:v="urn:schemas-microsoft-com:vml" Requires="v">
                <p:oleObj spid="_x0000_s10259" name="Document" r:id="rId4" imgW="8255000" imgH="2387600" progId="Word.Document.8">
                  <p:embed/>
                </p:oleObj>
              </mc:Choice>
              <mc:Fallback>
                <p:oleObj name="Document" r:id="rId4" imgW="8255000" imgH="2387600" progId="Word.Document.8">
                  <p:embed/>
                  <p:pic>
                    <p:nvPicPr>
                      <p:cNvPr id="3075" name="Object 3"/>
                      <p:cNvPicPr>
                        <a:picLocks noChangeAspect="1" noChangeArrowheads="1"/>
                      </p:cNvPicPr>
                      <p:nvPr/>
                    </p:nvPicPr>
                    <p:blipFill>
                      <a:blip r:embed="rId5"/>
                      <a:srcRect/>
                      <a:stretch>
                        <a:fillRect/>
                      </a:stretch>
                    </p:blipFill>
                    <p:spPr bwMode="auto">
                      <a:xfrm>
                        <a:off x="2032000" y="2347385"/>
                        <a:ext cx="8128000" cy="234103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24396DF-6567-41C8-982A-48A22B74F580}"/>
              </a:ext>
            </a:extLst>
          </p:cNvPr>
          <p:cNvSpPr>
            <a:spLocks noGrp="1"/>
          </p:cNvSpPr>
          <p:nvPr>
            <p:ph type="ftr" idx="14"/>
          </p:nvPr>
        </p:nvSpPr>
        <p:spPr/>
        <p:txBody>
          <a:bodyPr/>
          <a:lstStyle/>
          <a:p>
            <a:r>
              <a:rPr lang="en-GB"/>
              <a:t>Carol Ansley, Cox</a:t>
            </a:r>
            <a:endParaRPr lang="en-GB" dirty="0"/>
          </a:p>
        </p:txBody>
      </p:sp>
      <p:sp>
        <p:nvSpPr>
          <p:cNvPr id="3" name="Slide Number Placeholder 2">
            <a:extLst>
              <a:ext uri="{FF2B5EF4-FFF2-40B4-BE49-F238E27FC236}">
                <a16:creationId xmlns:a16="http://schemas.microsoft.com/office/drawing/2014/main" id="{5027AD86-A863-414C-899B-F2D3971B6508}"/>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A7A6C185-AB44-4BE1-95A8-DC1D5C4B74E5}"/>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434402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TGbi</a:t>
            </a:r>
            <a:r>
              <a:rPr lang="en-GB" dirty="0"/>
              <a:t> for July 2021.</a:t>
            </a:r>
          </a:p>
        </p:txBody>
      </p:sp>
      <p:sp>
        <p:nvSpPr>
          <p:cNvPr id="2" name="Footer Placeholder 1">
            <a:extLst>
              <a:ext uri="{FF2B5EF4-FFF2-40B4-BE49-F238E27FC236}">
                <a16:creationId xmlns:a16="http://schemas.microsoft.com/office/drawing/2014/main" id="{F010BCF2-BD9E-4EA7-9B34-99A0CC96FA6B}"/>
              </a:ext>
            </a:extLst>
          </p:cNvPr>
          <p:cNvSpPr>
            <a:spLocks noGrp="1"/>
          </p:cNvSpPr>
          <p:nvPr>
            <p:ph type="ftr" idx="14"/>
          </p:nvPr>
        </p:nvSpPr>
        <p:spPr/>
        <p:txBody>
          <a:bodyPr/>
          <a:lstStyle/>
          <a:p>
            <a:r>
              <a:rPr lang="en-GB"/>
              <a:t>Carol Ansley, Cox</a:t>
            </a:r>
            <a:endParaRPr lang="en-GB" dirty="0"/>
          </a:p>
        </p:txBody>
      </p:sp>
      <p:sp>
        <p:nvSpPr>
          <p:cNvPr id="3" name="Slide Number Placeholder 2">
            <a:extLst>
              <a:ext uri="{FF2B5EF4-FFF2-40B4-BE49-F238E27FC236}">
                <a16:creationId xmlns:a16="http://schemas.microsoft.com/office/drawing/2014/main" id="{6D6745EC-A37F-43C9-B27A-1EB47F7849F9}"/>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Date Placeholder 4">
            <a:extLst>
              <a:ext uri="{FF2B5EF4-FFF2-40B4-BE49-F238E27FC236}">
                <a16:creationId xmlns:a16="http://schemas.microsoft.com/office/drawing/2014/main" id="{70704477-E2C0-4964-B538-1438F1AF4532}"/>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904314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9310057"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Continue with use case discussions</a:t>
            </a:r>
          </a:p>
          <a:p>
            <a:pPr>
              <a:buFont typeface="Arial" panose="020B0604020202020204" pitchFamily="34" charset="0"/>
              <a:buChar char="•"/>
            </a:pPr>
            <a:r>
              <a:rPr lang="en-US" sz="2133" dirty="0">
                <a:solidFill>
                  <a:schemeClr val="tx1"/>
                </a:solidFill>
              </a:rPr>
              <a:t>Begin discussions of amendment structure and goals</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3 times this week</a:t>
            </a:r>
          </a:p>
          <a:p>
            <a:pPr marL="380990" indent="-380990">
              <a:buFont typeface="Arial" panose="020B0604020202020204" pitchFamily="34" charset="0"/>
              <a:buChar char="•"/>
            </a:pPr>
            <a:r>
              <a:rPr lang="en-US" sz="2133" dirty="0">
                <a:solidFill>
                  <a:schemeClr val="tx1"/>
                </a:solidFill>
              </a:rPr>
              <a:t>Reviewed and updated brainstorming document using 802E references</a:t>
            </a:r>
          </a:p>
          <a:p>
            <a:pPr marL="380990" indent="-380990">
              <a:buFont typeface="Arial" panose="020B0604020202020204" pitchFamily="34" charset="0"/>
              <a:buChar char="•"/>
            </a:pPr>
            <a:r>
              <a:rPr lang="en-US" sz="2133" dirty="0">
                <a:solidFill>
                  <a:schemeClr val="tx1"/>
                </a:solidFill>
              </a:rPr>
              <a:t>Reviewed and discussed two use cases with one update approved for the use case reference document</a:t>
            </a:r>
          </a:p>
        </p:txBody>
      </p:sp>
      <p:sp>
        <p:nvSpPr>
          <p:cNvPr id="5" name="Footer Placeholder 4">
            <a:extLst>
              <a:ext uri="{FF2B5EF4-FFF2-40B4-BE49-F238E27FC236}">
                <a16:creationId xmlns:a16="http://schemas.microsoft.com/office/drawing/2014/main" id="{6013841D-6869-4D91-9FFC-6683D74E322A}"/>
              </a:ext>
            </a:extLst>
          </p:cNvPr>
          <p:cNvSpPr>
            <a:spLocks noGrp="1"/>
          </p:cNvSpPr>
          <p:nvPr>
            <p:ph type="ftr" idx="14"/>
          </p:nvPr>
        </p:nvSpPr>
        <p:spPr/>
        <p:txBody>
          <a:bodyPr/>
          <a:lstStyle/>
          <a:p>
            <a:r>
              <a:rPr lang="en-GB"/>
              <a:t>Carol Ansley, Cox</a:t>
            </a:r>
            <a:endParaRPr lang="en-GB" dirty="0"/>
          </a:p>
        </p:txBody>
      </p:sp>
      <p:sp>
        <p:nvSpPr>
          <p:cNvPr id="7" name="Slide Number Placeholder 6">
            <a:extLst>
              <a:ext uri="{FF2B5EF4-FFF2-40B4-BE49-F238E27FC236}">
                <a16:creationId xmlns:a16="http://schemas.microsoft.com/office/drawing/2014/main" id="{E96C5C95-281B-430F-9714-28B9F9B8EBDA}"/>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9B69F495-BAC3-4AE3-ACFC-DFF6FCFF084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5334098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Future Plans</a:t>
            </a:r>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meetings</a:t>
            </a:r>
          </a:p>
          <a:p>
            <a:pPr marL="380990" indent="-380990">
              <a:buFont typeface="Arial" panose="020B0604020202020204" pitchFamily="34" charset="0"/>
              <a:buChar char="•"/>
            </a:pPr>
            <a:r>
              <a:rPr lang="en-US" dirty="0">
                <a:solidFill>
                  <a:schemeClr val="tx1"/>
                </a:solidFill>
              </a:rPr>
              <a:t>Continue call for submissions on use case and problem definitions</a:t>
            </a:r>
          </a:p>
          <a:p>
            <a:pPr marL="380990" indent="-380990">
              <a:buFont typeface="Arial" panose="020B0604020202020204" pitchFamily="34" charset="0"/>
              <a:buChar char="•"/>
            </a:pPr>
            <a:r>
              <a:rPr lang="en-US" dirty="0">
                <a:solidFill>
                  <a:schemeClr val="tx1"/>
                </a:solidFill>
              </a:rPr>
              <a:t>Call for submissions relating to brainstorming content, such as identifying </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Alternating Thursdays, 9amET, one hour duration</a:t>
            </a:r>
          </a:p>
          <a:p>
            <a:pPr marL="781031" lvl="1" indent="-380990">
              <a:buFont typeface="Arial" panose="020B0604020202020204" pitchFamily="34" charset="0"/>
              <a:buChar char="•"/>
            </a:pPr>
            <a:r>
              <a:rPr lang="en-US" sz="1867" spc="-1" dirty="0">
                <a:latin typeface="Times New Roman" panose="02020603050405020304" pitchFamily="18" charset="0"/>
                <a:cs typeface="Times New Roman" panose="02020603050405020304" pitchFamily="18" charset="0"/>
                <a:sym typeface="Arial"/>
              </a:rPr>
              <a:t>July 29, August 12, August 26, September 9</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Next telco on July 29</a:t>
            </a:r>
            <a:r>
              <a:rPr lang="en-US" baseline="30000" dirty="0">
                <a:solidFill>
                  <a:schemeClr val="tx1"/>
                </a:solidFill>
              </a:rPr>
              <a:t>th</a:t>
            </a:r>
            <a:r>
              <a:rPr lang="en-US" dirty="0">
                <a:solidFill>
                  <a:schemeClr val="tx1"/>
                </a:solidFill>
              </a:rPr>
              <a:t>.</a:t>
            </a:r>
          </a:p>
        </p:txBody>
      </p:sp>
      <p:sp>
        <p:nvSpPr>
          <p:cNvPr id="2" name="Footer Placeholder 1">
            <a:extLst>
              <a:ext uri="{FF2B5EF4-FFF2-40B4-BE49-F238E27FC236}">
                <a16:creationId xmlns:a16="http://schemas.microsoft.com/office/drawing/2014/main" id="{7D455336-9D14-45EF-B401-4B6E29AEF59A}"/>
              </a:ext>
            </a:extLst>
          </p:cNvPr>
          <p:cNvSpPr>
            <a:spLocks noGrp="1"/>
          </p:cNvSpPr>
          <p:nvPr>
            <p:ph type="ftr" idx="14"/>
          </p:nvPr>
        </p:nvSpPr>
        <p:spPr/>
        <p:txBody>
          <a:bodyPr/>
          <a:lstStyle/>
          <a:p>
            <a:r>
              <a:rPr lang="en-GB"/>
              <a:t>Carol Ansley, Cox</a:t>
            </a:r>
            <a:endParaRPr lang="en-GB" dirty="0"/>
          </a:p>
        </p:txBody>
      </p:sp>
      <p:sp>
        <p:nvSpPr>
          <p:cNvPr id="3" name="Slide Number Placeholder 2">
            <a:extLst>
              <a:ext uri="{FF2B5EF4-FFF2-40B4-BE49-F238E27FC236}">
                <a16:creationId xmlns:a16="http://schemas.microsoft.com/office/drawing/2014/main" id="{DF565AEF-6581-4EE1-A7C7-18E51335C15A}"/>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47852723-405D-436D-B8E8-460613333EF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962231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July 2021</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88</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dirty="0"/>
              <a:t>July 2021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2021-07-19</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1643063" y="3311525"/>
          <a:ext cx="9366250" cy="1704975"/>
        </p:xfrm>
        <a:graphic>
          <a:graphicData uri="http://schemas.openxmlformats.org/presentationml/2006/ole">
            <mc:AlternateContent xmlns:mc="http://schemas.openxmlformats.org/markup-compatibility/2006">
              <mc:Choice xmlns:v="urn:schemas-microsoft-com:vml" Requires="v">
                <p:oleObj spid="_x0000_s16399" name="Document" r:id="rId4" imgW="8442770" imgH="1546614" progId="Word.Document.8">
                  <p:embed/>
                </p:oleObj>
              </mc:Choice>
              <mc:Fallback>
                <p:oleObj name="Document" r:id="rId4" imgW="8442770" imgH="1546614" progId="Word.Document.8">
                  <p:embed/>
                  <p:pic>
                    <p:nvPicPr>
                      <p:cNvPr id="9" name="Object 11"/>
                      <p:cNvPicPr>
                        <a:picLocks noChangeAspect="1" noChangeArrowheads="1"/>
                      </p:cNvPicPr>
                      <p:nvPr/>
                    </p:nvPicPr>
                    <p:blipFill>
                      <a:blip r:embed="rId5"/>
                      <a:srcRect/>
                      <a:stretch>
                        <a:fillRect/>
                      </a:stretch>
                    </p:blipFill>
                    <p:spPr bwMode="auto">
                      <a:xfrm>
                        <a:off x="1643063" y="3311525"/>
                        <a:ext cx="9366250" cy="1704975"/>
                      </a:xfrm>
                      <a:prstGeom prst="rect">
                        <a:avLst/>
                      </a:prstGeom>
                      <a:noFill/>
                      <a:ln>
                        <a:noFill/>
                      </a:ln>
                      <a:effec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7/15 7PM EST</a:t>
            </a:r>
          </a:p>
          <a:p>
            <a:pPr marL="228600" lvl="2" indent="-342900">
              <a:spcBef>
                <a:spcPts val="300"/>
              </a:spcBef>
              <a:spcAft>
                <a:spcPts val="0"/>
              </a:spcAft>
              <a:buFont typeface="Arial" panose="020B0604020202020204" pitchFamily="34" charset="0"/>
              <a:buChar char="•"/>
              <a:defRPr/>
            </a:pPr>
            <a:r>
              <a:rPr lang="en-US" sz="2000" dirty="0"/>
              <a:t>Presented/discussed the following two contributions:</a:t>
            </a:r>
          </a:p>
          <a:p>
            <a:pPr marL="571500" lvl="3" indent="-342900">
              <a:spcBef>
                <a:spcPts val="300"/>
              </a:spcBef>
              <a:spcAft>
                <a:spcPts val="0"/>
              </a:spcAft>
              <a:buFont typeface="Arial" panose="020B0604020202020204" pitchFamily="34" charset="0"/>
              <a:buChar char="•"/>
              <a:defRPr/>
            </a:pPr>
            <a:r>
              <a:rPr lang="en-US" sz="2000" dirty="0"/>
              <a:t>11-21-0986-01-0itu, Proposed modifications to ITU-R M.1450-5, Hassan Yaghoobi (Intel Corp.)</a:t>
            </a:r>
          </a:p>
          <a:p>
            <a:pPr marL="571500" lvl="3" indent="-342900">
              <a:spcBef>
                <a:spcPts val="300"/>
              </a:spcBef>
              <a:spcAft>
                <a:spcPts val="0"/>
              </a:spcAft>
              <a:buFont typeface="Arial" panose="020B0604020202020204" pitchFamily="34" charset="0"/>
              <a:buChar char="•"/>
              <a:defRPr/>
            </a:pPr>
            <a:r>
              <a:rPr lang="en-US" sz="2000" dirty="0"/>
              <a:t>11-21-0987-00-0itu, Proposed modifications to ITU-R M.1801-2, Hassan Yaghoobi (Intel Corp.) </a:t>
            </a:r>
            <a:endParaRPr lang="en-GB" sz="2000" dirty="0"/>
          </a:p>
          <a:p>
            <a:pPr marL="571500" lvl="3" indent="-342900">
              <a:spcBef>
                <a:spcPts val="300"/>
              </a:spcBef>
              <a:spcAft>
                <a:spcPts val="0"/>
              </a:spcAft>
              <a:buFont typeface="Arial" panose="020B0604020202020204" pitchFamily="34" charset="0"/>
              <a:buChar char="•"/>
              <a:defRPr/>
            </a:pPr>
            <a:r>
              <a:rPr lang="en-US" sz="2000" dirty="0"/>
              <a:t>A few comments received on contribution 11-21-0986-01-0itu but developing specific text changes need to be offline</a:t>
            </a:r>
          </a:p>
          <a:p>
            <a:pPr marL="342900" lvl="2" indent="-342900">
              <a:spcBef>
                <a:spcPts val="300"/>
              </a:spcBef>
              <a:spcAft>
                <a:spcPts val="0"/>
              </a:spcAft>
              <a:buFont typeface="Arial" panose="020B0604020202020204" pitchFamily="34" charset="0"/>
              <a:buChar char="•"/>
              <a:defRPr/>
            </a:pPr>
            <a:r>
              <a:rPr lang="en-US" sz="2000" dirty="0"/>
              <a:t>Next Steps:</a:t>
            </a:r>
          </a:p>
          <a:p>
            <a:pPr marL="685800" lvl="3" indent="-342900">
              <a:spcBef>
                <a:spcPts val="300"/>
              </a:spcBef>
              <a:spcAft>
                <a:spcPts val="0"/>
              </a:spcAft>
              <a:buFont typeface="Arial" panose="020B0604020202020204" pitchFamily="34" charset="0"/>
              <a:buChar char="•"/>
              <a:defRPr/>
            </a:pPr>
            <a:r>
              <a:rPr lang="en-US" sz="2000" dirty="0"/>
              <a:t>To further discuss the two contributions (11-21-0986 &amp; 11-21-0987) on proposed modifications to ITU-R M.1450-5 and ITU-R M.1801-2 and finalize the AHG recommendation during the September WG session</a:t>
            </a:r>
          </a:p>
          <a:p>
            <a:pPr marL="685800" lvl="3" indent="-342900">
              <a:spcBef>
                <a:spcPts val="300"/>
              </a:spcBef>
              <a:spcAft>
                <a:spcPts val="0"/>
              </a:spcAft>
              <a:buFont typeface="Arial" panose="020B0604020202020204" pitchFamily="34" charset="0"/>
              <a:buChar char="•"/>
              <a:defRPr/>
            </a:pPr>
            <a:r>
              <a:rPr lang="en-US" sz="2000" dirty="0"/>
              <a:t>Working Party 5A Next Meeting Dates: 2021-11-15 to 2021-11-26</a:t>
            </a:r>
          </a:p>
          <a:p>
            <a:pPr marL="342900" lvl="2" indent="-342900">
              <a:spcBef>
                <a:spcPts val="300"/>
              </a:spcBef>
              <a:spcAft>
                <a:spcPts val="0"/>
              </a:spcAft>
              <a:buFont typeface="Arial" panose="020B0604020202020204" pitchFamily="34" charset="0"/>
              <a:buChar char="•"/>
              <a:defRPr/>
            </a:pPr>
            <a:r>
              <a:rPr lang="pt-BR" sz="2000" dirty="0"/>
              <a:t>Next AHG Meeting: </a:t>
            </a:r>
          </a:p>
          <a:p>
            <a:pPr marL="685800" lvl="3" indent="-342900">
              <a:spcBef>
                <a:spcPts val="300"/>
              </a:spcBef>
              <a:spcAft>
                <a:spcPts val="0"/>
              </a:spcAft>
              <a:buFont typeface="Arial" panose="020B0604020202020204" pitchFamily="34" charset="0"/>
              <a:buChar char="•"/>
              <a:defRPr/>
            </a:pPr>
            <a:r>
              <a:rPr lang="en-US" sz="1800" dirty="0"/>
              <a:t>September 16, 2021, PM3 will be requested during the September Interim</a:t>
            </a:r>
          </a:p>
          <a:p>
            <a:pPr marL="342900" lvl="2" indent="-342900">
              <a:spcBef>
                <a:spcPts val="300"/>
              </a:spcBef>
              <a:spcAft>
                <a:spcPts val="0"/>
              </a:spcAft>
              <a:buFont typeface="Arial" panose="020B0604020202020204" pitchFamily="34" charset="0"/>
              <a:buChar char="•"/>
              <a:defRPr/>
            </a:pPr>
            <a:r>
              <a:rPr lang="pt-BR" altLang="en-US" sz="2000" dirty="0"/>
              <a:t>Meeting Minutes: </a:t>
            </a:r>
          </a:p>
          <a:p>
            <a:pPr marL="685800" lvl="3" indent="-342900">
              <a:spcBef>
                <a:spcPts val="300"/>
              </a:spcBef>
              <a:spcAft>
                <a:spcPts val="0"/>
              </a:spcAft>
              <a:buFont typeface="Arial" panose="020B0604020202020204" pitchFamily="34" charset="0"/>
              <a:buChar char="•"/>
              <a:defRPr/>
            </a:pPr>
            <a:r>
              <a:rPr lang="pt-BR" altLang="en-US" sz="1800" dirty="0">
                <a:hlinkClick r:id="rId2"/>
              </a:rPr>
              <a:t>https://mentor.ieee.org/802.11/dcn/21/11-21-1173-00-0itu-itu-ahg-minutes-for-july-15-2021.docx</a:t>
            </a:r>
            <a:r>
              <a:rPr lang="pt-BR" altLang="en-US" sz="1800" dirty="0"/>
              <a:t> </a:t>
            </a:r>
            <a:endParaRPr lang="en-US" altLang="en-US" sz="1800" dirty="0">
              <a:highlight>
                <a:srgbClr val="FFFF00"/>
              </a:highlight>
            </a:endParaRPr>
          </a:p>
        </p:txBody>
      </p:sp>
      <p:sp>
        <p:nvSpPr>
          <p:cNvPr id="4"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2021</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89</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4DAE7C-24C5-4C54-885E-D6240B78489A}"/>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7AB8DD74-8DB1-4BCD-BFDC-78C906668C38}"/>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CFE36611-A9FA-4F9A-BC2B-CCF225279F43}"/>
              </a:ext>
            </a:extLst>
          </p:cNvPr>
          <p:cNvSpPr>
            <a:spLocks noGrp="1"/>
          </p:cNvSpPr>
          <p:nvPr>
            <p:ph type="dt" idx="10"/>
          </p:nvPr>
        </p:nvSpPr>
        <p:spPr/>
        <p:txBody>
          <a:bodyPr/>
          <a:lstStyle/>
          <a:p>
            <a:r>
              <a:rPr lang="en-US"/>
              <a:t>July 2021</a:t>
            </a:r>
            <a:endParaRPr lang="en-GB" dirty="0"/>
          </a:p>
        </p:txBody>
      </p:sp>
      <p:sp>
        <p:nvSpPr>
          <p:cNvPr id="5" name="Footer Placeholder 4">
            <a:extLst>
              <a:ext uri="{FF2B5EF4-FFF2-40B4-BE49-F238E27FC236}">
                <a16:creationId xmlns:a16="http://schemas.microsoft.com/office/drawing/2014/main" id="{0F8262C9-E010-443E-85BE-4A46AC71550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8E580CC-9F5B-4FDF-A189-13F996A0E30C}"/>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21908536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D0D9A5-7664-4AC3-B807-4CA1A1D7A722}"/>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59FD876F-5DBE-469E-A2C9-08818F267B0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928834F-E09E-4146-9ED1-D20212F97557}"/>
              </a:ext>
            </a:extLst>
          </p:cNvPr>
          <p:cNvSpPr>
            <a:spLocks noGrp="1"/>
          </p:cNvSpPr>
          <p:nvPr>
            <p:ph type="dt" idx="10"/>
          </p:nvPr>
        </p:nvSpPr>
        <p:spPr/>
        <p:txBody>
          <a:bodyPr/>
          <a:lstStyle/>
          <a:p>
            <a:r>
              <a:rPr lang="en-US"/>
              <a:t>July 2021</a:t>
            </a:r>
            <a:endParaRPr lang="en-GB" dirty="0"/>
          </a:p>
        </p:txBody>
      </p:sp>
      <p:sp>
        <p:nvSpPr>
          <p:cNvPr id="5" name="Footer Placeholder 4">
            <a:extLst>
              <a:ext uri="{FF2B5EF4-FFF2-40B4-BE49-F238E27FC236}">
                <a16:creationId xmlns:a16="http://schemas.microsoft.com/office/drawing/2014/main" id="{B7C7039A-BAAF-450B-9D09-4E5A22D4770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39D13D6-0847-4148-816C-2D9E88D6BF7E}"/>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Tree>
    <p:extLst>
      <p:ext uri="{BB962C8B-B14F-4D97-AF65-F5344CB8AC3E}">
        <p14:creationId xmlns:p14="http://schemas.microsoft.com/office/powerpoint/2010/main" val="240290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099" name="Footer Placeholder 4"/>
          <p:cNvSpPr>
            <a:spLocks noGrp="1"/>
          </p:cNvSpPr>
          <p:nvPr>
            <p:ph type="ftr" sz="quarter" idx="11"/>
          </p:nvPr>
        </p:nvSpPr>
        <p:spPr bwMode="auto">
          <a:xfrm>
            <a:off x="6561138"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91</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2021-07-20</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8445"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6048672"/>
          </a:xfrm>
        </p:spPr>
        <p:txBody>
          <a:bodyPr>
            <a:normAutofit fontScale="70000" lnSpcReduction="20000"/>
          </a:bodyPr>
          <a:lstStyle/>
          <a:p>
            <a:pPr>
              <a:defRPr/>
            </a:pPr>
            <a:r>
              <a:rPr lang="en-US" altLang="en-US" sz="3300" b="0" dirty="0"/>
              <a:t>Wi-Fi Alliance work is continuing with regular task group teleconferences and remotely managed interoperability testing. Virtual member events are being held from time to time</a:t>
            </a:r>
          </a:p>
          <a:p>
            <a:pPr>
              <a:defRPr/>
            </a:pPr>
            <a:endParaRPr lang="en-US" altLang="en-US" sz="3300" b="0" dirty="0"/>
          </a:p>
          <a:p>
            <a:pPr>
              <a:defRPr/>
            </a:pPr>
            <a:r>
              <a:rPr lang="en-US" altLang="en-US" sz="3300" b="0" dirty="0"/>
              <a:t>Recent Items of note</a:t>
            </a:r>
          </a:p>
          <a:p>
            <a:pPr lvl="1">
              <a:defRPr/>
            </a:pPr>
            <a:r>
              <a:rPr lang="en-US" altLang="en-US" sz="2900" dirty="0"/>
              <a:t>30</a:t>
            </a:r>
            <a:r>
              <a:rPr lang="en-US" altLang="en-US" sz="2900" baseline="30000" dirty="0"/>
              <a:t>th</a:t>
            </a:r>
            <a:r>
              <a:rPr lang="en-US" altLang="en-US" sz="2900" dirty="0"/>
              <a:t> Jun 2021 : Wi-Fi Alliance® furthers Automated Frequency Coordination specification and compliance development to accelerate Wi-Fi 6E</a:t>
            </a:r>
          </a:p>
          <a:p>
            <a:pPr lvl="1">
              <a:defRPr/>
            </a:pPr>
            <a:r>
              <a:rPr lang="en-US" altLang="en-US" sz="2900" dirty="0">
                <a:hlinkClick r:id="rId3"/>
              </a:rPr>
              <a:t>https://www.wi-fi.org/news-events/newsroom/wi-fi-alliance-furthers-automated-frequency-coordination-specification-and</a:t>
            </a:r>
            <a:r>
              <a:rPr lang="en-US" altLang="en-US" sz="2900" dirty="0"/>
              <a:t> </a:t>
            </a:r>
          </a:p>
          <a:p>
            <a:pPr lvl="1">
              <a:defRPr/>
            </a:pPr>
            <a:endParaRPr lang="en-US" altLang="en-US" sz="2900" dirty="0"/>
          </a:p>
          <a:p>
            <a:pPr>
              <a:defRPr/>
            </a:pPr>
            <a:r>
              <a:rPr lang="en-US" altLang="en-US" sz="3300" b="0" dirty="0"/>
              <a:t>Ongoing technical activity at Wi-Fi Alliance leading to certification, based on IEEE programs</a:t>
            </a:r>
          </a:p>
          <a:p>
            <a:pPr marL="457200" lvl="1" indent="0">
              <a:defRPr/>
            </a:pPr>
            <a:r>
              <a:rPr lang="en-US" altLang="en-US" sz="2500" dirty="0"/>
              <a:t>  </a:t>
            </a:r>
          </a:p>
          <a:p>
            <a:pPr lvl="1">
              <a:defRPr/>
            </a:pPr>
            <a:r>
              <a:rPr lang="en-US" altLang="en-US" sz="2500" dirty="0"/>
              <a:t>Wi-Fi 7</a:t>
            </a:r>
          </a:p>
          <a:p>
            <a:pPr lvl="1">
              <a:defRPr/>
            </a:pPr>
            <a:r>
              <a:rPr lang="en-US" altLang="en-US" sz="2500" dirty="0"/>
              <a:t>Wi-Fi 6</a:t>
            </a:r>
          </a:p>
          <a:p>
            <a:pPr lvl="1">
              <a:defRPr/>
            </a:pPr>
            <a:r>
              <a:rPr lang="en-US" altLang="en-US" sz="2500" dirty="0"/>
              <a:t>Location </a:t>
            </a:r>
          </a:p>
          <a:p>
            <a:pPr lvl="1">
              <a:defRPr/>
            </a:pPr>
            <a:r>
              <a:rPr lang="en-US" altLang="en-US" sz="2500" dirty="0"/>
              <a:t>60GHz</a:t>
            </a:r>
          </a:p>
          <a:p>
            <a:pPr lvl="1">
              <a:defRPr/>
            </a:pPr>
            <a:r>
              <a:rPr lang="en-US" altLang="en-US" sz="2500" dirty="0" err="1"/>
              <a:t>HaLow</a:t>
            </a:r>
            <a:endParaRPr lang="en-US" altLang="en-US" sz="2500"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92</a:t>
            </a:fld>
            <a:endParaRPr lang="en-GB" altLang="en-US" sz="1200" b="0" dirty="0"/>
          </a:p>
        </p:txBody>
      </p:sp>
      <p:sp>
        <p:nvSpPr>
          <p:cNvPr id="2" name="Footer Placeholder 1">
            <a:extLst>
              <a:ext uri="{FF2B5EF4-FFF2-40B4-BE49-F238E27FC236}">
                <a16:creationId xmlns:a16="http://schemas.microsoft.com/office/drawing/2014/main" id="{B7D1AB59-8A27-4DBB-89CF-8328DEFAF202}"/>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93</a:t>
            </a:fld>
            <a:endParaRPr lang="en-GB" altLang="en-US" sz="1200" b="0" dirty="0"/>
          </a:p>
        </p:txBody>
      </p:sp>
      <p:sp>
        <p:nvSpPr>
          <p:cNvPr id="3" name="Footer Placeholder 2">
            <a:extLst>
              <a:ext uri="{FF2B5EF4-FFF2-40B4-BE49-F238E27FC236}">
                <a16:creationId xmlns:a16="http://schemas.microsoft.com/office/drawing/2014/main" id="{5E4C702F-50E2-40B1-BE16-549994908521}"/>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94</a:t>
            </a:fld>
            <a:endParaRPr lang="en-GB" altLang="en-US" sz="1200" b="0" dirty="0"/>
          </a:p>
        </p:txBody>
      </p:sp>
      <p:sp>
        <p:nvSpPr>
          <p:cNvPr id="2" name="Footer Placeholder 1">
            <a:extLst>
              <a:ext uri="{FF2B5EF4-FFF2-40B4-BE49-F238E27FC236}">
                <a16:creationId xmlns:a16="http://schemas.microsoft.com/office/drawing/2014/main" id="{C9CC2425-2560-4BA9-ACF5-1CB39066F06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95</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2021-07-20</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20492"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2021.</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24-30, 2021 – San Francisco, CA, USA (virtual only)</a:t>
            </a:r>
          </a:p>
          <a:p>
            <a:pPr lvl="1"/>
            <a:r>
              <a:rPr lang="en-US" dirty="0"/>
              <a:t>November 6-12, 2021 – Madrid, ES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24,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98</a:t>
            </a:fld>
            <a:endParaRPr lang="en-US"/>
          </a:p>
        </p:txBody>
      </p:sp>
    </p:spTree>
    <p:extLst>
      <p:ext uri="{BB962C8B-B14F-4D97-AF65-F5344CB8AC3E}">
        <p14:creationId xmlns:p14="http://schemas.microsoft.com/office/powerpoint/2010/main" val="22492657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9055: Deterministic Networking (</a:t>
            </a:r>
            <a:r>
              <a:rPr lang="en-US" b="0" dirty="0" err="1">
                <a:solidFill>
                  <a:srgbClr val="000000"/>
                </a:solidFill>
                <a:ea typeface="Arial Unicode MS" pitchFamily="34" charset="-128"/>
                <a:cs typeface="Arial Unicode MS" pitchFamily="34" charset="-128"/>
              </a:rPr>
              <a:t>DetNet</a:t>
            </a:r>
            <a:r>
              <a:rPr lang="en-US" b="0" dirty="0">
                <a:solidFill>
                  <a:srgbClr val="000000"/>
                </a:solidFill>
                <a:ea typeface="Arial Unicode MS" pitchFamily="34" charset="-128"/>
                <a:cs typeface="Arial Unicode MS" pitchFamily="34" charset="-128"/>
              </a:rPr>
              <a:t>) Security Considerations – mentions several IEEE 802.1 standards but not IEEE 802.11</a:t>
            </a:r>
          </a:p>
          <a:p>
            <a:pPr>
              <a:lnSpc>
                <a:spcPct val="80000"/>
              </a:lnSpc>
              <a:defRPr/>
            </a:pPr>
            <a:r>
              <a:rPr lang="en-US" b="0" dirty="0">
                <a:solidFill>
                  <a:srgbClr val="000000"/>
                </a:solidFill>
                <a:ea typeface="Arial Unicode MS" pitchFamily="34" charset="-128"/>
                <a:cs typeface="Arial Unicode MS" pitchFamily="34" charset="-128"/>
              </a:rPr>
              <a:t>RFC 9032: Encapsulation of 6TiSCH Join and Enrollment Information Elements – oblique mention of IEEE 802.11</a:t>
            </a:r>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99</a:t>
            </a:fld>
            <a:endParaRPr lang="en-US"/>
          </a:p>
        </p:txBody>
      </p:sp>
    </p:spTree>
    <p:extLst>
      <p:ext uri="{BB962C8B-B14F-4D97-AF65-F5344CB8AC3E}">
        <p14:creationId xmlns:p14="http://schemas.microsoft.com/office/powerpoint/2010/main" val="3982632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4585</TotalTime>
  <Words>11536</Words>
  <Application>Microsoft Office PowerPoint</Application>
  <PresentationFormat>Widescreen</PresentationFormat>
  <Paragraphs>1978</Paragraphs>
  <Slides>125</Slides>
  <Notes>78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125</vt:i4>
      </vt:variant>
    </vt:vector>
  </HeadingPairs>
  <TitlesOfParts>
    <vt:vector size="136" baseType="lpstr">
      <vt:lpstr>Arial</vt:lpstr>
      <vt:lpstr>Arial Black</vt:lpstr>
      <vt:lpstr>Calibri</vt:lpstr>
      <vt:lpstr>Garamond</vt:lpstr>
      <vt:lpstr>Symbol</vt:lpstr>
      <vt:lpstr>Tahoma</vt:lpstr>
      <vt:lpstr>Times</vt:lpstr>
      <vt:lpstr>Times New Roman</vt:lpstr>
      <vt:lpstr>Office Theme</vt:lpstr>
      <vt:lpstr>Document</vt:lpstr>
      <vt:lpstr>Dokument</vt:lpstr>
      <vt:lpstr>802.11 WG July 2021 Closing Reports</vt:lpstr>
      <vt:lpstr>Abstract</vt:lpstr>
      <vt:lpstr>AttenDaNce data</vt:lpstr>
      <vt:lpstr>PowerPoint Presentation</vt:lpstr>
      <vt:lpstr>PowerPoint Presentation</vt:lpstr>
      <vt:lpstr>Attendees by affiliation (attended at least one meeting May to July)</vt:lpstr>
      <vt:lpstr>Attendance by subgroup (May to July)</vt:lpstr>
      <vt:lpstr>Attendance by subgroup (July plenary session)</vt:lpstr>
      <vt:lpstr>Closing Reports</vt:lpstr>
      <vt:lpstr>802.11 WG Editor’s Meeting (July 2021)</vt:lpstr>
      <vt:lpstr>Agenda for 2021-07-12 meeting</vt:lpstr>
      <vt:lpstr>Volunteer Editor Contacts</vt:lpstr>
      <vt:lpstr>July 12th roundtable status report</vt:lpstr>
      <vt:lpstr>802.11 Style Guide</vt:lpstr>
      <vt:lpstr>MIB Style, Visio and Frame Practices</vt:lpstr>
      <vt:lpstr>Editor Amendment Ordering</vt:lpstr>
      <vt:lpstr>Draft Development Snapshot</vt:lpstr>
      <vt:lpstr>Capitalization Topic – 21/0789</vt:lpstr>
      <vt:lpstr>PowerPoint Presentation</vt:lpstr>
      <vt:lpstr>PowerPoint Presentation</vt:lpstr>
      <vt:lpstr>PowerPoint Presentation</vt:lpstr>
      <vt:lpstr>802.11 AANI SC – July 2021</vt:lpstr>
      <vt:lpstr>802.11 AANI SC – July 2021</vt:lpstr>
      <vt:lpstr>PowerPoint Presentation</vt:lpstr>
      <vt:lpstr>ARC Closing Report </vt:lpstr>
      <vt:lpstr>Abstract</vt:lpstr>
      <vt:lpstr>Work Completed</vt:lpstr>
      <vt:lpstr>Work Completed</vt:lpstr>
      <vt:lpstr>Monitoring/future activities</vt:lpstr>
      <vt:lpstr>Teleconference(s)</vt:lpstr>
      <vt:lpstr>September 2021 Plans</vt:lpstr>
      <vt:lpstr>IEEE 802.11 Coexistence SC July 2021 (virtual) closing report</vt:lpstr>
      <vt:lpstr>IEEE 802.11 Coexistence SC achieved its goals as a discussion forum for coexistence issues</vt:lpstr>
      <vt:lpstr>IEEE 802.11 Coexistence SC will continue promoting good coexistence in Sept 2021</vt:lpstr>
      <vt:lpstr>PAR Review SC  Jon Rosdahl, Chair</vt:lpstr>
      <vt:lpstr>Comments Submitted to 802 EC</vt:lpstr>
      <vt:lpstr>IEEE 802 JTC1 Standing Committee July 2021 (virtual) closing report</vt:lpstr>
      <vt:lpstr>The IEEE 802 JTC1 SC reviewed the PSDO process status</vt:lpstr>
      <vt:lpstr>A large number of IEEE 802 submissions are in the PSDO balloting process</vt:lpstr>
      <vt:lpstr>The IEEE 802 JTC1 SC reviewed the upcoming SC6 agenda for their Aug/Sep 2021 virtual meeting</vt:lpstr>
      <vt:lpstr>The IEEE 802 JTC1 SC will undertake its usual work at its virtual meeting in September 2021</vt:lpstr>
      <vt:lpstr>Proposed motion for consideration by the 802.11 WG in relation to comments on IEEE 802.11md under the PSDO process </vt:lpstr>
      <vt:lpstr>REVme Closing Report – July 2021</vt:lpstr>
      <vt:lpstr>Work Completed</vt:lpstr>
      <vt:lpstr>Plans for September</vt:lpstr>
      <vt:lpstr>TGaz Next Generation Positioning  July Electronic Meeting Closing Report</vt:lpstr>
      <vt:lpstr>Abstract</vt:lpstr>
      <vt:lpstr>July Progress and Targets Towards the Sep. Meeting</vt:lpstr>
      <vt:lpstr>July Progress and Targets Towards the Sep. Meeting</vt:lpstr>
      <vt:lpstr>Timeline – TG progress update past the July meeting</vt:lpstr>
      <vt:lpstr>Scheduled telecons</vt:lpstr>
      <vt:lpstr>Light Communications Task Group (TGbb)  July 2021 Closing Report</vt:lpstr>
      <vt:lpstr>Abstract</vt:lpstr>
      <vt:lpstr>TGbb activities at the July meeting</vt:lpstr>
      <vt:lpstr>TGbb moving forward</vt:lpstr>
      <vt:lpstr>TGbc Closing Report</vt:lpstr>
      <vt:lpstr>Abstract</vt:lpstr>
      <vt:lpstr>Meeting Goals &amp; Accomplishments of the week</vt:lpstr>
      <vt:lpstr>Plans for Next Meeting &amp; Upcoming Telcos</vt:lpstr>
      <vt:lpstr>TGbc schedule (changed)</vt:lpstr>
      <vt:lpstr>References</vt:lpstr>
      <vt:lpstr>IEEE 802.11 Plenary Jul 2021 IEEE 802.11 TGbd Closing Report</vt:lpstr>
      <vt:lpstr>TGbd’s Progress in the 802.11 interim week</vt:lpstr>
      <vt:lpstr>TGbd Progress Documents</vt:lpstr>
      <vt:lpstr>IEEE 802.11 TGbd Timeline</vt:lpstr>
      <vt:lpstr>IEEE 802.11 TGbd TC Plan</vt:lpstr>
      <vt:lpstr>TGbe (Extremely High Throughput)</vt:lpstr>
      <vt:lpstr>TGbe July 2021 Closing Report</vt:lpstr>
      <vt:lpstr>TGbe (Extremely High Throughput)</vt:lpstr>
      <vt:lpstr>Teleconference Plan</vt:lpstr>
      <vt:lpstr>Timeline</vt:lpstr>
      <vt:lpstr>Task Group BF July 2021 Closing Report</vt:lpstr>
      <vt:lpstr>Abstract</vt:lpstr>
      <vt:lpstr>TGbf (WLAN Sensing) – July 2021 </vt:lpstr>
      <vt:lpstr>IEEE 802.11bf Timeline (unchanged)</vt:lpstr>
      <vt:lpstr>Teleconference Schedule</vt:lpstr>
      <vt:lpstr>TGbh Closing Report </vt:lpstr>
      <vt:lpstr>Abstract</vt:lpstr>
      <vt:lpstr>Work Completed</vt:lpstr>
      <vt:lpstr>Next steps</vt:lpstr>
      <vt:lpstr>Timeline</vt:lpstr>
      <vt:lpstr>Teleconference(s)</vt:lpstr>
      <vt:lpstr>September 2021 Plans</vt:lpstr>
      <vt:lpstr>TGbi Closing Report</vt:lpstr>
      <vt:lpstr>Abstract</vt:lpstr>
      <vt:lpstr>Meeting Goals &amp; Accomplishments of the week</vt:lpstr>
      <vt:lpstr>Future Plans</vt:lpstr>
      <vt:lpstr>ITU AHG Closing Report for July 2021 Plenary</vt:lpstr>
      <vt:lpstr>Meeting Results</vt:lpstr>
      <vt:lpstr>External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111 July 24-30, 2021</vt:lpstr>
      <vt:lpstr>IETF new groups being (re-)chartered</vt:lpstr>
      <vt:lpstr>YANG Model Catalog</vt:lpstr>
      <vt:lpstr>IoT related work</vt:lpstr>
      <vt:lpstr>IoT 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lpstr>Internal Liaison Reports</vt:lpstr>
      <vt:lpstr>IEEE 802.18 RR-TAG Electronic Wireless Plenary Liaison  from 802.18 to 802.11</vt:lpstr>
      <vt:lpstr>802.18 Liaison – July 2021</vt:lpstr>
      <vt:lpstr>802.18 Liaison – July 2021</vt:lpstr>
      <vt:lpstr>802.18 Liaison – July 2021</vt:lpstr>
      <vt:lpstr>802.19 Liaison Report to 802.11</vt:lpstr>
      <vt:lpstr>802.19 WG Electronic Plenary</vt:lpstr>
      <vt:lpstr>Comment Collection on the 802.11be CA Document</vt:lpstr>
      <vt:lpstr>IEEE 802 Frequency Table</vt:lpstr>
      <vt:lpstr>Schedule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167</cp:revision>
  <cp:lastPrinted>1601-01-01T00:00:00Z</cp:lastPrinted>
  <dcterms:created xsi:type="dcterms:W3CDTF">2018-05-10T15:59:06Z</dcterms:created>
  <dcterms:modified xsi:type="dcterms:W3CDTF">2021-07-20T14:43:12Z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