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850" r:id="rId2"/>
    <p:sldId id="851" r:id="rId3"/>
    <p:sldId id="423" r:id="rId4"/>
    <p:sldId id="858" r:id="rId5"/>
    <p:sldId id="613" r:id="rId6"/>
    <p:sldId id="857" r:id="rId7"/>
    <p:sldId id="856" r:id="rId8"/>
    <p:sldId id="854" r:id="rId9"/>
    <p:sldId id="855" r:id="rId10"/>
    <p:sldId id="848" r:id="rId11"/>
    <p:sldId id="841" r:id="rId12"/>
    <p:sldId id="754" r:id="rId13"/>
    <p:sldId id="755" r:id="rId14"/>
    <p:sldId id="458" r:id="rId15"/>
    <p:sldId id="489" r:id="rId16"/>
    <p:sldId id="814" r:id="rId17"/>
    <p:sldId id="815" r:id="rId18"/>
    <p:sldId id="749" r:id="rId19"/>
    <p:sldId id="767" r:id="rId20"/>
    <p:sldId id="768" r:id="rId21"/>
    <p:sldId id="746" r:id="rId22"/>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DFE7571-C873-4DEA-B855-E32A36A3D0A1}">
          <p14:sldIdLst>
            <p14:sldId id="850"/>
            <p14:sldId id="851"/>
            <p14:sldId id="423"/>
            <p14:sldId id="858"/>
            <p14:sldId id="613"/>
            <p14:sldId id="857"/>
            <p14:sldId id="856"/>
            <p14:sldId id="854"/>
            <p14:sldId id="855"/>
            <p14:sldId id="848"/>
            <p14:sldId id="841"/>
          </p14:sldIdLst>
        </p14:section>
        <p14:section name="Untitled Section" id="{785FCC10-6561-4604-AB95-6417B3A9F74F}">
          <p14:sldIdLst>
            <p14:sldId id="754"/>
            <p14:sldId id="755"/>
            <p14:sldId id="458"/>
            <p14:sldId id="489"/>
            <p14:sldId id="814"/>
            <p14:sldId id="815"/>
            <p14:sldId id="749"/>
            <p14:sldId id="767"/>
            <p14:sldId id="768"/>
            <p14:sldId id="74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8489AB-CA4F-4092-A58E-9C3AE53FC64F}" v="2" dt="2021-07-08T21:17:14.0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89250" autoAdjust="0"/>
  </p:normalViewPr>
  <p:slideViewPr>
    <p:cSldViewPr>
      <p:cViewPr varScale="1">
        <p:scale>
          <a:sx n="89" d="100"/>
          <a:sy n="89" d="100"/>
        </p:scale>
        <p:origin x="108" y="396"/>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ael Montemurro" userId="40c20c913ca7511e" providerId="LiveId" clId="{088489AB-CA4F-4092-A58E-9C3AE53FC64F}"/>
    <pc:docChg chg="custSel addSld delSld modSld modSection">
      <pc:chgData name="Michael Montemurro" userId="40c20c913ca7511e" providerId="LiveId" clId="{088489AB-CA4F-4092-A58E-9C3AE53FC64F}" dt="2021-07-09T19:52:12.558" v="325" actId="20577"/>
      <pc:docMkLst>
        <pc:docMk/>
      </pc:docMkLst>
      <pc:sldChg chg="addSp delSp modSp mod modClrScheme chgLayout">
        <pc:chgData name="Michael Montemurro" userId="40c20c913ca7511e" providerId="LiveId" clId="{088489AB-CA4F-4092-A58E-9C3AE53FC64F}" dt="2021-07-08T21:19:38.448" v="181" actId="20577"/>
        <pc:sldMkLst>
          <pc:docMk/>
          <pc:sldMk cId="0" sldId="423"/>
        </pc:sldMkLst>
        <pc:spChg chg="add mod ord">
          <ac:chgData name="Michael Montemurro" userId="40c20c913ca7511e" providerId="LiveId" clId="{088489AB-CA4F-4092-A58E-9C3AE53FC64F}" dt="2021-07-08T21:17:24.838" v="162" actId="20577"/>
          <ac:spMkLst>
            <pc:docMk/>
            <pc:sldMk cId="0" sldId="423"/>
            <ac:spMk id="2" creationId="{1445B411-356B-4362-90AA-30C6AD27300A}"/>
          </ac:spMkLst>
        </pc:spChg>
        <pc:spChg chg="mod ord">
          <ac:chgData name="Michael Montemurro" userId="40c20c913ca7511e" providerId="LiveId" clId="{088489AB-CA4F-4092-A58E-9C3AE53FC64F}" dt="2021-07-08T21:16:34.605" v="114" actId="700"/>
          <ac:spMkLst>
            <pc:docMk/>
            <pc:sldMk cId="0" sldId="423"/>
            <ac:spMk id="8194" creationId="{00000000-0000-0000-0000-000000000000}"/>
          </ac:spMkLst>
        </pc:spChg>
        <pc:spChg chg="mod ord">
          <ac:chgData name="Michael Montemurro" userId="40c20c913ca7511e" providerId="LiveId" clId="{088489AB-CA4F-4092-A58E-9C3AE53FC64F}" dt="2021-07-08T21:19:38.448" v="181" actId="20577"/>
          <ac:spMkLst>
            <pc:docMk/>
            <pc:sldMk cId="0" sldId="423"/>
            <ac:spMk id="8195" creationId="{00000000-0000-0000-0000-000000000000}"/>
          </ac:spMkLst>
        </pc:spChg>
        <pc:spChg chg="del mod">
          <ac:chgData name="Michael Montemurro" userId="40c20c913ca7511e" providerId="LiveId" clId="{088489AB-CA4F-4092-A58E-9C3AE53FC64F}" dt="2021-07-08T21:17:14.071" v="124" actId="478"/>
          <ac:spMkLst>
            <pc:docMk/>
            <pc:sldMk cId="0" sldId="423"/>
            <ac:spMk id="8196" creationId="{00000000-0000-0000-0000-000000000000}"/>
          </ac:spMkLst>
        </pc:spChg>
        <pc:spChg chg="mod ord">
          <ac:chgData name="Michael Montemurro" userId="40c20c913ca7511e" providerId="LiveId" clId="{088489AB-CA4F-4092-A58E-9C3AE53FC64F}" dt="2021-07-08T21:16:34.605" v="114" actId="700"/>
          <ac:spMkLst>
            <pc:docMk/>
            <pc:sldMk cId="0" sldId="423"/>
            <ac:spMk id="8197" creationId="{00000000-0000-0000-0000-000000000000}"/>
          </ac:spMkLst>
        </pc:spChg>
      </pc:sldChg>
      <pc:sldChg chg="modSp mod">
        <pc:chgData name="Michael Montemurro" userId="40c20c913ca7511e" providerId="LiveId" clId="{088489AB-CA4F-4092-A58E-9C3AE53FC64F}" dt="2021-07-09T19:52:12.558" v="325" actId="20577"/>
        <pc:sldMkLst>
          <pc:docMk/>
          <pc:sldMk cId="3830619075" sldId="613"/>
        </pc:sldMkLst>
        <pc:spChg chg="mod">
          <ac:chgData name="Michael Montemurro" userId="40c20c913ca7511e" providerId="LiveId" clId="{088489AB-CA4F-4092-A58E-9C3AE53FC64F}" dt="2021-07-09T16:08:52.780" v="259" actId="20577"/>
          <ac:spMkLst>
            <pc:docMk/>
            <pc:sldMk cId="3830619075" sldId="613"/>
            <ac:spMk id="7" creationId="{12EA73ED-8534-496E-953B-F9D898315292}"/>
          </ac:spMkLst>
        </pc:spChg>
        <pc:spChg chg="mod">
          <ac:chgData name="Michael Montemurro" userId="40c20c913ca7511e" providerId="LiveId" clId="{088489AB-CA4F-4092-A58E-9C3AE53FC64F}" dt="2021-07-09T19:52:12.558" v="325" actId="20577"/>
          <ac:spMkLst>
            <pc:docMk/>
            <pc:sldMk cId="3830619075" sldId="613"/>
            <ac:spMk id="10" creationId="{CC2AB40D-EE73-4F6E-AF6C-5BB8815A67AA}"/>
          </ac:spMkLst>
        </pc:spChg>
      </pc:sldChg>
      <pc:sldChg chg="modSp mod">
        <pc:chgData name="Michael Montemurro" userId="40c20c913ca7511e" providerId="LiveId" clId="{088489AB-CA4F-4092-A58E-9C3AE53FC64F}" dt="2021-07-09T16:03:39.584" v="252" actId="20577"/>
        <pc:sldMkLst>
          <pc:docMk/>
          <pc:sldMk cId="3056178945" sldId="848"/>
        </pc:sldMkLst>
        <pc:spChg chg="mod">
          <ac:chgData name="Michael Montemurro" userId="40c20c913ca7511e" providerId="LiveId" clId="{088489AB-CA4F-4092-A58E-9C3AE53FC64F}" dt="2021-07-09T16:03:39.584" v="252" actId="20577"/>
          <ac:spMkLst>
            <pc:docMk/>
            <pc:sldMk cId="3056178945" sldId="848"/>
            <ac:spMk id="5" creationId="{312E63CB-7AA4-47E9-A213-073D8CADFEE1}"/>
          </ac:spMkLst>
        </pc:spChg>
      </pc:sldChg>
      <pc:sldChg chg="modSp mod">
        <pc:chgData name="Michael Montemurro" userId="40c20c913ca7511e" providerId="LiveId" clId="{088489AB-CA4F-4092-A58E-9C3AE53FC64F}" dt="2021-07-09T16:08:17.850" v="258" actId="20577"/>
        <pc:sldMkLst>
          <pc:docMk/>
          <pc:sldMk cId="2822743645" sldId="850"/>
        </pc:sldMkLst>
        <pc:spChg chg="mod">
          <ac:chgData name="Michael Montemurro" userId="40c20c913ca7511e" providerId="LiveId" clId="{088489AB-CA4F-4092-A58E-9C3AE53FC64F}" dt="2021-07-09T16:08:17.850" v="258" actId="20577"/>
          <ac:spMkLst>
            <pc:docMk/>
            <pc:sldMk cId="2822743645" sldId="850"/>
            <ac:spMk id="5" creationId="{5C289E12-1085-4168-A398-0F7249308ABA}"/>
          </ac:spMkLst>
        </pc:spChg>
      </pc:sldChg>
      <pc:sldChg chg="addSp modSp new mod modClrScheme chgLayout">
        <pc:chgData name="Michael Montemurro" userId="40c20c913ca7511e" providerId="LiveId" clId="{088489AB-CA4F-4092-A58E-9C3AE53FC64F}" dt="2021-07-08T21:19:11.824" v="177" actId="20577"/>
        <pc:sldMkLst>
          <pc:docMk/>
          <pc:sldMk cId="2162998407" sldId="858"/>
        </pc:sldMkLst>
        <pc:spChg chg="mod ord">
          <ac:chgData name="Michael Montemurro" userId="40c20c913ca7511e" providerId="LiveId" clId="{088489AB-CA4F-4092-A58E-9C3AE53FC64F}" dt="2021-07-08T21:18:22.144" v="168" actId="700"/>
          <ac:spMkLst>
            <pc:docMk/>
            <pc:sldMk cId="2162998407" sldId="858"/>
            <ac:spMk id="2" creationId="{7A5BE313-1287-448C-A52D-B749FE92E552}"/>
          </ac:spMkLst>
        </pc:spChg>
        <pc:spChg chg="mod ord">
          <ac:chgData name="Michael Montemurro" userId="40c20c913ca7511e" providerId="LiveId" clId="{088489AB-CA4F-4092-A58E-9C3AE53FC64F}" dt="2021-07-08T21:18:22.144" v="168" actId="700"/>
          <ac:spMkLst>
            <pc:docMk/>
            <pc:sldMk cId="2162998407" sldId="858"/>
            <ac:spMk id="3" creationId="{3585371D-EE47-4EA8-BD3D-E27C1A68BB90}"/>
          </ac:spMkLst>
        </pc:spChg>
        <pc:spChg chg="add mod ord">
          <ac:chgData name="Michael Montemurro" userId="40c20c913ca7511e" providerId="LiveId" clId="{088489AB-CA4F-4092-A58E-9C3AE53FC64F}" dt="2021-07-08T21:18:49.970" v="169"/>
          <ac:spMkLst>
            <pc:docMk/>
            <pc:sldMk cId="2162998407" sldId="858"/>
            <ac:spMk id="4" creationId="{30132C6D-8479-4142-B103-4D5169917FBD}"/>
          </ac:spMkLst>
        </pc:spChg>
        <pc:spChg chg="add mod ord">
          <ac:chgData name="Michael Montemurro" userId="40c20c913ca7511e" providerId="LiveId" clId="{088489AB-CA4F-4092-A58E-9C3AE53FC64F}" dt="2021-07-08T21:19:11.824" v="177" actId="20577"/>
          <ac:spMkLst>
            <pc:docMk/>
            <pc:sldMk cId="2162998407" sldId="858"/>
            <ac:spMk id="5" creationId="{CDBD87D4-BD90-4A7E-A129-BCF7400E3DBF}"/>
          </ac:spMkLst>
        </pc:spChg>
      </pc:sldChg>
      <pc:sldChg chg="modSp add del mod chgLayout">
        <pc:chgData name="Michael Montemurro" userId="40c20c913ca7511e" providerId="LiveId" clId="{088489AB-CA4F-4092-A58E-9C3AE53FC64F}" dt="2021-07-08T21:17:58.544" v="166" actId="2696"/>
        <pc:sldMkLst>
          <pc:docMk/>
          <pc:sldMk cId="1968720319" sldId="2366"/>
        </pc:sldMkLst>
        <pc:spChg chg="mod ord">
          <ac:chgData name="Michael Montemurro" userId="40c20c913ca7511e" providerId="LiveId" clId="{088489AB-CA4F-4092-A58E-9C3AE53FC64F}" dt="2021-07-08T21:16:28.953" v="113" actId="700"/>
          <ac:spMkLst>
            <pc:docMk/>
            <pc:sldMk cId="1968720319" sldId="2366"/>
            <ac:spMk id="2" creationId="{00000000-0000-0000-0000-000000000000}"/>
          </ac:spMkLst>
        </pc:spChg>
        <pc:spChg chg="mod ord">
          <ac:chgData name="Michael Montemurro" userId="40c20c913ca7511e" providerId="LiveId" clId="{088489AB-CA4F-4092-A58E-9C3AE53FC64F}" dt="2021-07-08T21:16:28.953" v="113" actId="700"/>
          <ac:spMkLst>
            <pc:docMk/>
            <pc:sldMk cId="1968720319" sldId="2366"/>
            <ac:spMk id="3" creationId="{00000000-0000-0000-0000-000000000000}"/>
          </ac:spMkLst>
        </pc:spChg>
        <pc:spChg chg="mod ord">
          <ac:chgData name="Michael Montemurro" userId="40c20c913ca7511e" providerId="LiveId" clId="{088489AB-CA4F-4092-A58E-9C3AE53FC64F}" dt="2021-07-08T21:16:28.953" v="113" actId="700"/>
          <ac:spMkLst>
            <pc:docMk/>
            <pc:sldMk cId="1968720319" sldId="2366"/>
            <ac:spMk id="4" creationId="{00000000-0000-0000-0000-000000000000}"/>
          </ac:spMkLst>
        </pc:spChg>
        <pc:spChg chg="mod ord">
          <ac:chgData name="Michael Montemurro" userId="40c20c913ca7511e" providerId="LiveId" clId="{088489AB-CA4F-4092-A58E-9C3AE53FC64F}" dt="2021-07-08T21:16:28.953" v="113" actId="700"/>
          <ac:spMkLst>
            <pc:docMk/>
            <pc:sldMk cId="1968720319" sldId="2366"/>
            <ac:spMk id="5" creationId="{00000000-0000-0000-0000-000000000000}"/>
          </ac:spMkLst>
        </pc:spChg>
        <pc:spChg chg="mod ord">
          <ac:chgData name="Michael Montemurro" userId="40c20c913ca7511e" providerId="LiveId" clId="{088489AB-CA4F-4092-A58E-9C3AE53FC64F}" dt="2021-07-08T21:17:51.911" v="165" actId="14100"/>
          <ac:spMkLst>
            <pc:docMk/>
            <pc:sldMk cId="1968720319" sldId="2366"/>
            <ac:spMk id="6" creationId="{00000000-0000-0000-0000-000000000000}"/>
          </ac:spMkLst>
        </pc:spChg>
      </pc:sldChg>
    </pc:docChg>
  </pc:docChgLst>
  <pc:docChgLst>
    <pc:chgData name="Michael Montemurro" userId="40c20c913ca7511e" providerId="LiveId" clId="{0F20CD9C-36CD-4DCE-92E6-17397EC3C3BD}"/>
    <pc:docChg chg="modMainMaster">
      <pc:chgData name="Michael Montemurro" userId="40c20c913ca7511e" providerId="LiveId" clId="{0F20CD9C-36CD-4DCE-92E6-17397EC3C3BD}" dt="2021-06-16T13:52:54.532" v="1" actId="20577"/>
      <pc:docMkLst>
        <pc:docMk/>
      </pc:docMkLst>
      <pc:sldMasterChg chg="modSp mod">
        <pc:chgData name="Michael Montemurro" userId="40c20c913ca7511e" providerId="LiveId" clId="{0F20CD9C-36CD-4DCE-92E6-17397EC3C3BD}" dt="2021-06-16T13:52:54.532" v="1" actId="20577"/>
        <pc:sldMasterMkLst>
          <pc:docMk/>
          <pc:sldMasterMk cId="0" sldId="2147483648"/>
        </pc:sldMasterMkLst>
        <pc:spChg chg="mod">
          <ac:chgData name="Michael Montemurro" userId="40c20c913ca7511e" providerId="LiveId" clId="{0F20CD9C-36CD-4DCE-92E6-17397EC3C3BD}" dt="2021-06-16T13:52:54.532" v="1" actId="20577"/>
          <ac:spMkLst>
            <pc:docMk/>
            <pc:sldMasterMk cId="0" sldId="2147483648"/>
            <ac:spMk id="103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5</a:t>
            </a:fld>
            <a:endParaRPr lang="en-US"/>
          </a:p>
        </p:txBody>
      </p:sp>
      <p:sp>
        <p:nvSpPr>
          <p:cNvPr id="31750" name="Rectangle 2"/>
          <p:cNvSpPr>
            <a:spLocks noGrp="1" noRot="1" noChangeAspect="1" noChangeArrowheads="1" noTextEdit="1"/>
          </p:cNvSpPr>
          <p:nvPr>
            <p:ph type="sldImg"/>
          </p:nvPr>
        </p:nvSpPr>
        <p:spPr>
          <a:xfrm>
            <a:off x="384175" y="701675"/>
            <a:ext cx="6165850"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748487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Michael Montemurro, Huawei</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Michael Montemurro, Huawei</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Michael Montemurro, Huawei</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152300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Grp="1" noChangeArrowheads="1"/>
          </p:cNvSpPr>
          <p:nvPr>
            <p:ph type="ftr" sz="quarter" idx="3"/>
          </p:nvPr>
        </p:nvSpPr>
        <p:spPr bwMode="auto">
          <a:xfrm>
            <a:off x="7721601"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Michael Montemurro, Huawei</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p:nvSpPr>
        <p:spPr bwMode="auto">
          <a:xfrm>
            <a:off x="8016869" y="304027"/>
            <a:ext cx="31675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802.11-21/937r1</a:t>
            </a:r>
          </a:p>
        </p:txBody>
      </p:sp>
      <p:sp>
        <p:nvSpPr>
          <p:cNvPr id="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033" name="Rectangle 9"/>
          <p:cNvSpPr>
            <a:spLocks noChangeArrowheads="1"/>
          </p:cNvSpPr>
          <p:nvPr/>
        </p:nvSpPr>
        <p:spPr bwMode="auto">
          <a:xfrm>
            <a:off x="914400" y="6475413"/>
            <a:ext cx="1023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dirty="0"/>
              <a:t>Meeting Agenda</a:t>
            </a:r>
          </a:p>
        </p:txBody>
      </p:sp>
      <p:sp>
        <p:nvSpPr>
          <p:cNvPr id="3"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1" name="Rectangle 7"/>
          <p:cNvSpPr>
            <a:spLocks noChangeArrowheads="1"/>
          </p:cNvSpPr>
          <p:nvPr userDrawn="1"/>
        </p:nvSpPr>
        <p:spPr bwMode="auto">
          <a:xfrm>
            <a:off x="914400" y="318315"/>
            <a:ext cx="9425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July </a:t>
            </a:r>
            <a:r>
              <a:rPr lang="en-US" altLang="en-US" sz="1800" b="1" dirty="0"/>
              <a:t>2021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ieee802.org/11/Meetings/Meeting_Plan.html" TargetMode="External"/><Relationship Id="rId2" Type="http://schemas.openxmlformats.org/officeDocument/2006/relationships/hyperlink" Target="https://cvent.me/D5LYLq"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1/dcn/21/11-21-0840-00-000m-telecon-minutes-for-revme-may-11-13-2021.docxb"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20/11-20-0177-08-0arc-liaison-to-revmd-on-ess.docx" TargetMode="External"/><Relationship Id="rId2" Type="http://schemas.openxmlformats.org/officeDocument/2006/relationships/hyperlink" Target="https://www.ieee802.org/1/files/public/docs2021/maint-parsons-802.1D_withdrawal_status-0321-v1.pdf"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E50707-98ED-4145-A9F6-065F4ABFF80D}"/>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2F4FC0A-8470-4D50-BF11-A989BDCF2C7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a:t>
            </a:fld>
            <a:endParaRPr lang="en-US" altLang="en-US"/>
          </a:p>
        </p:txBody>
      </p:sp>
      <p:sp>
        <p:nvSpPr>
          <p:cNvPr id="4" name="Rectangle 2">
            <a:extLst>
              <a:ext uri="{FF2B5EF4-FFF2-40B4-BE49-F238E27FC236}">
                <a16:creationId xmlns:a16="http://schemas.microsoft.com/office/drawing/2014/main" id="{27F8E238-240A-4782-BD7C-888A610FFE0E}"/>
              </a:ext>
            </a:extLst>
          </p:cNvPr>
          <p:cNvSpPr txBox="1">
            <a:spLocks noChangeArrowheads="1"/>
          </p:cNvSpPr>
          <p:nvPr/>
        </p:nvSpPr>
        <p:spPr>
          <a:xfrm>
            <a:off x="2209800" y="685800"/>
            <a:ext cx="79248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dirty="0" err="1"/>
              <a:t>TGm</a:t>
            </a:r>
            <a:r>
              <a:rPr lang="en-US" altLang="en-US" kern="0" dirty="0"/>
              <a:t> Agenda - July 2021 Session</a:t>
            </a:r>
          </a:p>
        </p:txBody>
      </p:sp>
      <p:sp>
        <p:nvSpPr>
          <p:cNvPr id="5" name="Rectangle 6">
            <a:extLst>
              <a:ext uri="{FF2B5EF4-FFF2-40B4-BE49-F238E27FC236}">
                <a16:creationId xmlns:a16="http://schemas.microsoft.com/office/drawing/2014/main" id="{5C289E12-1085-4168-A398-0F7249308ABA}"/>
              </a:ext>
            </a:extLst>
          </p:cNvPr>
          <p:cNvSpPr txBox="1">
            <a:spLocks noChangeArrowheads="1"/>
          </p:cNvSpPr>
          <p:nvPr/>
        </p:nvSpPr>
        <p:spPr>
          <a:xfrm>
            <a:off x="1982788" y="1241571"/>
            <a:ext cx="7772400" cy="3810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lnSpc>
                <a:spcPct val="90000"/>
              </a:lnSpc>
              <a:buFontTx/>
              <a:buNone/>
            </a:pPr>
            <a:r>
              <a:rPr lang="en-US" altLang="en-US" sz="2000" kern="0" dirty="0"/>
              <a:t>Date:</a:t>
            </a:r>
            <a:r>
              <a:rPr lang="en-US" altLang="en-US" sz="2000" b="0" kern="0" dirty="0"/>
              <a:t> 2021-07-09</a:t>
            </a:r>
          </a:p>
        </p:txBody>
      </p:sp>
      <p:graphicFrame>
        <p:nvGraphicFramePr>
          <p:cNvPr id="6" name="Object 11">
            <a:extLst>
              <a:ext uri="{FF2B5EF4-FFF2-40B4-BE49-F238E27FC236}">
                <a16:creationId xmlns:a16="http://schemas.microsoft.com/office/drawing/2014/main" id="{5DED06DA-EE4D-40C6-9AB6-747267BE2806}"/>
              </a:ext>
            </a:extLst>
          </p:cNvPr>
          <p:cNvGraphicFramePr>
            <a:graphicFrameLocks noChangeAspect="1"/>
          </p:cNvGraphicFramePr>
          <p:nvPr>
            <p:extLst>
              <p:ext uri="{D42A27DB-BD31-4B8C-83A1-F6EECF244321}">
                <p14:modId xmlns:p14="http://schemas.microsoft.com/office/powerpoint/2010/main" val="3923730753"/>
              </p:ext>
            </p:extLst>
          </p:nvPr>
        </p:nvGraphicFramePr>
        <p:xfrm>
          <a:off x="2047875" y="2274888"/>
          <a:ext cx="8097838" cy="2500312"/>
        </p:xfrm>
        <a:graphic>
          <a:graphicData uri="http://schemas.openxmlformats.org/presentationml/2006/ole">
            <mc:AlternateContent xmlns:mc="http://schemas.openxmlformats.org/markup-compatibility/2006">
              <mc:Choice xmlns:v="urn:schemas-microsoft-com:vml" Requires="v">
                <p:oleObj name="Document" r:id="rId2" imgW="8249760" imgH="2544840" progId="Word.Document.8">
                  <p:embed/>
                </p:oleObj>
              </mc:Choice>
              <mc:Fallback>
                <p:oleObj name="Document" r:id="rId2" imgW="8249760" imgH="2544840" progId="Word.Document.8">
                  <p:embed/>
                  <p:pic>
                    <p:nvPicPr>
                      <p:cNvPr id="6" name="Object 11">
                        <a:extLst>
                          <a:ext uri="{FF2B5EF4-FFF2-40B4-BE49-F238E27FC236}">
                            <a16:creationId xmlns:a16="http://schemas.microsoft.com/office/drawing/2014/main" id="{5DED06DA-EE4D-40C6-9AB6-747267BE2806}"/>
                          </a:ext>
                        </a:extLst>
                      </p:cNvPr>
                      <p:cNvPicPr>
                        <a:picLocks noChangeAspect="1" noChangeArrowheads="1"/>
                      </p:cNvPicPr>
                      <p:nvPr/>
                    </p:nvPicPr>
                    <p:blipFill>
                      <a:blip r:embed="rId3"/>
                      <a:srcRect/>
                      <a:stretch>
                        <a:fillRect/>
                      </a:stretch>
                    </p:blipFill>
                    <p:spPr bwMode="auto">
                      <a:xfrm>
                        <a:off x="2047875" y="2274888"/>
                        <a:ext cx="8097838" cy="250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12">
            <a:extLst>
              <a:ext uri="{FF2B5EF4-FFF2-40B4-BE49-F238E27FC236}">
                <a16:creationId xmlns:a16="http://schemas.microsoft.com/office/drawing/2014/main" id="{8E041250-97D7-46D2-AEEC-E733E6175A8A}"/>
              </a:ext>
            </a:extLst>
          </p:cNvPr>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dirty="0"/>
              <a:t>Authors:</a:t>
            </a:r>
            <a:endParaRPr lang="en-US" altLang="en-US" sz="2000" b="0" dirty="0"/>
          </a:p>
        </p:txBody>
      </p:sp>
    </p:spTree>
    <p:extLst>
      <p:ext uri="{BB962C8B-B14F-4D97-AF65-F5344CB8AC3E}">
        <p14:creationId xmlns:p14="http://schemas.microsoft.com/office/powerpoint/2010/main" val="282274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2022663"/>
            <a:ext cx="7772400" cy="4114800"/>
          </a:xfrm>
        </p:spPr>
        <p:txBody>
          <a:bodyPr/>
          <a:lstStyle/>
          <a:p>
            <a:pPr>
              <a:lnSpc>
                <a:spcPct val="80000"/>
              </a:lnSpc>
            </a:pPr>
            <a:r>
              <a:rPr lang="en-US" altLang="en-US" sz="2000" dirty="0"/>
              <a:t>Next call: Monday July 26</a:t>
            </a:r>
          </a:p>
          <a:p>
            <a:pPr marL="0" indent="0">
              <a:lnSpc>
                <a:spcPct val="80000"/>
              </a:lnSpc>
              <a:buNone/>
            </a:pPr>
            <a:endParaRPr lang="en-US" altLang="en-US" sz="2000" dirty="0"/>
          </a:p>
          <a:p>
            <a:pPr>
              <a:lnSpc>
                <a:spcPct val="80000"/>
              </a:lnSpc>
            </a:pPr>
            <a:r>
              <a:rPr lang="en-US" altLang="en-US" sz="2000" dirty="0"/>
              <a:t>Aug 9, 16, 23, 30, Sep 27 – Monday 10am ET, 2hrs </a:t>
            </a:r>
          </a:p>
          <a:p>
            <a:pPr lvl="1">
              <a:lnSpc>
                <a:spcPct val="80000"/>
              </a:lnSpc>
            </a:pPr>
            <a:r>
              <a:rPr lang="en-US" altLang="en-US" sz="1600" dirty="0"/>
              <a:t>with motions on the 23</a:t>
            </a:r>
            <a:r>
              <a:rPr lang="en-US" altLang="en-US" sz="1600" baseline="30000" dirty="0"/>
              <a:t>rd</a:t>
            </a:r>
            <a:r>
              <a:rPr lang="en-US" altLang="en-US" sz="1600" dirty="0"/>
              <a:t>?</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Teleconference – Meeting plan until July</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10</a:t>
            </a:fld>
            <a:endParaRPr lang="en-US" altLang="en-US"/>
          </a:p>
        </p:txBody>
      </p:sp>
    </p:spTree>
    <p:extLst>
      <p:ext uri="{BB962C8B-B14F-4D97-AF65-F5344CB8AC3E}">
        <p14:creationId xmlns:p14="http://schemas.microsoft.com/office/powerpoint/2010/main" val="3056178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BE49A66-10E4-482A-B44C-8B941F90CD2C}"/>
              </a:ext>
            </a:extLst>
          </p:cNvPr>
          <p:cNvSpPr>
            <a:spLocks noGrp="1"/>
          </p:cNvSpPr>
          <p:nvPr>
            <p:ph type="title"/>
          </p:nvPr>
        </p:nvSpPr>
        <p:spPr/>
        <p:txBody>
          <a:bodyPr/>
          <a:lstStyle/>
          <a:p>
            <a:r>
              <a:rPr lang="en-CA" dirty="0"/>
              <a:t>References</a:t>
            </a:r>
          </a:p>
        </p:txBody>
      </p:sp>
      <p:sp>
        <p:nvSpPr>
          <p:cNvPr id="9" name="Content Placeholder 8">
            <a:extLst>
              <a:ext uri="{FF2B5EF4-FFF2-40B4-BE49-F238E27FC236}">
                <a16:creationId xmlns:a16="http://schemas.microsoft.com/office/drawing/2014/main" id="{20939F91-CE37-4F18-912A-ADD7E6A2777F}"/>
              </a:ext>
            </a:extLst>
          </p:cNvPr>
          <p:cNvSpPr>
            <a:spLocks noGrp="1"/>
          </p:cNvSpPr>
          <p:nvPr>
            <p:ph idx="1"/>
          </p:nvPr>
        </p:nvSpPr>
        <p:spPr/>
        <p:txBody>
          <a:bodyPr/>
          <a:lstStyle/>
          <a:p>
            <a:pPr marL="0" indent="0">
              <a:buNone/>
            </a:pPr>
            <a:endParaRPr lang="en-CA" sz="2000" dirty="0"/>
          </a:p>
        </p:txBody>
      </p:sp>
      <p:sp>
        <p:nvSpPr>
          <p:cNvPr id="6" name="Footer Placeholder 5">
            <a:extLst>
              <a:ext uri="{FF2B5EF4-FFF2-40B4-BE49-F238E27FC236}">
                <a16:creationId xmlns:a16="http://schemas.microsoft.com/office/drawing/2014/main" id="{68E5C1F5-AABE-49FB-9C5B-1CCBA1F4BBF1}"/>
              </a:ext>
            </a:extLst>
          </p:cNvPr>
          <p:cNvSpPr>
            <a:spLocks noGrp="1"/>
          </p:cNvSpPr>
          <p:nvPr>
            <p:ph type="ftr" sz="quarter" idx="10"/>
          </p:nvPr>
        </p:nvSpPr>
        <p:spPr/>
        <p:txBody>
          <a:bodyPr/>
          <a:lstStyle/>
          <a:p>
            <a:pPr>
              <a:defRPr/>
            </a:pPr>
            <a:r>
              <a:rPr lang="en-US"/>
              <a:t>Michael Montemurro, Huawei</a:t>
            </a:r>
          </a:p>
        </p:txBody>
      </p:sp>
      <p:sp>
        <p:nvSpPr>
          <p:cNvPr id="7" name="Slide Number Placeholder 6">
            <a:extLst>
              <a:ext uri="{FF2B5EF4-FFF2-40B4-BE49-F238E27FC236}">
                <a16:creationId xmlns:a16="http://schemas.microsoft.com/office/drawing/2014/main" id="{0340304E-4FD7-4EA3-923C-381ECACBF3D5}"/>
              </a:ext>
            </a:extLst>
          </p:cNvPr>
          <p:cNvSpPr>
            <a:spLocks noGrp="1"/>
          </p:cNvSpPr>
          <p:nvPr>
            <p:ph type="sldNum" sz="quarter" idx="11"/>
          </p:nvPr>
        </p:nvSpPr>
        <p:spPr>
          <a:xfrm>
            <a:off x="5930396" y="6475413"/>
            <a:ext cx="432811" cy="184666"/>
          </a:xfrm>
        </p:spPr>
        <p:txBody>
          <a:bodyPr/>
          <a:lstStyle/>
          <a:p>
            <a:pPr>
              <a:defRPr/>
            </a:pPr>
            <a:r>
              <a:rPr lang="en-US"/>
              <a:t>Slide </a:t>
            </a:r>
            <a:fld id="{0E93BDA3-DD93-4E4E-8EDC-3FA158570F5C}" type="slidenum">
              <a:rPr lang="en-US" smtClean="0"/>
              <a:pPr>
                <a:defRPr/>
              </a:pPr>
              <a:t>11</a:t>
            </a:fld>
            <a:endParaRPr lang="en-US"/>
          </a:p>
        </p:txBody>
      </p:sp>
    </p:spTree>
    <p:extLst>
      <p:ext uri="{BB962C8B-B14F-4D97-AF65-F5344CB8AC3E}">
        <p14:creationId xmlns:p14="http://schemas.microsoft.com/office/powerpoint/2010/main" val="2273474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B74CED-02C4-451C-81A1-54AA048A0B81}" type="slidenum">
              <a:rPr lang="en-GB" altLang="en-US" sz="1200" b="0"/>
              <a:pPr>
                <a:spcBef>
                  <a:spcPct val="0"/>
                </a:spcBef>
                <a:buFontTx/>
                <a:buNone/>
              </a:pPr>
              <a:t>12</a:t>
            </a:fld>
            <a:endParaRPr lang="en-GB" altLang="en-US" sz="1200" b="0"/>
          </a:p>
        </p:txBody>
      </p:sp>
      <p:sp>
        <p:nvSpPr>
          <p:cNvPr id="10243"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a:solidFill>
                <a:srgbClr val="FF0000"/>
              </a:solidFill>
            </a:endParaRPr>
          </a:p>
          <a:p>
            <a:pPr algn="just">
              <a:defRPr/>
            </a:pPr>
            <a:r>
              <a:rPr lang="en-US" altLang="en-US" sz="1800" dirty="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sz="1800" dirty="0"/>
          </a:p>
          <a:p>
            <a:pPr algn="just">
              <a:defRPr/>
            </a:pPr>
            <a:r>
              <a:rPr lang="en-US" altLang="en-US" sz="1800" dirty="0"/>
              <a:t>Participants should inform the IEEE (or cause the IEEE to be informed) of the identity of any other holders of potential Essential Patent Claims</a:t>
            </a:r>
          </a:p>
          <a:p>
            <a:pPr marL="0" indent="0" algn="just">
              <a:buNone/>
              <a:defRPr/>
            </a:pPr>
            <a:endParaRPr lang="en-US" altLang="en-US" sz="1600" dirty="0"/>
          </a:p>
          <a:p>
            <a:pPr marL="0" indent="0" algn="ctr">
              <a:buNone/>
              <a:defRPr/>
            </a:pPr>
            <a:r>
              <a:rPr lang="en-US" altLang="en-US" sz="3200" dirty="0">
                <a:latin typeface="+mj-lt"/>
                <a:cs typeface="Calibri" panose="020F0502020204030204" pitchFamily="34" charset="0"/>
              </a:rPr>
              <a:t>Early identification of holders of potential Essential Patent Claims is encouraged</a:t>
            </a:r>
          </a:p>
          <a:p>
            <a:pPr algn="just">
              <a:defRPr/>
            </a:pPr>
            <a:endParaRPr lang="en-US" altLang="en-US" sz="1600" dirty="0"/>
          </a:p>
        </p:txBody>
      </p:sp>
      <p:sp>
        <p:nvSpPr>
          <p:cNvPr id="10245"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Participants have a duty to inform the IEEE</a:t>
            </a:r>
          </a:p>
        </p:txBody>
      </p:sp>
      <p:sp>
        <p:nvSpPr>
          <p:cNvPr id="10246"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0247"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#1</a:t>
            </a:r>
            <a:endParaRPr lang="en-US" altLang="en-US" b="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xfrm>
            <a:off x="7418778" y="6475413"/>
            <a:ext cx="50404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C2C82FC-35C6-4DD5-81BB-F21CC8C32E82}" type="slidenum">
              <a:rPr lang="en-GB" altLang="en-US" sz="1200" b="0"/>
              <a:pPr>
                <a:spcBef>
                  <a:spcPct val="0"/>
                </a:spcBef>
                <a:buFontTx/>
                <a:buNone/>
              </a:pPr>
              <a:t>13</a:t>
            </a:fld>
            <a:endParaRPr lang="en-GB" altLang="en-US" sz="1200" b="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400" u="sng" dirty="0">
              <a:solidFill>
                <a:srgbClr val="FF0000"/>
              </a:solidFill>
            </a:endParaRPr>
          </a:p>
          <a:p>
            <a:pPr algn="just">
              <a:defRPr/>
            </a:pPr>
            <a:r>
              <a:rPr lang="en-US" altLang="en-US" sz="1800" dirty="0"/>
              <a:t>Cause an LOA to be submitted to the IEEE-SA (</a:t>
            </a:r>
            <a:r>
              <a:rPr lang="en-US" altLang="en-US" sz="1800" dirty="0">
                <a:hlinkClick r:id="rId3"/>
              </a:rPr>
              <a:t>patcom@ieee.org</a:t>
            </a:r>
            <a:r>
              <a:rPr lang="en-US" altLang="en-US" sz="1800" dirty="0"/>
              <a:t>); or</a:t>
            </a:r>
          </a:p>
          <a:p>
            <a:pPr algn="just">
              <a:defRPr/>
            </a:pPr>
            <a:endParaRPr lang="en-US" altLang="en-US" sz="1800" dirty="0"/>
          </a:p>
          <a:p>
            <a:pPr algn="just">
              <a:defRPr/>
            </a:pPr>
            <a:r>
              <a:rPr lang="en-US" altLang="en-US" sz="1800" dirty="0"/>
              <a:t>Provide the chair of this group with the identity of the holder(s) of any and all such claims as soon as possible; or</a:t>
            </a:r>
          </a:p>
          <a:p>
            <a:pPr algn="just">
              <a:defRPr/>
            </a:pPr>
            <a:endParaRPr lang="en-US" altLang="en-US" sz="1800" dirty="0"/>
          </a:p>
          <a:p>
            <a:pPr algn="just">
              <a:defRPr/>
            </a:pPr>
            <a:r>
              <a:rPr lang="en-US" altLang="en-US" sz="1800" dirty="0"/>
              <a:t>Speak up now and respond to this Call for Potentially Essential Patents</a:t>
            </a:r>
          </a:p>
          <a:p>
            <a:pPr algn="just">
              <a:defRPr/>
            </a:pPr>
            <a:endParaRPr lang="en-US" altLang="en-US" sz="1800" dirty="0"/>
          </a:p>
          <a:p>
            <a:pPr algn="just">
              <a:defRPr/>
            </a:pPr>
            <a:r>
              <a:rPr lang="en-US" altLang="en-US" sz="1800"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None/>
              <a:defRPr/>
            </a:pPr>
            <a:br>
              <a:rPr lang="en-US" altLang="en-US" sz="1800" dirty="0"/>
            </a:br>
            <a:endParaRPr lang="en-US" altLang="en-US" sz="1800" dirty="0"/>
          </a:p>
        </p:txBody>
      </p:sp>
      <p:sp>
        <p:nvSpPr>
          <p:cNvPr id="11269" name="Rectangle 2"/>
          <p:cNvSpPr txBox="1">
            <a:spLocks noChangeArrowheads="1"/>
          </p:cNvSpPr>
          <p:nvPr/>
        </p:nvSpPr>
        <p:spPr bwMode="auto">
          <a:xfrm>
            <a:off x="2057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Ways to inform IEEE</a:t>
            </a:r>
          </a:p>
        </p:txBody>
      </p:sp>
      <p:sp>
        <p:nvSpPr>
          <p:cNvPr id="11270"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1271"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#2</a:t>
            </a:r>
            <a:endParaRPr lang="en-US" altLang="en-US" b="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2209800" y="14478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180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200">
                <a:cs typeface="Times New Roman" panose="02020603050405020304" pitchFamily="18" charset="0"/>
              </a:rPr>
              <a:t>For more details, see IEEE-SA Standards Board Operations Manual, clause 5.3.10 and </a:t>
            </a:r>
            <a:br>
              <a:rPr lang="en-US" altLang="en-US" sz="1200">
                <a:cs typeface="Times New Roman" panose="02020603050405020304" pitchFamily="18" charset="0"/>
              </a:rPr>
            </a:br>
            <a:r>
              <a:rPr lang="en-US" altLang="en-US" sz="120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Other Guideline for IEEE WG meetings</a:t>
            </a:r>
          </a:p>
        </p:txBody>
      </p:sp>
      <p:sp>
        <p:nvSpPr>
          <p:cNvPr id="12293"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0B133AFC-0E33-4D9E-982B-9D1A062E4145}" type="slidenum">
              <a:rPr lang="en-US" altLang="en-US" sz="1200" b="0"/>
              <a:pPr>
                <a:spcBef>
                  <a:spcPct val="0"/>
                </a:spcBef>
                <a:buFontTx/>
                <a:buNone/>
              </a:pPr>
              <a:t>14</a:t>
            </a:fld>
            <a:endParaRPr lang="en-US" altLang="en-US" sz="1200" b="0"/>
          </a:p>
        </p:txBody>
      </p:sp>
      <p:sp>
        <p:nvSpPr>
          <p:cNvPr id="12294"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2295" name="Text Box 4"/>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#3</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2209800" y="12954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2000" b="0" u="sng">
              <a:solidFill>
                <a:srgbClr val="FF0000"/>
              </a:solidFill>
              <a:latin typeface="Arial" panose="020B0604020202020204" pitchFamily="34" charset="0"/>
            </a:endParaRPr>
          </a:p>
          <a:p>
            <a:pPr algn="just">
              <a:spcAft>
                <a:spcPts val="550"/>
              </a:spcAft>
              <a:buClr>
                <a:srgbClr val="CC3300"/>
              </a:buClr>
              <a:buSzPct val="50000"/>
              <a:buNone/>
            </a:pPr>
            <a:r>
              <a:rPr lang="en-US" altLang="en-US" sz="1800"/>
              <a:t>The patent policy and the procedures used to execute that policy are documented in the:</a:t>
            </a:r>
          </a:p>
          <a:p>
            <a:pPr>
              <a:spcAft>
                <a:spcPts val="550"/>
              </a:spcAft>
              <a:buSzPct val="50000"/>
              <a:buFont typeface="Monotype Sorts" charset="2"/>
              <a:buChar char="l"/>
            </a:pPr>
            <a:r>
              <a:rPr lang="en-US" altLang="en-US" sz="1800"/>
              <a:t>IEEE-SA Standards Board Bylaws (</a:t>
            </a:r>
            <a:r>
              <a:rPr lang="en-US" altLang="en-US" sz="1800">
                <a:hlinkClick r:id="rId3"/>
              </a:rPr>
              <a:t>http://standards.ieee.org/develop/policies/bylaws/sect6-7.html#6</a:t>
            </a:r>
            <a:r>
              <a:rPr lang="en-US" altLang="en-US" sz="1800"/>
              <a:t>)  </a:t>
            </a:r>
          </a:p>
          <a:p>
            <a:pPr>
              <a:spcAft>
                <a:spcPts val="550"/>
              </a:spcAft>
              <a:buSzPct val="50000"/>
              <a:buFont typeface="Monotype Sorts" charset="2"/>
              <a:buChar char="l"/>
            </a:pPr>
            <a:r>
              <a:rPr lang="en-US" altLang="en-US" sz="1800"/>
              <a:t>IEEE-SA Standards Board Operations Manual (</a:t>
            </a:r>
            <a:r>
              <a:rPr lang="en-US" altLang="en-US" sz="1800">
                <a:hlinkClick r:id="rId4"/>
              </a:rPr>
              <a:t>http://standards.ieee.org/develop/policies/opman/sect6.html#6.3</a:t>
            </a:r>
            <a:r>
              <a:rPr lang="en-US" altLang="en-US" sz="1800"/>
              <a:t>)</a:t>
            </a:r>
          </a:p>
          <a:p>
            <a:pPr>
              <a:spcBef>
                <a:spcPts val="1800"/>
              </a:spcBef>
              <a:spcAft>
                <a:spcPts val="550"/>
              </a:spcAft>
              <a:buClr>
                <a:srgbClr val="CC3300"/>
              </a:buClr>
              <a:buSzPct val="50000"/>
              <a:buNone/>
            </a:pPr>
            <a:r>
              <a:rPr lang="en-US" altLang="en-US" sz="1800"/>
              <a:t>Material about the patent policy is available at </a:t>
            </a:r>
            <a:r>
              <a:rPr lang="en-US" altLang="en-US" sz="1800">
                <a:hlinkClick r:id="rId5"/>
              </a:rPr>
              <a:t>http://standards.ieee.org/about/sasb/patcom/materials.html</a:t>
            </a:r>
            <a:endParaRPr lang="en-US" altLang="en-US" sz="1800"/>
          </a:p>
          <a:p>
            <a:pPr algn="just">
              <a:spcBef>
                <a:spcPts val="1800"/>
              </a:spcBef>
              <a:spcAft>
                <a:spcPts val="550"/>
              </a:spcAft>
              <a:buClr>
                <a:srgbClr val="CC3300"/>
              </a:buClr>
              <a:buSzPct val="50000"/>
              <a:buNone/>
            </a:pPr>
            <a:r>
              <a:rPr lang="en-US" altLang="en-US" sz="1800">
                <a:cs typeface="Calibri" panose="020F0502020204030204" pitchFamily="34" charset="0"/>
              </a:rPr>
              <a:t>If you have questions, contact the IEEE-SA Standards Board Patent Committee Administrator at </a:t>
            </a:r>
            <a:r>
              <a:rPr lang="en-US" altLang="en-US" sz="1800">
                <a:cs typeface="Calibri" panose="020F0502020204030204" pitchFamily="34" charset="0"/>
                <a:hlinkClick r:id="rId6"/>
              </a:rPr>
              <a:t>patcom@ieee.org</a:t>
            </a:r>
            <a:endParaRPr lang="en-US" altLang="en-US" sz="1800">
              <a:cs typeface="Calibri" panose="020F0502020204030204" pitchFamily="34" charset="0"/>
            </a:endParaRPr>
          </a:p>
          <a:p>
            <a:pPr algn="just">
              <a:spcBef>
                <a:spcPts val="1800"/>
              </a:spcBef>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Font typeface="Monotype Sorts" charset="2"/>
              <a:buChar char="l"/>
            </a:pPr>
            <a:endParaRPr lang="en-US" altLang="en-US">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200">
              <a:cs typeface="Times New Roman" panose="02020603050405020304" pitchFamily="18" charset="0"/>
            </a:endParaRPr>
          </a:p>
        </p:txBody>
      </p:sp>
      <p:sp>
        <p:nvSpPr>
          <p:cNvPr id="1331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Patent related information</a:t>
            </a:r>
          </a:p>
        </p:txBody>
      </p:sp>
      <p:sp>
        <p:nvSpPr>
          <p:cNvPr id="13317"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4C3A51F8-B52A-4D59-8BAA-7FAA032BE274}" type="slidenum">
              <a:rPr lang="en-US" altLang="en-US" sz="1200" b="0"/>
              <a:pPr>
                <a:spcBef>
                  <a:spcPct val="0"/>
                </a:spcBef>
                <a:buFontTx/>
                <a:buNone/>
              </a:pPr>
              <a:t>15</a:t>
            </a:fld>
            <a:endParaRPr lang="en-US" altLang="en-US" sz="1200" b="0"/>
          </a:p>
        </p:txBody>
      </p:sp>
      <p:sp>
        <p:nvSpPr>
          <p:cNvPr id="13318"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3319"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#4</a:t>
            </a:r>
            <a:endParaRPr lang="en-US" altLang="en-US" b="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16</a:t>
            </a:fld>
            <a:endParaRPr lang="en-GB" altLang="en-US" sz="1200" b="0"/>
          </a:p>
        </p:txBody>
      </p:sp>
      <p:sp>
        <p:nvSpPr>
          <p:cNvPr id="14339" name="Rectangle 2"/>
          <p:cNvSpPr>
            <a:spLocks noGrp="1" noChangeArrowheads="1"/>
          </p:cNvSpPr>
          <p:nvPr>
            <p:ph type="body" idx="1"/>
          </p:nvPr>
        </p:nvSpPr>
        <p:spPr>
          <a:xfrm>
            <a:off x="2209800" y="1676400"/>
            <a:ext cx="7848600" cy="4648200"/>
          </a:xfrm>
        </p:spPr>
        <p:txBody>
          <a:bodyPr/>
          <a:lstStyle/>
          <a:p>
            <a:pPr algn="just">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sz="1800"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sz="1800"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sz="1800"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1867" dirty="0"/>
          </a:p>
        </p:txBody>
      </p:sp>
      <p:sp>
        <p:nvSpPr>
          <p:cNvPr id="14340" name="Footer Placeholder 4"/>
          <p:cNvSpPr>
            <a:spLocks noGrp="1"/>
          </p:cNvSpPr>
          <p:nvPr>
            <p:ph type="ftr" sz="quarter" idx="10"/>
          </p:nvPr>
        </p:nvSpPr>
        <p:spPr>
          <a:xfrm>
            <a:off x="7543801"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#5</a:t>
            </a:r>
            <a:endParaRPr lang="en-US" altLang="en-US" b="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17</a:t>
            </a:fld>
            <a:endParaRPr lang="en-GB" altLang="en-US" sz="1200" b="0"/>
          </a:p>
        </p:txBody>
      </p:sp>
      <p:sp>
        <p:nvSpPr>
          <p:cNvPr id="14339" name="Rectangle 2"/>
          <p:cNvSpPr>
            <a:spLocks noGrp="1" noChangeArrowheads="1"/>
          </p:cNvSpPr>
          <p:nvPr>
            <p:ph type="body" idx="1"/>
          </p:nvPr>
        </p:nvSpPr>
        <p:spPr>
          <a:xfrm>
            <a:off x="2209800" y="1676400"/>
            <a:ext cx="7924800" cy="4648200"/>
          </a:xfrm>
        </p:spPr>
        <p:txBody>
          <a:bodyPr/>
          <a:lstStyle/>
          <a:p>
            <a:pPr marL="355600" lvl="2" indent="-285750">
              <a:buSzPct val="150000"/>
              <a:buFont typeface="Arial" panose="020B0604020202020204" pitchFamily="34" charset="0"/>
              <a:buChar char="•"/>
            </a:pPr>
            <a:r>
              <a:rPr lang="en-US" altLang="zh-CN" sz="1600"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dirty="0"/>
              <a:t>IEEE SA Copyright Policy, see </a:t>
            </a:r>
            <a:br>
              <a:rPr lang="en-US" altLang="zh-CN" dirty="0"/>
            </a:br>
            <a:r>
              <a:rPr lang="en-US" altLang="zh-CN" dirty="0"/>
              <a:t>	Clause 7 of the IEEE SA Standards Board Bylaws</a:t>
            </a:r>
            <a:br>
              <a:rPr lang="en-US" altLang="zh-CN" dirty="0"/>
            </a:br>
            <a:r>
              <a:rPr lang="en-US" altLang="zh-CN" dirty="0"/>
              <a:t> 	</a:t>
            </a:r>
            <a:r>
              <a:rPr lang="en-US" altLang="zh-CN" sz="1400" dirty="0">
                <a:hlinkClick r:id="rId3"/>
              </a:rPr>
              <a:t>https://standards.ieee.org/about/policies/bylaws/sect6-7.html#7</a:t>
            </a:r>
            <a:br>
              <a:rPr lang="en-US" altLang="zh-CN" sz="1400" dirty="0"/>
            </a:br>
            <a:r>
              <a:rPr lang="en-US" altLang="zh-CN" dirty="0"/>
              <a:t>	Clause 6.1 of the IEEE SA Standards Board Operations Manual</a:t>
            </a:r>
            <a:br>
              <a:rPr lang="en-US" altLang="zh-CN" dirty="0"/>
            </a:br>
            <a:r>
              <a:rPr lang="en-US" altLang="zh-CN" dirty="0"/>
              <a:t>	</a:t>
            </a: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r>
              <a:rPr lang="en-US" altLang="zh-CN" sz="1600" dirty="0"/>
              <a:t>IEEE SA Copyright Permission</a:t>
            </a:r>
          </a:p>
          <a:p>
            <a:pPr marL="355600" lvl="3" indent="-285750">
              <a:buSzPct val="150000"/>
              <a:buFont typeface="Arial" panose="020B0604020202020204" pitchFamily="34" charset="0"/>
              <a:buChar char="•"/>
            </a:pPr>
            <a:r>
              <a:rPr lang="en-US" altLang="zh-CN" sz="1400" dirty="0">
                <a:hlinkClick r:id="rId5"/>
              </a:rPr>
              <a:t>https://standards.ieee.org/content/dam/ieee-standards/standards/web/documents/other/permissionltrs.zip</a:t>
            </a:r>
            <a:endParaRPr lang="en-US" altLang="zh-CN" sz="1400" dirty="0"/>
          </a:p>
          <a:p>
            <a:pPr marL="355600" lvl="2" indent="-285750">
              <a:buSzPct val="150000"/>
              <a:buFont typeface="Arial" panose="020B0604020202020204" pitchFamily="34" charset="0"/>
              <a:buChar char="•"/>
            </a:pPr>
            <a:r>
              <a:rPr lang="en-US" altLang="zh-CN" sz="1600" dirty="0"/>
              <a:t>IEEE SA Copyright FAQs</a:t>
            </a:r>
          </a:p>
          <a:p>
            <a:pPr marL="355600" lvl="3" indent="-285750">
              <a:buSzPct val="150000"/>
              <a:buFont typeface="Arial" panose="020B0604020202020204" pitchFamily="34" charset="0"/>
              <a:buChar char="•"/>
            </a:pPr>
            <a:r>
              <a:rPr lang="en-US" altLang="zh-CN" sz="1400" dirty="0">
                <a:hlinkClick r:id="rId6"/>
              </a:rPr>
              <a:t>http://standards.ieee.org/faqs/copyrights.html/</a:t>
            </a:r>
            <a:endParaRPr lang="en-US" altLang="zh-CN" sz="1400" dirty="0"/>
          </a:p>
          <a:p>
            <a:pPr marL="355600" lvl="2" indent="-285750">
              <a:buSzPct val="150000"/>
              <a:buFont typeface="Arial" panose="020B0604020202020204" pitchFamily="34" charset="0"/>
              <a:buChar char="•"/>
            </a:pPr>
            <a:r>
              <a:rPr lang="en-US" altLang="zh-CN" sz="1600" dirty="0"/>
              <a:t>IEEE SA Best Practices for IEEE Standards Development </a:t>
            </a:r>
          </a:p>
          <a:p>
            <a:pPr marL="355600" lvl="3" indent="-285750">
              <a:buSzPct val="150000"/>
              <a:buFont typeface="Arial" panose="020B0604020202020204" pitchFamily="34" charset="0"/>
              <a:buChar char="•"/>
            </a:pPr>
            <a:r>
              <a:rPr lang="en-US" altLang="zh-CN" sz="1400" dirty="0">
                <a:hlinkClick r:id="rId7"/>
              </a:rPr>
              <a:t>http://standards.ieee.org/develop/policies/best_practices_for_ieee_standards_development_051215.pdf</a:t>
            </a:r>
            <a:endParaRPr lang="en-US" altLang="zh-CN" sz="1400" dirty="0"/>
          </a:p>
          <a:p>
            <a:pPr marL="355600" lvl="2" indent="-285750">
              <a:buSzPct val="150000"/>
              <a:buFont typeface="Arial" panose="020B0604020202020204" pitchFamily="34" charset="0"/>
              <a:buChar char="•"/>
            </a:pPr>
            <a:r>
              <a:rPr lang="en-US" altLang="zh-CN" sz="1600" dirty="0"/>
              <a:t>Distribution of Draft Standards (see 6.1.3 of the SASB Operations Manual)</a:t>
            </a:r>
          </a:p>
          <a:p>
            <a:pPr marL="355600" lvl="3" indent="-285750">
              <a:buSzPct val="150000"/>
              <a:buFont typeface="Arial" panose="020B0604020202020204" pitchFamily="34" charset="0"/>
              <a:buChar char="•"/>
            </a:pP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endParaRPr lang="en-US" altLang="en-US" sz="1400" dirty="0"/>
          </a:p>
        </p:txBody>
      </p:sp>
      <p:sp>
        <p:nvSpPr>
          <p:cNvPr id="14340" name="Footer Placeholder 4"/>
          <p:cNvSpPr>
            <a:spLocks noGrp="1"/>
          </p:cNvSpPr>
          <p:nvPr>
            <p:ph type="ftr" sz="quarter" idx="10"/>
          </p:nvPr>
        </p:nvSpPr>
        <p:spPr>
          <a:xfrm>
            <a:off x="7543801"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18</a:t>
            </a:fld>
            <a:endParaRPr lang="en-GB" altLang="en-US" sz="1200" b="0"/>
          </a:p>
        </p:txBody>
      </p:sp>
      <p:sp>
        <p:nvSpPr>
          <p:cNvPr id="14339" name="Rectangle 2"/>
          <p:cNvSpPr>
            <a:spLocks noGrp="1" noChangeArrowheads="1"/>
          </p:cNvSpPr>
          <p:nvPr>
            <p:ph type="body" idx="1"/>
          </p:nvPr>
        </p:nvSpPr>
        <p:spPr>
          <a:xfrm>
            <a:off x="2209800" y="1676400"/>
            <a:ext cx="7848600" cy="4648200"/>
          </a:xfrm>
        </p:spPr>
        <p:txBody>
          <a:bodyPr/>
          <a:lstStyle/>
          <a:p>
            <a:pPr algn="just">
              <a:spcAft>
                <a:spcPts val="600"/>
              </a:spcAft>
            </a:pPr>
            <a:r>
              <a:rPr lang="en-US" altLang="en-US" sz="1800" b="0"/>
              <a:t>All participants in IEEE-SA activities are expected to adhere to the core principles underlying the:</a:t>
            </a:r>
          </a:p>
          <a:p>
            <a:pPr lvl="1">
              <a:buFont typeface="Times New Roman" panose="02020603050405020304" pitchFamily="18" charset="0"/>
              <a:buChar char="−"/>
            </a:pPr>
            <a:r>
              <a:rPr lang="en-US" altLang="en-US" sz="1400">
                <a:hlinkClick r:id="rId3"/>
              </a:rPr>
              <a:t>IEEE Code of Ethics</a:t>
            </a:r>
            <a:endParaRPr lang="en-US" altLang="en-US" sz="1400"/>
          </a:p>
          <a:p>
            <a:pPr lvl="1">
              <a:buFont typeface="Times New Roman" panose="02020603050405020304" pitchFamily="18" charset="0"/>
              <a:buChar char="−"/>
            </a:pPr>
            <a:r>
              <a:rPr lang="en-US" altLang="en-US" sz="1400">
                <a:hlinkClick r:id="rId4"/>
              </a:rPr>
              <a:t>IEEE Code of Conduct</a:t>
            </a:r>
            <a:endParaRPr lang="en-US" altLang="en-US" sz="1400"/>
          </a:p>
          <a:p>
            <a:pPr algn="just">
              <a:spcAft>
                <a:spcPts val="600"/>
              </a:spcAft>
            </a:pPr>
            <a:r>
              <a:rPr lang="en-US" altLang="en-US" sz="1800" b="0"/>
              <a:t>The core principles of the IEEE Codes of Ethics &amp; Conduct are to:</a:t>
            </a:r>
          </a:p>
          <a:p>
            <a:pPr lvl="1" algn="just">
              <a:spcAft>
                <a:spcPts val="600"/>
              </a:spcAft>
            </a:pPr>
            <a:r>
              <a:rPr lang="en-US" altLang="en-US" sz="1400"/>
              <a:t>Uphold the highest standards of integrity, responsible behavior, and ethical and professional conduct</a:t>
            </a:r>
          </a:p>
          <a:p>
            <a:pPr lvl="1" algn="just">
              <a:spcAft>
                <a:spcPts val="600"/>
              </a:spcAft>
            </a:pPr>
            <a:r>
              <a:rPr lang="en-US" altLang="en-US" sz="1400"/>
              <a:t>Treat people fairly and with respect, to not engage in harassment, discrimination, or retaliation, and to protect people's privacy.</a:t>
            </a:r>
          </a:p>
          <a:p>
            <a:pPr lvl="1" algn="just">
              <a:spcAft>
                <a:spcPts val="600"/>
              </a:spcAft>
            </a:pPr>
            <a:r>
              <a:rPr lang="en-US" altLang="en-US" sz="1400"/>
              <a:t>Avoid injuring others, their property, reputation, or employment by false or malicious action</a:t>
            </a:r>
          </a:p>
          <a:p>
            <a:pPr algn="just">
              <a:spcAft>
                <a:spcPts val="600"/>
              </a:spcAft>
            </a:pPr>
            <a:r>
              <a:rPr lang="en-US" altLang="en-US" sz="1800" b="0"/>
              <a:t>The most recent versions of these Codes are available at</a:t>
            </a:r>
          </a:p>
          <a:p>
            <a:pPr lvl="1" algn="just">
              <a:spcAft>
                <a:spcPts val="600"/>
              </a:spcAft>
            </a:pPr>
            <a:r>
              <a:rPr lang="en-US" altLang="en-US" sz="1400">
                <a:hlinkClick r:id="rId5"/>
              </a:rPr>
              <a:t>http://www.ieee.org/about/corporate/governance</a:t>
            </a:r>
            <a:endParaRPr lang="en-US" altLang="en-US" sz="1400"/>
          </a:p>
          <a:p>
            <a:pPr>
              <a:spcAft>
                <a:spcPts val="600"/>
              </a:spcAft>
            </a:pPr>
            <a:endParaRPr lang="en-US" altLang="en-US" sz="2800"/>
          </a:p>
        </p:txBody>
      </p:sp>
      <p:sp>
        <p:nvSpPr>
          <p:cNvPr id="14340" name="Footer Placeholder 4"/>
          <p:cNvSpPr>
            <a:spLocks noGrp="1"/>
          </p:cNvSpPr>
          <p:nvPr>
            <p:ph type="ftr" sz="quarter" idx="10"/>
          </p:nvPr>
        </p:nvSpPr>
        <p:spPr>
          <a:xfrm>
            <a:off x="7543801"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solidFill>
                  <a:schemeClr val="tx2"/>
                </a:solidFill>
              </a:rPr>
              <a:t>Participant behavior in IEEE-SA activities is guided by the IEEE Codes of Ethics &amp; Conduct</a:t>
            </a:r>
          </a:p>
        </p:txBody>
      </p:sp>
      <p:sp>
        <p:nvSpPr>
          <p:cNvPr id="14342"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852B5388-3BBF-490A-8288-2D06EFF5B0E2}" type="slidenum">
              <a:rPr lang="en-GB" altLang="en-US" sz="1200" b="0"/>
              <a:pPr>
                <a:spcBef>
                  <a:spcPct val="0"/>
                </a:spcBef>
                <a:buFontTx/>
                <a:buNone/>
              </a:pPr>
              <a:t>19</a:t>
            </a:fld>
            <a:endParaRPr lang="en-GB" altLang="en-US" sz="1200" b="0"/>
          </a:p>
        </p:txBody>
      </p:sp>
      <p:sp>
        <p:nvSpPr>
          <p:cNvPr id="15363" name="Rectangle 2"/>
          <p:cNvSpPr>
            <a:spLocks noGrp="1" noChangeArrowheads="1"/>
          </p:cNvSpPr>
          <p:nvPr>
            <p:ph type="body" idx="1"/>
          </p:nvPr>
        </p:nvSpPr>
        <p:spPr>
          <a:xfrm>
            <a:off x="2209800" y="1676400"/>
            <a:ext cx="7848600" cy="4648200"/>
          </a:xfrm>
        </p:spPr>
        <p:txBody>
          <a:bodyPr/>
          <a:lstStyle/>
          <a:p>
            <a:pPr algn="just"/>
            <a:r>
              <a:rPr lang="en-US" altLang="en-US" sz="1800"/>
              <a:t>The </a:t>
            </a:r>
            <a:r>
              <a:rPr lang="en-US" altLang="en-US" sz="1800">
                <a:hlinkClick r:id="rId3"/>
              </a:rPr>
              <a:t>IEEE-SA Standards Board Bylaws </a:t>
            </a:r>
            <a:r>
              <a:rPr lang="en-US" altLang="en-US" sz="1800"/>
              <a:t>require that “participants in the IEEE standards development individual process shall act based on their qualifications and experience”</a:t>
            </a:r>
          </a:p>
          <a:p>
            <a:pPr algn="just"/>
            <a:r>
              <a:rPr lang="en-US" altLang="en-US" sz="1800"/>
              <a:t>This means participants:</a:t>
            </a:r>
          </a:p>
          <a:p>
            <a:pPr lvl="1" algn="just">
              <a:buFont typeface="Times New Roman" panose="02020603050405020304" pitchFamily="18" charset="0"/>
              <a:buChar char="−"/>
            </a:pPr>
            <a:r>
              <a:rPr lang="en-US" altLang="en-US" sz="1800" b="1">
                <a:solidFill>
                  <a:srgbClr val="00B050"/>
                </a:solidFill>
              </a:rPr>
              <a:t>Shall act &amp; vote </a:t>
            </a:r>
            <a:r>
              <a:rPr lang="en-US" altLang="en-US" sz="180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a:solidFill>
                  <a:srgbClr val="FF0000"/>
                </a:solidFill>
              </a:rPr>
              <a:t>Shall not act or vote </a:t>
            </a:r>
            <a:r>
              <a:rPr lang="en-US" altLang="en-US" sz="180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a:solidFill>
                  <a:srgbClr val="FF0000"/>
                </a:solidFill>
              </a:rPr>
              <a:t>Shall not direct </a:t>
            </a:r>
            <a:r>
              <a:rPr lang="en-US" altLang="en-US" sz="1800"/>
              <a:t>the actions or votes of other participants or retaliate against other participants for fulfilling their responsibility to act &amp; vote based on their personal &amp; independently developed opinions</a:t>
            </a:r>
          </a:p>
          <a:p>
            <a:pPr algn="just"/>
            <a:r>
              <a:rPr lang="en-US" altLang="en-US" sz="1800"/>
              <a:t>By participating in standards activities using the “</a:t>
            </a:r>
            <a:r>
              <a:rPr lang="en-US" altLang="en-US" sz="1800" i="1"/>
              <a:t>individual process</a:t>
            </a:r>
            <a:r>
              <a:rPr lang="en-US" altLang="en-US" sz="1800"/>
              <a:t>”, you are deemed to accept these requirements; if you are unable to satisfy these requirements then you shall immediately cease any participation</a:t>
            </a:r>
          </a:p>
        </p:txBody>
      </p:sp>
      <p:sp>
        <p:nvSpPr>
          <p:cNvPr id="15364" name="Footer Placeholder 4"/>
          <p:cNvSpPr>
            <a:spLocks noGrp="1"/>
          </p:cNvSpPr>
          <p:nvPr>
            <p:ph type="ftr" sz="quarter" idx="10"/>
          </p:nvPr>
        </p:nvSpPr>
        <p:spPr>
          <a:xfrm>
            <a:off x="7543801"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5365"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Participants in the IEEE-SA “individual process” shall act independently of others, including employers</a:t>
            </a:r>
            <a:endParaRPr lang="en-US" altLang="en-US">
              <a:solidFill>
                <a:schemeClr val="tx2"/>
              </a:solidFill>
            </a:endParaRPr>
          </a:p>
        </p:txBody>
      </p:sp>
      <p:sp>
        <p:nvSpPr>
          <p:cNvPr id="15366"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C8C5802-0D60-46E2-A811-3DDD2A430FA1}"/>
              </a:ext>
            </a:extLst>
          </p:cNvPr>
          <p:cNvSpPr>
            <a:spLocks noGrp="1"/>
          </p:cNvSpPr>
          <p:nvPr>
            <p:ph type="title"/>
          </p:nvPr>
        </p:nvSpPr>
        <p:spPr/>
        <p:txBody>
          <a:bodyPr/>
          <a:lstStyle/>
          <a:p>
            <a:r>
              <a:rPr lang="en-CA" dirty="0"/>
              <a:t>Abstract</a:t>
            </a:r>
          </a:p>
        </p:txBody>
      </p:sp>
      <p:sp>
        <p:nvSpPr>
          <p:cNvPr id="5" name="Content Placeholder 4">
            <a:extLst>
              <a:ext uri="{FF2B5EF4-FFF2-40B4-BE49-F238E27FC236}">
                <a16:creationId xmlns:a16="http://schemas.microsoft.com/office/drawing/2014/main" id="{CE3CB10D-55A8-4529-BEDD-F608F8F8F2BA}"/>
              </a:ext>
            </a:extLst>
          </p:cNvPr>
          <p:cNvSpPr>
            <a:spLocks noGrp="1"/>
          </p:cNvSpPr>
          <p:nvPr>
            <p:ph idx="1"/>
          </p:nvPr>
        </p:nvSpPr>
        <p:spPr/>
        <p:txBody>
          <a:bodyPr/>
          <a:lstStyle/>
          <a:p>
            <a:pPr marL="0" indent="0">
              <a:buNone/>
            </a:pPr>
            <a:r>
              <a:rPr lang="en-US" altLang="en-US" dirty="0"/>
              <a:t>This presentation contains the IEEE 802.11 </a:t>
            </a:r>
            <a:r>
              <a:rPr lang="en-US" altLang="en-US" dirty="0" err="1"/>
              <a:t>TGme</a:t>
            </a:r>
            <a:r>
              <a:rPr lang="en-US" altLang="en-US" dirty="0"/>
              <a:t> agenda for the July 2021 session.</a:t>
            </a:r>
            <a:endParaRPr lang="en-CA" dirty="0"/>
          </a:p>
        </p:txBody>
      </p:sp>
      <p:sp>
        <p:nvSpPr>
          <p:cNvPr id="2" name="Footer Placeholder 1">
            <a:extLst>
              <a:ext uri="{FF2B5EF4-FFF2-40B4-BE49-F238E27FC236}">
                <a16:creationId xmlns:a16="http://schemas.microsoft.com/office/drawing/2014/main" id="{9E02E723-23B8-494B-B023-844FE9E508BE}"/>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D2AAB4D-61D0-4EF4-81DA-F406BA500B73}"/>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2</a:t>
            </a:fld>
            <a:endParaRPr lang="en-US" altLang="en-US"/>
          </a:p>
        </p:txBody>
      </p:sp>
    </p:spTree>
    <p:extLst>
      <p:ext uri="{BB962C8B-B14F-4D97-AF65-F5344CB8AC3E}">
        <p14:creationId xmlns:p14="http://schemas.microsoft.com/office/powerpoint/2010/main" val="1366082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29DFF84-D4AD-4376-8FE2-83D981F752E7}" type="slidenum">
              <a:rPr lang="en-GB" altLang="en-US" sz="1200" b="0"/>
              <a:pPr>
                <a:spcBef>
                  <a:spcPct val="0"/>
                </a:spcBef>
                <a:buFontTx/>
                <a:buNone/>
              </a:pPr>
              <a:t>20</a:t>
            </a:fld>
            <a:endParaRPr lang="en-GB" altLang="en-US" sz="1200" b="0"/>
          </a:p>
        </p:txBody>
      </p:sp>
      <p:sp>
        <p:nvSpPr>
          <p:cNvPr id="16387" name="Rectangle 2"/>
          <p:cNvSpPr>
            <a:spLocks noGrp="1" noChangeArrowheads="1"/>
          </p:cNvSpPr>
          <p:nvPr>
            <p:ph type="body" idx="1"/>
          </p:nvPr>
        </p:nvSpPr>
        <p:spPr>
          <a:xfrm>
            <a:off x="2209800" y="1676400"/>
            <a:ext cx="7848600" cy="4648200"/>
          </a:xfrm>
        </p:spPr>
        <p:txBody>
          <a:bodyPr/>
          <a:lstStyle/>
          <a:p>
            <a:pPr algn="just"/>
            <a:r>
              <a:rPr lang="en-US" altLang="en-US" sz="1800"/>
              <a:t>The </a:t>
            </a:r>
            <a:r>
              <a:rPr lang="en-US" altLang="en-US" sz="1800">
                <a:hlinkClick r:id="rId3"/>
              </a:rPr>
              <a:t>IEEE-SA Standards Board Bylaws </a:t>
            </a:r>
            <a:r>
              <a:rPr lang="en-US" altLang="en-US" sz="1800"/>
              <a:t>(clause 5.2.1.3) specifies that “</a:t>
            </a:r>
            <a:r>
              <a:rPr lang="en-US" altLang="en-US" sz="1800" i="1"/>
              <a:t>the standards development process shall not be dominated by any single interest category, individual, or organization</a:t>
            </a:r>
            <a:r>
              <a:rPr lang="en-US" altLang="en-US" sz="1800"/>
              <a:t>”</a:t>
            </a:r>
          </a:p>
          <a:p>
            <a:pPr lvl="1" algn="just">
              <a:buFont typeface="Times New Roman" panose="02020603050405020304" pitchFamily="18" charset="0"/>
              <a:buChar char="−"/>
            </a:pPr>
            <a:r>
              <a:rPr lang="en-US" altLang="en-US" sz="1800"/>
              <a:t>This means no participant may exercise “</a:t>
            </a:r>
            <a:r>
              <a:rPr lang="en-US" altLang="en-US" sz="1800" i="1"/>
              <a:t>authority, leadership, or influence by reason of superior leverage, strength, or representation to the exclusion of fair and equitable consideration of other viewpoints</a:t>
            </a:r>
            <a:r>
              <a:rPr lang="en-US" altLang="en-US" sz="1800"/>
              <a:t>” or “</a:t>
            </a:r>
            <a:r>
              <a:rPr lang="en-US" altLang="en-US" sz="1800" i="1"/>
              <a:t>to hinder the progress of the standards development activity</a:t>
            </a:r>
            <a:r>
              <a:rPr lang="en-US" altLang="en-US" sz="1800"/>
              <a:t>”</a:t>
            </a:r>
          </a:p>
          <a:p>
            <a:pPr algn="just">
              <a:spcBef>
                <a:spcPts val="1200"/>
              </a:spcBef>
            </a:pPr>
            <a:r>
              <a:rPr lang="en-US" altLang="en-US" sz="1800"/>
              <a:t>This rule applies equally to those participating in a standards development project and to that project’s leadership group</a:t>
            </a:r>
          </a:p>
          <a:p>
            <a:pPr algn="just">
              <a:spcBef>
                <a:spcPts val="1200"/>
              </a:spcBef>
            </a:pPr>
            <a:r>
              <a:rPr lang="en-US" altLang="en-US" sz="1800"/>
              <a:t>Any person who reasonably suspects that dominance is occurring in a standards development project is encouraged to bring the issue to the attention of the Standards Committee or the project’s IEEE-SA Program Manager</a:t>
            </a:r>
            <a:endParaRPr lang="en-US" altLang="en-US"/>
          </a:p>
        </p:txBody>
      </p:sp>
      <p:sp>
        <p:nvSpPr>
          <p:cNvPr id="16388" name="Footer Placeholder 4"/>
          <p:cNvSpPr>
            <a:spLocks noGrp="1"/>
          </p:cNvSpPr>
          <p:nvPr>
            <p:ph type="ftr" sz="quarter" idx="10"/>
          </p:nvPr>
        </p:nvSpPr>
        <p:spPr>
          <a:xfrm>
            <a:off x="7543801" y="6475413"/>
            <a:ext cx="25241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6389"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t>IEEE-SA standards activities shall allow the fair &amp;</a:t>
            </a:r>
            <a:br>
              <a:rPr lang="en-US" altLang="en-US" sz="2800"/>
            </a:br>
            <a:r>
              <a:rPr lang="en-US" altLang="en-US" sz="2800"/>
              <a:t>equitable consideration of all viewpoints</a:t>
            </a:r>
            <a:endParaRPr lang="en-US" altLang="en-US" sz="2800">
              <a:solidFill>
                <a:schemeClr val="tx2"/>
              </a:solidFill>
            </a:endParaRPr>
          </a:p>
        </p:txBody>
      </p:sp>
      <p:sp>
        <p:nvSpPr>
          <p:cNvPr id="16390"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2D29FD15-C8C6-4C3A-8122-F78641BD8AE7}" type="slidenum">
              <a:rPr lang="en-US" altLang="en-US" sz="1200" b="0"/>
              <a:pPr>
                <a:spcBef>
                  <a:spcPct val="0"/>
                </a:spcBef>
                <a:buFontTx/>
                <a:buNone/>
              </a:pPr>
              <a:t>21</a:t>
            </a:fld>
            <a:endParaRPr lang="en-US" altLang="en-US" sz="1200" b="0"/>
          </a:p>
        </p:txBody>
      </p:sp>
      <p:sp>
        <p:nvSpPr>
          <p:cNvPr id="1741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Required notices</a:t>
            </a:r>
          </a:p>
        </p:txBody>
      </p:sp>
      <p:sp>
        <p:nvSpPr>
          <p:cNvPr id="17412" name="Rectangle 3"/>
          <p:cNvSpPr txBox="1">
            <a:spLocks noChangeArrowheads="1"/>
          </p:cNvSpPr>
          <p:nvPr/>
        </p:nvSpPr>
        <p:spPr bwMode="auto">
          <a:xfrm>
            <a:off x="2209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None/>
            </a:pPr>
            <a:r>
              <a:rPr lang="en-US" altLang="en-US"/>
              <a:t>Patent FAQ </a:t>
            </a:r>
          </a:p>
          <a:p>
            <a:pPr>
              <a:spcBef>
                <a:spcPct val="0"/>
              </a:spcBef>
              <a:spcAft>
                <a:spcPts val="900"/>
              </a:spcAft>
              <a:buNone/>
            </a:pPr>
            <a:r>
              <a:rPr lang="en-US" altLang="en-US" sz="1800">
                <a:hlinkClick r:id="rId3"/>
              </a:rPr>
              <a:t>http://standards.ieee.org/board/pat/faq.pdf</a:t>
            </a:r>
            <a:r>
              <a:rPr lang="en-US" altLang="en-US" sz="1800"/>
              <a:t> </a:t>
            </a:r>
          </a:p>
          <a:p>
            <a:pPr algn="just">
              <a:spcBef>
                <a:spcPts val="300"/>
              </a:spcBef>
              <a:buNone/>
            </a:pPr>
            <a:r>
              <a:rPr lang="en-US" altLang="en-US"/>
              <a:t>Disclosure of Affiliation</a:t>
            </a:r>
          </a:p>
          <a:p>
            <a:pPr algn="just">
              <a:spcBef>
                <a:spcPts val="300"/>
              </a:spcBef>
              <a:buNone/>
            </a:pPr>
            <a:r>
              <a:rPr lang="en-US" altLang="en-US" sz="1800">
                <a:hlinkClick r:id="rId4"/>
              </a:rPr>
              <a:t>http://standards.ieee.org/faqs/affiliationFAQ.html</a:t>
            </a:r>
            <a:endParaRPr lang="en-US" altLang="en-US"/>
          </a:p>
          <a:p>
            <a:pPr algn="just">
              <a:spcBef>
                <a:spcPts val="1200"/>
              </a:spcBef>
              <a:buNone/>
            </a:pPr>
            <a:r>
              <a:rPr lang="en-US" altLang="en-US"/>
              <a:t>Anti-Trust Guidelines </a:t>
            </a:r>
          </a:p>
          <a:p>
            <a:pPr algn="just">
              <a:spcBef>
                <a:spcPct val="0"/>
              </a:spcBef>
              <a:spcAft>
                <a:spcPts val="900"/>
              </a:spcAft>
              <a:buNone/>
            </a:pPr>
            <a:r>
              <a:rPr lang="en-US" altLang="en-US" sz="1800">
                <a:hlinkClick r:id="rId5"/>
              </a:rPr>
              <a:t>http://standards.ieee.org/resources/antitrust-guidelines.pdf</a:t>
            </a:r>
            <a:endParaRPr lang="en-US" altLang="en-US"/>
          </a:p>
          <a:p>
            <a:pPr algn="just">
              <a:spcBef>
                <a:spcPts val="300"/>
              </a:spcBef>
              <a:buNone/>
            </a:pPr>
            <a:r>
              <a:rPr lang="en-US" altLang="en-US"/>
              <a:t>Code of Ethics</a:t>
            </a:r>
          </a:p>
          <a:p>
            <a:pPr>
              <a:spcBef>
                <a:spcPct val="0"/>
              </a:spcBef>
              <a:spcAft>
                <a:spcPts val="900"/>
              </a:spcAft>
              <a:buNone/>
            </a:pPr>
            <a:r>
              <a:rPr lang="en-US" altLang="en-US" sz="1800">
                <a:hlinkClick r:id="rId6"/>
              </a:rPr>
              <a:t>http://www.ieee.org/web/membership/ethics/code_ethics.html</a:t>
            </a:r>
            <a:r>
              <a:rPr lang="en-US" altLang="en-US" sz="1800"/>
              <a:t>  </a:t>
            </a:r>
            <a:endParaRPr lang="en-US" altLang="en-US"/>
          </a:p>
          <a:p>
            <a:pPr algn="just">
              <a:spcBef>
                <a:spcPts val="300"/>
              </a:spcBef>
              <a:buNone/>
            </a:pPr>
            <a:r>
              <a:rPr lang="en-US" altLang="en-US"/>
              <a:t>IEEE 802.11 Working Group Operations Manual </a:t>
            </a:r>
          </a:p>
          <a:p>
            <a:pPr algn="just">
              <a:spcBef>
                <a:spcPts val="300"/>
              </a:spcBef>
              <a:spcAft>
                <a:spcPts val="300"/>
              </a:spcAft>
              <a:buNone/>
            </a:pPr>
            <a:r>
              <a:rPr lang="nl-NL" altLang="en-US" sz="1800">
                <a:hlinkClick r:id="rId7"/>
              </a:rPr>
              <a:t>https://mentor.ieee.org/802.11/dcn/14/11-14-0629-22-0000-802-11-operations-manual.docx</a:t>
            </a:r>
            <a:r>
              <a:rPr lang="nl-NL" altLang="en-US" sz="1800"/>
              <a:t> </a:t>
            </a:r>
          </a:p>
        </p:txBody>
      </p:sp>
      <p:sp>
        <p:nvSpPr>
          <p:cNvPr id="17413"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B411-356B-4362-90AA-30C6AD27300A}"/>
              </a:ext>
            </a:extLst>
          </p:cNvPr>
          <p:cNvSpPr>
            <a:spLocks noGrp="1"/>
          </p:cNvSpPr>
          <p:nvPr>
            <p:ph type="title"/>
          </p:nvPr>
        </p:nvSpPr>
        <p:spPr/>
        <p:txBody>
          <a:bodyPr/>
          <a:lstStyle/>
          <a:p>
            <a:r>
              <a:rPr lang="en-CA" dirty="0"/>
              <a:t>Chair’s welcome and Patent Reminder</a:t>
            </a:r>
          </a:p>
        </p:txBody>
      </p:sp>
      <p:sp>
        <p:nvSpPr>
          <p:cNvPr id="8195" name="Rectangle 3"/>
          <p:cNvSpPr>
            <a:spLocks noGrp="1" noChangeArrowheads="1"/>
          </p:cNvSpPr>
          <p:nvPr>
            <p:ph idx="1"/>
          </p:nvPr>
        </p:nvSpPr>
        <p:spPr/>
        <p:txBody>
          <a:bodyPr/>
          <a:lstStyle/>
          <a:p>
            <a:r>
              <a:rPr lang="en-US" altLang="en-US" sz="1800" dirty="0"/>
              <a:t>Please announce your affiliation when you first address the group during a meeting slot</a:t>
            </a:r>
          </a:p>
          <a:p>
            <a:r>
              <a:rPr lang="en-US" altLang="en-US" sz="1800" dirty="0"/>
              <a:t>Cell Phones to be silent or Off</a:t>
            </a:r>
          </a:p>
          <a:p>
            <a:r>
              <a:rPr lang="en-US" altLang="en-US" sz="1800" dirty="0"/>
              <a:t>Attendance recording procedures</a:t>
            </a:r>
          </a:p>
          <a:p>
            <a:pPr lvl="1"/>
            <a:r>
              <a:rPr lang="en-US" altLang="zh-CN" sz="1600" u="sng" dirty="0">
                <a:hlinkClick r:id="rId3"/>
              </a:rPr>
              <a:t>https://imat.ieee.org/attendance</a:t>
            </a:r>
            <a:r>
              <a:rPr lang="en-US" altLang="zh-CN" sz="1600" dirty="0"/>
              <a:t> </a:t>
            </a:r>
            <a:endParaRPr lang="en-US" altLang="en-US" sz="1600" dirty="0"/>
          </a:p>
          <a:p>
            <a:r>
              <a:rPr lang="en-US" altLang="en-US" sz="1800" dirty="0"/>
              <a:t>Documentation</a:t>
            </a:r>
          </a:p>
          <a:p>
            <a:pPr lvl="1" algn="just"/>
            <a:r>
              <a:rPr lang="en-US" altLang="en-US" sz="1600" dirty="0">
                <a:hlinkClick r:id="rId4"/>
              </a:rPr>
              <a:t>http://mentor.ieee.org</a:t>
            </a:r>
            <a:endParaRPr lang="en-US" altLang="en-US" sz="1600" dirty="0"/>
          </a:p>
          <a:p>
            <a:pPr lvl="1" algn="just"/>
            <a:r>
              <a:rPr lang="en-US" altLang="en-US" sz="1600" dirty="0"/>
              <a:t>Use “</a:t>
            </a:r>
            <a:r>
              <a:rPr lang="en-US" altLang="ja-JP" sz="1600" dirty="0" err="1">
                <a:solidFill>
                  <a:srgbClr val="0000FF"/>
                </a:solidFill>
              </a:rPr>
              <a:t>TGm</a:t>
            </a:r>
            <a:r>
              <a:rPr lang="en-US" altLang="en-US" sz="1600" dirty="0"/>
              <a:t>”</a:t>
            </a:r>
            <a:r>
              <a:rPr lang="en-US" altLang="ja-JP" sz="1600" dirty="0"/>
              <a:t> for submission</a:t>
            </a:r>
          </a:p>
          <a:p>
            <a:pPr lvl="1" algn="just"/>
            <a:r>
              <a:rPr lang="en-US" altLang="en-US" sz="1600" dirty="0"/>
              <a:t>If you plan to make a submission, be sure it does not contain company logos or advertising</a:t>
            </a:r>
          </a:p>
          <a:p>
            <a:pPr lvl="1" algn="just"/>
            <a:r>
              <a:rPr lang="en-US" altLang="en-US" sz="1600" b="1" dirty="0">
                <a:solidFill>
                  <a:srgbClr val="FF0000"/>
                </a:solidFill>
              </a:rPr>
              <a:t>Documents are prepared by individuals, not companies</a:t>
            </a:r>
          </a:p>
          <a:p>
            <a:r>
              <a:rPr lang="en-US" altLang="en-US" sz="1800" dirty="0"/>
              <a:t>Questions on voting status, ballot pool status, email reflector, document server, or member</a:t>
            </a:r>
            <a:r>
              <a:rPr lang="en-US" altLang="ja-JP" sz="1800" dirty="0"/>
              <a:t>’s area access</a:t>
            </a:r>
          </a:p>
          <a:p>
            <a:pPr lvl="1"/>
            <a:r>
              <a:rPr lang="en-US" altLang="en-US" sz="1600" dirty="0"/>
              <a:t>Contact Jon Rosdahl –  </a:t>
            </a:r>
            <a:r>
              <a:rPr lang="en-US" altLang="en-US" sz="1600" dirty="0">
                <a:hlinkClick r:id="rId5"/>
              </a:rPr>
              <a:t>jrosdahl@ieee.org</a:t>
            </a:r>
            <a:endParaRPr lang="en-US" altLang="en-US" sz="1600" dirty="0"/>
          </a:p>
          <a:p>
            <a:r>
              <a:rPr lang="en-US" altLang="zh-CN" sz="1800" dirty="0"/>
              <a:t>Patent Reminder – See slides 12-21</a:t>
            </a:r>
            <a:endParaRPr lang="zh-CN" altLang="en-US" sz="1800" dirty="0"/>
          </a:p>
        </p:txBody>
      </p:sp>
      <p:sp>
        <p:nvSpPr>
          <p:cNvPr id="8197"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7201003-0ED1-41BE-B15E-A3F7676968BE}" type="slidenum">
              <a:rPr lang="en-US" altLang="en-US" sz="1200" b="0"/>
              <a:pPr>
                <a:spcBef>
                  <a:spcPct val="0"/>
                </a:spcBef>
                <a:buFontTx/>
                <a:buNone/>
              </a:pPr>
              <a:t>3</a:t>
            </a:fld>
            <a:endParaRPr lang="en-US" altLang="en-US" sz="1200" b="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132C6D-8479-4142-B103-4D5169917FBD}"/>
              </a:ext>
            </a:extLst>
          </p:cNvPr>
          <p:cNvSpPr>
            <a:spLocks noGrp="1"/>
          </p:cNvSpPr>
          <p:nvPr>
            <p:ph type="title"/>
          </p:nvPr>
        </p:nvSpPr>
        <p:spPr/>
        <p:txBody>
          <a:bodyPr/>
          <a:lstStyle/>
          <a:p>
            <a:r>
              <a:rPr lang="en-US" dirty="0"/>
              <a:t>Registration for the July 802 electronic plenary session</a:t>
            </a:r>
            <a:endParaRPr lang="en-CA" dirty="0"/>
          </a:p>
        </p:txBody>
      </p:sp>
      <p:sp>
        <p:nvSpPr>
          <p:cNvPr id="5" name="Content Placeholder 4">
            <a:extLst>
              <a:ext uri="{FF2B5EF4-FFF2-40B4-BE49-F238E27FC236}">
                <a16:creationId xmlns:a16="http://schemas.microsoft.com/office/drawing/2014/main" id="{CDBD87D4-BD90-4A7E-A129-BCF7400E3DBF}"/>
              </a:ext>
            </a:extLst>
          </p:cNvPr>
          <p:cNvSpPr>
            <a:spLocks noGrp="1"/>
          </p:cNvSpPr>
          <p:nvPr>
            <p:ph idx="1"/>
          </p:nvPr>
        </p:nvSpPr>
        <p:spPr/>
        <p:txBody>
          <a:bodyPr/>
          <a:lstStyle/>
          <a:p>
            <a:pPr>
              <a:buFont typeface="Arial" panose="020B0604020202020204" pitchFamily="34" charset="0"/>
              <a:buChar char="•"/>
            </a:pPr>
            <a:r>
              <a:rPr lang="en-US" dirty="0"/>
              <a:t>This meeting is part of the July 802 plenary session</a:t>
            </a:r>
          </a:p>
          <a:p>
            <a:pPr>
              <a:buFont typeface="Arial" panose="020B0604020202020204" pitchFamily="34" charset="0"/>
              <a:buChar char="•"/>
            </a:pPr>
            <a:r>
              <a:rPr lang="en-US" dirty="0"/>
              <a:t>You must pay the registration fee in order to attend</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a:t>
            </a:r>
            <a:r>
              <a:rPr lang="en-US" dirty="0">
                <a:hlinkClick r:id="rId2"/>
              </a:rPr>
              <a:t>here</a:t>
            </a:r>
            <a:r>
              <a:rPr lang="en-US" dirty="0"/>
              <a:t> or follow the registration link for this session here </a:t>
            </a:r>
            <a:r>
              <a:rPr lang="en-US" dirty="0">
                <a:hlinkClick r:id="rId3"/>
              </a:rPr>
              <a:t>https://www.ieee802.org/11/Meetings/Meeting_Plan.html</a:t>
            </a: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endParaRPr lang="en-CA" dirty="0"/>
          </a:p>
        </p:txBody>
      </p:sp>
      <p:sp>
        <p:nvSpPr>
          <p:cNvPr id="2" name="Footer Placeholder 1">
            <a:extLst>
              <a:ext uri="{FF2B5EF4-FFF2-40B4-BE49-F238E27FC236}">
                <a16:creationId xmlns:a16="http://schemas.microsoft.com/office/drawing/2014/main" id="{7A5BE313-1287-448C-A52D-B749FE92E552}"/>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3585371D-EE47-4EA8-BD3D-E27C1A68BB90}"/>
              </a:ext>
            </a:extLst>
          </p:cNvPr>
          <p:cNvSpPr>
            <a:spLocks noGrp="1"/>
          </p:cNvSpPr>
          <p:nvPr>
            <p:ph type="sldNum" sz="quarter" idx="11"/>
          </p:nvPr>
        </p:nvSpPr>
        <p:spPr/>
        <p:txBody>
          <a:bodyPr/>
          <a:lstStyle/>
          <a:p>
            <a:pPr>
              <a:defRPr/>
            </a:pPr>
            <a:r>
              <a:rPr lang="en-US" altLang="en-US"/>
              <a:t>Slide </a:t>
            </a:r>
            <a:fld id="{6835F41C-DEDC-4438-917D-1D94D2D033D6}" type="slidenum">
              <a:rPr lang="en-US" altLang="en-US" smtClean="0"/>
              <a:pPr>
                <a:defRPr/>
              </a:pPr>
              <a:t>4</a:t>
            </a:fld>
            <a:endParaRPr lang="en-US" altLang="en-US"/>
          </a:p>
        </p:txBody>
      </p:sp>
    </p:spTree>
    <p:extLst>
      <p:ext uri="{BB962C8B-B14F-4D97-AF65-F5344CB8AC3E}">
        <p14:creationId xmlns:p14="http://schemas.microsoft.com/office/powerpoint/2010/main" val="2162998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5</a:t>
            </a:fld>
            <a:endParaRPr lang="en-US"/>
          </a:p>
        </p:txBody>
      </p:sp>
      <p:sp>
        <p:nvSpPr>
          <p:cNvPr id="4101" name="Rectangle 2"/>
          <p:cNvSpPr>
            <a:spLocks noGrp="1" noChangeArrowheads="1"/>
          </p:cNvSpPr>
          <p:nvPr>
            <p:ph type="title"/>
          </p:nvPr>
        </p:nvSpPr>
        <p:spPr>
          <a:xfrm>
            <a:off x="2209800" y="685800"/>
            <a:ext cx="7772400" cy="457200"/>
          </a:xfrm>
        </p:spPr>
        <p:txBody>
          <a:bodyPr/>
          <a:lstStyle/>
          <a:p>
            <a:r>
              <a:rPr lang="en-US" altLang="en-US" sz="2400" dirty="0" err="1"/>
              <a:t>REVme</a:t>
            </a:r>
            <a:r>
              <a:rPr lang="en-US" altLang="en-US" sz="2400" dirty="0"/>
              <a:t> Agenda</a:t>
            </a:r>
          </a:p>
        </p:txBody>
      </p:sp>
      <p:sp>
        <p:nvSpPr>
          <p:cNvPr id="4103" name="Rectangle 19"/>
          <p:cNvSpPr>
            <a:spLocks noChangeArrowheads="1"/>
          </p:cNvSpPr>
          <p:nvPr/>
        </p:nvSpPr>
        <p:spPr bwMode="auto">
          <a:xfrm>
            <a:off x="1219200" y="1371600"/>
            <a:ext cx="44958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Tuesday Jul 13, 4pm ET</a:t>
            </a:r>
          </a:p>
          <a:p>
            <a:pPr lvl="1"/>
            <a:r>
              <a:rPr lang="en-US" altLang="en-US" sz="1400" dirty="0"/>
              <a:t>Chair’s Welcome, Policy &amp; patent reminder</a:t>
            </a:r>
          </a:p>
          <a:p>
            <a:pPr lvl="1"/>
            <a:r>
              <a:rPr lang="en-US" altLang="en-US" sz="1400" dirty="0"/>
              <a:t>Approve agenda</a:t>
            </a:r>
          </a:p>
          <a:p>
            <a:pPr lvl="1"/>
            <a:r>
              <a:rPr lang="en-US" altLang="en-US" sz="1400" dirty="0"/>
              <a:t>Minutes Approval</a:t>
            </a:r>
          </a:p>
          <a:p>
            <a:pPr lvl="1"/>
            <a:r>
              <a:rPr lang="en-US" altLang="en-US" sz="1400" dirty="0"/>
              <a:t>Editor Report</a:t>
            </a:r>
          </a:p>
          <a:p>
            <a:pPr lvl="1"/>
            <a:r>
              <a:rPr lang="en-GB" sz="1400" dirty="0"/>
              <a:t>Comment Resolution</a:t>
            </a:r>
          </a:p>
          <a:p>
            <a:pPr lvl="2"/>
            <a:r>
              <a:rPr lang="pt-BR" sz="1100" dirty="0"/>
              <a:t>11-21/730 – Au – Editor 2 CIDs</a:t>
            </a:r>
          </a:p>
          <a:p>
            <a:pPr lvl="2"/>
            <a:r>
              <a:rPr lang="pt-BR" sz="1100" dirty="0"/>
              <a:t>11-21/769 – Qi – Editor CIDs</a:t>
            </a:r>
          </a:p>
          <a:p>
            <a:pPr lvl="2"/>
            <a:r>
              <a:rPr lang="pt-BR" sz="1100" dirty="0"/>
              <a:t>11-21/981 – Henry – ANQP CIDs</a:t>
            </a:r>
          </a:p>
          <a:p>
            <a:pPr lvl="2"/>
            <a:r>
              <a:rPr lang="pt-BR" sz="1100" dirty="0"/>
              <a:t>11-21/695 – Montemurro – 802.1D</a:t>
            </a:r>
          </a:p>
          <a:p>
            <a:pPr lvl="1"/>
            <a:r>
              <a:rPr lang="en-US" altLang="en-US" sz="1400" dirty="0"/>
              <a:t>Recess</a:t>
            </a:r>
          </a:p>
          <a:p>
            <a:pPr lvl="2"/>
            <a:endParaRPr lang="en-GB" dirty="0"/>
          </a:p>
          <a:p>
            <a:pPr lvl="2"/>
            <a:endParaRPr lang="en-GB" sz="1400" dirty="0"/>
          </a:p>
          <a:p>
            <a:pPr lvl="2"/>
            <a:br>
              <a:rPr lang="en-GB" sz="100" dirty="0"/>
            </a:br>
            <a:endParaRPr lang="en-GB" sz="100" dirty="0"/>
          </a:p>
        </p:txBody>
      </p:sp>
      <p:sp>
        <p:nvSpPr>
          <p:cNvPr id="10" name="Rectangle 19">
            <a:extLst>
              <a:ext uri="{FF2B5EF4-FFF2-40B4-BE49-F238E27FC236}">
                <a16:creationId xmlns:a16="http://schemas.microsoft.com/office/drawing/2014/main" id="{CC2AB40D-EE73-4F6E-AF6C-5BB8815A67AA}"/>
              </a:ext>
            </a:extLst>
          </p:cNvPr>
          <p:cNvSpPr>
            <a:spLocks noChangeArrowheads="1"/>
          </p:cNvSpPr>
          <p:nvPr/>
        </p:nvSpPr>
        <p:spPr bwMode="auto">
          <a:xfrm>
            <a:off x="6998870" y="1431758"/>
            <a:ext cx="4010025"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Thursday Jul 15, 4pm ET</a:t>
            </a:r>
          </a:p>
          <a:p>
            <a:pPr lvl="1"/>
            <a:r>
              <a:rPr lang="en-CA" altLang="en-US" sz="1400" dirty="0"/>
              <a:t>Motions</a:t>
            </a:r>
          </a:p>
          <a:p>
            <a:pPr lvl="1"/>
            <a:r>
              <a:rPr lang="en-CA" altLang="en-US" sz="1400" dirty="0"/>
              <a:t>Issues</a:t>
            </a:r>
          </a:p>
          <a:p>
            <a:pPr lvl="2"/>
            <a:r>
              <a:rPr lang="en-CA" sz="200" dirty="0"/>
              <a:t>&lt;&gt;</a:t>
            </a:r>
          </a:p>
          <a:p>
            <a:pPr lvl="2"/>
            <a:r>
              <a:rPr lang="en-CA" altLang="en-US" sz="1100" dirty="0"/>
              <a:t>11-20/177 – Hamilton (ARC) - ESS</a:t>
            </a:r>
          </a:p>
          <a:p>
            <a:pPr lvl="2"/>
            <a:endParaRPr lang="en-CA" altLang="en-US" sz="100" dirty="0"/>
          </a:p>
          <a:p>
            <a:pPr lvl="1"/>
            <a:r>
              <a:rPr lang="en-CA" altLang="en-US" sz="1400" dirty="0"/>
              <a:t>Comment Resolution</a:t>
            </a:r>
          </a:p>
          <a:p>
            <a:pPr lvl="2"/>
            <a:r>
              <a:rPr lang="en-CA" sz="1100" dirty="0"/>
              <a:t>11-21/1012r1 – Joseph Seok – </a:t>
            </a:r>
            <a:r>
              <a:rPr lang="en-CA" sz="1100"/>
              <a:t>FTM editorials</a:t>
            </a:r>
          </a:p>
          <a:p>
            <a:pPr lvl="2"/>
            <a:r>
              <a:rPr lang="en-CA" sz="1100" dirty="0"/>
              <a:t>GEN </a:t>
            </a:r>
            <a:r>
              <a:rPr lang="en-CA" sz="1100" dirty="0" err="1"/>
              <a:t>adhoc</a:t>
            </a:r>
            <a:r>
              <a:rPr lang="en-CA" sz="1100" dirty="0"/>
              <a:t> – </a:t>
            </a:r>
            <a:r>
              <a:rPr lang="en-CA" sz="1100" dirty="0" err="1"/>
              <a:t>Rosdahl</a:t>
            </a:r>
            <a:r>
              <a:rPr lang="en-CA" sz="1100" dirty="0"/>
              <a:t> – GEN CIDs</a:t>
            </a:r>
          </a:p>
          <a:p>
            <a:pPr lvl="1"/>
            <a:r>
              <a:rPr lang="en-CA" altLang="en-US" sz="1400" dirty="0"/>
              <a:t>Timeline, Teleconferences, Plan for July</a:t>
            </a:r>
            <a:endParaRPr lang="en-CA" altLang="en-US" sz="1200" dirty="0"/>
          </a:p>
          <a:p>
            <a:pPr lvl="1"/>
            <a:r>
              <a:rPr lang="en-CA" altLang="en-US" sz="1400" dirty="0" err="1"/>
              <a:t>AoB</a:t>
            </a:r>
            <a:endParaRPr lang="en-CA" altLang="en-US" sz="1600" dirty="0"/>
          </a:p>
        </p:txBody>
      </p:sp>
      <p:sp>
        <p:nvSpPr>
          <p:cNvPr id="7" name="Rectangle 19">
            <a:extLst>
              <a:ext uri="{FF2B5EF4-FFF2-40B4-BE49-F238E27FC236}">
                <a16:creationId xmlns:a16="http://schemas.microsoft.com/office/drawing/2014/main" id="{12EA73ED-8534-496E-953B-F9D898315292}"/>
              </a:ext>
            </a:extLst>
          </p:cNvPr>
          <p:cNvSpPr>
            <a:spLocks noChangeArrowheads="1"/>
          </p:cNvSpPr>
          <p:nvPr/>
        </p:nvSpPr>
        <p:spPr bwMode="auto">
          <a:xfrm>
            <a:off x="1219199" y="4052094"/>
            <a:ext cx="4191001" cy="143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Wednesday Jul 14, 4pm ET</a:t>
            </a:r>
          </a:p>
          <a:p>
            <a:pPr lvl="1"/>
            <a:r>
              <a:rPr lang="en-CA" altLang="en-US" sz="1400" dirty="0"/>
              <a:t>Comment Resolution (Security CIDs)</a:t>
            </a:r>
          </a:p>
          <a:p>
            <a:pPr lvl="2"/>
            <a:r>
              <a:rPr lang="en-CA" sz="1100" dirty="0"/>
              <a:t>11-18/691 – Harkins – JTC1 Comment on 4-way</a:t>
            </a:r>
          </a:p>
          <a:p>
            <a:pPr lvl="2"/>
            <a:r>
              <a:rPr lang="en-CA" sz="1100" dirty="0"/>
              <a:t>11-21/809 – Bhandaru </a:t>
            </a:r>
          </a:p>
          <a:p>
            <a:pPr lvl="2"/>
            <a:r>
              <a:rPr lang="en-US" sz="1100" dirty="0"/>
              <a:t>11-21/970 – Huang</a:t>
            </a:r>
          </a:p>
          <a:p>
            <a:pPr lvl="2"/>
            <a:r>
              <a:rPr lang="en-US" sz="1100" dirty="0"/>
              <a:t>11-21/762 – Montemurro – security CIDs</a:t>
            </a:r>
            <a:endParaRPr lang="en-CA" sz="1100" dirty="0"/>
          </a:p>
          <a:p>
            <a:pPr lvl="2"/>
            <a:r>
              <a:rPr lang="en-CA" altLang="en-US" sz="1100" dirty="0"/>
              <a:t>11-21/772 – Montemurro</a:t>
            </a:r>
          </a:p>
          <a:p>
            <a:pPr lvl="1"/>
            <a:r>
              <a:rPr lang="en-CA" altLang="en-US" sz="1400" dirty="0"/>
              <a:t>Recess</a:t>
            </a:r>
            <a:endParaRPr lang="en-CA" altLang="en-US" sz="1800" dirty="0"/>
          </a:p>
        </p:txBody>
      </p:sp>
    </p:spTree>
    <p:extLst>
      <p:ext uri="{BB962C8B-B14F-4D97-AF65-F5344CB8AC3E}">
        <p14:creationId xmlns:p14="http://schemas.microsoft.com/office/powerpoint/2010/main" val="3830619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marL="0" indent="0">
              <a:lnSpc>
                <a:spcPct val="80000"/>
              </a:lnSpc>
              <a:buNone/>
            </a:pPr>
            <a:r>
              <a:rPr lang="en-US" altLang="en-US" sz="2800" dirty="0"/>
              <a:t>Approve the minutes for </a:t>
            </a:r>
          </a:p>
          <a:p>
            <a:pPr>
              <a:lnSpc>
                <a:spcPct val="80000"/>
              </a:lnSpc>
            </a:pPr>
            <a:r>
              <a:rPr lang="en-US" altLang="en-US" sz="2800" dirty="0"/>
              <a:t>May Plenary:</a:t>
            </a:r>
          </a:p>
          <a:p>
            <a:pPr lvl="1">
              <a:lnSpc>
                <a:spcPct val="80000"/>
              </a:lnSpc>
            </a:pPr>
            <a:r>
              <a:rPr lang="en-US" altLang="en-US" sz="2400" dirty="0">
                <a:hlinkClick r:id="rId2"/>
              </a:rPr>
              <a:t>https://mentor.ieee.org/802.11/dcn/21/11-21-0840-00-000m-telecon-minutes-for-revme-may-11-13-2021.docx</a:t>
            </a:r>
            <a:endParaRPr lang="en-US" altLang="en-US" dirty="0"/>
          </a:p>
          <a:p>
            <a:pPr lvl="1">
              <a:lnSpc>
                <a:spcPct val="80000"/>
              </a:lnSpc>
            </a:pPr>
            <a:endParaRPr lang="en-US" altLang="en-US" dirty="0"/>
          </a:p>
          <a:p>
            <a:pPr>
              <a:lnSpc>
                <a:spcPct val="80000"/>
              </a:lnSpc>
            </a:pPr>
            <a:r>
              <a:rPr lang="en-US" altLang="en-US" sz="2800" dirty="0"/>
              <a:t>Teleconferences for May and June:</a:t>
            </a:r>
          </a:p>
          <a:p>
            <a:pPr lvl="1">
              <a:lnSpc>
                <a:spcPct val="80000"/>
              </a:lnSpc>
            </a:pPr>
            <a:r>
              <a:rPr lang="en-US" altLang="en-US" sz="2400" dirty="0"/>
              <a:t>&lt;&gt; </a:t>
            </a:r>
          </a:p>
          <a:p>
            <a:pPr lvl="1">
              <a:lnSpc>
                <a:spcPct val="80000"/>
              </a:lnSpc>
            </a:pPr>
            <a:endParaRPr lang="en-US" altLang="en-US" sz="2400" dirty="0"/>
          </a:p>
          <a:p>
            <a:pPr marL="0" indent="0">
              <a:buNone/>
            </a:pPr>
            <a:r>
              <a:rPr lang="en-CA" sz="2800" dirty="0"/>
              <a:t>Moved: &lt;&gt;</a:t>
            </a:r>
          </a:p>
          <a:p>
            <a:pPr marL="0" indent="0">
              <a:buNone/>
            </a:pPr>
            <a:r>
              <a:rPr lang="en-CA" sz="2800" dirty="0"/>
              <a:t>Seconded: &lt;&gt;</a:t>
            </a:r>
          </a:p>
          <a:p>
            <a:pPr marL="0" indent="0">
              <a:buNone/>
            </a:pPr>
            <a:r>
              <a:rPr lang="en-CA" sz="2800" dirty="0"/>
              <a:t>Results: &lt;&gt;</a:t>
            </a:r>
          </a:p>
          <a:p>
            <a:pPr marL="57150" indent="0">
              <a:lnSpc>
                <a:spcPct val="80000"/>
              </a:lnSpc>
              <a:buNone/>
            </a:pPr>
            <a:endParaRPr lang="en-US" altLang="en-US" sz="2800" dirty="0"/>
          </a:p>
          <a:p>
            <a:pPr lvl="1">
              <a:lnSpc>
                <a:spcPct val="80000"/>
              </a:lnSpc>
            </a:pPr>
            <a:endParaRPr lang="en-US" altLang="en-US"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minutes approval</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6</a:t>
            </a:fld>
            <a:endParaRPr lang="en-US" altLang="en-US"/>
          </a:p>
        </p:txBody>
      </p:sp>
    </p:spTree>
    <p:extLst>
      <p:ext uri="{BB962C8B-B14F-4D97-AF65-F5344CB8AC3E}">
        <p14:creationId xmlns:p14="http://schemas.microsoft.com/office/powerpoint/2010/main" val="1554063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a:lnSpc>
                <a:spcPct val="80000"/>
              </a:lnSpc>
            </a:pPr>
            <a:r>
              <a:rPr lang="en-US" altLang="en-US" sz="1800" dirty="0"/>
              <a:t>Deprecation of 802.1D - Osama</a:t>
            </a:r>
          </a:p>
          <a:p>
            <a:pPr lvl="1">
              <a:lnSpc>
                <a:spcPct val="80000"/>
              </a:lnSpc>
            </a:pPr>
            <a:r>
              <a:rPr lang="en-US" altLang="en-US" sz="1400" dirty="0">
                <a:hlinkClick r:id="rId2"/>
              </a:rPr>
              <a:t>https://www.ieee802.org/1/files/public/docs2021/maint-parsons-802.1D_withdrawal_status-0321-v1.pdf</a:t>
            </a:r>
            <a:r>
              <a:rPr lang="en-US" altLang="en-US" sz="1400" dirty="0"/>
              <a:t>  </a:t>
            </a:r>
          </a:p>
          <a:p>
            <a:pPr>
              <a:lnSpc>
                <a:spcPct val="80000"/>
              </a:lnSpc>
            </a:pPr>
            <a:r>
              <a:rPr lang="en-US" altLang="en-US" sz="1800" dirty="0"/>
              <a:t>ESS and HESSID – Arch contribution – Mark Hamilton</a:t>
            </a:r>
          </a:p>
          <a:p>
            <a:pPr lvl="1">
              <a:lnSpc>
                <a:spcPct val="80000"/>
              </a:lnSpc>
            </a:pPr>
            <a:r>
              <a:rPr lang="en-US" altLang="en-US" sz="1400" dirty="0">
                <a:hlinkClick r:id="rId3"/>
              </a:rPr>
              <a:t>https://mentor.ieee.org/802.11/dcn/20/11-20-0177-08-0arc-liaison-to-revmd-on-ess.docx</a:t>
            </a:r>
            <a:r>
              <a:rPr lang="en-US" altLang="en-US" sz="1400" dirty="0"/>
              <a:t> </a:t>
            </a:r>
          </a:p>
          <a:p>
            <a:pPr>
              <a:lnSpc>
                <a:spcPct val="80000"/>
              </a:lnSpc>
            </a:pPr>
            <a:r>
              <a:rPr lang="en-US" altLang="en-US" sz="1800" dirty="0"/>
              <a:t>QoS re-work – Osama (re-submit comments)</a:t>
            </a:r>
          </a:p>
          <a:p>
            <a:pPr>
              <a:lnSpc>
                <a:spcPct val="80000"/>
              </a:lnSpc>
            </a:pPr>
            <a:r>
              <a:rPr lang="en-US" altLang="en-US" sz="1800" dirty="0"/>
              <a:t>Annex G removal proposal – Graham (</a:t>
            </a:r>
            <a:r>
              <a:rPr lang="en-US" altLang="en-US" sz="1800" dirty="0" err="1"/>
              <a:t>Menzo</a:t>
            </a:r>
            <a:r>
              <a:rPr lang="en-US" altLang="en-US" sz="1800" dirty="0"/>
              <a:t> will help)</a:t>
            </a:r>
          </a:p>
          <a:p>
            <a:pPr>
              <a:lnSpc>
                <a:spcPct val="80000"/>
              </a:lnSpc>
            </a:pPr>
            <a:r>
              <a:rPr lang="en-US" altLang="en-US" sz="1800" dirty="0"/>
              <a:t>Peer to peer/Direct – Emily Qi</a:t>
            </a:r>
          </a:p>
          <a:p>
            <a:pPr>
              <a:lnSpc>
                <a:spcPct val="80000"/>
              </a:lnSpc>
            </a:pPr>
            <a:r>
              <a:rPr lang="en-US" altLang="en-US" sz="1800" dirty="0"/>
              <a:t>What is a “QoS Data Frame”? – Mark Rison </a:t>
            </a:r>
          </a:p>
          <a:p>
            <a:pPr lvl="1">
              <a:lnSpc>
                <a:spcPct val="80000"/>
              </a:lnSpc>
            </a:pPr>
            <a:r>
              <a:rPr lang="en-US" altLang="en-US" sz="1400" dirty="0"/>
              <a:t>Doc 11-20/0435 for CID 4259</a:t>
            </a:r>
          </a:p>
          <a:p>
            <a:pPr>
              <a:lnSpc>
                <a:spcPct val="80000"/>
              </a:lnSpc>
            </a:pPr>
            <a:r>
              <a:rPr lang="en-US" altLang="en-US" sz="1800" dirty="0"/>
              <a:t>What does “a beacon interval” mean? – Mark Rison </a:t>
            </a:r>
          </a:p>
          <a:p>
            <a:pPr lvl="1">
              <a:lnSpc>
                <a:spcPct val="80000"/>
              </a:lnSpc>
            </a:pPr>
            <a:r>
              <a:rPr lang="en-US" altLang="en-US" sz="1400" dirty="0"/>
              <a:t>11-19/0856 under CID 2316</a:t>
            </a:r>
          </a:p>
          <a:p>
            <a:pPr>
              <a:lnSpc>
                <a:spcPct val="80000"/>
              </a:lnSpc>
            </a:pPr>
            <a:r>
              <a:rPr lang="en-US" altLang="en-US" sz="1800" dirty="0" err="1"/>
              <a:t>EAPol</a:t>
            </a:r>
            <a:r>
              <a:rPr lang="en-US" altLang="en-US" sz="1800" dirty="0"/>
              <a:t>-Key Notation – Mike Montemurro</a:t>
            </a:r>
          </a:p>
          <a:p>
            <a:pPr>
              <a:lnSpc>
                <a:spcPct val="80000"/>
              </a:lnSpc>
            </a:pPr>
            <a:r>
              <a:rPr lang="en-US" altLang="en-US" sz="1800" dirty="0"/>
              <a:t>Data Rate limiting feature – Mark Hamilton</a:t>
            </a:r>
          </a:p>
          <a:p>
            <a:pPr>
              <a:lnSpc>
                <a:spcPct val="80000"/>
              </a:lnSpc>
            </a:pPr>
            <a:r>
              <a:rPr lang="en-US" altLang="en-US" sz="1800" dirty="0"/>
              <a:t>Use of passive requirement in the specification – Joe Levy</a:t>
            </a:r>
          </a:p>
          <a:p>
            <a:pPr>
              <a:lnSpc>
                <a:spcPct val="80000"/>
              </a:lnSpc>
            </a:pPr>
            <a:r>
              <a:rPr lang="en-US" altLang="en-US" sz="1800" dirty="0"/>
              <a:t>IEEE 802.11ax problem discovered in </a:t>
            </a:r>
            <a:r>
              <a:rPr lang="en-US" altLang="en-US" sz="1800" dirty="0" err="1"/>
              <a:t>TGbe</a:t>
            </a:r>
            <a:r>
              <a:rPr lang="en-US" altLang="en-US" sz="1800" dirty="0"/>
              <a:t> and explained in doc 11-21/269</a:t>
            </a:r>
          </a:p>
          <a:p>
            <a:pPr>
              <a:lnSpc>
                <a:spcPct val="80000"/>
              </a:lnSpc>
            </a:pPr>
            <a:endParaRPr lang="en-US" altLang="en-US" sz="2000" dirty="0"/>
          </a:p>
          <a:p>
            <a:pPr>
              <a:lnSpc>
                <a:spcPct val="80000"/>
              </a:lnSpc>
            </a:pPr>
            <a:endParaRPr lang="en-US" altLang="en-US" sz="2000" dirty="0"/>
          </a:p>
          <a:p>
            <a:pPr>
              <a:lnSpc>
                <a:spcPct val="80000"/>
              </a:lnSpc>
            </a:pPr>
            <a:endParaRPr lang="en-US" altLang="en-US" sz="2000" dirty="0"/>
          </a:p>
          <a:p>
            <a:pPr>
              <a:lnSpc>
                <a:spcPct val="80000"/>
              </a:lnSpc>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Issues</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7</a:t>
            </a:fld>
            <a:endParaRPr lang="en-US" altLang="en-US"/>
          </a:p>
        </p:txBody>
      </p:sp>
    </p:spTree>
    <p:extLst>
      <p:ext uri="{BB962C8B-B14F-4D97-AF65-F5344CB8AC3E}">
        <p14:creationId xmlns:p14="http://schemas.microsoft.com/office/powerpoint/2010/main" val="2281110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1600200"/>
            <a:ext cx="7772400" cy="4114800"/>
          </a:xfrm>
        </p:spPr>
        <p:txBody>
          <a:bodyPr/>
          <a:lstStyle/>
          <a:p>
            <a:pPr>
              <a:lnSpc>
                <a:spcPct val="80000"/>
              </a:lnSpc>
            </a:pPr>
            <a:r>
              <a:rPr lang="en-US" altLang="en-US" sz="2000" dirty="0">
                <a:solidFill>
                  <a:srgbClr val="00B050"/>
                </a:solidFill>
              </a:rPr>
              <a:t>Feb 2021 – PAR Approval</a:t>
            </a:r>
          </a:p>
          <a:p>
            <a:pPr>
              <a:lnSpc>
                <a:spcPct val="80000"/>
              </a:lnSpc>
            </a:pPr>
            <a:r>
              <a:rPr lang="en-US" altLang="en-US" sz="2000" dirty="0">
                <a:solidFill>
                  <a:srgbClr val="00B050"/>
                </a:solidFill>
              </a:rPr>
              <a:t>March 2021– Initial meeting, issue comment collection on IEEE Std 802.11-2020 (if published)</a:t>
            </a:r>
          </a:p>
          <a:p>
            <a:pPr>
              <a:lnSpc>
                <a:spcPct val="80000"/>
              </a:lnSpc>
            </a:pPr>
            <a:r>
              <a:rPr lang="en-US" altLang="en-US" sz="2000" dirty="0">
                <a:solidFill>
                  <a:srgbClr val="00B050"/>
                </a:solidFill>
              </a:rPr>
              <a:t>March 2021 – Draft 0.00 available</a:t>
            </a:r>
          </a:p>
          <a:p>
            <a:pPr>
              <a:lnSpc>
                <a:spcPct val="80000"/>
              </a:lnSpc>
            </a:pPr>
            <a:r>
              <a:rPr lang="en-US" altLang="en-US" sz="2000" dirty="0">
                <a:solidFill>
                  <a:srgbClr val="00B050"/>
                </a:solidFill>
              </a:rPr>
              <a:t>May 2021 – Process CC input, 11ax, 11ay, 11ba integration begins</a:t>
            </a:r>
          </a:p>
          <a:p>
            <a:pPr>
              <a:lnSpc>
                <a:spcPct val="80000"/>
              </a:lnSpc>
            </a:pPr>
            <a:r>
              <a:rPr lang="en-US" altLang="en-US" sz="2000" dirty="0"/>
              <a:t>Nov 2021 – Initial D1.0 WG Letter ballot </a:t>
            </a:r>
          </a:p>
          <a:p>
            <a:pPr>
              <a:lnSpc>
                <a:spcPct val="80000"/>
              </a:lnSpc>
            </a:pPr>
            <a:r>
              <a:rPr lang="en-US" altLang="en-US" sz="2000" dirty="0"/>
              <a:t>May 2022 –D2.0 Recirculation LB </a:t>
            </a:r>
          </a:p>
          <a:p>
            <a:pPr>
              <a:lnSpc>
                <a:spcPct val="80000"/>
              </a:lnSpc>
            </a:pPr>
            <a:r>
              <a:rPr lang="en-US" altLang="en-US" sz="2000" dirty="0"/>
              <a:t>Jan 2023 – D3.0 Recirculation LB (</a:t>
            </a:r>
            <a:r>
              <a:rPr lang="en-US" altLang="en-US" sz="2000" dirty="0">
                <a:solidFill>
                  <a:srgbClr val="0000FF"/>
                </a:solidFill>
              </a:rPr>
              <a:t>11az + other amendments &lt;11bc, 11bd, 11bb&gt;</a:t>
            </a:r>
            <a:r>
              <a:rPr lang="en-US" altLang="en-US" sz="2000" dirty="0">
                <a:solidFill>
                  <a:srgbClr val="0070C0"/>
                </a:solidFill>
              </a:rPr>
              <a:t> </a:t>
            </a:r>
            <a:r>
              <a:rPr lang="en-US" altLang="en-US" sz="2000" dirty="0"/>
              <a:t>) </a:t>
            </a:r>
          </a:p>
          <a:p>
            <a:pPr>
              <a:lnSpc>
                <a:spcPct val="80000"/>
              </a:lnSpc>
            </a:pPr>
            <a:r>
              <a:rPr lang="en-US" altLang="en-US" sz="2000" dirty="0"/>
              <a:t>May 2023 – D4.0 Recirculation (</a:t>
            </a:r>
            <a:r>
              <a:rPr lang="en-US" altLang="en-US" sz="2000" dirty="0">
                <a:solidFill>
                  <a:srgbClr val="0000FF"/>
                </a:solidFill>
              </a:rPr>
              <a:t>other amendment integration</a:t>
            </a:r>
            <a:r>
              <a:rPr lang="en-US" altLang="en-US" sz="2000" dirty="0"/>
              <a:t>)</a:t>
            </a:r>
          </a:p>
          <a:p>
            <a:pPr>
              <a:lnSpc>
                <a:spcPct val="80000"/>
              </a:lnSpc>
            </a:pPr>
            <a:r>
              <a:rPr lang="en-US" altLang="en-US" sz="2000" dirty="0"/>
              <a:t>Jul 2023 – D5.0 Initial SA Ballot (</a:t>
            </a:r>
            <a:r>
              <a:rPr lang="en-US" altLang="en-US" sz="2000" dirty="0">
                <a:solidFill>
                  <a:srgbClr val="0000FF"/>
                </a:solidFill>
              </a:rPr>
              <a:t>pending integration</a:t>
            </a:r>
            <a:r>
              <a:rPr lang="en-US" altLang="en-US" sz="2000" dirty="0"/>
              <a:t>)</a:t>
            </a:r>
          </a:p>
          <a:p>
            <a:pPr>
              <a:lnSpc>
                <a:spcPct val="80000"/>
              </a:lnSpc>
            </a:pPr>
            <a:r>
              <a:rPr lang="en-US" altLang="en-US" sz="2000" dirty="0"/>
              <a:t>Jan 2024 – D6.0 Recirculation SA Ballot  </a:t>
            </a:r>
          </a:p>
          <a:p>
            <a:pPr>
              <a:lnSpc>
                <a:spcPct val="80000"/>
              </a:lnSpc>
            </a:pPr>
            <a:r>
              <a:rPr lang="en-US" altLang="en-US" sz="2000" dirty="0"/>
              <a:t>May 2024 – D7.0 Recirculation SA Ballot</a:t>
            </a:r>
          </a:p>
          <a:p>
            <a:pPr>
              <a:lnSpc>
                <a:spcPct val="80000"/>
              </a:lnSpc>
            </a:pPr>
            <a:r>
              <a:rPr lang="en-US" altLang="en-US" sz="2000" dirty="0"/>
              <a:t>Jun 2024 – D7.0 Recirculation SA Ballot (clean recirculation)</a:t>
            </a:r>
          </a:p>
          <a:p>
            <a:pPr>
              <a:lnSpc>
                <a:spcPct val="80000"/>
              </a:lnSpc>
            </a:pPr>
            <a:r>
              <a:rPr lang="en-US" altLang="en-US" sz="2000" dirty="0"/>
              <a:t>Sep 2024 – </a:t>
            </a:r>
            <a:r>
              <a:rPr lang="en-US" altLang="en-US" sz="2000" dirty="0" err="1"/>
              <a:t>RevCom</a:t>
            </a:r>
            <a:r>
              <a:rPr lang="en-US" altLang="en-US" sz="2000" dirty="0"/>
              <a:t>/SASB Approval</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TGme</a:t>
            </a:r>
            <a:r>
              <a:rPr lang="en-CA" dirty="0"/>
              <a:t> Timeline</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8</a:t>
            </a:fld>
            <a:endParaRPr lang="en-US" altLang="en-US"/>
          </a:p>
        </p:txBody>
      </p:sp>
    </p:spTree>
    <p:extLst>
      <p:ext uri="{BB962C8B-B14F-4D97-AF65-F5344CB8AC3E}">
        <p14:creationId xmlns:p14="http://schemas.microsoft.com/office/powerpoint/2010/main" val="915059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E03B76-EBEA-4DED-BAEC-722D0C672AE5}"/>
              </a:ext>
            </a:extLst>
          </p:cNvPr>
          <p:cNvSpPr>
            <a:spLocks noGrp="1"/>
          </p:cNvSpPr>
          <p:nvPr>
            <p:ph type="title"/>
          </p:nvPr>
        </p:nvSpPr>
        <p:spPr/>
        <p:txBody>
          <a:bodyPr/>
          <a:lstStyle/>
          <a:p>
            <a:r>
              <a:rPr lang="en-CA" dirty="0"/>
              <a:t>Motion to Approve </a:t>
            </a:r>
            <a:r>
              <a:rPr lang="en-CA" dirty="0" err="1"/>
              <a:t>REVme</a:t>
            </a:r>
            <a:r>
              <a:rPr lang="en-CA" dirty="0"/>
              <a:t> Timeline </a:t>
            </a:r>
          </a:p>
        </p:txBody>
      </p:sp>
      <p:sp>
        <p:nvSpPr>
          <p:cNvPr id="5" name="Content Placeholder 4">
            <a:extLst>
              <a:ext uri="{FF2B5EF4-FFF2-40B4-BE49-F238E27FC236}">
                <a16:creationId xmlns:a16="http://schemas.microsoft.com/office/drawing/2014/main" id="{1DAD24F5-A556-4662-B5DA-D2EBC9A06A50}"/>
              </a:ext>
            </a:extLst>
          </p:cNvPr>
          <p:cNvSpPr>
            <a:spLocks noGrp="1"/>
          </p:cNvSpPr>
          <p:nvPr>
            <p:ph idx="1"/>
          </p:nvPr>
        </p:nvSpPr>
        <p:spPr/>
        <p:txBody>
          <a:bodyPr/>
          <a:lstStyle/>
          <a:p>
            <a:pPr marL="0" indent="0">
              <a:buNone/>
            </a:pPr>
            <a:r>
              <a:rPr lang="en-CA" dirty="0"/>
              <a:t>To approve the timeline posted on Slide 7 of &lt;this&gt; document as the initial timeline for </a:t>
            </a:r>
            <a:r>
              <a:rPr lang="en-CA" dirty="0" err="1"/>
              <a:t>REVme</a:t>
            </a:r>
            <a:r>
              <a:rPr lang="en-CA" dirty="0"/>
              <a:t>.</a:t>
            </a:r>
          </a:p>
          <a:p>
            <a:pPr marL="0" indent="0">
              <a:buNone/>
            </a:pPr>
            <a:r>
              <a:rPr lang="en-CA" dirty="0"/>
              <a:t>Moved: &lt;&gt;</a:t>
            </a:r>
          </a:p>
          <a:p>
            <a:pPr marL="0" indent="0">
              <a:buNone/>
            </a:pPr>
            <a:r>
              <a:rPr lang="en-CA" dirty="0"/>
              <a:t>Seconded: &lt;&gt;</a:t>
            </a:r>
          </a:p>
          <a:p>
            <a:pPr marL="0" indent="0">
              <a:buNone/>
            </a:pPr>
            <a:r>
              <a:rPr lang="en-CA" dirty="0"/>
              <a:t>Results: &lt;&gt;</a:t>
            </a:r>
          </a:p>
        </p:txBody>
      </p:sp>
      <p:sp>
        <p:nvSpPr>
          <p:cNvPr id="2" name="Footer Placeholder 1">
            <a:extLst>
              <a:ext uri="{FF2B5EF4-FFF2-40B4-BE49-F238E27FC236}">
                <a16:creationId xmlns:a16="http://schemas.microsoft.com/office/drawing/2014/main" id="{F75B0717-CF0A-486C-B708-9D96E8700276}"/>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A2E3FFF2-5B0B-4181-A47F-FE9D56B01AB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9</a:t>
            </a:fld>
            <a:endParaRPr lang="en-US" altLang="en-US"/>
          </a:p>
        </p:txBody>
      </p:sp>
    </p:spTree>
    <p:extLst>
      <p:ext uri="{BB962C8B-B14F-4D97-AF65-F5344CB8AC3E}">
        <p14:creationId xmlns:p14="http://schemas.microsoft.com/office/powerpoint/2010/main" val="2289214502"/>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105087</TotalTime>
  <Words>2295</Words>
  <Application>Microsoft Office PowerPoint</Application>
  <PresentationFormat>Widescreen</PresentationFormat>
  <Paragraphs>257</Paragraphs>
  <Slides>21</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8" baseType="lpstr">
      <vt:lpstr>Arial</vt:lpstr>
      <vt:lpstr>Calibri</vt:lpstr>
      <vt:lpstr>Helvetica</vt:lpstr>
      <vt:lpstr>Monotype Sorts</vt:lpstr>
      <vt:lpstr>Times New Roman</vt:lpstr>
      <vt:lpstr>802-11-Submission</vt:lpstr>
      <vt:lpstr>Document</vt:lpstr>
      <vt:lpstr>PowerPoint Presentation</vt:lpstr>
      <vt:lpstr>Abstract</vt:lpstr>
      <vt:lpstr>Chair’s welcome and Patent Reminder</vt:lpstr>
      <vt:lpstr>Registration for the July 802 electronic plenary session</vt:lpstr>
      <vt:lpstr>REVme Agenda</vt:lpstr>
      <vt:lpstr>REVme minutes approval</vt:lpstr>
      <vt:lpstr>REVme Issues</vt:lpstr>
      <vt:lpstr>TGme Timeline</vt:lpstr>
      <vt:lpstr>Motion to Approve REVme Timeline </vt:lpstr>
      <vt:lpstr>Teleconference – Meeting plan until July</vt:lpstr>
      <vt:lpstr>References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Marvell Semiconductor Inc.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11-21/xxxx</dc:title>
  <dc:subject>Task Group AY November 2015 Meeting Agenda</dc:subject>
  <dc:creator>"mmontemurro@blackberry.com" &lt;mmontemurro@blackberry.com&gt;</dc:creator>
  <cp:keywords>May 2021</cp:keywords>
  <dc:description/>
  <cp:lastModifiedBy>Michael Montemurro</cp:lastModifiedBy>
  <cp:revision>4586</cp:revision>
  <cp:lastPrinted>2014-11-04T15:04:57Z</cp:lastPrinted>
  <dcterms:created xsi:type="dcterms:W3CDTF">2007-04-17T18:10:23Z</dcterms:created>
  <dcterms:modified xsi:type="dcterms:W3CDTF">2021-07-09T19:52:15Z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(3)MQ280qaauPybJRi62kUpZA41Bfd9s0tKU0L1gHYSXuruirnW+yggUxaM5lwCnXMYFeAu5LmE
EGt+ZYFA0mZ37Ikq5v9LbLZ7CLIpcwEf7a3Wsdc+OXbkMYbd2/pnYTSVvKs98qmWW6bS6wY7
v6zx1BiLMvevH6TxJdaBgHMJBUpTYVEQdkmjnLjxYHHw4HdzjFaoCmaQ+1lE4vsZzyePy9AY
4fn+21KMpWyAaI5gMM</vt:lpwstr>
  </property>
  <property fmtid="{D5CDD505-2E9C-101B-9397-08002B2CF9AE}" pid="27" name="_2015_ms_pID_7253431">
    <vt:lpwstr>MSLji7apc1dElFbOOZh69G3eK9lHGPPDbRohc7vQ0dRHT9QjgefLTK
Z9vWckHJjpkVFbIUJKmjejzu/JTPbbmQtrK9zbv+pb5mzwaJkB4FdR2Z6kkeeKZ8JkmVr1po
fy0xPFuthS93zpBH5HbjKHWMAdPTnHfw7Us5kCrYNMd5ZWipYz6kbw2sD07XbQKcT61BLa+I
ZWXAMy6geR7JLrbZsG3WXhEB6z8Xpxz8VVGC</vt:lpwstr>
  </property>
  <property fmtid="{D5CDD505-2E9C-101B-9397-08002B2CF9AE}" pid="28" name="_2015_ms_pID_7253432">
    <vt:lpwstr>Mw==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1604929863</vt:lpwstr>
  </property>
</Properties>
</file>