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269" r:id="rId2"/>
    <p:sldId id="813" r:id="rId3"/>
    <p:sldId id="424" r:id="rId4"/>
    <p:sldId id="423" r:id="rId5"/>
    <p:sldId id="835" r:id="rId6"/>
    <p:sldId id="757" r:id="rId7"/>
    <p:sldId id="754" r:id="rId8"/>
    <p:sldId id="755" r:id="rId9"/>
    <p:sldId id="458" r:id="rId10"/>
    <p:sldId id="489" r:id="rId11"/>
    <p:sldId id="814" r:id="rId12"/>
    <p:sldId id="815" r:id="rId13"/>
    <p:sldId id="749" r:id="rId14"/>
    <p:sldId id="767" r:id="rId15"/>
    <p:sldId id="768" r:id="rId16"/>
    <p:sldId id="746" r:id="rId17"/>
    <p:sldId id="821" r:id="rId18"/>
    <p:sldId id="827" r:id="rId19"/>
    <p:sldId id="822" r:id="rId20"/>
    <p:sldId id="823" r:id="rId21"/>
    <p:sldId id="824" r:id="rId22"/>
    <p:sldId id="828" r:id="rId23"/>
    <p:sldId id="829" r:id="rId24"/>
    <p:sldId id="830" r:id="rId25"/>
    <p:sldId id="831" r:id="rId26"/>
    <p:sldId id="832" r:id="rId27"/>
    <p:sldId id="833" r:id="rId28"/>
    <p:sldId id="834" r:id="rId2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xiao (Tony, WT Lab)" initials="H(WL" lastIdx="1" clrIdx="0">
    <p:extLst>
      <p:ext uri="{19B8F6BF-5375-455C-9EA6-DF929625EA0E}">
        <p15:presenceInfo xmlns:p15="http://schemas.microsoft.com/office/powerpoint/2012/main" userId="S-1-5-21-147214757-305610072-1517763936-29765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89250" autoAdjust="0"/>
  </p:normalViewPr>
  <p:slideViewPr>
    <p:cSldViewPr>
      <p:cViewPr varScale="1">
        <p:scale>
          <a:sx n="100" d="100"/>
          <a:sy n="100" d="100"/>
        </p:scale>
        <p:origin x="1452" y="84"/>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7-01T16:30:34.073" idx="1">
    <p:pos x="3576" y="1962"/>
    <p:text>Please check the final version</p:text>
    <p:extLst>
      <p:ext uri="{C676402C-5697-4E1C-873F-D02D1690AC5C}">
        <p15:threadingInfo xmlns:p15="http://schemas.microsoft.com/office/powerpoint/2012/main" timeZoneBias="-4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441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918363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pPr>
              <a:defRPr/>
            </a:pPr>
            <a:r>
              <a:rPr lang="en-US" altLang="zh-CN" dirty="0" smtClean="0">
                <a:highlight>
                  <a:srgbClr val="00FF00"/>
                </a:highlight>
              </a:rPr>
              <a:t>Approved by unanimous consent</a:t>
            </a:r>
            <a:endParaRPr lang="zh-CN" altLang="en-US" dirty="0" smtClean="0"/>
          </a:p>
          <a:p>
            <a:pPr>
              <a:defRPr/>
            </a:pPr>
            <a:endParaRPr lang="zh-CN" altLang="en-US" dirty="0"/>
          </a:p>
        </p:txBody>
      </p:sp>
    </p:spTree>
    <p:extLst>
      <p:ext uri="{BB962C8B-B14F-4D97-AF65-F5344CB8AC3E}">
        <p14:creationId xmlns:p14="http://schemas.microsoft.com/office/powerpoint/2010/main" val="1557882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6882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8553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otes Placeholder 1"/>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lgn="just"/>
            <a:endParaRPr lang="en-US" altLang="zh-CN" dirty="0" smtClean="0"/>
          </a:p>
          <a:p>
            <a:endParaRPr lang="en-US" altLang="en-US" dirty="0" smtClean="0"/>
          </a:p>
        </p:txBody>
      </p:sp>
    </p:spTree>
    <p:extLst>
      <p:ext uri="{BB962C8B-B14F-4D97-AF65-F5344CB8AC3E}">
        <p14:creationId xmlns:p14="http://schemas.microsoft.com/office/powerpoint/2010/main" val="540234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3204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6621315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1398146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131069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2622895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3006796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848330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513328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44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071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Tony Xiao Han (</a:t>
            </a:r>
            <a:r>
              <a:rPr lang="en-US" smtClean="0"/>
              <a:t>Huawei)</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Tony Xiao Han (</a:t>
            </a:r>
            <a:r>
              <a:rPr lang="en-US" smtClean="0"/>
              <a:t>Huawei)</a:t>
            </a: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Tony Xiao Han (</a:t>
            </a:r>
            <a:r>
              <a:rPr lang="en-US" smtClean="0"/>
              <a:t>Huawei)</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802.11-21/</a:t>
            </a:r>
            <a:r>
              <a:rPr lang="en-US" altLang="zh-CN" sz="1800" b="1" dirty="0" smtClean="0"/>
              <a:t>0934</a:t>
            </a:r>
            <a:r>
              <a:rPr lang="en-US" altLang="en-US" sz="1800" b="1" dirty="0" smtClean="0"/>
              <a:t>r0</a:t>
            </a:r>
          </a:p>
        </p:txBody>
      </p:sp>
      <p:sp>
        <p:nvSpPr>
          <p:cNvPr id="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33" name="Rectangle 9"/>
          <p:cNvSpPr>
            <a:spLocks noChangeArrowheads="1"/>
          </p:cNvSpPr>
          <p:nvPr/>
        </p:nvSpPr>
        <p:spPr bwMode="auto">
          <a:xfrm>
            <a:off x="685800" y="6475413"/>
            <a:ext cx="10239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dirty="0" smtClean="0"/>
              <a:t>Meeting Agenda</a:t>
            </a:r>
          </a:p>
        </p:txBody>
      </p:sp>
      <p:sp>
        <p:nvSpPr>
          <p:cNvPr id="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 name="Rectangle 7"/>
          <p:cNvSpPr>
            <a:spLocks noChangeArrowheads="1"/>
          </p:cNvSpPr>
          <p:nvPr userDrawn="1"/>
        </p:nvSpPr>
        <p:spPr bwMode="auto">
          <a:xfrm>
            <a:off x="685800" y="318314"/>
            <a:ext cx="9425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smtClean="0"/>
              <a:t>July </a:t>
            </a:r>
            <a:r>
              <a:rPr lang="en-US" altLang="en-US" sz="1800" b="1" dirty="0" smtClean="0"/>
              <a:t>2021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0870-02-00bf-meeting-minutes-may-2021.docx"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hyperlink" Target="https://mentor.ieee.org/802.11/dcn/21/11-21-0914-03-00bf-ieee-802-11bf-teleconference-minutes-may-july-2021.docx"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ieee802.org/11/Meetings/Meeting_Plan.html" TargetMode="External"/><Relationship Id="rId2" Type="http://schemas.openxmlformats.org/officeDocument/2006/relationships/hyperlink" Target="https://cvent.me/D5LYLq"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4099"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1A8072B-F843-426D-AC66-CF03E3771DB0}" type="slidenum">
              <a:rPr lang="en-US" altLang="en-US" sz="1200" b="0" smtClean="0"/>
              <a:pPr>
                <a:spcBef>
                  <a:spcPct val="0"/>
                </a:spcBef>
                <a:buFontTx/>
                <a:buNone/>
              </a:pPr>
              <a:t>1</a:t>
            </a:fld>
            <a:endParaRPr lang="en-US" altLang="en-US" sz="1200" b="0" smtClean="0"/>
          </a:p>
        </p:txBody>
      </p:sp>
      <p:sp>
        <p:nvSpPr>
          <p:cNvPr id="4100" name="Rectangle 2"/>
          <p:cNvSpPr>
            <a:spLocks noGrp="1" noChangeArrowheads="1"/>
          </p:cNvSpPr>
          <p:nvPr>
            <p:ph type="title"/>
          </p:nvPr>
        </p:nvSpPr>
        <p:spPr>
          <a:xfrm>
            <a:off x="381000" y="914400"/>
            <a:ext cx="8305800" cy="1066800"/>
          </a:xfrm>
        </p:spPr>
        <p:txBody>
          <a:bodyPr/>
          <a:lstStyle/>
          <a:p>
            <a:r>
              <a:rPr lang="en-US" altLang="en-US" dirty="0" smtClean="0"/>
              <a:t>Task Group </a:t>
            </a:r>
            <a:r>
              <a:rPr lang="en-US" altLang="zh-CN" dirty="0" smtClean="0"/>
              <a:t>bf</a:t>
            </a:r>
            <a:r>
              <a:rPr lang="en-US" altLang="en-US" dirty="0" smtClean="0"/>
              <a:t/>
            </a:r>
            <a:br>
              <a:rPr lang="en-US" altLang="en-US" dirty="0" smtClean="0"/>
            </a:br>
            <a:r>
              <a:rPr lang="en-US" altLang="en-US" dirty="0" smtClean="0"/>
              <a:t>Meeting agenda, </a:t>
            </a:r>
            <a:r>
              <a:rPr lang="en-US" altLang="zh-CN" dirty="0" smtClean="0"/>
              <a:t>July Plenary </a:t>
            </a:r>
            <a:r>
              <a:rPr lang="en-US" altLang="en-US" dirty="0" smtClean="0"/>
              <a:t>2021</a:t>
            </a:r>
          </a:p>
        </p:txBody>
      </p:sp>
      <p:sp>
        <p:nvSpPr>
          <p:cNvPr id="4101" name="Rectangle 6"/>
          <p:cNvSpPr>
            <a:spLocks noGrp="1" noChangeArrowheads="1"/>
          </p:cNvSpPr>
          <p:nvPr>
            <p:ph type="body" idx="1"/>
          </p:nvPr>
        </p:nvSpPr>
        <p:spPr>
          <a:xfrm>
            <a:off x="685800" y="2590800"/>
            <a:ext cx="7772400" cy="381000"/>
          </a:xfrm>
        </p:spPr>
        <p:txBody>
          <a:bodyPr/>
          <a:lstStyle/>
          <a:p>
            <a:pPr algn="ctr">
              <a:buFontTx/>
              <a:buNone/>
            </a:pPr>
            <a:r>
              <a:rPr lang="en-US" altLang="en-US" sz="2000" dirty="0" smtClean="0"/>
              <a:t>Date:</a:t>
            </a:r>
            <a:r>
              <a:rPr lang="en-US" altLang="en-US" sz="2000" b="0" dirty="0" smtClean="0"/>
              <a:t> 2021-07-01</a:t>
            </a:r>
          </a:p>
        </p:txBody>
      </p:sp>
      <p:sp>
        <p:nvSpPr>
          <p:cNvPr id="4102" name="Rectangle 12"/>
          <p:cNvSpPr>
            <a:spLocks noChangeArrowheads="1"/>
          </p:cNvSpPr>
          <p:nvPr/>
        </p:nvSpPr>
        <p:spPr bwMode="auto">
          <a:xfrm>
            <a:off x="685800" y="31242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buFontTx/>
              <a:buNone/>
            </a:pPr>
            <a:r>
              <a:rPr lang="en-US" altLang="en-US" sz="2000"/>
              <a:t> Author:</a:t>
            </a:r>
            <a:endParaRPr lang="en-US" altLang="en-US" sz="2000" b="0"/>
          </a:p>
        </p:txBody>
      </p:sp>
      <p:graphicFrame>
        <p:nvGraphicFramePr>
          <p:cNvPr id="10" name="Table 9"/>
          <p:cNvGraphicFramePr>
            <a:graphicFrameLocks noGrp="1"/>
          </p:cNvGraphicFramePr>
          <p:nvPr/>
        </p:nvGraphicFramePr>
        <p:xfrm>
          <a:off x="838200" y="3671888"/>
          <a:ext cx="7620000" cy="823913"/>
        </p:xfrm>
        <a:graphic>
          <a:graphicData uri="http://schemas.openxmlformats.org/drawingml/2006/table">
            <a:tbl>
              <a:tblPr firstRow="1" bandRow="1">
                <a:tableStyleId>{F5AB1C69-6EDB-4FF4-983F-18BD219EF322}</a:tableStyleId>
              </a:tblPr>
              <a:tblGrid>
                <a:gridCol w="1524000"/>
                <a:gridCol w="1203158"/>
                <a:gridCol w="2165684"/>
                <a:gridCol w="802105"/>
                <a:gridCol w="1925053"/>
              </a:tblGrid>
              <a:tr h="275273">
                <a:tc>
                  <a:txBody>
                    <a:bodyPr/>
                    <a:lstStyle/>
                    <a:p>
                      <a:pPr algn="ctr"/>
                      <a:r>
                        <a:rPr lang="en-US" sz="1100" dirty="0" smtClean="0">
                          <a:solidFill>
                            <a:schemeClr val="tx1"/>
                          </a:solidFill>
                        </a:rPr>
                        <a:t>Name</a:t>
                      </a:r>
                      <a:endParaRPr lang="en-US" sz="1100" dirty="0">
                        <a:solidFill>
                          <a:schemeClr val="tx1"/>
                        </a:solidFill>
                      </a:endParaRP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smtClean="0">
                          <a:solidFill>
                            <a:schemeClr val="tx1"/>
                          </a:solidFill>
                        </a:rPr>
                        <a:t>Affiliation</a:t>
                      </a:r>
                      <a:endParaRPr lang="en-US" sz="1100" dirty="0">
                        <a:solidFill>
                          <a:schemeClr val="tx1"/>
                        </a:solidFill>
                      </a:endParaRP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smtClean="0">
                          <a:solidFill>
                            <a:schemeClr val="tx1"/>
                          </a:solidFill>
                        </a:rPr>
                        <a:t>Address</a:t>
                      </a:r>
                      <a:endParaRPr lang="en-US" sz="1100" dirty="0">
                        <a:solidFill>
                          <a:schemeClr val="tx1"/>
                        </a:solidFill>
                      </a:endParaRP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smtClean="0">
                          <a:solidFill>
                            <a:schemeClr val="tx1"/>
                          </a:solidFill>
                        </a:rPr>
                        <a:t>Phone</a:t>
                      </a:r>
                      <a:endParaRPr lang="en-US" sz="1100" dirty="0">
                        <a:solidFill>
                          <a:schemeClr val="tx1"/>
                        </a:solidFill>
                      </a:endParaRP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smtClean="0">
                          <a:solidFill>
                            <a:schemeClr val="tx1"/>
                          </a:solidFill>
                        </a:rPr>
                        <a:t>Email</a:t>
                      </a:r>
                      <a:endParaRPr lang="en-US" sz="1100" dirty="0">
                        <a:solidFill>
                          <a:schemeClr val="tx1"/>
                        </a:solidFill>
                      </a:endParaRP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6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mn-lt"/>
                          <a:ea typeface="Times New Roman"/>
                          <a:cs typeface="Arial"/>
                        </a:rPr>
                        <a:t>Tony Xiao Han</a:t>
                      </a:r>
                      <a:endParaRPr lang="en-US" sz="1200" dirty="0" smtClean="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solidFill>
                            <a:srgbClr val="000000"/>
                          </a:solidFill>
                          <a:latin typeface="+mn-lt"/>
                          <a:ea typeface="Times New Roman"/>
                          <a:cs typeface="Arial"/>
                        </a:rPr>
                        <a:t>Huawei Technologies Co., Ltd.</a:t>
                      </a:r>
                      <a:endParaRPr lang="en-US" sz="1200" b="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solidFill>
                            <a:srgbClr val="000000"/>
                          </a:solidFill>
                          <a:latin typeface="+mn-lt"/>
                          <a:ea typeface="Times New Roman"/>
                          <a:cs typeface="Arial"/>
                        </a:rPr>
                        <a:t>F3, Huawei Base, Shenzhen, China</a:t>
                      </a:r>
                      <a:endParaRPr lang="en-US" sz="1200" b="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latin typeface="+mn-lt"/>
                          <a:ea typeface="Times New Roman"/>
                          <a:cs typeface="Arial"/>
                        </a:rPr>
                        <a:t>Tony.hanxiao@huawei.com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533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685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FontTx/>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FontTx/>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FontTx/>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FontTx/>
              <a:buNone/>
            </a:pPr>
            <a:endParaRPr lang="en-US" altLang="en-US" sz="1800">
              <a:cs typeface="Calibri" panose="020F0502020204030204" pitchFamily="34" charset="0"/>
            </a:endParaRPr>
          </a:p>
          <a:p>
            <a:pPr algn="just">
              <a:spcAft>
                <a:spcPts val="550"/>
              </a:spcAft>
              <a:buClr>
                <a:srgbClr val="CC3300"/>
              </a:buClr>
              <a:buSzPct val="50000"/>
              <a:buFontTx/>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7"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3A51F8-B52A-4D59-8BAA-7FAA032BE274}" type="slidenum">
              <a:rPr lang="en-US" altLang="en-US" sz="1200" b="0" smtClean="0"/>
              <a:pPr>
                <a:spcBef>
                  <a:spcPct val="0"/>
                </a:spcBef>
                <a:buFontTx/>
                <a:buNone/>
              </a:pPr>
              <a:t>10</a:t>
            </a:fld>
            <a:endParaRPr lang="en-US" altLang="en-US" sz="1200" b="0" smtClean="0"/>
          </a:p>
        </p:txBody>
      </p:sp>
      <p:sp>
        <p:nvSpPr>
          <p:cNvPr id="13318"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3319" name="Text Box 5"/>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AC393B81-2A37-4AC6-B37C-A7C340EF8F51}" type="slidenum">
              <a:rPr lang="en-GB" altLang="en-US" sz="1200" b="0" smtClean="0"/>
              <a:pPr>
                <a:spcBef>
                  <a:spcPct val="0"/>
                </a:spcBef>
                <a:buFontTx/>
                <a:buNone/>
              </a:pPr>
              <a:t>11</a:t>
            </a:fld>
            <a:endParaRPr lang="en-GB" altLang="en-US" sz="1200" b="0" smtClean="0"/>
          </a:p>
        </p:txBody>
      </p:sp>
      <p:sp>
        <p:nvSpPr>
          <p:cNvPr id="14339" name="Rectangle 2"/>
          <p:cNvSpPr>
            <a:spLocks noGrp="1" noChangeArrowheads="1"/>
          </p:cNvSpPr>
          <p:nvPr>
            <p:ph type="body" idx="1"/>
          </p:nvPr>
        </p:nvSpPr>
        <p:spPr>
          <a:xfrm>
            <a:off x="685800" y="1676400"/>
            <a:ext cx="7848600" cy="46482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0"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434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AC393B81-2A37-4AC6-B37C-A7C340EF8F51}" type="slidenum">
              <a:rPr lang="en-GB" altLang="en-US" sz="1200" b="0" smtClean="0"/>
              <a:pPr>
                <a:spcBef>
                  <a:spcPct val="0"/>
                </a:spcBef>
                <a:buFontTx/>
                <a:buNone/>
              </a:pPr>
              <a:t>12</a:t>
            </a:fld>
            <a:endParaRPr lang="en-GB" altLang="en-US" sz="1200" b="0" smtClean="0"/>
          </a:p>
        </p:txBody>
      </p:sp>
      <p:sp>
        <p:nvSpPr>
          <p:cNvPr id="14339" name="Rectangle 2"/>
          <p:cNvSpPr>
            <a:spLocks noGrp="1" noChangeArrowheads="1"/>
          </p:cNvSpPr>
          <p:nvPr>
            <p:ph type="body" idx="1"/>
          </p:nvPr>
        </p:nvSpPr>
        <p:spPr>
          <a:xfrm>
            <a:off x="685800" y="1676400"/>
            <a:ext cx="7924800" cy="46482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r>
              <a:rPr lang="en-US" altLang="zh-CN" sz="1400" dirty="0"/>
              <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0"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434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a:t>
            </a:r>
            <a:r>
              <a:rPr lang="en-US" altLang="en-US" sz="1800" u="sng" dirty="0" smtClean="0"/>
              <a:t>#6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AC393B81-2A37-4AC6-B37C-A7C340EF8F51}" type="slidenum">
              <a:rPr lang="en-GB" altLang="en-US" sz="1200" b="0" smtClean="0"/>
              <a:pPr>
                <a:spcBef>
                  <a:spcPct val="0"/>
                </a:spcBef>
                <a:buFontTx/>
                <a:buNone/>
              </a:pPr>
              <a:t>13</a:t>
            </a:fld>
            <a:endParaRPr lang="en-GB" altLang="en-US" sz="1200" b="0" smtClean="0"/>
          </a:p>
        </p:txBody>
      </p:sp>
      <p:sp>
        <p:nvSpPr>
          <p:cNvPr id="14339" name="Rectangle 2"/>
          <p:cNvSpPr>
            <a:spLocks noGrp="1" noChangeArrowheads="1"/>
          </p:cNvSpPr>
          <p:nvPr>
            <p:ph type="body" idx="1"/>
          </p:nvPr>
        </p:nvSpPr>
        <p:spPr>
          <a:xfrm>
            <a:off x="685800" y="1676400"/>
            <a:ext cx="7848600" cy="4648200"/>
          </a:xfrm>
        </p:spPr>
        <p:txBody>
          <a:bodyPr/>
          <a:lstStyle/>
          <a:p>
            <a:pPr algn="just">
              <a:spcAft>
                <a:spcPts val="600"/>
              </a:spcAft>
            </a:pPr>
            <a:r>
              <a:rPr lang="en-US" altLang="en-US" sz="1800" b="0" smtClean="0"/>
              <a:t>All participants in IEEE-SA activities are expected to adhere to the core principles underlying the:</a:t>
            </a:r>
          </a:p>
          <a:p>
            <a:pPr lvl="1">
              <a:buFont typeface="Times New Roman" panose="02020603050405020304" pitchFamily="18" charset="0"/>
              <a:buChar char="−"/>
            </a:pPr>
            <a:r>
              <a:rPr lang="en-US" altLang="en-US" sz="1400" smtClean="0">
                <a:hlinkClick r:id="rId3"/>
              </a:rPr>
              <a:t>IEEE Code of Ethics</a:t>
            </a:r>
            <a:endParaRPr lang="en-US" altLang="en-US" sz="1400" smtClean="0"/>
          </a:p>
          <a:p>
            <a:pPr lvl="1">
              <a:buFont typeface="Times New Roman" panose="02020603050405020304" pitchFamily="18" charset="0"/>
              <a:buChar char="−"/>
            </a:pPr>
            <a:r>
              <a:rPr lang="en-US" altLang="en-US" sz="1400" smtClean="0">
                <a:hlinkClick r:id="rId4"/>
              </a:rPr>
              <a:t>IEEE Code of Conduct</a:t>
            </a:r>
            <a:endParaRPr lang="en-US" altLang="en-US" sz="1400" smtClean="0"/>
          </a:p>
          <a:p>
            <a:pPr algn="just">
              <a:spcAft>
                <a:spcPts val="600"/>
              </a:spcAft>
            </a:pPr>
            <a:r>
              <a:rPr lang="en-US" altLang="en-US" sz="1800" b="0" smtClean="0"/>
              <a:t>The core principles of the IEEE Codes of Ethics &amp; Conduct are to:</a:t>
            </a:r>
          </a:p>
          <a:p>
            <a:pPr lvl="1" algn="just">
              <a:spcAft>
                <a:spcPts val="600"/>
              </a:spcAft>
            </a:pPr>
            <a:r>
              <a:rPr lang="en-US" altLang="en-US" sz="1400" smtClean="0"/>
              <a:t>Uphold the highest standards of integrity, responsible behavior, and ethical and professional conduct</a:t>
            </a:r>
          </a:p>
          <a:p>
            <a:pPr lvl="1" algn="just">
              <a:spcAft>
                <a:spcPts val="600"/>
              </a:spcAft>
            </a:pPr>
            <a:r>
              <a:rPr lang="en-US" altLang="en-US" sz="1400" smtClean="0"/>
              <a:t>Treat people fairly and with respect, to not engage in harassment, discrimination, or retaliation, and to protect people's privacy.</a:t>
            </a:r>
          </a:p>
          <a:p>
            <a:pPr lvl="1" algn="just">
              <a:spcAft>
                <a:spcPts val="600"/>
              </a:spcAft>
            </a:pPr>
            <a:r>
              <a:rPr lang="en-US" altLang="en-US" sz="1400" smtClean="0"/>
              <a:t>Avoid injuring others, their property, reputation, or employment by false or malicious action</a:t>
            </a:r>
          </a:p>
          <a:p>
            <a:pPr algn="just">
              <a:spcAft>
                <a:spcPts val="600"/>
              </a:spcAft>
            </a:pPr>
            <a:r>
              <a:rPr lang="en-US" altLang="en-US" sz="1800" b="0" smtClean="0"/>
              <a:t>The most recent versions of these Codes are available at</a:t>
            </a:r>
          </a:p>
          <a:p>
            <a:pPr lvl="1" algn="just">
              <a:spcAft>
                <a:spcPts val="600"/>
              </a:spcAft>
            </a:pPr>
            <a:r>
              <a:rPr lang="en-US" altLang="en-US" sz="1400" smtClean="0">
                <a:hlinkClick r:id="rId5"/>
              </a:rPr>
              <a:t>http://www.ieee.org/about/corporate/governance</a:t>
            </a:r>
            <a:endParaRPr lang="en-US" altLang="en-US" sz="1400" smtClean="0"/>
          </a:p>
          <a:p>
            <a:pPr>
              <a:spcAft>
                <a:spcPts val="600"/>
              </a:spcAft>
            </a:pPr>
            <a:endParaRPr lang="en-US" altLang="en-US" sz="2800" smtClean="0"/>
          </a:p>
        </p:txBody>
      </p:sp>
      <p:sp>
        <p:nvSpPr>
          <p:cNvPr id="14340"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434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a:t>
            </a:r>
            <a:r>
              <a:rPr lang="en-US" altLang="en-US" sz="1800" u="sng" dirty="0" smtClean="0"/>
              <a:t>#7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852B5388-3BBF-490A-8288-2D06EFF5B0E2}" type="slidenum">
              <a:rPr lang="en-GB" altLang="en-US" sz="1200" b="0" smtClean="0"/>
              <a:pPr>
                <a:spcBef>
                  <a:spcPct val="0"/>
                </a:spcBef>
                <a:buFontTx/>
                <a:buNone/>
              </a:pPr>
              <a:t>14</a:t>
            </a:fld>
            <a:endParaRPr lang="en-GB" altLang="en-US" sz="1200" b="0" smtClean="0"/>
          </a:p>
        </p:txBody>
      </p:sp>
      <p:sp>
        <p:nvSpPr>
          <p:cNvPr id="15363" name="Rectangle 2"/>
          <p:cNvSpPr>
            <a:spLocks noGrp="1" noChangeArrowheads="1"/>
          </p:cNvSpPr>
          <p:nvPr>
            <p:ph type="body" idx="1"/>
          </p:nvPr>
        </p:nvSpPr>
        <p:spPr>
          <a:xfrm>
            <a:off x="685800" y="1676400"/>
            <a:ext cx="7848600" cy="4648200"/>
          </a:xfrm>
        </p:spPr>
        <p:txBody>
          <a:bodyPr/>
          <a:lstStyle/>
          <a:p>
            <a:pPr algn="just"/>
            <a:r>
              <a:rPr lang="en-US" altLang="en-US" sz="1800" smtClean="0"/>
              <a:t>The </a:t>
            </a:r>
            <a:r>
              <a:rPr lang="en-US" altLang="en-US" sz="1800" smtClean="0">
                <a:hlinkClick r:id="rId3"/>
              </a:rPr>
              <a:t>IEEE-SA Standards Board Bylaws </a:t>
            </a:r>
            <a:r>
              <a:rPr lang="en-US" altLang="en-US" sz="1800" smtClean="0"/>
              <a:t>require that “participants in the IEEE standards development individual process shall act based on their qualifications and experience”</a:t>
            </a:r>
          </a:p>
          <a:p>
            <a:pPr algn="just"/>
            <a:r>
              <a:rPr lang="en-US" altLang="en-US" sz="1800" smtClean="0"/>
              <a:t>This means participants:</a:t>
            </a:r>
          </a:p>
          <a:p>
            <a:pPr lvl="1" algn="just">
              <a:buFont typeface="Times New Roman" panose="02020603050405020304" pitchFamily="18" charset="0"/>
              <a:buChar char="−"/>
            </a:pPr>
            <a:r>
              <a:rPr lang="en-US" altLang="en-US" sz="1800" b="1" smtClean="0">
                <a:solidFill>
                  <a:srgbClr val="00B050"/>
                </a:solidFill>
              </a:rPr>
              <a:t>Shall act &amp; vote </a:t>
            </a:r>
            <a:r>
              <a:rPr lang="en-US" altLang="en-US" sz="1800" smtClean="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smtClean="0">
                <a:solidFill>
                  <a:srgbClr val="FF0000"/>
                </a:solidFill>
              </a:rPr>
              <a:t>Shall not act or vote </a:t>
            </a:r>
            <a:r>
              <a:rPr lang="en-US" altLang="en-US" sz="1800" smtClean="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smtClean="0">
                <a:solidFill>
                  <a:srgbClr val="FF0000"/>
                </a:solidFill>
              </a:rPr>
              <a:t>Shall not direct </a:t>
            </a:r>
            <a:r>
              <a:rPr lang="en-US" altLang="en-US" sz="1800" smtClean="0"/>
              <a:t>the actions or votes of other participants or retaliate against other participants for fulfilling their responsibility to act &amp; vote based on their personal &amp; independently developed opinions</a:t>
            </a:r>
          </a:p>
          <a:p>
            <a:pPr algn="just"/>
            <a:r>
              <a:rPr lang="en-US" altLang="en-US" sz="1800" smtClean="0"/>
              <a:t>By participating in standards activities using the “</a:t>
            </a:r>
            <a:r>
              <a:rPr lang="en-US" altLang="en-US" sz="1800" i="1" smtClean="0"/>
              <a:t>individual process</a:t>
            </a:r>
            <a:r>
              <a:rPr lang="en-US" altLang="en-US" sz="1800" smtClean="0"/>
              <a:t>”, you are deemed to accept these requirements; if you are unable to satisfy these requirements then you shall immediately cease any participation</a:t>
            </a:r>
          </a:p>
        </p:txBody>
      </p:sp>
      <p:sp>
        <p:nvSpPr>
          <p:cNvPr id="15364"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536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a:t>
            </a:r>
            <a:r>
              <a:rPr lang="en-US" altLang="en-US" sz="1800" u="sng" dirty="0" smtClean="0"/>
              <a:t>#8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429DFF84-D4AD-4376-8FE2-83D981F752E7}" type="slidenum">
              <a:rPr lang="en-GB" altLang="en-US" sz="1200" b="0" smtClean="0"/>
              <a:pPr>
                <a:spcBef>
                  <a:spcPct val="0"/>
                </a:spcBef>
                <a:buFontTx/>
                <a:buNone/>
              </a:pPr>
              <a:t>15</a:t>
            </a:fld>
            <a:endParaRPr lang="en-GB" altLang="en-US" sz="1200" b="0" smtClean="0"/>
          </a:p>
        </p:txBody>
      </p:sp>
      <p:sp>
        <p:nvSpPr>
          <p:cNvPr id="16387" name="Rectangle 2"/>
          <p:cNvSpPr>
            <a:spLocks noGrp="1" noChangeArrowheads="1"/>
          </p:cNvSpPr>
          <p:nvPr>
            <p:ph type="body" idx="1"/>
          </p:nvPr>
        </p:nvSpPr>
        <p:spPr>
          <a:xfrm>
            <a:off x="685800" y="1676400"/>
            <a:ext cx="7848600" cy="4648200"/>
          </a:xfrm>
        </p:spPr>
        <p:txBody>
          <a:bodyPr/>
          <a:lstStyle/>
          <a:p>
            <a:pPr algn="just"/>
            <a:r>
              <a:rPr lang="en-US" altLang="en-US" sz="1800" smtClean="0"/>
              <a:t>The </a:t>
            </a:r>
            <a:r>
              <a:rPr lang="en-US" altLang="en-US" sz="1800" smtClean="0">
                <a:hlinkClick r:id="rId3"/>
              </a:rPr>
              <a:t>IEEE-SA Standards Board Bylaws </a:t>
            </a:r>
            <a:r>
              <a:rPr lang="en-US" altLang="en-US" sz="1800" smtClean="0"/>
              <a:t>(clause 5.2.1.3) specifies that “</a:t>
            </a:r>
            <a:r>
              <a:rPr lang="en-US" altLang="en-US" sz="1800" i="1" smtClean="0"/>
              <a:t>the standards development process shall not be dominated by any single interest category, individual, or organization</a:t>
            </a:r>
            <a:r>
              <a:rPr lang="en-US" altLang="en-US" sz="1800" smtClean="0"/>
              <a:t>”</a:t>
            </a:r>
          </a:p>
          <a:p>
            <a:pPr lvl="1" algn="just">
              <a:buFont typeface="Times New Roman" panose="02020603050405020304" pitchFamily="18" charset="0"/>
              <a:buChar char="−"/>
            </a:pPr>
            <a:r>
              <a:rPr lang="en-US" altLang="en-US" sz="1800" smtClean="0"/>
              <a:t>This means no participant may exercise “</a:t>
            </a:r>
            <a:r>
              <a:rPr lang="en-US" altLang="en-US" sz="1800" i="1" smtClean="0"/>
              <a:t>authority, leadership, or influence by reason of superior leverage, strength, or representation to the exclusion of fair and equitable consideration of other viewpoints</a:t>
            </a:r>
            <a:r>
              <a:rPr lang="en-US" altLang="en-US" sz="1800" smtClean="0"/>
              <a:t>” or “</a:t>
            </a:r>
            <a:r>
              <a:rPr lang="en-US" altLang="en-US" sz="1800" i="1" smtClean="0"/>
              <a:t>to hinder the progress of the standards development activity</a:t>
            </a:r>
            <a:r>
              <a:rPr lang="en-US" altLang="en-US" sz="1800" smtClean="0"/>
              <a:t>”</a:t>
            </a:r>
          </a:p>
          <a:p>
            <a:pPr algn="just">
              <a:spcBef>
                <a:spcPts val="1200"/>
              </a:spcBef>
            </a:pPr>
            <a:r>
              <a:rPr lang="en-US" altLang="en-US" sz="1800" smtClean="0"/>
              <a:t>This rule applies equally to those participating in a standards development project and to that project’s leadership group</a:t>
            </a:r>
          </a:p>
          <a:p>
            <a:pPr algn="just">
              <a:spcBef>
                <a:spcPts val="1200"/>
              </a:spcBef>
            </a:pPr>
            <a:r>
              <a:rPr lang="en-US" altLang="en-US" sz="1800" smtClean="0"/>
              <a:t>Any person who reasonably suspects that dominance is occurring in a standards development project is encouraged to bring the issue to the attention of the Standards Committee or the project’s IEEE-SA Program Manager</a:t>
            </a:r>
            <a:endParaRPr lang="en-US" altLang="en-US" smtClean="0"/>
          </a:p>
        </p:txBody>
      </p:sp>
      <p:sp>
        <p:nvSpPr>
          <p:cNvPr id="16388" name="Footer Placeholder 4"/>
          <p:cNvSpPr>
            <a:spLocks noGrp="1"/>
          </p:cNvSpPr>
          <p:nvPr>
            <p:ph type="ftr" sz="quarter" idx="10"/>
          </p:nvPr>
        </p:nvSpPr>
        <p:spPr>
          <a:xfrm>
            <a:off x="6019800"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6389" name="Rectangle 2"/>
          <p:cNvSpPr txBox="1">
            <a:spLocks noChangeArrowheads="1"/>
          </p:cNvSpPr>
          <p:nvPr/>
        </p:nvSpPr>
        <p:spPr bwMode="auto">
          <a:xfrm>
            <a:off x="609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a:t>
            </a:r>
            <a:r>
              <a:rPr lang="en-US" altLang="en-US" sz="1800" u="sng" dirty="0" smtClean="0"/>
              <a:t>#9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D29FD15-C8C6-4C3A-8122-F78641BD8AE7}" type="slidenum">
              <a:rPr lang="en-US" altLang="en-US" sz="1200" b="0" smtClean="0"/>
              <a:pPr>
                <a:spcBef>
                  <a:spcPct val="0"/>
                </a:spcBef>
                <a:buFontTx/>
                <a:buNone/>
              </a:pPr>
              <a:t>16</a:t>
            </a:fld>
            <a:endParaRPr lang="en-US" altLang="en-US" sz="1200" b="0" smtClean="0"/>
          </a:p>
        </p:txBody>
      </p:sp>
      <p:sp>
        <p:nvSpPr>
          <p:cNvPr id="17411"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685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FontTx/>
              <a:buNone/>
            </a:pPr>
            <a:r>
              <a:rPr lang="en-US" altLang="en-US"/>
              <a:t>Patent FAQ </a:t>
            </a:r>
          </a:p>
          <a:p>
            <a:pPr>
              <a:spcBef>
                <a:spcPct val="0"/>
              </a:spcBef>
              <a:spcAft>
                <a:spcPts val="900"/>
              </a:spcAft>
              <a:buFontTx/>
              <a:buNone/>
            </a:pPr>
            <a:r>
              <a:rPr lang="en-US" altLang="en-US" sz="1800">
                <a:hlinkClick r:id="rId3"/>
              </a:rPr>
              <a:t>http://standards.ieee.org/board/pat/faq.pdf</a:t>
            </a:r>
            <a:r>
              <a:rPr lang="en-US" altLang="en-US" sz="1800"/>
              <a:t> </a:t>
            </a:r>
          </a:p>
          <a:p>
            <a:pPr algn="just">
              <a:spcBef>
                <a:spcPts val="300"/>
              </a:spcBef>
              <a:buFontTx/>
              <a:buNone/>
            </a:pPr>
            <a:r>
              <a:rPr lang="en-US" altLang="en-US"/>
              <a:t>Disclosure of Affiliation</a:t>
            </a:r>
          </a:p>
          <a:p>
            <a:pPr algn="just">
              <a:spcBef>
                <a:spcPts val="300"/>
              </a:spcBef>
              <a:buFontTx/>
              <a:buNone/>
            </a:pPr>
            <a:r>
              <a:rPr lang="en-US" altLang="en-US" sz="1800">
                <a:hlinkClick r:id="rId4"/>
              </a:rPr>
              <a:t>http://standards.ieee.org/faqs/affiliationFAQ.html</a:t>
            </a:r>
            <a:endParaRPr lang="en-US" altLang="en-US"/>
          </a:p>
          <a:p>
            <a:pPr algn="just">
              <a:spcBef>
                <a:spcPts val="1200"/>
              </a:spcBef>
              <a:buFontTx/>
              <a:buNone/>
            </a:pPr>
            <a:r>
              <a:rPr lang="en-US" altLang="en-US"/>
              <a:t>Anti-Trust Guidelines </a:t>
            </a:r>
          </a:p>
          <a:p>
            <a:pPr algn="just">
              <a:spcBef>
                <a:spcPct val="0"/>
              </a:spcBef>
              <a:spcAft>
                <a:spcPts val="900"/>
              </a:spcAft>
              <a:buFontTx/>
              <a:buNone/>
            </a:pPr>
            <a:r>
              <a:rPr lang="en-US" altLang="en-US" sz="1800">
                <a:hlinkClick r:id="rId5"/>
              </a:rPr>
              <a:t>http://standards.ieee.org/resources/antitrust-guidelines.pdf</a:t>
            </a:r>
            <a:endParaRPr lang="en-US" altLang="en-US"/>
          </a:p>
          <a:p>
            <a:pPr algn="just">
              <a:spcBef>
                <a:spcPts val="300"/>
              </a:spcBef>
              <a:buFontTx/>
              <a:buNone/>
            </a:pPr>
            <a:r>
              <a:rPr lang="en-US" altLang="en-US"/>
              <a:t>Code of Ethics</a:t>
            </a:r>
          </a:p>
          <a:p>
            <a:pPr>
              <a:spcBef>
                <a:spcPct val="0"/>
              </a:spcBef>
              <a:spcAft>
                <a:spcPts val="900"/>
              </a:spcAft>
              <a:buFontTx/>
              <a:buNone/>
            </a:pPr>
            <a:r>
              <a:rPr lang="en-US" altLang="en-US" sz="1800">
                <a:hlinkClick r:id="rId6"/>
              </a:rPr>
              <a:t>http://www.ieee.org/web/membership/ethics/code_ethics.html</a:t>
            </a:r>
            <a:r>
              <a:rPr lang="en-US" altLang="en-US" sz="1800"/>
              <a:t>  </a:t>
            </a:r>
            <a:endParaRPr lang="en-US" altLang="en-US"/>
          </a:p>
          <a:p>
            <a:pPr algn="just">
              <a:spcBef>
                <a:spcPts val="300"/>
              </a:spcBef>
              <a:buFontTx/>
              <a:buNone/>
            </a:pPr>
            <a:r>
              <a:rPr lang="en-US" altLang="en-US"/>
              <a:t>IEEE 802.11 Working Group Operations Manual </a:t>
            </a:r>
          </a:p>
          <a:p>
            <a:pPr algn="just">
              <a:spcBef>
                <a:spcPts val="300"/>
              </a:spcBef>
              <a:spcAft>
                <a:spcPts val="300"/>
              </a:spcAft>
              <a:buFontTx/>
              <a:buNone/>
            </a:pPr>
            <a:r>
              <a:rPr lang="nl-NL" altLang="en-US" sz="1800">
                <a:hlinkClick r:id="rId7"/>
              </a:rPr>
              <a:t>https://mentor.ieee.org/802.11/dcn/14/11-14-0629-22-0000-802-11-operations-manual.docx</a:t>
            </a:r>
            <a:r>
              <a:rPr lang="nl-NL" altLang="en-US" sz="1800"/>
              <a:t> </a:t>
            </a:r>
          </a:p>
        </p:txBody>
      </p:sp>
      <p:sp>
        <p:nvSpPr>
          <p:cNvPr id="17413"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C4ED637-7F2E-41AD-AE0D-FC461299F22A}" type="slidenum">
              <a:rPr lang="en-US" altLang="en-US" sz="1200" b="0" smtClean="0"/>
              <a:pPr>
                <a:spcBef>
                  <a:spcPct val="0"/>
                </a:spcBef>
                <a:buFontTx/>
                <a:buNone/>
              </a:pPr>
              <a:t>17</a:t>
            </a:fld>
            <a:endParaRPr lang="en-US" altLang="en-US" sz="1200" b="0" smtClean="0"/>
          </a:p>
        </p:txBody>
      </p:sp>
      <p:sp>
        <p:nvSpPr>
          <p:cNvPr id="1843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Agenda items on </a:t>
            </a:r>
            <a:r>
              <a:rPr lang="en-US" altLang="en-US" sz="3000" dirty="0" smtClean="0">
                <a:solidFill>
                  <a:srgbClr val="0000FF"/>
                </a:solidFill>
                <a:cs typeface="Times New Roman" panose="02020603050405020304" pitchFamily="18" charset="0"/>
              </a:rPr>
              <a:t>July 13</a:t>
            </a:r>
            <a:endParaRPr lang="en-US" altLang="en-US" sz="3000" dirty="0">
              <a:solidFill>
                <a:srgbClr val="0000FF"/>
              </a:solidFill>
              <a:cs typeface="Times New Roman" panose="02020603050405020304" pitchFamily="18" charset="0"/>
            </a:endParaRPr>
          </a:p>
        </p:txBody>
      </p:sp>
      <p:sp>
        <p:nvSpPr>
          <p:cNvPr id="18436" name="Rectangle 3"/>
          <p:cNvSpPr txBox="1">
            <a:spLocks noChangeArrowheads="1"/>
          </p:cNvSpPr>
          <p:nvPr/>
        </p:nvSpPr>
        <p:spPr bwMode="auto">
          <a:xfrm>
            <a:off x="685800" y="1295400"/>
            <a:ext cx="81534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r>
              <a:rPr lang="en-US" altLang="en-US" sz="1400" dirty="0"/>
              <a:t>Call the meeting to order</a:t>
            </a:r>
          </a:p>
          <a:p>
            <a:pPr algn="just"/>
            <a:r>
              <a:rPr lang="en-US" altLang="en-US" sz="1400" dirty="0"/>
              <a:t>Patent policy and logistics</a:t>
            </a:r>
          </a:p>
          <a:p>
            <a:r>
              <a:rPr lang="en-US" altLang="en-US" sz="1400" dirty="0">
                <a:solidFill>
                  <a:schemeClr val="tx2"/>
                </a:solidFill>
              </a:rPr>
              <a:t>Approve </a:t>
            </a:r>
            <a:r>
              <a:rPr lang="en-US" altLang="zh-CN" sz="1400" dirty="0" err="1">
                <a:solidFill>
                  <a:schemeClr val="tx2"/>
                </a:solidFill>
              </a:rPr>
              <a:t>TGbf</a:t>
            </a:r>
            <a:r>
              <a:rPr lang="en-US" altLang="en-US" sz="1400" dirty="0">
                <a:solidFill>
                  <a:schemeClr val="tx2"/>
                </a:solidFill>
              </a:rPr>
              <a:t> meeting minutes</a:t>
            </a:r>
          </a:p>
          <a:p>
            <a:r>
              <a:rPr lang="en-US" altLang="zh-CN" sz="1400" dirty="0" err="1" smtClean="0"/>
              <a:t>TGbf</a:t>
            </a:r>
            <a:r>
              <a:rPr lang="en-US" altLang="zh-CN" sz="1400" dirty="0" smtClean="0"/>
              <a:t> Timeline</a:t>
            </a:r>
            <a:endParaRPr lang="en-US" altLang="zh-CN" sz="1400" dirty="0"/>
          </a:p>
          <a:p>
            <a:pPr algn="just"/>
            <a:r>
              <a:rPr lang="en-US" altLang="en-US" sz="1400" dirty="0" smtClean="0"/>
              <a:t>Call </a:t>
            </a:r>
            <a:r>
              <a:rPr lang="en-US" altLang="en-US" sz="1400" dirty="0"/>
              <a:t>for contribution</a:t>
            </a:r>
          </a:p>
          <a:p>
            <a:pPr algn="just"/>
            <a:r>
              <a:rPr lang="en-US" altLang="en-US" sz="1400" dirty="0"/>
              <a:t>Teleconference </a:t>
            </a:r>
            <a:r>
              <a:rPr lang="en-US" altLang="en-US" sz="1400" dirty="0" smtClean="0"/>
              <a:t>Times</a:t>
            </a:r>
          </a:p>
          <a:p>
            <a:pPr algn="just"/>
            <a:r>
              <a:rPr lang="en-US" altLang="en-US" sz="1400" dirty="0" smtClean="0"/>
              <a:t>Presentation </a:t>
            </a:r>
            <a:r>
              <a:rPr lang="en-US" altLang="en-US" sz="1400" dirty="0"/>
              <a:t>of </a:t>
            </a:r>
            <a:r>
              <a:rPr lang="en-US" altLang="en-US" sz="1400" dirty="0" smtClean="0"/>
              <a:t>submissions</a:t>
            </a:r>
          </a:p>
          <a:p>
            <a:pPr algn="just"/>
            <a:endParaRPr lang="en-US" altLang="en-US" sz="1400" dirty="0"/>
          </a:p>
          <a:p>
            <a:pPr algn="just"/>
            <a:endParaRPr lang="en-US" altLang="en-US" sz="1400" dirty="0" smtClean="0"/>
          </a:p>
          <a:p>
            <a:pPr algn="just"/>
            <a:endParaRPr lang="en-US" altLang="en-US" sz="1400" dirty="0"/>
          </a:p>
          <a:p>
            <a:pPr algn="just"/>
            <a:endParaRPr lang="en-US" altLang="en-US" sz="1400" dirty="0" smtClean="0"/>
          </a:p>
          <a:p>
            <a:pPr algn="just"/>
            <a:endParaRPr lang="en-US" altLang="en-US" sz="1400" dirty="0"/>
          </a:p>
          <a:p>
            <a:pPr algn="just"/>
            <a:endParaRPr lang="en-US" altLang="en-US" sz="1400" dirty="0"/>
          </a:p>
          <a:p>
            <a:pPr algn="just"/>
            <a:endParaRPr lang="en-US" altLang="en-US" sz="1400" dirty="0"/>
          </a:p>
          <a:p>
            <a:pPr lvl="1" algn="just"/>
            <a:endParaRPr lang="en-US" altLang="en-US" sz="1100" dirty="0"/>
          </a:p>
          <a:p>
            <a:pPr algn="just"/>
            <a:endParaRPr lang="en-US" altLang="en-US" sz="1400" dirty="0"/>
          </a:p>
          <a:p>
            <a:pPr algn="just"/>
            <a:endParaRPr lang="en-US" altLang="en-US" sz="1400" dirty="0"/>
          </a:p>
          <a:p>
            <a:pPr algn="just"/>
            <a:endParaRPr lang="en-US" altLang="en-US" sz="100" dirty="0"/>
          </a:p>
          <a:p>
            <a:pPr algn="just"/>
            <a:r>
              <a:rPr lang="en-US" altLang="en-US" sz="1400" dirty="0"/>
              <a:t>Any other business</a:t>
            </a:r>
            <a:endParaRPr lang="en-US" altLang="en-US" sz="1050" dirty="0"/>
          </a:p>
          <a:p>
            <a:pPr lvl="1" algn="just"/>
            <a:r>
              <a:rPr lang="en-US" altLang="en-US" sz="1100" dirty="0" smtClean="0"/>
              <a:t>?</a:t>
            </a:r>
          </a:p>
          <a:p>
            <a:pPr marL="342900" lvl="1" indent="-342900" algn="just">
              <a:buChar char="•"/>
            </a:pPr>
            <a:r>
              <a:rPr lang="en-US" altLang="en-US" sz="1400" b="1" dirty="0" smtClean="0"/>
              <a:t>Recess</a:t>
            </a:r>
            <a:endParaRPr lang="en-US" altLang="en-US" sz="1400" b="1" dirty="0"/>
          </a:p>
        </p:txBody>
      </p:sp>
      <p:sp>
        <p:nvSpPr>
          <p:cNvPr id="18437"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8" name="TextBox 7"/>
          <p:cNvSpPr txBox="1"/>
          <p:nvPr/>
        </p:nvSpPr>
        <p:spPr>
          <a:xfrm>
            <a:off x="5715000" y="5715000"/>
            <a:ext cx="2971800" cy="914400"/>
          </a:xfrm>
          <a:prstGeom prst="rect">
            <a:avLst/>
          </a:prstGeom>
          <a:noFill/>
        </p:spPr>
        <p:txBody>
          <a:bodyPr>
            <a:normAutofit fontScale="55000" lnSpcReduction="20000"/>
          </a:bodyPr>
          <a:lstStyle/>
          <a:p>
            <a:pPr>
              <a:defRPr/>
            </a:pPr>
            <a:r>
              <a:rPr lang="en-US" sz="1600" b="1" dirty="0"/>
              <a:t>Notes:  </a:t>
            </a:r>
          </a:p>
          <a:p>
            <a:pPr marL="742950" lvl="1" indent="-285750">
              <a:buFont typeface="Arial" panose="020B0604020202020204" pitchFamily="34" charset="0"/>
              <a:buChar char="•"/>
              <a:defRPr/>
            </a:pPr>
            <a:r>
              <a:rPr lang="en-US" sz="1600" b="1" dirty="0">
                <a:solidFill>
                  <a:srgbClr val="00B050"/>
                </a:solidFill>
              </a:rPr>
              <a:t>Docs in green have been presented.</a:t>
            </a:r>
          </a:p>
          <a:p>
            <a:pPr marL="742950" lvl="1" indent="-285750">
              <a:buFont typeface="Arial" panose="020B0604020202020204" pitchFamily="34" charset="0"/>
              <a:buChar char="•"/>
              <a:defRPr/>
            </a:pPr>
            <a:r>
              <a:rPr lang="en-US" sz="1600" b="1" dirty="0">
                <a:solidFill>
                  <a:srgbClr val="FF0000"/>
                </a:solidFill>
              </a:rPr>
              <a:t>Docs in red have been withdrawn.</a:t>
            </a:r>
          </a:p>
          <a:p>
            <a:pPr marL="742950" lvl="1" indent="-285750">
              <a:buFont typeface="Arial" panose="020B0604020202020204" pitchFamily="34" charset="0"/>
              <a:buChar char="•"/>
              <a:defRPr/>
            </a:pPr>
            <a:r>
              <a:rPr lang="en-US" sz="1600" b="1" dirty="0"/>
              <a:t>Docs in black have NOT been presented.</a:t>
            </a:r>
          </a:p>
          <a:p>
            <a:pPr marL="742950" lvl="1" indent="-285750">
              <a:buFont typeface="Arial" panose="020B0604020202020204" pitchFamily="34" charset="0"/>
              <a:buChar char="•"/>
              <a:defRPr/>
            </a:pPr>
            <a:r>
              <a:rPr lang="en-US" sz="1600" b="1" dirty="0">
                <a:solidFill>
                  <a:srgbClr val="FFC000"/>
                </a:solidFill>
              </a:rPr>
              <a:t>Docs in yellow were presented but need more discussion or deferred</a:t>
            </a:r>
          </a:p>
        </p:txBody>
      </p:sp>
      <p:graphicFrame>
        <p:nvGraphicFramePr>
          <p:cNvPr id="9" name="表格 10"/>
          <p:cNvGraphicFramePr>
            <a:graphicFrameLocks noGrp="1"/>
          </p:cNvGraphicFramePr>
          <p:nvPr>
            <p:extLst>
              <p:ext uri="{D42A27DB-BD31-4B8C-83A1-F6EECF244321}">
                <p14:modId xmlns:p14="http://schemas.microsoft.com/office/powerpoint/2010/main" val="275725528"/>
              </p:ext>
            </p:extLst>
          </p:nvPr>
        </p:nvGraphicFramePr>
        <p:xfrm>
          <a:off x="762000" y="3124200"/>
          <a:ext cx="8229601" cy="2247828"/>
        </p:xfrm>
        <a:graphic>
          <a:graphicData uri="http://schemas.openxmlformats.org/drawingml/2006/table">
            <a:tbl>
              <a:tblPr firstRow="1" bandRow="1">
                <a:tableStyleId>{C4B1156A-380E-4F78-BDF5-A606A8083BF9}</a:tableStyleId>
              </a:tblPr>
              <a:tblGrid>
                <a:gridCol w="731960"/>
                <a:gridCol w="1858840"/>
                <a:gridCol w="4471622"/>
                <a:gridCol w="1167179"/>
              </a:tblGrid>
              <a:tr h="245296">
                <a:tc>
                  <a:txBody>
                    <a:bodyPr/>
                    <a:lstStyle/>
                    <a:p>
                      <a:pPr algn="ctr"/>
                      <a:r>
                        <a:rPr lang="en-US" altLang="zh-CN" sz="1400" dirty="0" smtClean="0"/>
                        <a:t>DCN</a:t>
                      </a:r>
                      <a:endParaRPr lang="zh-CN" altLang="en-US" sz="1400" dirty="0"/>
                    </a:p>
                  </a:txBody>
                  <a:tcPr marL="36000" marR="36000" marT="17925" marB="17925" anchor="ctr"/>
                </a:tc>
                <a:tc>
                  <a:txBody>
                    <a:bodyPr/>
                    <a:lstStyle/>
                    <a:p>
                      <a:pPr algn="ctr"/>
                      <a:r>
                        <a:rPr lang="en-US" altLang="zh-CN" sz="1400" dirty="0" smtClean="0"/>
                        <a:t>Author</a:t>
                      </a:r>
                      <a:endParaRPr lang="zh-CN" altLang="en-US" sz="1400" dirty="0"/>
                    </a:p>
                  </a:txBody>
                  <a:tcPr marL="36000" marR="36000" marT="17925" marB="17925" anchor="ctr"/>
                </a:tc>
                <a:tc>
                  <a:txBody>
                    <a:bodyPr/>
                    <a:lstStyle/>
                    <a:p>
                      <a:pPr algn="ctr"/>
                      <a:r>
                        <a:rPr lang="en-US" altLang="zh-CN" sz="1400" dirty="0" smtClean="0"/>
                        <a:t>Title</a:t>
                      </a:r>
                      <a:endParaRPr lang="zh-CN" altLang="en-US" sz="1400" dirty="0"/>
                    </a:p>
                  </a:txBody>
                  <a:tcPr marL="36000" marR="36000" marT="17925" marB="17925" anchor="ctr"/>
                </a:tc>
                <a:tc>
                  <a:txBody>
                    <a:bodyPr/>
                    <a:lstStyle/>
                    <a:p>
                      <a:pPr marL="0" algn="ctr" defTabSz="914400" rtl="0" eaLnBrk="1" latinLnBrk="0" hangingPunct="1"/>
                      <a:r>
                        <a:rPr lang="en-US" sz="1200" kern="1200" dirty="0" smtClean="0"/>
                        <a:t>Time duration</a:t>
                      </a:r>
                      <a:endParaRPr lang="zh-CN" altLang="en-US" sz="1200" b="1" kern="1200" dirty="0">
                        <a:solidFill>
                          <a:schemeClr val="lt1"/>
                        </a:solidFill>
                        <a:latin typeface="+mn-lt"/>
                        <a:ea typeface="+mn-ea"/>
                        <a:cs typeface="+mn-cs"/>
                      </a:endParaRPr>
                    </a:p>
                  </a:txBody>
                  <a:tcPr marL="36000" marR="36000" marT="17925" marB="17925" anchor="ctr"/>
                </a:tc>
              </a:tr>
              <a:tr h="1916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21/1035</a:t>
                      </a: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tx1"/>
                          </a:solidFill>
                          <a:latin typeface="+mn-lt"/>
                          <a:ea typeface="+mn-ea"/>
                          <a:cs typeface="+mn-cs"/>
                        </a:rPr>
                        <a:t>Satyanarayana</a:t>
                      </a:r>
                      <a:r>
                        <a:rPr lang="en-US" altLang="zh-CN" sz="1100" kern="1200" dirty="0" smtClean="0">
                          <a:solidFill>
                            <a:schemeClr val="tx1"/>
                          </a:solidFill>
                          <a:latin typeface="+mn-lt"/>
                          <a:ea typeface="+mn-ea"/>
                          <a:cs typeface="+mn-cs"/>
                        </a:rPr>
                        <a:t> </a:t>
                      </a:r>
                      <a:r>
                        <a:rPr lang="en-US" altLang="zh-CN" sz="1100" kern="1200" dirty="0" err="1" smtClean="0">
                          <a:solidFill>
                            <a:schemeClr val="tx1"/>
                          </a:solidFill>
                          <a:latin typeface="+mn-lt"/>
                          <a:ea typeface="+mn-ea"/>
                          <a:cs typeface="+mn-cs"/>
                        </a:rPr>
                        <a:t>Katla</a:t>
                      </a:r>
                      <a:r>
                        <a:rPr lang="en-US" altLang="zh-CN" sz="1100" kern="1200" dirty="0" smtClean="0">
                          <a:solidFill>
                            <a:schemeClr val="tx1"/>
                          </a:solidFill>
                          <a:latin typeface="+mn-lt"/>
                          <a:ea typeface="+mn-ea"/>
                          <a:cs typeface="+mn-cs"/>
                        </a:rPr>
                        <a:t> (</a:t>
                      </a:r>
                      <a:r>
                        <a:rPr lang="en-US" altLang="zh-CN" sz="1100" kern="1200" dirty="0" err="1" smtClean="0">
                          <a:solidFill>
                            <a:schemeClr val="tx1"/>
                          </a:solidFill>
                          <a:latin typeface="+mn-lt"/>
                          <a:ea typeface="+mn-ea"/>
                          <a:cs typeface="+mn-cs"/>
                        </a:rPr>
                        <a:t>InterDigital</a:t>
                      </a:r>
                      <a:r>
                        <a:rPr lang="en-US" altLang="zh-CN" sz="1100" kern="1200" dirty="0" smtClean="0">
                          <a:solidFill>
                            <a:schemeClr val="tx1"/>
                          </a:solidFill>
                          <a:latin typeface="+mn-lt"/>
                          <a:ea typeface="+mn-ea"/>
                          <a:cs typeface="+mn-cs"/>
                        </a:rPr>
                        <a:t>)</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dirty="0" smtClean="0">
                          <a:solidFill>
                            <a:schemeClr val="tx1"/>
                          </a:solidFill>
                        </a:rPr>
                        <a:t>Sensing-specific feedback using NDPA and trigger frames</a:t>
                      </a: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dirty="0" smtClean="0">
                          <a:solidFill>
                            <a:schemeClr val="tx1"/>
                          </a:solidFill>
                        </a:rPr>
                        <a:t>30 mins</a:t>
                      </a: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21/1047</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Rojan Chitrakar (Panasonic)</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Legacy support in 11bf</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dirty="0" smtClean="0">
                          <a:solidFill>
                            <a:schemeClr val="tx1"/>
                          </a:solidFill>
                        </a:rPr>
                        <a:t>30 mins</a:t>
                      </a: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21/1069</a:t>
                      </a: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tx1"/>
                          </a:solidFill>
                          <a:latin typeface="+mn-lt"/>
                          <a:ea typeface="+mn-ea"/>
                          <a:cs typeface="+mn-cs"/>
                        </a:rPr>
                        <a:t>Mengshi</a:t>
                      </a:r>
                      <a:r>
                        <a:rPr lang="en-US" altLang="zh-CN" sz="1100" kern="1200" dirty="0" smtClean="0">
                          <a:solidFill>
                            <a:schemeClr val="tx1"/>
                          </a:solidFill>
                          <a:latin typeface="+mn-lt"/>
                          <a:ea typeface="+mn-ea"/>
                          <a:cs typeface="+mn-cs"/>
                        </a:rPr>
                        <a:t> Hu (Huawei)</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threshold-based-sensing-measurement-follow-up</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dirty="0" smtClean="0">
                          <a:solidFill>
                            <a:schemeClr val="tx1"/>
                          </a:solidFill>
                        </a:rPr>
                        <a:t>30 mins</a:t>
                      </a: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21/1071</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Solomon Trainin</a:t>
                      </a:r>
                      <a:r>
                        <a:rPr lang="en-US" altLang="zh-CN" sz="1100" kern="1200" baseline="0" dirty="0" smtClean="0">
                          <a:solidFill>
                            <a:schemeClr val="tx1"/>
                          </a:solidFill>
                          <a:latin typeface="+mn-lt"/>
                          <a:ea typeface="+mn-ea"/>
                          <a:cs typeface="+mn-cs"/>
                        </a:rPr>
                        <a:t> (Q</a:t>
                      </a:r>
                      <a:r>
                        <a:rPr lang="en-US" altLang="zh-CN" sz="1100" kern="1200" dirty="0" smtClean="0">
                          <a:solidFill>
                            <a:schemeClr val="tx1"/>
                          </a:solidFill>
                          <a:latin typeface="+mn-lt"/>
                          <a:ea typeface="+mn-ea"/>
                          <a:cs typeface="+mn-cs"/>
                        </a:rPr>
                        <a:t>ualcomm)</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200" dirty="0" smtClean="0">
                          <a:solidFill>
                            <a:schemeClr val="tx1"/>
                          </a:solidFill>
                          <a:latin typeface="+mn-lt"/>
                          <a:ea typeface="+mn-ea"/>
                          <a:cs typeface="+mn-cs"/>
                        </a:rPr>
                        <a:t>Sensing measurement operation bottom up</a:t>
                      </a: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dirty="0" smtClean="0">
                          <a:solidFill>
                            <a:schemeClr val="tx1"/>
                          </a:solidFill>
                        </a:rPr>
                        <a:t>30 mins</a:t>
                      </a: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kern="1200" dirty="0" smtClean="0">
                        <a:solidFill>
                          <a:schemeClr val="tx1"/>
                        </a:solidFill>
                        <a:latin typeface="+mn-lt"/>
                        <a:ea typeface="+mn-ea"/>
                        <a:cs typeface="+mn-cs"/>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kern="1200" dirty="0" smtClean="0">
                        <a:solidFill>
                          <a:schemeClr val="tx1"/>
                        </a:solidFill>
                        <a:latin typeface="+mn-lt"/>
                        <a:ea typeface="+mn-ea"/>
                        <a:cs typeface="+mn-cs"/>
                      </a:endParaRPr>
                    </a:p>
                  </a:txBody>
                  <a:tcPr marL="36000" marR="36000" marT="17901" marB="17901" anchor="ctr"/>
                </a:tc>
              </a:tr>
            </a:tbl>
          </a:graphicData>
        </a:graphic>
      </p:graphicFrame>
    </p:spTree>
    <p:extLst>
      <p:ext uri="{BB962C8B-B14F-4D97-AF65-F5344CB8AC3E}">
        <p14:creationId xmlns:p14="http://schemas.microsoft.com/office/powerpoint/2010/main" val="4597819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95E1BE7-2806-4869-AE7C-550826B03251}" type="slidenum">
              <a:rPr lang="en-US" altLang="en-US" sz="1200" b="0" smtClean="0"/>
              <a:pPr>
                <a:spcBef>
                  <a:spcPct val="0"/>
                </a:spcBef>
                <a:buFontTx/>
                <a:buNone/>
              </a:pPr>
              <a:t>18</a:t>
            </a:fld>
            <a:endParaRPr lang="en-US" altLang="en-US" sz="1200" b="0" smtClean="0"/>
          </a:p>
        </p:txBody>
      </p:sp>
      <p:sp>
        <p:nvSpPr>
          <p:cNvPr id="19459"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solidFill>
                  <a:schemeClr val="tx2"/>
                </a:solidFill>
              </a:rPr>
              <a:t>Approve </a:t>
            </a:r>
            <a:r>
              <a:rPr lang="en-US" altLang="en-US" sz="2800" dirty="0" err="1" smtClean="0">
                <a:solidFill>
                  <a:schemeClr val="tx2"/>
                </a:solidFill>
              </a:rPr>
              <a:t>TGbf</a:t>
            </a:r>
            <a:r>
              <a:rPr lang="en-US" altLang="en-US" sz="2800" dirty="0" smtClean="0">
                <a:solidFill>
                  <a:schemeClr val="tx2"/>
                </a:solidFill>
              </a:rPr>
              <a:t> </a:t>
            </a:r>
            <a:r>
              <a:rPr lang="en-US" altLang="en-US" sz="2800" dirty="0">
                <a:solidFill>
                  <a:schemeClr val="tx2"/>
                </a:solidFill>
              </a:rPr>
              <a:t>meeting minutes</a:t>
            </a:r>
          </a:p>
        </p:txBody>
      </p:sp>
      <p:sp>
        <p:nvSpPr>
          <p:cNvPr id="19460" name="Rectangle 3"/>
          <p:cNvSpPr txBox="1">
            <a:spLocks noChangeArrowheads="1"/>
          </p:cNvSpPr>
          <p:nvPr/>
        </p:nvSpPr>
        <p:spPr bwMode="auto">
          <a:xfrm>
            <a:off x="685800" y="1447800"/>
            <a:ext cx="785812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r>
              <a:rPr lang="en-US" altLang="zh-CN" sz="2000" dirty="0"/>
              <a:t>Move to approve </a:t>
            </a:r>
            <a:r>
              <a:rPr lang="en-US" altLang="zh-CN" sz="2000" dirty="0" err="1" smtClean="0"/>
              <a:t>TGbf</a:t>
            </a:r>
            <a:r>
              <a:rPr lang="en-US" altLang="zh-CN" sz="2000" dirty="0" smtClean="0"/>
              <a:t> minutes </a:t>
            </a:r>
            <a:r>
              <a:rPr lang="en-US" altLang="zh-CN" sz="2000" dirty="0"/>
              <a:t>of meetings and teleconferences from </a:t>
            </a:r>
            <a:r>
              <a:rPr lang="en-US" altLang="zh-CN" sz="2000" dirty="0" smtClean="0"/>
              <a:t>March 2021 </a:t>
            </a:r>
            <a:r>
              <a:rPr lang="en-US" altLang="zh-CN" sz="2000" dirty="0"/>
              <a:t>meeting to today:</a:t>
            </a:r>
          </a:p>
          <a:p>
            <a:pPr lvl="1" algn="just">
              <a:buFont typeface="Arial" panose="020B0604020202020204" pitchFamily="34" charset="0"/>
              <a:buChar char="•"/>
            </a:pPr>
            <a:r>
              <a:rPr lang="en-US" altLang="zh-CN" sz="1600" dirty="0" smtClean="0"/>
              <a:t>May Interim</a:t>
            </a:r>
            <a:r>
              <a:rPr lang="en-US" altLang="zh-CN" sz="1600" dirty="0"/>
              <a:t>: </a:t>
            </a:r>
            <a:r>
              <a:rPr lang="en-US" altLang="zh-CN" sz="1600" dirty="0">
                <a:hlinkClick r:id="rId3"/>
              </a:rPr>
              <a:t>https://</a:t>
            </a:r>
            <a:r>
              <a:rPr lang="en-US" altLang="zh-CN" sz="1600" dirty="0" smtClean="0">
                <a:hlinkClick r:id="rId3"/>
              </a:rPr>
              <a:t>mentor.ieee.org/802.11/dcn/21/11-21-0870-02-00bf-meeting-minutes-may-2021.docx</a:t>
            </a:r>
            <a:endParaRPr lang="en-US" altLang="zh-CN" sz="1600" dirty="0" smtClean="0"/>
          </a:p>
          <a:p>
            <a:pPr lvl="1" algn="just">
              <a:buFont typeface="Arial" panose="020B0604020202020204" pitchFamily="34" charset="0"/>
              <a:buChar char="•"/>
            </a:pPr>
            <a:endParaRPr lang="en-US" altLang="zh-CN" sz="1600" dirty="0"/>
          </a:p>
          <a:p>
            <a:pPr lvl="1" algn="just">
              <a:buFont typeface="Arial" panose="020B0604020202020204" pitchFamily="34" charset="0"/>
              <a:buChar char="•"/>
            </a:pPr>
            <a:r>
              <a:rPr lang="en-US" altLang="zh-CN" sz="1600" dirty="0" smtClean="0"/>
              <a:t>Teleconferences May - July: </a:t>
            </a:r>
          </a:p>
          <a:p>
            <a:pPr marL="714375" lvl="1" indent="0" algn="just">
              <a:buNone/>
            </a:pPr>
            <a:r>
              <a:rPr lang="en-US" altLang="zh-CN" sz="1600" dirty="0">
                <a:hlinkClick r:id="rId4"/>
              </a:rPr>
              <a:t>https</a:t>
            </a:r>
            <a:r>
              <a:rPr lang="en-US" altLang="zh-CN" sz="1600">
                <a:hlinkClick r:id="rId4"/>
              </a:rPr>
              <a:t>://</a:t>
            </a:r>
            <a:r>
              <a:rPr lang="en-US" altLang="zh-CN" sz="1600" smtClean="0">
                <a:hlinkClick r:id="rId4"/>
              </a:rPr>
              <a:t>mentor.ieee.org/802.11/dcn/21/11-21-0914-03-00bf-ieee-802-11bf-teleconference-minutes-may-july-2021.docx</a:t>
            </a:r>
            <a:endParaRPr lang="en-US" altLang="zh-CN" sz="1600" dirty="0" smtClean="0"/>
          </a:p>
          <a:p>
            <a:pPr marL="714375" lvl="1" indent="0" algn="just">
              <a:buNone/>
            </a:pPr>
            <a:endParaRPr lang="en-US" altLang="zh-CN" sz="1600" dirty="0"/>
          </a:p>
          <a:p>
            <a:pPr marL="714375" lvl="1" indent="0" algn="just">
              <a:buNone/>
            </a:pPr>
            <a:endParaRPr lang="en-US" altLang="zh-CN" sz="1600" dirty="0" smtClean="0"/>
          </a:p>
          <a:p>
            <a:pPr algn="just"/>
            <a:r>
              <a:rPr lang="en-US" altLang="zh-CN" sz="2000" dirty="0" smtClean="0"/>
              <a:t>Move</a:t>
            </a:r>
            <a:r>
              <a:rPr lang="en-US" altLang="zh-CN" sz="2000" dirty="0"/>
              <a:t>: Leif Wilhelmsson 	</a:t>
            </a:r>
            <a:r>
              <a:rPr lang="en-US" altLang="zh-CN" sz="2000" dirty="0" smtClean="0"/>
              <a:t>Second</a:t>
            </a:r>
            <a:r>
              <a:rPr lang="en-US" altLang="zh-CN" sz="2000" dirty="0"/>
              <a:t>: </a:t>
            </a:r>
            <a:r>
              <a:rPr lang="en-US" altLang="zh-CN" sz="2000" dirty="0" smtClean="0"/>
              <a:t> 	</a:t>
            </a:r>
            <a:endParaRPr lang="en-US" altLang="zh-CN" sz="2000" dirty="0"/>
          </a:p>
          <a:p>
            <a:pPr algn="just"/>
            <a:endParaRPr lang="en-US" altLang="zh-CN" sz="2000" dirty="0"/>
          </a:p>
          <a:p>
            <a:pPr algn="just"/>
            <a:r>
              <a:rPr lang="en-US" altLang="zh-CN" sz="2000" dirty="0"/>
              <a:t>Result</a:t>
            </a:r>
            <a:r>
              <a:rPr lang="en-US" altLang="zh-CN" sz="2000" dirty="0" smtClean="0"/>
              <a:t>:</a:t>
            </a:r>
            <a:endParaRPr lang="zh-CN" altLang="en-US" sz="2000" dirty="0"/>
          </a:p>
          <a:p>
            <a:pPr algn="just"/>
            <a:endParaRPr lang="zh-CN" altLang="en-US" sz="2000" dirty="0" smtClean="0"/>
          </a:p>
          <a:p>
            <a:pPr algn="just"/>
            <a:endParaRPr lang="zh-CN" altLang="en-US" sz="2000" dirty="0"/>
          </a:p>
        </p:txBody>
      </p:sp>
      <p:sp>
        <p:nvSpPr>
          <p:cNvPr id="19461"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extLst>
      <p:ext uri="{BB962C8B-B14F-4D97-AF65-F5344CB8AC3E}">
        <p14:creationId xmlns:p14="http://schemas.microsoft.com/office/powerpoint/2010/main" val="24698726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1AB2EE6-FE30-4D0C-913B-802607E59985}" type="slidenum">
              <a:rPr lang="en-US" altLang="en-US" sz="1200" b="0" smtClean="0"/>
              <a:pPr>
                <a:spcBef>
                  <a:spcPct val="0"/>
                </a:spcBef>
                <a:buFontTx/>
                <a:buNone/>
              </a:pPr>
              <a:t>19</a:t>
            </a:fld>
            <a:endParaRPr lang="en-US" altLang="en-US" sz="1200" b="0" smtClean="0"/>
          </a:p>
        </p:txBody>
      </p:sp>
      <p:sp>
        <p:nvSpPr>
          <p:cNvPr id="21507"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buFontTx/>
              <a:buNone/>
            </a:pPr>
            <a:r>
              <a:rPr lang="en-US" altLang="zh-CN" sz="2800" dirty="0" err="1"/>
              <a:t>TGbf</a:t>
            </a:r>
            <a:r>
              <a:rPr lang="en-US" altLang="zh-CN" sz="2800" dirty="0"/>
              <a:t> </a:t>
            </a:r>
            <a:r>
              <a:rPr lang="en-US" altLang="zh-CN" sz="2800" dirty="0" smtClean="0"/>
              <a:t>Timeline</a:t>
            </a:r>
            <a:endParaRPr lang="en-US" altLang="zh-CN" sz="2800" dirty="0"/>
          </a:p>
        </p:txBody>
      </p:sp>
      <p:sp>
        <p:nvSpPr>
          <p:cNvPr id="21508" name="Rectangle 3"/>
          <p:cNvSpPr txBox="1">
            <a:spLocks noChangeArrowheads="1"/>
          </p:cNvSpPr>
          <p:nvPr/>
        </p:nvSpPr>
        <p:spPr bwMode="auto">
          <a:xfrm>
            <a:off x="685800" y="1447800"/>
            <a:ext cx="785812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1" algn="just"/>
            <a:r>
              <a:rPr lang="en-US" altLang="zh-CN" sz="2400" dirty="0"/>
              <a:t>PAR approved			Sep, 2020</a:t>
            </a:r>
          </a:p>
          <a:p>
            <a:pPr lvl="1" algn="just"/>
            <a:r>
              <a:rPr lang="en-US" altLang="zh-CN" sz="2400" dirty="0"/>
              <a:t>First TG meeting		Oct, 2020</a:t>
            </a:r>
          </a:p>
          <a:p>
            <a:pPr lvl="1" algn="just"/>
            <a:r>
              <a:rPr lang="en-US" altLang="zh-CN" sz="2400" dirty="0">
                <a:solidFill>
                  <a:srgbClr val="FF0000"/>
                </a:solidFill>
              </a:rPr>
              <a:t>D0.1 				</a:t>
            </a:r>
            <a:r>
              <a:rPr lang="en-US" altLang="zh-CN" sz="2400" i="1" dirty="0">
                <a:solidFill>
                  <a:srgbClr val="FF0000"/>
                </a:solidFill>
              </a:rPr>
              <a:t>Jan, 2022</a:t>
            </a:r>
          </a:p>
          <a:p>
            <a:pPr lvl="1" algn="just"/>
            <a:r>
              <a:rPr lang="en-US" altLang="zh-CN" sz="2400" dirty="0"/>
              <a:t>Initial Letter Ballot (D1.0)	</a:t>
            </a:r>
            <a:r>
              <a:rPr lang="en-US" altLang="zh-CN" sz="2400" i="1" dirty="0"/>
              <a:t>Jul, 2022 </a:t>
            </a:r>
          </a:p>
          <a:p>
            <a:pPr lvl="1" algn="just"/>
            <a:r>
              <a:rPr lang="en-US" altLang="zh-CN" sz="2400" dirty="0"/>
              <a:t>Recirculation LB (D2.0)	</a:t>
            </a:r>
            <a:r>
              <a:rPr lang="en-US" altLang="zh-CN" sz="2400" i="1" dirty="0"/>
              <a:t>Jan, 2023</a:t>
            </a:r>
          </a:p>
          <a:p>
            <a:pPr lvl="1" algn="just"/>
            <a:r>
              <a:rPr lang="en-US" altLang="zh-CN" sz="2400" dirty="0"/>
              <a:t>Recirculation LB (D3.0)	</a:t>
            </a:r>
            <a:r>
              <a:rPr lang="en-US" altLang="zh-CN" sz="2400" i="1" dirty="0"/>
              <a:t>May, 2023</a:t>
            </a:r>
          </a:p>
          <a:p>
            <a:pPr lvl="1" algn="just"/>
            <a:r>
              <a:rPr lang="en-US" altLang="zh-CN" sz="2400" dirty="0"/>
              <a:t>Initial SA Ballot (D4.0)		Sep 2023</a:t>
            </a:r>
          </a:p>
          <a:p>
            <a:pPr lvl="1" algn="just"/>
            <a:r>
              <a:rPr lang="en-US" altLang="zh-CN" sz="2400" dirty="0"/>
              <a:t>Final 802.11 WG approval	</a:t>
            </a:r>
            <a:r>
              <a:rPr lang="en-US" altLang="zh-CN" sz="2400" i="1" dirty="0"/>
              <a:t>July 2024 </a:t>
            </a:r>
          </a:p>
          <a:p>
            <a:pPr lvl="1" algn="just"/>
            <a:r>
              <a:rPr lang="en-US" altLang="zh-CN" sz="2400" dirty="0"/>
              <a:t>802 EC approval		</a:t>
            </a:r>
            <a:r>
              <a:rPr lang="en-US" altLang="zh-CN" sz="2400" i="1" dirty="0"/>
              <a:t>July 2024 </a:t>
            </a:r>
          </a:p>
          <a:p>
            <a:pPr lvl="1" algn="just"/>
            <a:r>
              <a:rPr lang="en-US" altLang="zh-CN" sz="2400" dirty="0" err="1"/>
              <a:t>RevCom</a:t>
            </a:r>
            <a:r>
              <a:rPr lang="en-US" altLang="zh-CN" sz="2400" dirty="0"/>
              <a:t> and SASB approval	Sep 2024</a:t>
            </a:r>
          </a:p>
        </p:txBody>
      </p:sp>
      <p:sp>
        <p:nvSpPr>
          <p:cNvPr id="21509"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extLst>
      <p:ext uri="{BB962C8B-B14F-4D97-AF65-F5344CB8AC3E}">
        <p14:creationId xmlns:p14="http://schemas.microsoft.com/office/powerpoint/2010/main" val="3594071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28600" y="1295400"/>
            <a:ext cx="8686800" cy="1066800"/>
          </a:xfrm>
        </p:spPr>
        <p:txBody>
          <a:bodyPr/>
          <a:lstStyle/>
          <a:p>
            <a:r>
              <a:rPr lang="en-US" altLang="en-US" sz="3600" smtClean="0">
                <a:solidFill>
                  <a:srgbClr val="0000FF"/>
                </a:solidFill>
                <a:cs typeface="Times New Roman" panose="02020603050405020304" pitchFamily="18" charset="0"/>
              </a:rPr>
              <a:t>IEEE 802.11 Task Group bf</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WLAN Sensing</a:t>
            </a:r>
            <a:br>
              <a:rPr lang="en-US" altLang="en-US" sz="3600" smtClean="0">
                <a:solidFill>
                  <a:srgbClr val="0000FF"/>
                </a:solidFill>
                <a:cs typeface="Times New Roman" panose="02020603050405020304" pitchFamily="18" charset="0"/>
              </a:rPr>
            </a:br>
            <a:endParaRPr lang="en-CA" altLang="en-US" sz="2000" smtClean="0">
              <a:cs typeface="Times New Roman" panose="02020603050405020304" pitchFamily="18" charset="0"/>
            </a:endParaRPr>
          </a:p>
        </p:txBody>
      </p:sp>
      <p:sp>
        <p:nvSpPr>
          <p:cNvPr id="5123" name="Content Placeholder 2"/>
          <p:cNvSpPr>
            <a:spLocks noGrp="1"/>
          </p:cNvSpPr>
          <p:nvPr>
            <p:ph idx="1"/>
          </p:nvPr>
        </p:nvSpPr>
        <p:spPr>
          <a:xfrm>
            <a:off x="533400" y="2667000"/>
            <a:ext cx="8305800" cy="3124200"/>
          </a:xfrm>
        </p:spPr>
        <p:txBody>
          <a:bodyPr/>
          <a:lstStyle/>
          <a:p>
            <a:pPr algn="ctr">
              <a:lnSpc>
                <a:spcPct val="90000"/>
              </a:lnSpc>
              <a:buFontTx/>
              <a:buNone/>
            </a:pPr>
            <a:r>
              <a:rPr lang="en-US" altLang="zh-CN" dirty="0" smtClean="0"/>
              <a:t>July 13, 16, 19</a:t>
            </a:r>
            <a:endParaRPr lang="en-US" altLang="en-US" dirty="0" smtClean="0">
              <a:solidFill>
                <a:srgbClr val="FF0000"/>
              </a:solidFill>
              <a:cs typeface="Times New Roman" panose="02020603050405020304" pitchFamily="18" charset="0"/>
            </a:endParaRPr>
          </a:p>
          <a:p>
            <a:pPr algn="ctr">
              <a:lnSpc>
                <a:spcPct val="90000"/>
              </a:lnSpc>
              <a:buFontTx/>
              <a:buNone/>
            </a:pPr>
            <a:r>
              <a:rPr lang="en-US" altLang="en-US" dirty="0" smtClean="0">
                <a:cs typeface="Times New Roman" panose="02020603050405020304" pitchFamily="18" charset="0"/>
              </a:rPr>
              <a:t>9:00am ET – 11:00am ET</a:t>
            </a:r>
          </a:p>
          <a:p>
            <a:pPr algn="ctr">
              <a:lnSpc>
                <a:spcPct val="90000"/>
              </a:lnSpc>
              <a:buFontTx/>
              <a:buNone/>
            </a:pPr>
            <a:endParaRPr lang="en-US" altLang="en-US" sz="2000" dirty="0" smtClean="0">
              <a:cs typeface="Times New Roman" panose="02020603050405020304" pitchFamily="18" charset="0"/>
            </a:endParaRPr>
          </a:p>
          <a:p>
            <a:pPr algn="just">
              <a:lnSpc>
                <a:spcPct val="90000"/>
              </a:lnSpc>
              <a:buFontTx/>
              <a:buNone/>
            </a:pPr>
            <a:r>
              <a:rPr lang="en-US" altLang="en-US" sz="2000" dirty="0">
                <a:latin typeface="Arial" panose="020B0604020202020204" pitchFamily="34" charset="0"/>
                <a:cs typeface="MS PGothic" panose="020B0600070205080204" pitchFamily="34" charset="-128"/>
              </a:rPr>
              <a:t>		   	        Chair:	</a:t>
            </a:r>
            <a:r>
              <a:rPr lang="en-US" altLang="en-US" sz="2000" dirty="0">
                <a:cs typeface="Times New Roman" panose="02020603050405020304" pitchFamily="18" charset="0"/>
              </a:rPr>
              <a:t>Tony Xiao Han (Huawei)</a:t>
            </a:r>
          </a:p>
          <a:p>
            <a:pPr algn="just">
              <a:lnSpc>
                <a:spcPct val="90000"/>
              </a:lnSpc>
              <a:buNone/>
            </a:pPr>
            <a:r>
              <a:rPr lang="en-US" altLang="en-US" sz="2000" dirty="0">
                <a:latin typeface="Arial" panose="020B0604020202020204" pitchFamily="34" charset="0"/>
                <a:cs typeface="MS PGothic" panose="020B0600070205080204" pitchFamily="34" charset="-128"/>
              </a:rPr>
              <a:t>			Vice Chair: 	</a:t>
            </a:r>
            <a:r>
              <a:rPr lang="en-US" altLang="en-US" sz="2000" dirty="0">
                <a:cs typeface="Times New Roman" panose="02020603050405020304" pitchFamily="18" charset="0"/>
              </a:rPr>
              <a:t>Sang Kim (LG Electronics)</a:t>
            </a:r>
          </a:p>
          <a:p>
            <a:pPr algn="just">
              <a:lnSpc>
                <a:spcPct val="90000"/>
              </a:lnSpc>
              <a:buNone/>
            </a:pPr>
            <a:r>
              <a:rPr lang="en-US" altLang="en-US" sz="2000" dirty="0" smtClean="0">
                <a:latin typeface="Arial" panose="020B0604020202020204" pitchFamily="34" charset="0"/>
                <a:cs typeface="MS PGothic" panose="020B0600070205080204" pitchFamily="34" charset="-128"/>
              </a:rPr>
              <a:t> </a:t>
            </a:r>
            <a:r>
              <a:rPr lang="en-US" altLang="en-US" sz="2000" dirty="0">
                <a:latin typeface="Arial" panose="020B0604020202020204" pitchFamily="34" charset="0"/>
                <a:cs typeface="MS PGothic" panose="020B0600070205080204" pitchFamily="34" charset="-128"/>
              </a:rPr>
              <a:t>					</a:t>
            </a:r>
            <a:r>
              <a:rPr lang="en-US" altLang="zh-CN" sz="2000" dirty="0"/>
              <a:t>Assaf Kasher (Qualcomm)</a:t>
            </a:r>
            <a:endParaRPr lang="en-US" altLang="en-US" sz="2000" dirty="0">
              <a:cs typeface="Times New Roman" panose="02020603050405020304" pitchFamily="18" charset="0"/>
            </a:endParaRPr>
          </a:p>
          <a:p>
            <a:pPr algn="just">
              <a:lnSpc>
                <a:spcPct val="90000"/>
              </a:lnSpc>
              <a:buNone/>
            </a:pPr>
            <a:r>
              <a:rPr lang="en-US" altLang="en-US" sz="2000" dirty="0">
                <a:latin typeface="Arial" panose="020B0604020202020204" pitchFamily="34" charset="0"/>
                <a:cs typeface="MS PGothic" panose="020B0600070205080204" pitchFamily="34" charset="-128"/>
              </a:rPr>
              <a:t>			 Secretary: 	</a:t>
            </a:r>
            <a:r>
              <a:rPr lang="en-US" altLang="zh-CN" sz="2000" dirty="0"/>
              <a:t>Leif Wilhelmsson </a:t>
            </a:r>
            <a:r>
              <a:rPr lang="en-US" altLang="en-US" sz="2000" dirty="0"/>
              <a:t>(</a:t>
            </a:r>
            <a:r>
              <a:rPr lang="en-US" altLang="zh-CN" sz="2000" dirty="0"/>
              <a:t>Ericsson</a:t>
            </a:r>
            <a:r>
              <a:rPr lang="en-US" altLang="en-US" sz="2000" dirty="0"/>
              <a:t>)</a:t>
            </a:r>
          </a:p>
          <a:p>
            <a:pPr algn="just">
              <a:lnSpc>
                <a:spcPct val="90000"/>
              </a:lnSpc>
              <a:buNone/>
            </a:pPr>
            <a:r>
              <a:rPr lang="en-US" altLang="en-US" sz="2000" dirty="0">
                <a:latin typeface="Arial" panose="020B0604020202020204" pitchFamily="34" charset="0"/>
                <a:cs typeface="MS PGothic" panose="020B0600070205080204" pitchFamily="34" charset="-128"/>
              </a:rPr>
              <a:t>		 </a:t>
            </a:r>
            <a:r>
              <a:rPr lang="en-US" altLang="en-US" sz="2000" dirty="0" smtClean="0">
                <a:latin typeface="Arial" panose="020B0604020202020204" pitchFamily="34" charset="0"/>
                <a:cs typeface="MS PGothic" panose="020B0600070205080204" pitchFamily="34" charset="-128"/>
              </a:rPr>
              <a:t>  Tech</a:t>
            </a:r>
            <a:r>
              <a:rPr lang="en-US" altLang="zh-CN" sz="2000" dirty="0" smtClean="0">
                <a:latin typeface="Arial" panose="020B0604020202020204" pitchFamily="34" charset="0"/>
                <a:cs typeface="MS PGothic" panose="020B0600070205080204" pitchFamily="34" charset="-128"/>
              </a:rPr>
              <a:t>nical </a:t>
            </a:r>
            <a:r>
              <a:rPr lang="en-US" altLang="en-US" sz="2000" dirty="0" smtClean="0">
                <a:latin typeface="Arial" panose="020B0604020202020204" pitchFamily="34" charset="0"/>
                <a:cs typeface="MS PGothic" panose="020B0600070205080204" pitchFamily="34" charset="-128"/>
              </a:rPr>
              <a:t>Editor:</a:t>
            </a:r>
            <a:r>
              <a:rPr lang="en-US" altLang="en-US" sz="2000" dirty="0">
                <a:latin typeface="Arial" panose="020B0604020202020204" pitchFamily="34" charset="0"/>
                <a:cs typeface="MS PGothic" panose="020B0600070205080204" pitchFamily="34" charset="-128"/>
              </a:rPr>
              <a:t>	</a:t>
            </a:r>
            <a:r>
              <a:rPr lang="en-US" altLang="zh-CN" sz="2000" dirty="0"/>
              <a:t>Claudio Da Silva </a:t>
            </a:r>
            <a:r>
              <a:rPr lang="en-US" altLang="en-US" sz="2000" dirty="0">
                <a:cs typeface="Times New Roman" panose="02020603050405020304" pitchFamily="18" charset="0"/>
              </a:rPr>
              <a:t>(Intel</a:t>
            </a:r>
            <a:r>
              <a:rPr lang="en-US" altLang="en-US" sz="2000" dirty="0" smtClean="0">
                <a:cs typeface="Times New Roman" panose="02020603050405020304" pitchFamily="18" charset="0"/>
              </a:rPr>
              <a:t>)</a:t>
            </a:r>
            <a:endParaRPr lang="en-US" altLang="en-US" sz="2000" dirty="0">
              <a:cs typeface="Times New Roman" panose="02020603050405020304" pitchFamily="18" charset="0"/>
            </a:endParaRPr>
          </a:p>
        </p:txBody>
      </p:sp>
      <p:sp>
        <p:nvSpPr>
          <p:cNvPr id="512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5B70FC0-6934-411C-80A2-3E6276AAFEC3}" type="slidenum">
              <a:rPr lang="en-US" altLang="en-US" sz="1200" b="0" smtClean="0"/>
              <a:pPr>
                <a:spcBef>
                  <a:spcPct val="0"/>
                </a:spcBef>
                <a:buFontTx/>
                <a:buNone/>
              </a:pPr>
              <a:t>2</a:t>
            </a:fld>
            <a:endParaRPr lang="en-US" altLang="en-US" sz="1200" b="0" smtClean="0"/>
          </a:p>
        </p:txBody>
      </p:sp>
      <p:sp>
        <p:nvSpPr>
          <p:cNvPr id="5125"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extLst>
      <p:ext uri="{BB962C8B-B14F-4D97-AF65-F5344CB8AC3E}">
        <p14:creationId xmlns:p14="http://schemas.microsoft.com/office/powerpoint/2010/main" val="19842551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C8B59EB-F2FC-4F2B-B19D-A93850D93E02}" type="slidenum">
              <a:rPr lang="en-US" altLang="en-US" sz="1200" b="0" smtClean="0"/>
              <a:pPr>
                <a:spcBef>
                  <a:spcPct val="0"/>
                </a:spcBef>
                <a:buFontTx/>
                <a:buNone/>
              </a:pPr>
              <a:t>20</a:t>
            </a:fld>
            <a:endParaRPr lang="en-US" altLang="en-US" sz="1200" b="0" smtClean="0"/>
          </a:p>
        </p:txBody>
      </p:sp>
      <p:sp>
        <p:nvSpPr>
          <p:cNvPr id="26627"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Call for contribution </a:t>
            </a:r>
          </a:p>
        </p:txBody>
      </p:sp>
      <p:sp>
        <p:nvSpPr>
          <p:cNvPr id="26628" name="Rectangle 3"/>
          <p:cNvSpPr txBox="1">
            <a:spLocks noChangeArrowheads="1"/>
          </p:cNvSpPr>
          <p:nvPr/>
        </p:nvSpPr>
        <p:spPr bwMode="auto">
          <a:xfrm>
            <a:off x="685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r>
              <a:rPr lang="en-US" altLang="zh-CN" sz="2000"/>
              <a:t>Call for submissions for the following topics</a:t>
            </a:r>
          </a:p>
          <a:p>
            <a:pPr lvl="1" algn="just"/>
            <a:r>
              <a:rPr lang="en-US" altLang="zh-CN" sz="1800"/>
              <a:t>Usage models, use cases  (Need documentation and need someone to champion)</a:t>
            </a:r>
          </a:p>
          <a:p>
            <a:pPr lvl="1" algn="just"/>
            <a:r>
              <a:rPr lang="en-US" altLang="zh-CN" sz="1800"/>
              <a:t>Functional requirements (Need documentation and need someone to champion)</a:t>
            </a:r>
          </a:p>
          <a:p>
            <a:pPr lvl="1" algn="just"/>
            <a:r>
              <a:rPr lang="en-US" altLang="zh-CN" sz="1800"/>
              <a:t>Channel model (Need documentation and need someone to champion)</a:t>
            </a:r>
          </a:p>
          <a:p>
            <a:pPr lvl="1" algn="just"/>
            <a:r>
              <a:rPr lang="en-US" altLang="zh-CN" sz="1800"/>
              <a:t>Evaluation methodology (Need documentation and need someone to champion)</a:t>
            </a:r>
          </a:p>
          <a:p>
            <a:pPr lvl="1" algn="just"/>
            <a:r>
              <a:rPr lang="en-US" altLang="zh-CN" sz="1800"/>
              <a:t>Measurement and evaluation results</a:t>
            </a:r>
          </a:p>
          <a:p>
            <a:pPr lvl="1" algn="just"/>
            <a:r>
              <a:rPr lang="en-US" altLang="zh-CN" sz="1800"/>
              <a:t>Technology and standardization gaps to support WLAN sensing</a:t>
            </a:r>
          </a:p>
          <a:p>
            <a:pPr lvl="1" algn="just"/>
            <a:r>
              <a:rPr lang="en-US" altLang="zh-CN" sz="1800"/>
              <a:t>Other?</a:t>
            </a:r>
          </a:p>
        </p:txBody>
      </p:sp>
      <p:sp>
        <p:nvSpPr>
          <p:cNvPr id="26629"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extLst>
      <p:ext uri="{BB962C8B-B14F-4D97-AF65-F5344CB8AC3E}">
        <p14:creationId xmlns:p14="http://schemas.microsoft.com/office/powerpoint/2010/main" val="775197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9364212-B632-40D2-A347-AF280E1ABC9C}" type="slidenum">
              <a:rPr lang="en-US" altLang="en-US" sz="1200" b="0" smtClean="0"/>
              <a:pPr>
                <a:spcBef>
                  <a:spcPct val="0"/>
                </a:spcBef>
                <a:buFontTx/>
                <a:buNone/>
              </a:pPr>
              <a:t>21</a:t>
            </a:fld>
            <a:endParaRPr lang="en-US" altLang="en-US" sz="1200" b="0" smtClean="0"/>
          </a:p>
        </p:txBody>
      </p:sp>
      <p:sp>
        <p:nvSpPr>
          <p:cNvPr id="27651"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27652"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3200"/>
              <a:t>Teleconference Times</a:t>
            </a:r>
            <a:endParaRPr lang="en-US" altLang="en-US" sz="3200">
              <a:solidFill>
                <a:schemeClr val="tx2"/>
              </a:solidFill>
            </a:endParaRPr>
          </a:p>
        </p:txBody>
      </p:sp>
      <p:sp>
        <p:nvSpPr>
          <p:cNvPr id="10" name="Rectangle 3"/>
          <p:cNvSpPr txBox="1">
            <a:spLocks noChangeArrowheads="1"/>
          </p:cNvSpPr>
          <p:nvPr/>
        </p:nvSpPr>
        <p:spPr bwMode="auto">
          <a:xfrm>
            <a:off x="685800" y="13716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2860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1" indent="-228600" algn="just">
              <a:spcBef>
                <a:spcPct val="0"/>
              </a:spcBef>
              <a:spcAft>
                <a:spcPts val="600"/>
              </a:spcAft>
              <a:buClr>
                <a:srgbClr val="000000"/>
              </a:buClr>
              <a:buFont typeface="Arial" panose="020B0604020202020204" pitchFamily="34" charset="0"/>
              <a:buChar char="•"/>
              <a:defRPr/>
            </a:pPr>
            <a:r>
              <a:rPr lang="en-US" altLang="zh-CN" sz="2400" b="1" dirty="0" smtClean="0">
                <a:cs typeface="Times New Roman" panose="02020603050405020304" pitchFamily="18" charset="0"/>
              </a:rPr>
              <a:t>Confirmed:</a:t>
            </a:r>
          </a:p>
          <a:p>
            <a:pPr marL="685800" lvl="2" indent="-285750" algn="just">
              <a:spcBef>
                <a:spcPct val="0"/>
              </a:spcBef>
              <a:spcAft>
                <a:spcPts val="6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July </a:t>
            </a:r>
            <a:r>
              <a:rPr lang="en-US" altLang="zh-CN" sz="1800" b="1" dirty="0" smtClean="0">
                <a:cs typeface="Times New Roman" panose="02020603050405020304" pitchFamily="18" charset="0"/>
              </a:rPr>
              <a:t>13 </a:t>
            </a:r>
            <a:r>
              <a:rPr lang="en-US" altLang="zh-CN" sz="1800" b="1" dirty="0">
                <a:cs typeface="Times New Roman" panose="02020603050405020304" pitchFamily="18" charset="0"/>
              </a:rPr>
              <a:t>(Tuesday), 9am - 11:00pm ET </a:t>
            </a:r>
            <a:r>
              <a:rPr lang="en-US" altLang="zh-CN" sz="1800" b="1" dirty="0" smtClean="0">
                <a:cs typeface="Times New Roman" panose="02020603050405020304" pitchFamily="18" charset="0"/>
              </a:rPr>
              <a:t>-------------July Plenary</a:t>
            </a:r>
            <a:endParaRPr lang="en-US" altLang="zh-CN" sz="1800" b="1" dirty="0">
              <a:cs typeface="Times New Roman" panose="02020603050405020304" pitchFamily="18" charset="0"/>
            </a:endParaRPr>
          </a:p>
          <a:p>
            <a:pPr marL="685800" lvl="2" indent="-285750" algn="just">
              <a:spcBef>
                <a:spcPct val="0"/>
              </a:spcBef>
              <a:spcAft>
                <a:spcPts val="6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July </a:t>
            </a:r>
            <a:r>
              <a:rPr lang="en-US" altLang="zh-CN" sz="1800" b="1" dirty="0" smtClean="0">
                <a:cs typeface="Times New Roman" panose="02020603050405020304" pitchFamily="18" charset="0"/>
              </a:rPr>
              <a:t>16 </a:t>
            </a:r>
            <a:r>
              <a:rPr lang="en-US" altLang="zh-CN" sz="1800" b="1" dirty="0">
                <a:cs typeface="Times New Roman" panose="02020603050405020304" pitchFamily="18" charset="0"/>
              </a:rPr>
              <a:t>(Friday), 9am - 11:00pm ET ------------- July Plenary</a:t>
            </a:r>
          </a:p>
          <a:p>
            <a:pPr marL="685800" lvl="2" indent="-285750" algn="just">
              <a:spcBef>
                <a:spcPct val="0"/>
              </a:spcBef>
              <a:spcAft>
                <a:spcPts val="6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July </a:t>
            </a:r>
            <a:r>
              <a:rPr lang="en-US" altLang="zh-CN" sz="1800" b="1" dirty="0" smtClean="0">
                <a:cs typeface="Times New Roman" panose="02020603050405020304" pitchFamily="18" charset="0"/>
              </a:rPr>
              <a:t>19 </a:t>
            </a:r>
            <a:r>
              <a:rPr lang="en-US" altLang="zh-CN" sz="1800" b="1" dirty="0">
                <a:cs typeface="Times New Roman" panose="02020603050405020304" pitchFamily="18" charset="0"/>
              </a:rPr>
              <a:t>(Monday), 9am - 11:00pm ET ------------- July Plenary</a:t>
            </a:r>
          </a:p>
          <a:p>
            <a:pPr marL="685800" lvl="2" indent="-285750" algn="just">
              <a:spcBef>
                <a:spcPct val="0"/>
              </a:spcBef>
              <a:spcAft>
                <a:spcPts val="600"/>
              </a:spcAft>
              <a:buClr>
                <a:srgbClr val="000000"/>
              </a:buClr>
              <a:buFont typeface="Times New Roman" panose="02020603050405020304" pitchFamily="18" charset="0"/>
              <a:buChar char="―"/>
              <a:defRPr/>
            </a:pPr>
            <a:endParaRPr lang="en-US" altLang="zh-CN" sz="1800" b="1" dirty="0">
              <a:cs typeface="Times New Roman" panose="02020603050405020304" pitchFamily="18" charset="0"/>
            </a:endParaRPr>
          </a:p>
          <a:p>
            <a:pPr marL="685800" lvl="2" indent="-285750" algn="just">
              <a:spcBef>
                <a:spcPct val="0"/>
              </a:spcBef>
              <a:spcAft>
                <a:spcPts val="600"/>
              </a:spcAft>
              <a:buFont typeface="Times New Roman" panose="02020603050405020304" pitchFamily="18" charset="0"/>
              <a:buChar char="―"/>
              <a:defRPr/>
            </a:pPr>
            <a:endParaRPr lang="en-US" altLang="zh-CN" sz="1800" b="1" dirty="0">
              <a:cs typeface="Times New Roman" panose="02020603050405020304" pitchFamily="18" charset="0"/>
            </a:endParaRPr>
          </a:p>
          <a:p>
            <a:pPr marL="685800" lvl="2" indent="-285750" algn="just">
              <a:spcBef>
                <a:spcPct val="0"/>
              </a:spcBef>
              <a:spcAft>
                <a:spcPts val="600"/>
              </a:spcAft>
              <a:buFont typeface="Times New Roman" panose="02020603050405020304" pitchFamily="18" charset="0"/>
              <a:buChar char="―"/>
              <a:defRPr/>
            </a:pPr>
            <a:r>
              <a:rPr lang="en-US" altLang="zh-CN" sz="1800" b="1" dirty="0">
                <a:cs typeface="Times New Roman" panose="02020603050405020304" pitchFamily="18" charset="0"/>
              </a:rPr>
              <a:t>July      27   (Tuesday), 10am - 12:00pm ET</a:t>
            </a:r>
          </a:p>
          <a:p>
            <a:pPr marL="685800" lvl="2" indent="-285750" algn="just">
              <a:spcBef>
                <a:spcPct val="0"/>
              </a:spcBef>
              <a:spcAft>
                <a:spcPts val="600"/>
              </a:spcAft>
              <a:buFont typeface="Times New Roman" panose="02020603050405020304" pitchFamily="18" charset="0"/>
              <a:buChar char="―"/>
              <a:defRPr/>
            </a:pPr>
            <a:r>
              <a:rPr lang="en-US" altLang="zh-CN" sz="1800" b="1" dirty="0">
                <a:solidFill>
                  <a:srgbClr val="FF0000"/>
                </a:solidFill>
                <a:cs typeface="Times New Roman" panose="02020603050405020304" pitchFamily="18" charset="0"/>
              </a:rPr>
              <a:t>August 3   (Tuesday), 10am - 12:00pm ET</a:t>
            </a:r>
          </a:p>
          <a:p>
            <a:pPr marL="685800" lvl="2" indent="-285750" algn="just">
              <a:spcBef>
                <a:spcPct val="0"/>
              </a:spcBef>
              <a:spcAft>
                <a:spcPts val="600"/>
              </a:spcAft>
              <a:buFont typeface="Times New Roman" panose="02020603050405020304" pitchFamily="18" charset="0"/>
              <a:buChar char="―"/>
              <a:defRPr/>
            </a:pPr>
            <a:r>
              <a:rPr lang="en-US" altLang="zh-CN" sz="1800" b="1" dirty="0">
                <a:cs typeface="Times New Roman" panose="02020603050405020304" pitchFamily="18" charset="0"/>
              </a:rPr>
              <a:t>August 10   (Tuesday), 10am - 12:00pm ET</a:t>
            </a:r>
          </a:p>
          <a:p>
            <a:pPr marL="685800" lvl="2" indent="-285750" algn="just">
              <a:spcBef>
                <a:spcPct val="0"/>
              </a:spcBef>
              <a:spcAft>
                <a:spcPts val="600"/>
              </a:spcAft>
              <a:buFont typeface="Times New Roman" panose="02020603050405020304" pitchFamily="18" charset="0"/>
              <a:buChar char="―"/>
              <a:defRPr/>
            </a:pPr>
            <a:r>
              <a:rPr lang="en-US" altLang="zh-CN" sz="1800" b="1" dirty="0">
                <a:cs typeface="Times New Roman" panose="02020603050405020304" pitchFamily="18" charset="0"/>
              </a:rPr>
              <a:t>August 17   (Tuesday), 10am - 12:00pm ET</a:t>
            </a:r>
          </a:p>
          <a:p>
            <a:pPr marL="685800" lvl="2" indent="-285750" algn="just">
              <a:spcBef>
                <a:spcPct val="0"/>
              </a:spcBef>
              <a:spcAft>
                <a:spcPts val="600"/>
              </a:spcAft>
              <a:buFont typeface="Times New Roman" panose="02020603050405020304" pitchFamily="18" charset="0"/>
              <a:buChar char="―"/>
              <a:defRPr/>
            </a:pPr>
            <a:r>
              <a:rPr lang="en-US" altLang="zh-CN" sz="1800" b="1" dirty="0">
                <a:cs typeface="Times New Roman" panose="02020603050405020304" pitchFamily="18" charset="0"/>
              </a:rPr>
              <a:t>August 24   (Tuesday), 10am - 12:00pm ET</a:t>
            </a:r>
          </a:p>
          <a:p>
            <a:pPr marL="685800" lvl="2" indent="-285750" algn="just">
              <a:spcBef>
                <a:spcPct val="0"/>
              </a:spcBef>
              <a:spcAft>
                <a:spcPts val="600"/>
              </a:spcAft>
              <a:buFont typeface="Times New Roman" panose="02020603050405020304" pitchFamily="18" charset="0"/>
              <a:buChar char="―"/>
              <a:defRPr/>
            </a:pPr>
            <a:r>
              <a:rPr lang="en-US" altLang="zh-CN" sz="1800" b="1" dirty="0">
                <a:cs typeface="Times New Roman" panose="02020603050405020304" pitchFamily="18" charset="0"/>
              </a:rPr>
              <a:t>August 31   (Tuesday), 10am - 12:00pm ET</a:t>
            </a:r>
          </a:p>
          <a:p>
            <a:pPr marL="685800" lvl="2" indent="-285750" algn="just">
              <a:spcBef>
                <a:spcPct val="0"/>
              </a:spcBef>
              <a:spcAft>
                <a:spcPts val="600"/>
              </a:spcAft>
              <a:buFont typeface="Times New Roman" panose="02020603050405020304" pitchFamily="18" charset="0"/>
              <a:buChar char="―"/>
              <a:defRPr/>
            </a:pPr>
            <a:r>
              <a:rPr lang="en-US" altLang="zh-CN" sz="1800" b="1" dirty="0">
                <a:cs typeface="Times New Roman" panose="02020603050405020304" pitchFamily="18" charset="0"/>
              </a:rPr>
              <a:t>September 7   (Tuesday), 10am - 12:00pm </a:t>
            </a:r>
            <a:r>
              <a:rPr lang="en-US" altLang="zh-CN" sz="1800" b="1" dirty="0" smtClean="0">
                <a:cs typeface="Times New Roman" panose="02020603050405020304" pitchFamily="18" charset="0"/>
              </a:rPr>
              <a:t>ET</a:t>
            </a:r>
            <a:endParaRPr lang="en-US" altLang="zh-CN" sz="2400" b="1" dirty="0" smtClean="0">
              <a:cs typeface="Times New Roman" panose="02020603050405020304" pitchFamily="18" charset="0"/>
            </a:endParaRPr>
          </a:p>
        </p:txBody>
      </p:sp>
    </p:spTree>
    <p:extLst>
      <p:ext uri="{BB962C8B-B14F-4D97-AF65-F5344CB8AC3E}">
        <p14:creationId xmlns:p14="http://schemas.microsoft.com/office/powerpoint/2010/main" val="14504097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C4ED637-7F2E-41AD-AE0D-FC461299F22A}" type="slidenum">
              <a:rPr lang="en-US" altLang="en-US" sz="1200" b="0" smtClean="0"/>
              <a:pPr>
                <a:spcBef>
                  <a:spcPct val="0"/>
                </a:spcBef>
                <a:buFontTx/>
                <a:buNone/>
              </a:pPr>
              <a:t>22</a:t>
            </a:fld>
            <a:endParaRPr lang="en-US" altLang="en-US" sz="1200" b="0" smtClean="0"/>
          </a:p>
        </p:txBody>
      </p:sp>
      <p:sp>
        <p:nvSpPr>
          <p:cNvPr id="1843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Agenda items on </a:t>
            </a:r>
            <a:r>
              <a:rPr lang="en-US" altLang="en-US" sz="3000" dirty="0" smtClean="0">
                <a:solidFill>
                  <a:srgbClr val="0000FF"/>
                </a:solidFill>
                <a:cs typeface="Times New Roman" panose="02020603050405020304" pitchFamily="18" charset="0"/>
              </a:rPr>
              <a:t>July 16</a:t>
            </a:r>
            <a:endParaRPr lang="en-US" altLang="en-US" sz="3000" dirty="0">
              <a:solidFill>
                <a:srgbClr val="0000FF"/>
              </a:solidFill>
              <a:cs typeface="Times New Roman" panose="02020603050405020304" pitchFamily="18" charset="0"/>
            </a:endParaRPr>
          </a:p>
        </p:txBody>
      </p:sp>
      <p:sp>
        <p:nvSpPr>
          <p:cNvPr id="18436" name="Rectangle 3"/>
          <p:cNvSpPr txBox="1">
            <a:spLocks noChangeArrowheads="1"/>
          </p:cNvSpPr>
          <p:nvPr/>
        </p:nvSpPr>
        <p:spPr bwMode="auto">
          <a:xfrm>
            <a:off x="685800" y="1295400"/>
            <a:ext cx="81534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r>
              <a:rPr lang="en-US" altLang="en-US" sz="1400" dirty="0"/>
              <a:t>Call the meeting to order</a:t>
            </a:r>
          </a:p>
          <a:p>
            <a:pPr algn="just"/>
            <a:r>
              <a:rPr lang="en-US" altLang="en-US" sz="1400" dirty="0"/>
              <a:t>Patent policy and logistics</a:t>
            </a:r>
          </a:p>
          <a:p>
            <a:r>
              <a:rPr lang="en-US" altLang="zh-CN" sz="1400" dirty="0" err="1" smtClean="0"/>
              <a:t>TGbf</a:t>
            </a:r>
            <a:r>
              <a:rPr lang="en-US" altLang="zh-CN" sz="1400" dirty="0" smtClean="0"/>
              <a:t> Timeline</a:t>
            </a:r>
            <a:endParaRPr lang="en-US" altLang="zh-CN" sz="1400" dirty="0"/>
          </a:p>
          <a:p>
            <a:pPr algn="just"/>
            <a:r>
              <a:rPr lang="en-US" altLang="en-US" sz="1400" dirty="0" smtClean="0"/>
              <a:t>Call </a:t>
            </a:r>
            <a:r>
              <a:rPr lang="en-US" altLang="en-US" sz="1400" dirty="0"/>
              <a:t>for contribution</a:t>
            </a:r>
          </a:p>
          <a:p>
            <a:pPr algn="just"/>
            <a:r>
              <a:rPr lang="en-US" altLang="en-US" sz="1400" dirty="0"/>
              <a:t>Teleconference </a:t>
            </a:r>
            <a:r>
              <a:rPr lang="en-US" altLang="en-US" sz="1400" dirty="0" smtClean="0"/>
              <a:t>Times</a:t>
            </a:r>
          </a:p>
          <a:p>
            <a:pPr algn="just"/>
            <a:r>
              <a:rPr lang="en-US" altLang="en-US" sz="1400" dirty="0" smtClean="0"/>
              <a:t>Presentation </a:t>
            </a:r>
            <a:r>
              <a:rPr lang="en-US" altLang="en-US" sz="1400" dirty="0"/>
              <a:t>of </a:t>
            </a:r>
            <a:r>
              <a:rPr lang="en-US" altLang="en-US" sz="1400" dirty="0" smtClean="0"/>
              <a:t>submissions</a:t>
            </a:r>
          </a:p>
          <a:p>
            <a:pPr algn="just"/>
            <a:endParaRPr lang="en-US" altLang="en-US" sz="1400" dirty="0"/>
          </a:p>
          <a:p>
            <a:pPr algn="just"/>
            <a:endParaRPr lang="en-US" altLang="en-US" sz="1400" dirty="0" smtClean="0"/>
          </a:p>
          <a:p>
            <a:pPr algn="just"/>
            <a:endParaRPr lang="en-US" altLang="en-US" sz="1400" dirty="0"/>
          </a:p>
          <a:p>
            <a:pPr algn="just"/>
            <a:endParaRPr lang="en-US" altLang="en-US" sz="1400" dirty="0" smtClean="0"/>
          </a:p>
          <a:p>
            <a:pPr algn="just"/>
            <a:endParaRPr lang="en-US" altLang="en-US" sz="1400" dirty="0"/>
          </a:p>
          <a:p>
            <a:pPr algn="just"/>
            <a:endParaRPr lang="en-US" altLang="en-US" sz="1400" dirty="0"/>
          </a:p>
          <a:p>
            <a:pPr algn="just"/>
            <a:endParaRPr lang="en-US" altLang="en-US" sz="1400" dirty="0"/>
          </a:p>
          <a:p>
            <a:pPr lvl="1" algn="just"/>
            <a:endParaRPr lang="en-US" altLang="en-US" sz="1100" dirty="0"/>
          </a:p>
          <a:p>
            <a:pPr algn="just"/>
            <a:endParaRPr lang="en-US" altLang="en-US" sz="1400" dirty="0"/>
          </a:p>
          <a:p>
            <a:pPr algn="just"/>
            <a:endParaRPr lang="en-US" altLang="en-US" sz="1400" dirty="0"/>
          </a:p>
          <a:p>
            <a:pPr algn="just"/>
            <a:endParaRPr lang="en-US" altLang="en-US" sz="100" dirty="0"/>
          </a:p>
          <a:p>
            <a:pPr algn="just"/>
            <a:r>
              <a:rPr lang="en-US" altLang="en-US" sz="1400" dirty="0"/>
              <a:t>Any other business</a:t>
            </a:r>
            <a:endParaRPr lang="en-US" altLang="en-US" sz="1050" dirty="0"/>
          </a:p>
          <a:p>
            <a:pPr lvl="1" algn="just"/>
            <a:r>
              <a:rPr lang="en-US" altLang="en-US" sz="1100" dirty="0" smtClean="0"/>
              <a:t>?</a:t>
            </a:r>
          </a:p>
          <a:p>
            <a:pPr marL="342900" lvl="1" indent="-342900" algn="just">
              <a:buChar char="•"/>
            </a:pPr>
            <a:r>
              <a:rPr lang="en-US" altLang="en-US" sz="1400" b="1" dirty="0" smtClean="0"/>
              <a:t>Recess</a:t>
            </a:r>
            <a:endParaRPr lang="en-US" altLang="en-US" sz="1400" b="1" dirty="0"/>
          </a:p>
        </p:txBody>
      </p:sp>
      <p:sp>
        <p:nvSpPr>
          <p:cNvPr id="18437"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8" name="TextBox 7"/>
          <p:cNvSpPr txBox="1"/>
          <p:nvPr/>
        </p:nvSpPr>
        <p:spPr>
          <a:xfrm>
            <a:off x="5715000" y="5715000"/>
            <a:ext cx="2971800" cy="914400"/>
          </a:xfrm>
          <a:prstGeom prst="rect">
            <a:avLst/>
          </a:prstGeom>
          <a:noFill/>
        </p:spPr>
        <p:txBody>
          <a:bodyPr>
            <a:normAutofit fontScale="55000" lnSpcReduction="20000"/>
          </a:bodyPr>
          <a:lstStyle/>
          <a:p>
            <a:pPr>
              <a:defRPr/>
            </a:pPr>
            <a:r>
              <a:rPr lang="en-US" sz="1600" b="1" dirty="0"/>
              <a:t>Notes:  </a:t>
            </a:r>
          </a:p>
          <a:p>
            <a:pPr marL="742950" lvl="1" indent="-285750">
              <a:buFont typeface="Arial" panose="020B0604020202020204" pitchFamily="34" charset="0"/>
              <a:buChar char="•"/>
              <a:defRPr/>
            </a:pPr>
            <a:r>
              <a:rPr lang="en-US" sz="1600" b="1" dirty="0">
                <a:solidFill>
                  <a:srgbClr val="00B050"/>
                </a:solidFill>
              </a:rPr>
              <a:t>Docs in green have been presented.</a:t>
            </a:r>
          </a:p>
          <a:p>
            <a:pPr marL="742950" lvl="1" indent="-285750">
              <a:buFont typeface="Arial" panose="020B0604020202020204" pitchFamily="34" charset="0"/>
              <a:buChar char="•"/>
              <a:defRPr/>
            </a:pPr>
            <a:r>
              <a:rPr lang="en-US" sz="1600" b="1" dirty="0">
                <a:solidFill>
                  <a:srgbClr val="FF0000"/>
                </a:solidFill>
              </a:rPr>
              <a:t>Docs in red have been withdrawn.</a:t>
            </a:r>
          </a:p>
          <a:p>
            <a:pPr marL="742950" lvl="1" indent="-285750">
              <a:buFont typeface="Arial" panose="020B0604020202020204" pitchFamily="34" charset="0"/>
              <a:buChar char="•"/>
              <a:defRPr/>
            </a:pPr>
            <a:r>
              <a:rPr lang="en-US" sz="1600" b="1" dirty="0"/>
              <a:t>Docs in black have NOT been presented.</a:t>
            </a:r>
          </a:p>
          <a:p>
            <a:pPr marL="742950" lvl="1" indent="-285750">
              <a:buFont typeface="Arial" panose="020B0604020202020204" pitchFamily="34" charset="0"/>
              <a:buChar char="•"/>
              <a:defRPr/>
            </a:pPr>
            <a:r>
              <a:rPr lang="en-US" sz="1600" b="1" dirty="0">
                <a:solidFill>
                  <a:srgbClr val="FFC000"/>
                </a:solidFill>
              </a:rPr>
              <a:t>Docs in yellow were presented but need more discussion or deferred</a:t>
            </a:r>
          </a:p>
        </p:txBody>
      </p:sp>
      <p:graphicFrame>
        <p:nvGraphicFramePr>
          <p:cNvPr id="9" name="表格 10"/>
          <p:cNvGraphicFramePr>
            <a:graphicFrameLocks noGrp="1"/>
          </p:cNvGraphicFramePr>
          <p:nvPr>
            <p:extLst>
              <p:ext uri="{D42A27DB-BD31-4B8C-83A1-F6EECF244321}">
                <p14:modId xmlns:p14="http://schemas.microsoft.com/office/powerpoint/2010/main" val="3473191948"/>
              </p:ext>
            </p:extLst>
          </p:nvPr>
        </p:nvGraphicFramePr>
        <p:xfrm>
          <a:off x="762000" y="3124200"/>
          <a:ext cx="8229601" cy="1876746"/>
        </p:xfrm>
        <a:graphic>
          <a:graphicData uri="http://schemas.openxmlformats.org/drawingml/2006/table">
            <a:tbl>
              <a:tblPr firstRow="1" bandRow="1">
                <a:tableStyleId>{C4B1156A-380E-4F78-BDF5-A606A8083BF9}</a:tableStyleId>
              </a:tblPr>
              <a:tblGrid>
                <a:gridCol w="731960"/>
                <a:gridCol w="1858840"/>
                <a:gridCol w="4471622"/>
                <a:gridCol w="1167179"/>
              </a:tblGrid>
              <a:tr h="245296">
                <a:tc>
                  <a:txBody>
                    <a:bodyPr/>
                    <a:lstStyle/>
                    <a:p>
                      <a:pPr algn="ctr"/>
                      <a:r>
                        <a:rPr lang="en-US" altLang="zh-CN" sz="1400" dirty="0" smtClean="0"/>
                        <a:t>DCN</a:t>
                      </a:r>
                      <a:endParaRPr lang="zh-CN" altLang="en-US" sz="1400" dirty="0"/>
                    </a:p>
                  </a:txBody>
                  <a:tcPr marL="36000" marR="36000" marT="17925" marB="17925" anchor="ctr"/>
                </a:tc>
                <a:tc>
                  <a:txBody>
                    <a:bodyPr/>
                    <a:lstStyle/>
                    <a:p>
                      <a:pPr algn="ctr"/>
                      <a:r>
                        <a:rPr lang="en-US" altLang="zh-CN" sz="1400" dirty="0" smtClean="0"/>
                        <a:t>Author</a:t>
                      </a:r>
                      <a:endParaRPr lang="zh-CN" altLang="en-US" sz="1400" dirty="0"/>
                    </a:p>
                  </a:txBody>
                  <a:tcPr marL="36000" marR="36000" marT="17925" marB="17925" anchor="ctr"/>
                </a:tc>
                <a:tc>
                  <a:txBody>
                    <a:bodyPr/>
                    <a:lstStyle/>
                    <a:p>
                      <a:pPr algn="ctr"/>
                      <a:r>
                        <a:rPr lang="en-US" altLang="zh-CN" sz="1400" dirty="0" smtClean="0"/>
                        <a:t>Title</a:t>
                      </a:r>
                      <a:endParaRPr lang="zh-CN" altLang="en-US" sz="1400" dirty="0"/>
                    </a:p>
                  </a:txBody>
                  <a:tcPr marL="36000" marR="36000" marT="17925" marB="17925" anchor="ctr"/>
                </a:tc>
                <a:tc>
                  <a:txBody>
                    <a:bodyPr/>
                    <a:lstStyle/>
                    <a:p>
                      <a:pPr marL="0" algn="ctr" defTabSz="914400" rtl="0" eaLnBrk="1" latinLnBrk="0" hangingPunct="1"/>
                      <a:r>
                        <a:rPr lang="en-US" sz="1200" kern="1200" dirty="0" smtClean="0"/>
                        <a:t>Time duration</a:t>
                      </a:r>
                      <a:endParaRPr lang="zh-CN" altLang="en-US" sz="1200" b="1" kern="1200" dirty="0">
                        <a:solidFill>
                          <a:schemeClr val="lt1"/>
                        </a:solidFill>
                        <a:latin typeface="+mn-lt"/>
                        <a:ea typeface="+mn-ea"/>
                        <a:cs typeface="+mn-cs"/>
                      </a:endParaRPr>
                    </a:p>
                  </a:txBody>
                  <a:tcPr marL="36000" marR="36000" marT="17925" marB="17925" anchor="ctr"/>
                </a:tc>
              </a:tr>
              <a:tr h="1916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a:solidFill>
                          <a:srgbClr val="00B050"/>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rgbClr val="00B050"/>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rgbClr val="00B050"/>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kern="1200" dirty="0" smtClean="0">
                        <a:solidFill>
                          <a:srgbClr val="00B050"/>
                        </a:solidFill>
                        <a:latin typeface="+mn-lt"/>
                        <a:ea typeface="+mn-ea"/>
                        <a:cs typeface="+mn-cs"/>
                      </a:endParaRPr>
                    </a:p>
                  </a:txBody>
                  <a:tcPr marL="36000" marR="36000" marT="17901" marB="17901" anchor="ctr"/>
                </a:tc>
              </a:tr>
              <a:tr h="191645">
                <a:tc>
                  <a:txBody>
                    <a:bodyPr/>
                    <a:lstStyle/>
                    <a:p>
                      <a:endParaRPr lang="zh-CN" altLang="en-US" sz="1100" kern="1200" dirty="0">
                        <a:solidFill>
                          <a:srgbClr val="00B050"/>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rgbClr val="00B050"/>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rgbClr val="00B050"/>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rgbClr val="00B050"/>
                        </a:solidFill>
                        <a:latin typeface="+mn-lt"/>
                        <a:ea typeface="+mn-ea"/>
                        <a:cs typeface="+mn-cs"/>
                      </a:endParaRPr>
                    </a:p>
                  </a:txBody>
                  <a:tcPr marL="36000" marR="36000" marT="17901" marB="17901" anchor="ctr"/>
                </a:tc>
              </a:tr>
              <a:tr h="191645">
                <a:tc>
                  <a:txBody>
                    <a:bodyPr/>
                    <a:lstStyle/>
                    <a:p>
                      <a:endParaRPr lang="zh-CN" altLang="en-US" sz="1100" dirty="0">
                        <a:solidFill>
                          <a:srgbClr val="00B050"/>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rgbClr val="00B050"/>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rgbClr val="00B050"/>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rgbClr val="00B050"/>
                        </a:solidFill>
                      </a:endParaRPr>
                    </a:p>
                  </a:txBody>
                  <a:tcPr marL="36000" marR="36000" marT="17901" marB="17901" anchor="ctr"/>
                </a:tc>
              </a:tr>
              <a:tr h="191645">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191645">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dirty="0" smtClean="0"/>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89561">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bl>
          </a:graphicData>
        </a:graphic>
      </p:graphicFrame>
    </p:spTree>
    <p:extLst>
      <p:ext uri="{BB962C8B-B14F-4D97-AF65-F5344CB8AC3E}">
        <p14:creationId xmlns:p14="http://schemas.microsoft.com/office/powerpoint/2010/main" val="541688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C4ED637-7F2E-41AD-AE0D-FC461299F22A}" type="slidenum">
              <a:rPr lang="en-US" altLang="en-US" sz="1200" b="0" smtClean="0"/>
              <a:pPr>
                <a:spcBef>
                  <a:spcPct val="0"/>
                </a:spcBef>
                <a:buFontTx/>
                <a:buNone/>
              </a:pPr>
              <a:t>23</a:t>
            </a:fld>
            <a:endParaRPr lang="en-US" altLang="en-US" sz="1200" b="0" smtClean="0"/>
          </a:p>
        </p:txBody>
      </p:sp>
      <p:sp>
        <p:nvSpPr>
          <p:cNvPr id="1843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Agenda items on </a:t>
            </a:r>
            <a:r>
              <a:rPr lang="en-US" altLang="en-US" sz="3000" dirty="0" smtClean="0">
                <a:solidFill>
                  <a:srgbClr val="0000FF"/>
                </a:solidFill>
                <a:cs typeface="Times New Roman" panose="02020603050405020304" pitchFamily="18" charset="0"/>
              </a:rPr>
              <a:t>July 19</a:t>
            </a:r>
            <a:endParaRPr lang="en-US" altLang="en-US" sz="3000" dirty="0">
              <a:solidFill>
                <a:srgbClr val="0000FF"/>
              </a:solidFill>
              <a:cs typeface="Times New Roman" panose="02020603050405020304" pitchFamily="18" charset="0"/>
            </a:endParaRPr>
          </a:p>
        </p:txBody>
      </p:sp>
      <p:sp>
        <p:nvSpPr>
          <p:cNvPr id="18436" name="Rectangle 3"/>
          <p:cNvSpPr txBox="1">
            <a:spLocks noChangeArrowheads="1"/>
          </p:cNvSpPr>
          <p:nvPr/>
        </p:nvSpPr>
        <p:spPr bwMode="auto">
          <a:xfrm>
            <a:off x="685800" y="1295400"/>
            <a:ext cx="81534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r>
              <a:rPr lang="en-US" altLang="en-US" sz="1400" dirty="0"/>
              <a:t>Call the meeting to order</a:t>
            </a:r>
          </a:p>
          <a:p>
            <a:pPr algn="just"/>
            <a:r>
              <a:rPr lang="en-US" altLang="en-US" sz="1400" dirty="0"/>
              <a:t>Patent policy and logistics</a:t>
            </a:r>
          </a:p>
          <a:p>
            <a:r>
              <a:rPr lang="en-US" altLang="zh-CN" sz="1400" dirty="0" err="1" smtClean="0"/>
              <a:t>TGbf</a:t>
            </a:r>
            <a:r>
              <a:rPr lang="en-US" altLang="zh-CN" sz="1400" dirty="0" smtClean="0"/>
              <a:t> Timeline</a:t>
            </a:r>
            <a:endParaRPr lang="en-US" altLang="zh-CN" sz="1400" dirty="0"/>
          </a:p>
          <a:p>
            <a:pPr algn="just"/>
            <a:r>
              <a:rPr lang="en-US" altLang="en-US" sz="1400" dirty="0" smtClean="0"/>
              <a:t>Call </a:t>
            </a:r>
            <a:r>
              <a:rPr lang="en-US" altLang="en-US" sz="1400" dirty="0"/>
              <a:t>for contribution</a:t>
            </a:r>
          </a:p>
          <a:p>
            <a:pPr algn="just"/>
            <a:r>
              <a:rPr lang="en-US" altLang="en-US" sz="1400" dirty="0"/>
              <a:t>Teleconference </a:t>
            </a:r>
            <a:r>
              <a:rPr lang="en-US" altLang="en-US" sz="1400" dirty="0" smtClean="0"/>
              <a:t>Times</a:t>
            </a:r>
          </a:p>
          <a:p>
            <a:pPr algn="just"/>
            <a:r>
              <a:rPr lang="en-US" altLang="zh-CN" sz="1400" dirty="0" smtClean="0"/>
              <a:t>Motion</a:t>
            </a:r>
            <a:endParaRPr lang="en-US" altLang="en-US" sz="1400" dirty="0" smtClean="0"/>
          </a:p>
          <a:p>
            <a:pPr algn="just"/>
            <a:r>
              <a:rPr lang="en-US" altLang="en-US" sz="1400" dirty="0" smtClean="0"/>
              <a:t>Presentation </a:t>
            </a:r>
            <a:r>
              <a:rPr lang="en-US" altLang="en-US" sz="1400" dirty="0"/>
              <a:t>of </a:t>
            </a:r>
            <a:r>
              <a:rPr lang="en-US" altLang="en-US" sz="1400" dirty="0" smtClean="0"/>
              <a:t>submissions</a:t>
            </a:r>
          </a:p>
          <a:p>
            <a:pPr algn="just"/>
            <a:endParaRPr lang="en-US" altLang="en-US" sz="1400" dirty="0"/>
          </a:p>
          <a:p>
            <a:pPr algn="just"/>
            <a:endParaRPr lang="en-US" altLang="en-US" sz="1400" dirty="0" smtClean="0"/>
          </a:p>
          <a:p>
            <a:pPr algn="just"/>
            <a:endParaRPr lang="en-US" altLang="en-US" sz="1400" dirty="0"/>
          </a:p>
          <a:p>
            <a:pPr algn="just"/>
            <a:endParaRPr lang="en-US" altLang="en-US" sz="1400" dirty="0" smtClean="0"/>
          </a:p>
          <a:p>
            <a:pPr algn="just"/>
            <a:endParaRPr lang="en-US" altLang="en-US" sz="1400" dirty="0"/>
          </a:p>
          <a:p>
            <a:pPr algn="just"/>
            <a:endParaRPr lang="en-US" altLang="en-US" sz="1400" dirty="0"/>
          </a:p>
          <a:p>
            <a:pPr algn="just"/>
            <a:endParaRPr lang="en-US" altLang="en-US" sz="1400" dirty="0"/>
          </a:p>
          <a:p>
            <a:pPr lvl="1" algn="just"/>
            <a:endParaRPr lang="en-US" altLang="en-US" sz="1100" dirty="0"/>
          </a:p>
          <a:p>
            <a:pPr algn="just"/>
            <a:endParaRPr lang="en-US" altLang="en-US" sz="1400" dirty="0"/>
          </a:p>
          <a:p>
            <a:pPr algn="just"/>
            <a:endParaRPr lang="en-US" altLang="en-US" sz="1400" dirty="0"/>
          </a:p>
          <a:p>
            <a:pPr algn="just"/>
            <a:endParaRPr lang="en-US" altLang="en-US" sz="100" dirty="0"/>
          </a:p>
          <a:p>
            <a:pPr algn="just"/>
            <a:r>
              <a:rPr lang="en-US" altLang="en-US" sz="1400" dirty="0"/>
              <a:t>Any other business</a:t>
            </a:r>
            <a:endParaRPr lang="en-US" altLang="en-US" sz="1050" dirty="0"/>
          </a:p>
          <a:p>
            <a:pPr lvl="1" algn="just"/>
            <a:r>
              <a:rPr lang="en-US" altLang="en-US" sz="1100" dirty="0" smtClean="0"/>
              <a:t>?</a:t>
            </a:r>
          </a:p>
          <a:p>
            <a:pPr marL="342900" lvl="1" indent="-342900" algn="just">
              <a:buChar char="•"/>
            </a:pPr>
            <a:r>
              <a:rPr lang="en-US" altLang="en-US" sz="1400" b="1" dirty="0" smtClean="0"/>
              <a:t>Adjourn</a:t>
            </a:r>
            <a:endParaRPr lang="en-US" altLang="en-US" sz="1400" b="1" dirty="0"/>
          </a:p>
        </p:txBody>
      </p:sp>
      <p:sp>
        <p:nvSpPr>
          <p:cNvPr id="18437"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8" name="TextBox 7"/>
          <p:cNvSpPr txBox="1"/>
          <p:nvPr/>
        </p:nvSpPr>
        <p:spPr>
          <a:xfrm>
            <a:off x="5715000" y="5715000"/>
            <a:ext cx="2971800" cy="914400"/>
          </a:xfrm>
          <a:prstGeom prst="rect">
            <a:avLst/>
          </a:prstGeom>
          <a:noFill/>
        </p:spPr>
        <p:txBody>
          <a:bodyPr>
            <a:normAutofit fontScale="55000" lnSpcReduction="20000"/>
          </a:bodyPr>
          <a:lstStyle/>
          <a:p>
            <a:pPr>
              <a:defRPr/>
            </a:pPr>
            <a:r>
              <a:rPr lang="en-US" sz="1600" b="1" dirty="0"/>
              <a:t>Notes:  </a:t>
            </a:r>
          </a:p>
          <a:p>
            <a:pPr marL="742950" lvl="1" indent="-285750">
              <a:buFont typeface="Arial" panose="020B0604020202020204" pitchFamily="34" charset="0"/>
              <a:buChar char="•"/>
              <a:defRPr/>
            </a:pPr>
            <a:r>
              <a:rPr lang="en-US" sz="1600" b="1" dirty="0">
                <a:solidFill>
                  <a:srgbClr val="00B050"/>
                </a:solidFill>
              </a:rPr>
              <a:t>Docs in green have been presented.</a:t>
            </a:r>
          </a:p>
          <a:p>
            <a:pPr marL="742950" lvl="1" indent="-285750">
              <a:buFont typeface="Arial" panose="020B0604020202020204" pitchFamily="34" charset="0"/>
              <a:buChar char="•"/>
              <a:defRPr/>
            </a:pPr>
            <a:r>
              <a:rPr lang="en-US" sz="1600" b="1" dirty="0">
                <a:solidFill>
                  <a:srgbClr val="FF0000"/>
                </a:solidFill>
              </a:rPr>
              <a:t>Docs in red have been withdrawn.</a:t>
            </a:r>
          </a:p>
          <a:p>
            <a:pPr marL="742950" lvl="1" indent="-285750">
              <a:buFont typeface="Arial" panose="020B0604020202020204" pitchFamily="34" charset="0"/>
              <a:buChar char="•"/>
              <a:defRPr/>
            </a:pPr>
            <a:r>
              <a:rPr lang="en-US" sz="1600" b="1" dirty="0"/>
              <a:t>Docs in black have NOT been presented.</a:t>
            </a:r>
          </a:p>
          <a:p>
            <a:pPr marL="742950" lvl="1" indent="-285750">
              <a:buFont typeface="Arial" panose="020B0604020202020204" pitchFamily="34" charset="0"/>
              <a:buChar char="•"/>
              <a:defRPr/>
            </a:pPr>
            <a:r>
              <a:rPr lang="en-US" sz="1600" b="1" dirty="0">
                <a:solidFill>
                  <a:srgbClr val="FFC000"/>
                </a:solidFill>
              </a:rPr>
              <a:t>Docs in yellow were presented but need more discussion or deferred</a:t>
            </a:r>
          </a:p>
        </p:txBody>
      </p:sp>
      <p:graphicFrame>
        <p:nvGraphicFramePr>
          <p:cNvPr id="9" name="表格 10"/>
          <p:cNvGraphicFramePr>
            <a:graphicFrameLocks noGrp="1"/>
          </p:cNvGraphicFramePr>
          <p:nvPr>
            <p:extLst>
              <p:ext uri="{D42A27DB-BD31-4B8C-83A1-F6EECF244321}">
                <p14:modId xmlns:p14="http://schemas.microsoft.com/office/powerpoint/2010/main" val="176268878"/>
              </p:ext>
            </p:extLst>
          </p:nvPr>
        </p:nvGraphicFramePr>
        <p:xfrm>
          <a:off x="762000" y="3253812"/>
          <a:ext cx="8229601" cy="2080188"/>
        </p:xfrm>
        <a:graphic>
          <a:graphicData uri="http://schemas.openxmlformats.org/drawingml/2006/table">
            <a:tbl>
              <a:tblPr firstRow="1" bandRow="1">
                <a:tableStyleId>{C4B1156A-380E-4F78-BDF5-A606A8083BF9}</a:tableStyleId>
              </a:tblPr>
              <a:tblGrid>
                <a:gridCol w="731960"/>
                <a:gridCol w="1858840"/>
                <a:gridCol w="4471622"/>
                <a:gridCol w="1167179"/>
              </a:tblGrid>
              <a:tr h="245296">
                <a:tc>
                  <a:txBody>
                    <a:bodyPr/>
                    <a:lstStyle/>
                    <a:p>
                      <a:pPr algn="ctr"/>
                      <a:r>
                        <a:rPr lang="en-US" altLang="zh-CN" sz="1400" dirty="0" smtClean="0"/>
                        <a:t>DCN</a:t>
                      </a:r>
                      <a:endParaRPr lang="zh-CN" altLang="en-US" sz="1400" dirty="0"/>
                    </a:p>
                  </a:txBody>
                  <a:tcPr marL="36000" marR="36000" marT="17925" marB="17925" anchor="ctr"/>
                </a:tc>
                <a:tc>
                  <a:txBody>
                    <a:bodyPr/>
                    <a:lstStyle/>
                    <a:p>
                      <a:pPr algn="ctr"/>
                      <a:r>
                        <a:rPr lang="en-US" altLang="zh-CN" sz="1400" dirty="0" smtClean="0"/>
                        <a:t>Author</a:t>
                      </a:r>
                      <a:endParaRPr lang="zh-CN" altLang="en-US" sz="1400" dirty="0"/>
                    </a:p>
                  </a:txBody>
                  <a:tcPr marL="36000" marR="36000" marT="17925" marB="17925" anchor="ctr"/>
                </a:tc>
                <a:tc>
                  <a:txBody>
                    <a:bodyPr/>
                    <a:lstStyle/>
                    <a:p>
                      <a:pPr algn="ctr"/>
                      <a:r>
                        <a:rPr lang="en-US" altLang="zh-CN" sz="1400" dirty="0" smtClean="0"/>
                        <a:t>Title</a:t>
                      </a:r>
                      <a:endParaRPr lang="zh-CN" altLang="en-US" sz="1400" dirty="0"/>
                    </a:p>
                  </a:txBody>
                  <a:tcPr marL="36000" marR="36000" marT="17925" marB="17925" anchor="ctr"/>
                </a:tc>
                <a:tc>
                  <a:txBody>
                    <a:bodyPr/>
                    <a:lstStyle/>
                    <a:p>
                      <a:pPr marL="0" algn="ctr" defTabSz="914400" rtl="0" eaLnBrk="1" latinLnBrk="0" hangingPunct="1"/>
                      <a:r>
                        <a:rPr lang="en-US" sz="1200" kern="1200" dirty="0" smtClean="0"/>
                        <a:t>Time duration</a:t>
                      </a:r>
                      <a:endParaRPr lang="zh-CN" altLang="en-US" sz="1200" b="1" kern="1200" dirty="0">
                        <a:solidFill>
                          <a:schemeClr val="lt1"/>
                        </a:solidFill>
                        <a:latin typeface="+mn-lt"/>
                        <a:ea typeface="+mn-ea"/>
                        <a:cs typeface="+mn-cs"/>
                      </a:endParaRPr>
                    </a:p>
                  </a:txBody>
                  <a:tcPr marL="36000" marR="36000" marT="17925" marB="17925" anchor="ctr"/>
                </a:tc>
              </a:tr>
              <a:tr h="191645">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89561">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dirty="0" smtClean="0"/>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89561">
                <a:tc>
                  <a:txBody>
                    <a:bodyPr/>
                    <a:lstStyle/>
                    <a:p>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kern="1200" dirty="0" smtClean="0">
                        <a:solidFill>
                          <a:schemeClr val="tx1"/>
                        </a:solidFill>
                        <a:latin typeface="+mn-lt"/>
                        <a:ea typeface="+mn-ea"/>
                        <a:cs typeface="+mn-cs"/>
                      </a:endParaRPr>
                    </a:p>
                  </a:txBody>
                  <a:tcPr marL="36000" marR="36000" marT="17901" marB="17901" anchor="ctr"/>
                </a:tc>
              </a:tr>
              <a:tr h="89561">
                <a:tc>
                  <a:txBody>
                    <a:bodyPr/>
                    <a:lstStyle/>
                    <a:p>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r>
              <a:tr h="89561">
                <a:tc>
                  <a:txBody>
                    <a:bodyPr/>
                    <a:lstStyle/>
                    <a:p>
                      <a:endParaRPr lang="zh-CN" altLang="en-US" sz="11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1200" dirty="0" smtClean="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kern="1200" dirty="0" smtClean="0">
                        <a:solidFill>
                          <a:schemeClr val="tx1"/>
                        </a:solidFill>
                        <a:latin typeface="+mn-lt"/>
                        <a:ea typeface="+mn-ea"/>
                        <a:cs typeface="+mn-cs"/>
                      </a:endParaRPr>
                    </a:p>
                  </a:txBody>
                  <a:tcPr marL="36000" marR="36000" marT="17901" marB="17901" anchor="ctr"/>
                </a:tc>
              </a:tr>
              <a:tr h="89561">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r h="89561">
                <a:tc>
                  <a:txBody>
                    <a:bodyPr/>
                    <a:lstStyle/>
                    <a:p>
                      <a:endParaRPr lang="zh-CN" altLang="en-US" sz="1100" dirty="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100" dirty="0" smtClean="0">
                        <a:solidFill>
                          <a:schemeClr val="tx1"/>
                        </a:solidFill>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smtClean="0">
                        <a:solidFill>
                          <a:schemeClr val="tx1"/>
                        </a:solidFill>
                      </a:endParaRPr>
                    </a:p>
                  </a:txBody>
                  <a:tcPr marL="36000" marR="36000" marT="17901" marB="17901" anchor="ctr"/>
                </a:tc>
              </a:tr>
            </a:tbl>
          </a:graphicData>
        </a:graphic>
      </p:graphicFrame>
    </p:spTree>
    <p:extLst>
      <p:ext uri="{BB962C8B-B14F-4D97-AF65-F5344CB8AC3E}">
        <p14:creationId xmlns:p14="http://schemas.microsoft.com/office/powerpoint/2010/main" val="15488089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0BBC1A3-3A8D-471C-8F74-0A35A7C0332D}" type="slidenum">
              <a:rPr lang="en-US" altLang="en-US" sz="1200" b="0" smtClean="0"/>
              <a:pPr>
                <a:spcBef>
                  <a:spcPct val="0"/>
                </a:spcBef>
                <a:buFontTx/>
                <a:buNone/>
              </a:pPr>
              <a:t>24</a:t>
            </a:fld>
            <a:endParaRPr lang="en-US" altLang="en-US" sz="1200" b="0" smtClean="0"/>
          </a:p>
        </p:txBody>
      </p:sp>
      <p:sp>
        <p:nvSpPr>
          <p:cNvPr id="3379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2800" dirty="0"/>
              <a:t>Motion </a:t>
            </a:r>
            <a:r>
              <a:rPr lang="en-US" altLang="zh-CN" sz="2800" dirty="0" smtClean="0"/>
              <a:t>20</a:t>
            </a:r>
            <a:endParaRPr lang="en-US" altLang="en-US" sz="2800" dirty="0">
              <a:solidFill>
                <a:schemeClr val="tx2"/>
              </a:solidFill>
            </a:endParaRPr>
          </a:p>
        </p:txBody>
      </p:sp>
      <p:sp>
        <p:nvSpPr>
          <p:cNvPr id="3379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8" name="Rectangle 3"/>
          <p:cNvSpPr txBox="1">
            <a:spLocks noChangeArrowheads="1"/>
          </p:cNvSpPr>
          <p:nvPr/>
        </p:nvSpPr>
        <p:spPr bwMode="auto">
          <a:xfrm>
            <a:off x="685800" y="1295400"/>
            <a:ext cx="7772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just">
              <a:defRPr/>
            </a:pPr>
            <a:r>
              <a:rPr lang="en-US" altLang="zh-CN" sz="1800" kern="0" dirty="0"/>
              <a:t>Move to add the following to 11bf SFD:</a:t>
            </a:r>
          </a:p>
          <a:p>
            <a:pPr lvl="1" algn="just">
              <a:defRPr/>
            </a:pPr>
            <a:r>
              <a:rPr lang="en-US" altLang="zh-CN" sz="1800" kern="0" dirty="0"/>
              <a:t>CSI (that is, the channel measured during the training symbols of a received PPDU) is a type of sensing measurement result for sub-7 GHz WLAN sensing.</a:t>
            </a:r>
            <a:endParaRPr lang="en-US" altLang="zh-CN" sz="900" kern="0" dirty="0" smtClean="0"/>
          </a:p>
          <a:p>
            <a:pPr algn="just">
              <a:defRPr/>
            </a:pPr>
            <a:endParaRPr lang="en-US" altLang="zh-CN" sz="900" kern="0" dirty="0"/>
          </a:p>
          <a:p>
            <a:pPr algn="just">
              <a:defRPr/>
            </a:pPr>
            <a:endParaRPr lang="en-US" altLang="zh-CN" sz="900" kern="0" dirty="0" smtClean="0"/>
          </a:p>
          <a:p>
            <a:pPr algn="just">
              <a:defRPr/>
            </a:pPr>
            <a:endParaRPr lang="en-US" altLang="zh-CN" sz="900" kern="0" dirty="0" smtClean="0"/>
          </a:p>
          <a:p>
            <a:pPr marL="342900" lvl="1" indent="-342900" algn="just">
              <a:buFont typeface="Arial" panose="020B0604020202020204" pitchFamily="34" charset="0"/>
              <a:buChar char="•"/>
              <a:defRPr/>
            </a:pPr>
            <a:r>
              <a:rPr lang="en-US" altLang="zh-CN" sz="1800" b="1" kern="0" dirty="0" smtClean="0"/>
              <a:t>Move: </a:t>
            </a:r>
            <a:r>
              <a:rPr lang="en-US" altLang="zh-CN" sz="1800" b="1" kern="0" dirty="0"/>
              <a:t>Claudio Da Silva</a:t>
            </a:r>
            <a:r>
              <a:rPr lang="en-US" altLang="zh-CN" sz="1800" b="1" dirty="0" smtClean="0"/>
              <a:t>		</a:t>
            </a:r>
            <a:r>
              <a:rPr lang="en-US" altLang="zh-CN" sz="1800" b="1" kern="0" dirty="0" smtClean="0"/>
              <a:t>Second:</a:t>
            </a:r>
          </a:p>
          <a:p>
            <a:pPr marL="342900" lvl="1" indent="-342900" algn="just">
              <a:buFont typeface="Arial" panose="020B0604020202020204" pitchFamily="34" charset="0"/>
              <a:buChar char="•"/>
              <a:defRPr/>
            </a:pPr>
            <a:endParaRPr lang="en-US" altLang="zh-CN" sz="1800" b="1" kern="0" dirty="0" smtClean="0"/>
          </a:p>
          <a:p>
            <a:pPr marL="342900" lvl="1" indent="-342900" algn="just">
              <a:buFont typeface="Arial" panose="020B0604020202020204" pitchFamily="34" charset="0"/>
              <a:buChar char="•"/>
              <a:defRPr/>
            </a:pPr>
            <a:r>
              <a:rPr lang="en-US" altLang="zh-CN" sz="1800" b="1" kern="0" dirty="0" smtClean="0"/>
              <a:t>Preliminary </a:t>
            </a:r>
            <a:r>
              <a:rPr lang="en-US" altLang="zh-CN" sz="1800" b="1" kern="0" dirty="0"/>
              <a:t>Result: </a:t>
            </a:r>
            <a:r>
              <a:rPr lang="en-US" altLang="zh-CN" sz="1800" b="1" kern="0" dirty="0" smtClean="0"/>
              <a:t>XXXX ( Y/ N/ A)</a:t>
            </a:r>
          </a:p>
          <a:p>
            <a:pPr marL="342900" lvl="1" indent="-342900" algn="just">
              <a:buFont typeface="Arial" panose="020B0604020202020204" pitchFamily="34" charset="0"/>
              <a:buChar char="•"/>
              <a:defRPr/>
            </a:pPr>
            <a:r>
              <a:rPr lang="en-US" altLang="zh-CN" sz="1800" b="1" kern="0" dirty="0" smtClean="0"/>
              <a:t>Result</a:t>
            </a:r>
            <a:r>
              <a:rPr lang="en-US" altLang="zh-CN" sz="1800" b="1" kern="0" dirty="0"/>
              <a:t>*:  ( Y/ N/ A)</a:t>
            </a:r>
          </a:p>
          <a:p>
            <a:pPr marL="0" lvl="1" indent="0" algn="just">
              <a:buNone/>
              <a:defRPr/>
            </a:pPr>
            <a:endParaRPr lang="en-US" altLang="zh-CN" sz="1050" kern="0" dirty="0" smtClean="0"/>
          </a:p>
          <a:p>
            <a:pPr marL="0" lvl="1" indent="0">
              <a:buNone/>
              <a:defRPr/>
            </a:pPr>
            <a:r>
              <a:rPr lang="en-US" altLang="zh-CN" sz="1600" kern="0" dirty="0"/>
              <a:t>Note</a:t>
            </a:r>
            <a:r>
              <a:rPr lang="zh-CN" altLang="en-US" sz="1600" kern="0" dirty="0"/>
              <a:t>：  </a:t>
            </a:r>
            <a:endParaRPr lang="en-US" altLang="zh-CN" sz="1600" kern="0" dirty="0"/>
          </a:p>
          <a:p>
            <a:pPr marL="628650" lvl="2">
              <a:buFont typeface="微软雅黑" panose="020B0503020204020204" pitchFamily="34" charset="-122"/>
              <a:buChar char="–"/>
              <a:defRPr/>
            </a:pPr>
            <a:r>
              <a:rPr lang="en-US" altLang="zh-CN" kern="0" dirty="0"/>
              <a:t>* Amended result accounts for removal of </a:t>
            </a:r>
            <a:r>
              <a:rPr lang="en-US" altLang="zh-CN" kern="0" dirty="0" smtClean="0">
                <a:solidFill>
                  <a:srgbClr val="FF0000"/>
                </a:solidFill>
              </a:rPr>
              <a:t>X</a:t>
            </a:r>
            <a:r>
              <a:rPr lang="en-US" altLang="zh-CN" kern="0" dirty="0" smtClean="0"/>
              <a:t> </a:t>
            </a:r>
            <a:r>
              <a:rPr lang="en-US" altLang="zh-CN" kern="0" dirty="0"/>
              <a:t>votes of non-voting members.</a:t>
            </a:r>
          </a:p>
          <a:p>
            <a:pPr marL="628650" lvl="2">
              <a:buFont typeface="微软雅黑" panose="020B0503020204020204" pitchFamily="34" charset="-122"/>
              <a:buChar char="–"/>
              <a:defRPr/>
            </a:pPr>
            <a:r>
              <a:rPr lang="en-US" altLang="zh-CN" kern="0" dirty="0"/>
              <a:t>Related document </a:t>
            </a:r>
            <a:r>
              <a:rPr lang="en-US" altLang="zh-CN" kern="0" dirty="0" smtClean="0"/>
              <a:t>21/0908r2</a:t>
            </a:r>
          </a:p>
          <a:p>
            <a:pPr marL="628650" lvl="2">
              <a:buFont typeface="微软雅黑" panose="020B0503020204020204" pitchFamily="34" charset="-122"/>
              <a:buChar char="–"/>
              <a:defRPr/>
            </a:pPr>
            <a:r>
              <a:rPr lang="en-US" altLang="zh-CN" kern="0" dirty="0"/>
              <a:t>SP Result: 36/0/5 ( Y/ N/ A)</a:t>
            </a:r>
          </a:p>
          <a:p>
            <a:pPr marL="628650" lvl="2">
              <a:buFont typeface="微软雅黑" panose="020B0503020204020204" pitchFamily="34" charset="-122"/>
              <a:buChar char="–"/>
              <a:defRPr/>
            </a:pPr>
            <a:endParaRPr lang="en-US" altLang="zh-CN" sz="1050" b="1" kern="0" dirty="0"/>
          </a:p>
        </p:txBody>
      </p:sp>
    </p:spTree>
    <p:extLst>
      <p:ext uri="{BB962C8B-B14F-4D97-AF65-F5344CB8AC3E}">
        <p14:creationId xmlns:p14="http://schemas.microsoft.com/office/powerpoint/2010/main" val="37837005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0BBC1A3-3A8D-471C-8F74-0A35A7C0332D}" type="slidenum">
              <a:rPr lang="en-US" altLang="en-US" sz="1200" b="0" smtClean="0"/>
              <a:pPr>
                <a:spcBef>
                  <a:spcPct val="0"/>
                </a:spcBef>
                <a:buFontTx/>
                <a:buNone/>
              </a:pPr>
              <a:t>25</a:t>
            </a:fld>
            <a:endParaRPr lang="en-US" altLang="en-US" sz="1200" b="0" smtClean="0"/>
          </a:p>
        </p:txBody>
      </p:sp>
      <p:sp>
        <p:nvSpPr>
          <p:cNvPr id="3379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2800" dirty="0"/>
              <a:t>Motion </a:t>
            </a:r>
            <a:r>
              <a:rPr lang="en-US" altLang="zh-CN" sz="2800" dirty="0" smtClean="0"/>
              <a:t>21</a:t>
            </a:r>
            <a:endParaRPr lang="en-US" altLang="en-US" sz="2800" dirty="0">
              <a:solidFill>
                <a:schemeClr val="tx2"/>
              </a:solidFill>
            </a:endParaRPr>
          </a:p>
        </p:txBody>
      </p:sp>
      <p:sp>
        <p:nvSpPr>
          <p:cNvPr id="3379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8" name="Rectangle 3"/>
          <p:cNvSpPr txBox="1">
            <a:spLocks noChangeArrowheads="1"/>
          </p:cNvSpPr>
          <p:nvPr/>
        </p:nvSpPr>
        <p:spPr bwMode="auto">
          <a:xfrm>
            <a:off x="685800" y="1295400"/>
            <a:ext cx="7772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just">
              <a:defRPr/>
            </a:pPr>
            <a:r>
              <a:rPr lang="en-US" altLang="zh-CN" sz="1600" kern="0" dirty="0"/>
              <a:t>Move to add the following to 11bf SFD:</a:t>
            </a:r>
          </a:p>
          <a:p>
            <a:pPr lvl="1" algn="just">
              <a:defRPr/>
            </a:pPr>
            <a:r>
              <a:rPr lang="en-US" altLang="zh-CN" sz="1400" kern="0" dirty="0" smtClean="0"/>
              <a:t>To </a:t>
            </a:r>
            <a:r>
              <a:rPr lang="en-US" altLang="zh-CN" sz="1400" kern="0" dirty="0"/>
              <a:t>enable sub-7 GHz WLAN sensing, an RXVECTOR parameter CSI_ESTIMATE is defined that contains the channel measured during the training symbols of the received PPDU.</a:t>
            </a:r>
          </a:p>
          <a:p>
            <a:pPr lvl="1" algn="just">
              <a:defRPr/>
            </a:pPr>
            <a:r>
              <a:rPr lang="en-US" altLang="zh-CN" sz="1400" kern="0" dirty="0" smtClean="0"/>
              <a:t>A </a:t>
            </a:r>
            <a:r>
              <a:rPr lang="en-US" altLang="zh-CN" sz="1400" kern="0" dirty="0"/>
              <a:t>Sensing Measurement Report frame, which allows a sensing receiver to report sensing measurements, is defined. This new frame contains at least the following two fields:</a:t>
            </a:r>
          </a:p>
          <a:p>
            <a:pPr lvl="2" algn="just">
              <a:defRPr/>
            </a:pPr>
            <a:r>
              <a:rPr lang="en-US" altLang="zh-CN" kern="0" dirty="0" smtClean="0"/>
              <a:t>Measurement </a:t>
            </a:r>
            <a:r>
              <a:rPr lang="en-US" altLang="zh-CN" kern="0" dirty="0"/>
              <a:t>report control field: Contains information necessary to interpret the measurement report field.</a:t>
            </a:r>
          </a:p>
          <a:p>
            <a:pPr lvl="2" algn="just">
              <a:defRPr/>
            </a:pPr>
            <a:r>
              <a:rPr lang="en-US" altLang="zh-CN" kern="0" dirty="0" smtClean="0"/>
              <a:t>Measurement </a:t>
            </a:r>
            <a:r>
              <a:rPr lang="en-US" altLang="zh-CN" kern="0" dirty="0"/>
              <a:t>report field: Carries CSI measurements obtained by a sensing receiver.</a:t>
            </a:r>
          </a:p>
          <a:p>
            <a:pPr lvl="1" algn="just">
              <a:defRPr/>
            </a:pPr>
            <a:r>
              <a:rPr lang="en-US" altLang="zh-CN" sz="1400" kern="0" dirty="0" smtClean="0"/>
              <a:t>The </a:t>
            </a:r>
            <a:r>
              <a:rPr lang="en-US" altLang="zh-CN" sz="1400" kern="0" dirty="0"/>
              <a:t>format of CSI_ESTIMATE is the same one used in the measurement report field within the Sensing Measurement Report frame.  The format of CSI_ESTIMATE is TBD.</a:t>
            </a:r>
          </a:p>
          <a:p>
            <a:pPr lvl="1" algn="just">
              <a:defRPr/>
            </a:pPr>
            <a:r>
              <a:rPr lang="en-US" altLang="zh-CN" sz="1400" kern="0" dirty="0" smtClean="0"/>
              <a:t>Transmission </a:t>
            </a:r>
            <a:r>
              <a:rPr lang="en-US" altLang="zh-CN" sz="1400" kern="0" dirty="0"/>
              <a:t>of the Sensing Measurement Report frame is initiated by an MLME primitive.  Both immediate and delayed reporting are acceptable.</a:t>
            </a:r>
          </a:p>
          <a:p>
            <a:pPr algn="just">
              <a:defRPr/>
            </a:pPr>
            <a:endParaRPr lang="en-US" altLang="zh-CN" sz="800" kern="0" dirty="0" smtClean="0"/>
          </a:p>
          <a:p>
            <a:pPr marL="342900" lvl="1" indent="-342900" algn="just">
              <a:buFont typeface="Arial" panose="020B0604020202020204" pitchFamily="34" charset="0"/>
              <a:buChar char="•"/>
              <a:defRPr/>
            </a:pPr>
            <a:r>
              <a:rPr lang="en-US" altLang="zh-CN" sz="1600" b="1" kern="0" dirty="0" smtClean="0"/>
              <a:t>Move: </a:t>
            </a:r>
            <a:r>
              <a:rPr lang="en-US" altLang="zh-CN" sz="1600" b="1" kern="0" dirty="0"/>
              <a:t>Claudio Da Silva</a:t>
            </a:r>
            <a:r>
              <a:rPr lang="en-US" altLang="zh-CN" sz="1600" b="1" dirty="0" smtClean="0"/>
              <a:t>		</a:t>
            </a:r>
            <a:r>
              <a:rPr lang="en-US" altLang="zh-CN" sz="1600" b="1" kern="0" dirty="0" smtClean="0"/>
              <a:t>Second:</a:t>
            </a:r>
          </a:p>
          <a:p>
            <a:pPr marL="342900" lvl="1" indent="-342900" algn="just">
              <a:buFont typeface="Arial" panose="020B0604020202020204" pitchFamily="34" charset="0"/>
              <a:buChar char="•"/>
              <a:defRPr/>
            </a:pPr>
            <a:endParaRPr lang="en-US" altLang="zh-CN" sz="1100" b="1" kern="0" dirty="0" smtClean="0"/>
          </a:p>
          <a:p>
            <a:pPr marL="342900" lvl="1" indent="-342900" algn="just">
              <a:buFont typeface="Arial" panose="020B0604020202020204" pitchFamily="34" charset="0"/>
              <a:buChar char="•"/>
              <a:defRPr/>
            </a:pPr>
            <a:r>
              <a:rPr lang="en-US" altLang="zh-CN" sz="1600" b="1" kern="0" dirty="0" smtClean="0"/>
              <a:t>Preliminary </a:t>
            </a:r>
            <a:r>
              <a:rPr lang="en-US" altLang="zh-CN" sz="1600" b="1" kern="0" dirty="0"/>
              <a:t>Result: </a:t>
            </a:r>
            <a:r>
              <a:rPr lang="en-US" altLang="zh-CN" sz="1600" b="1" kern="0" dirty="0" smtClean="0"/>
              <a:t>XXXX ( Y/ N/ A)</a:t>
            </a:r>
          </a:p>
          <a:p>
            <a:pPr marL="342900" lvl="1" indent="-342900" algn="just">
              <a:buFont typeface="Arial" panose="020B0604020202020204" pitchFamily="34" charset="0"/>
              <a:buChar char="•"/>
              <a:defRPr/>
            </a:pPr>
            <a:r>
              <a:rPr lang="en-US" altLang="zh-CN" sz="1600" b="1" kern="0" dirty="0" smtClean="0"/>
              <a:t>Result</a:t>
            </a:r>
            <a:r>
              <a:rPr lang="en-US" altLang="zh-CN" sz="1600" b="1" kern="0" dirty="0"/>
              <a:t>*:  ( Y/ N/ A)</a:t>
            </a:r>
          </a:p>
          <a:p>
            <a:pPr marL="0" lvl="1" indent="0" algn="just">
              <a:buNone/>
              <a:defRPr/>
            </a:pPr>
            <a:endParaRPr lang="en-US" altLang="zh-CN" sz="1000" kern="0" dirty="0" smtClean="0"/>
          </a:p>
          <a:p>
            <a:pPr marL="0" lvl="1" indent="0">
              <a:buNone/>
              <a:defRPr/>
            </a:pPr>
            <a:r>
              <a:rPr lang="en-US" altLang="zh-CN" sz="1400" kern="0" dirty="0"/>
              <a:t>Note</a:t>
            </a:r>
            <a:r>
              <a:rPr lang="zh-CN" altLang="en-US" sz="1400" kern="0" dirty="0"/>
              <a:t>：  </a:t>
            </a:r>
            <a:endParaRPr lang="en-US" altLang="zh-CN" sz="1400" kern="0" dirty="0"/>
          </a:p>
          <a:p>
            <a:pPr marL="628650" lvl="2">
              <a:buFont typeface="微软雅黑" panose="020B0503020204020204" pitchFamily="34" charset="-122"/>
              <a:buChar char="–"/>
              <a:defRPr/>
            </a:pPr>
            <a:r>
              <a:rPr lang="en-US" altLang="zh-CN" sz="1100" kern="0" dirty="0"/>
              <a:t>* Amended result accounts for removal of </a:t>
            </a:r>
            <a:r>
              <a:rPr lang="en-US" altLang="zh-CN" sz="1100" kern="0" dirty="0" smtClean="0">
                <a:solidFill>
                  <a:srgbClr val="FF0000"/>
                </a:solidFill>
              </a:rPr>
              <a:t>X</a:t>
            </a:r>
            <a:r>
              <a:rPr lang="en-US" altLang="zh-CN" sz="1100" kern="0" dirty="0" smtClean="0"/>
              <a:t> </a:t>
            </a:r>
            <a:r>
              <a:rPr lang="en-US" altLang="zh-CN" sz="1100" kern="0" dirty="0"/>
              <a:t>votes of non-voting members.</a:t>
            </a:r>
          </a:p>
          <a:p>
            <a:pPr marL="628650" lvl="2">
              <a:buFont typeface="微软雅黑" panose="020B0503020204020204" pitchFamily="34" charset="-122"/>
              <a:buChar char="–"/>
              <a:defRPr/>
            </a:pPr>
            <a:r>
              <a:rPr lang="en-US" altLang="zh-CN" sz="1100" kern="0" dirty="0"/>
              <a:t>Related document </a:t>
            </a:r>
            <a:r>
              <a:rPr lang="en-US" altLang="zh-CN" sz="1100" kern="0" dirty="0" smtClean="0"/>
              <a:t>21/0908r2</a:t>
            </a:r>
          </a:p>
          <a:p>
            <a:pPr marL="628650" lvl="2">
              <a:buFont typeface="微软雅黑" panose="020B0503020204020204" pitchFamily="34" charset="-122"/>
              <a:buChar char="–"/>
              <a:defRPr/>
            </a:pPr>
            <a:r>
              <a:rPr lang="en-US" altLang="zh-CN" sz="1100" kern="0" dirty="0"/>
              <a:t>SP Result: 22/6/8 ( Y/ N/ A)</a:t>
            </a:r>
          </a:p>
          <a:p>
            <a:pPr marL="628650" lvl="2">
              <a:buFont typeface="微软雅黑" panose="020B0503020204020204" pitchFamily="34" charset="-122"/>
              <a:buChar char="–"/>
              <a:defRPr/>
            </a:pPr>
            <a:endParaRPr lang="en-US" altLang="zh-CN" sz="1000" b="1" kern="0" dirty="0"/>
          </a:p>
        </p:txBody>
      </p:sp>
    </p:spTree>
    <p:extLst>
      <p:ext uri="{BB962C8B-B14F-4D97-AF65-F5344CB8AC3E}">
        <p14:creationId xmlns:p14="http://schemas.microsoft.com/office/powerpoint/2010/main" val="29058739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0BBC1A3-3A8D-471C-8F74-0A35A7C0332D}" type="slidenum">
              <a:rPr lang="en-US" altLang="en-US" sz="1200" b="0" smtClean="0"/>
              <a:pPr>
                <a:spcBef>
                  <a:spcPct val="0"/>
                </a:spcBef>
                <a:buFontTx/>
                <a:buNone/>
              </a:pPr>
              <a:t>26</a:t>
            </a:fld>
            <a:endParaRPr lang="en-US" altLang="en-US" sz="1200" b="0" smtClean="0"/>
          </a:p>
        </p:txBody>
      </p:sp>
      <p:sp>
        <p:nvSpPr>
          <p:cNvPr id="3379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2800" dirty="0"/>
              <a:t>Motion </a:t>
            </a:r>
            <a:r>
              <a:rPr lang="en-US" altLang="zh-CN" sz="2800" dirty="0" smtClean="0"/>
              <a:t>22</a:t>
            </a:r>
            <a:endParaRPr lang="en-US" altLang="en-US" sz="2800" dirty="0">
              <a:solidFill>
                <a:schemeClr val="tx2"/>
              </a:solidFill>
            </a:endParaRPr>
          </a:p>
        </p:txBody>
      </p:sp>
      <p:sp>
        <p:nvSpPr>
          <p:cNvPr id="3379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8" name="Rectangle 3"/>
          <p:cNvSpPr txBox="1">
            <a:spLocks noChangeArrowheads="1"/>
          </p:cNvSpPr>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just">
              <a:defRPr/>
            </a:pPr>
            <a:r>
              <a:rPr lang="en-US" altLang="zh-CN" sz="1800" kern="0" dirty="0"/>
              <a:t>Move to add the following to 11bf SFD:</a:t>
            </a:r>
          </a:p>
          <a:p>
            <a:pPr lvl="1" algn="just">
              <a:defRPr/>
            </a:pPr>
            <a:r>
              <a:rPr lang="en-US" altLang="zh-CN" sz="1800" kern="0" dirty="0" smtClean="0"/>
              <a:t>measurement </a:t>
            </a:r>
            <a:r>
              <a:rPr lang="en-US" altLang="zh-CN" sz="1800" kern="0" dirty="0"/>
              <a:t>phase of sensing session, the NDP can be used for the channel measurement (e.g. CSI) between sensing transmitter and sensing receiver(s) in sub 7Ghz band. </a:t>
            </a:r>
          </a:p>
          <a:p>
            <a:pPr lvl="1" indent="-28575" algn="just">
              <a:buFont typeface="Arial" panose="020B0604020202020204" pitchFamily="34" charset="0"/>
              <a:buChar char="•"/>
              <a:defRPr/>
            </a:pPr>
            <a:r>
              <a:rPr lang="en-US" altLang="zh-CN" sz="1800" kern="0" dirty="0" smtClean="0"/>
              <a:t>	</a:t>
            </a:r>
            <a:r>
              <a:rPr lang="en-US" altLang="zh-CN" sz="1600" kern="0" dirty="0" smtClean="0"/>
              <a:t>NDP </a:t>
            </a:r>
            <a:r>
              <a:rPr lang="en-US" altLang="zh-CN" sz="1600" kern="0" dirty="0"/>
              <a:t>format for sensing is TBD.</a:t>
            </a:r>
          </a:p>
          <a:p>
            <a:pPr algn="just">
              <a:defRPr/>
            </a:pPr>
            <a:endParaRPr lang="en-US" altLang="zh-CN" sz="900" kern="0" dirty="0"/>
          </a:p>
          <a:p>
            <a:pPr algn="just">
              <a:defRPr/>
            </a:pPr>
            <a:endParaRPr lang="en-US" altLang="zh-CN" sz="900" kern="0" dirty="0" smtClean="0"/>
          </a:p>
          <a:p>
            <a:pPr algn="just">
              <a:defRPr/>
            </a:pPr>
            <a:endParaRPr lang="en-US" altLang="zh-CN" sz="900" kern="0" dirty="0" smtClean="0"/>
          </a:p>
          <a:p>
            <a:pPr marL="342900" lvl="1" indent="-342900" algn="just">
              <a:buFont typeface="Arial" panose="020B0604020202020204" pitchFamily="34" charset="0"/>
              <a:buChar char="•"/>
              <a:defRPr/>
            </a:pPr>
            <a:r>
              <a:rPr lang="en-US" altLang="zh-CN" sz="1800" b="1" kern="0" dirty="0" smtClean="0"/>
              <a:t>Move: </a:t>
            </a:r>
            <a:r>
              <a:rPr lang="en-US" altLang="zh-CN" sz="1800" b="1" kern="0" dirty="0"/>
              <a:t>Dongguk Lim</a:t>
            </a:r>
            <a:r>
              <a:rPr lang="en-US" altLang="zh-CN" sz="1800" b="1" dirty="0" smtClean="0"/>
              <a:t>		</a:t>
            </a:r>
            <a:r>
              <a:rPr lang="en-US" altLang="zh-CN" sz="1800" b="1" kern="0" dirty="0" smtClean="0"/>
              <a:t>Second:</a:t>
            </a:r>
          </a:p>
          <a:p>
            <a:pPr marL="342900" lvl="1" indent="-342900" algn="just">
              <a:buFont typeface="Arial" panose="020B0604020202020204" pitchFamily="34" charset="0"/>
              <a:buChar char="•"/>
              <a:defRPr/>
            </a:pPr>
            <a:endParaRPr lang="en-US" altLang="zh-CN" sz="1800" b="1" kern="0" dirty="0" smtClean="0"/>
          </a:p>
          <a:p>
            <a:pPr marL="342900" lvl="1" indent="-342900" algn="just">
              <a:buFont typeface="Arial" panose="020B0604020202020204" pitchFamily="34" charset="0"/>
              <a:buChar char="•"/>
              <a:defRPr/>
            </a:pPr>
            <a:r>
              <a:rPr lang="en-US" altLang="zh-CN" sz="1800" b="1" kern="0" dirty="0" smtClean="0"/>
              <a:t>Preliminary </a:t>
            </a:r>
            <a:r>
              <a:rPr lang="en-US" altLang="zh-CN" sz="1800" b="1" kern="0" dirty="0"/>
              <a:t>Result: </a:t>
            </a:r>
            <a:r>
              <a:rPr lang="en-US" altLang="zh-CN" sz="1800" b="1" kern="0" dirty="0" smtClean="0"/>
              <a:t>XXXX ( Y/ N/ A)</a:t>
            </a:r>
          </a:p>
          <a:p>
            <a:pPr marL="342900" lvl="1" indent="-342900" algn="just">
              <a:buFont typeface="Arial" panose="020B0604020202020204" pitchFamily="34" charset="0"/>
              <a:buChar char="•"/>
              <a:defRPr/>
            </a:pPr>
            <a:r>
              <a:rPr lang="en-US" altLang="zh-CN" sz="1800" b="1" kern="0" dirty="0" smtClean="0"/>
              <a:t>Result</a:t>
            </a:r>
            <a:r>
              <a:rPr lang="en-US" altLang="zh-CN" sz="1800" b="1" kern="0" dirty="0"/>
              <a:t>*:  ( Y/ N/ A)</a:t>
            </a:r>
          </a:p>
          <a:p>
            <a:pPr marL="0" lvl="1" indent="0" algn="just">
              <a:buNone/>
              <a:defRPr/>
            </a:pPr>
            <a:endParaRPr lang="en-US" altLang="zh-CN" sz="1050" kern="0" dirty="0" smtClean="0"/>
          </a:p>
          <a:p>
            <a:pPr marL="0" lvl="1" indent="0">
              <a:buNone/>
              <a:defRPr/>
            </a:pPr>
            <a:r>
              <a:rPr lang="en-US" altLang="zh-CN" sz="1600" kern="0" dirty="0"/>
              <a:t>Note</a:t>
            </a:r>
            <a:r>
              <a:rPr lang="zh-CN" altLang="en-US" sz="1600" kern="0" dirty="0"/>
              <a:t>：  </a:t>
            </a:r>
            <a:endParaRPr lang="en-US" altLang="zh-CN" sz="1600" kern="0" dirty="0"/>
          </a:p>
          <a:p>
            <a:pPr marL="628650" lvl="2">
              <a:buFont typeface="微软雅黑" panose="020B0503020204020204" pitchFamily="34" charset="-122"/>
              <a:buChar char="–"/>
              <a:defRPr/>
            </a:pPr>
            <a:r>
              <a:rPr lang="en-US" altLang="zh-CN" kern="0" dirty="0"/>
              <a:t>* Amended result accounts for removal of </a:t>
            </a:r>
            <a:r>
              <a:rPr lang="en-US" altLang="zh-CN" kern="0" dirty="0" smtClean="0">
                <a:solidFill>
                  <a:srgbClr val="FF0000"/>
                </a:solidFill>
              </a:rPr>
              <a:t>X</a:t>
            </a:r>
            <a:r>
              <a:rPr lang="en-US" altLang="zh-CN" kern="0" dirty="0" smtClean="0"/>
              <a:t> </a:t>
            </a:r>
            <a:r>
              <a:rPr lang="en-US" altLang="zh-CN" kern="0" dirty="0"/>
              <a:t>votes of non-voting members.</a:t>
            </a:r>
          </a:p>
          <a:p>
            <a:pPr marL="628650" lvl="2">
              <a:buFont typeface="微软雅黑" panose="020B0503020204020204" pitchFamily="34" charset="-122"/>
              <a:buChar char="–"/>
              <a:defRPr/>
            </a:pPr>
            <a:r>
              <a:rPr lang="en-US" altLang="zh-CN" kern="0" dirty="0"/>
              <a:t>Related document </a:t>
            </a:r>
            <a:r>
              <a:rPr lang="en-US" altLang="zh-CN" kern="0" dirty="0" smtClean="0"/>
              <a:t>21/1015r1</a:t>
            </a:r>
          </a:p>
          <a:p>
            <a:pPr marL="628650" lvl="2">
              <a:buFont typeface="微软雅黑" panose="020B0503020204020204" pitchFamily="34" charset="-122"/>
              <a:buChar char="–"/>
              <a:defRPr/>
            </a:pPr>
            <a:r>
              <a:rPr lang="en-US" altLang="zh-CN" kern="0" dirty="0"/>
              <a:t>SP Result: </a:t>
            </a:r>
            <a:r>
              <a:rPr lang="en-US" altLang="zh-CN" kern="0" dirty="0" smtClean="0">
                <a:solidFill>
                  <a:srgbClr val="FF0000"/>
                </a:solidFill>
              </a:rPr>
              <a:t>x/x/x</a:t>
            </a:r>
            <a:r>
              <a:rPr lang="en-US" altLang="zh-CN" kern="0" dirty="0" smtClean="0"/>
              <a:t> </a:t>
            </a:r>
            <a:r>
              <a:rPr lang="en-US" altLang="zh-CN" kern="0" dirty="0"/>
              <a:t>( Y/ N/ A)</a:t>
            </a:r>
          </a:p>
          <a:p>
            <a:pPr marL="628650" lvl="2">
              <a:buFont typeface="微软雅黑" panose="020B0503020204020204" pitchFamily="34" charset="-122"/>
              <a:buChar char="–"/>
              <a:defRPr/>
            </a:pPr>
            <a:endParaRPr lang="en-US" altLang="zh-CN" sz="1050" b="1" kern="0" dirty="0"/>
          </a:p>
        </p:txBody>
      </p:sp>
    </p:spTree>
    <p:extLst>
      <p:ext uri="{BB962C8B-B14F-4D97-AF65-F5344CB8AC3E}">
        <p14:creationId xmlns:p14="http://schemas.microsoft.com/office/powerpoint/2010/main" val="14464067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0BBC1A3-3A8D-471C-8F74-0A35A7C0332D}" type="slidenum">
              <a:rPr lang="en-US" altLang="en-US" sz="1200" b="0" smtClean="0"/>
              <a:pPr>
                <a:spcBef>
                  <a:spcPct val="0"/>
                </a:spcBef>
                <a:buFontTx/>
                <a:buNone/>
              </a:pPr>
              <a:t>27</a:t>
            </a:fld>
            <a:endParaRPr lang="en-US" altLang="en-US" sz="1200" b="0" smtClean="0"/>
          </a:p>
        </p:txBody>
      </p:sp>
      <p:sp>
        <p:nvSpPr>
          <p:cNvPr id="3379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2800" dirty="0"/>
              <a:t>Motion </a:t>
            </a:r>
            <a:r>
              <a:rPr lang="en-US" altLang="zh-CN" sz="2800" dirty="0" smtClean="0"/>
              <a:t>23</a:t>
            </a:r>
            <a:endParaRPr lang="en-US" altLang="en-US" sz="2800" dirty="0">
              <a:solidFill>
                <a:schemeClr val="tx2"/>
              </a:solidFill>
            </a:endParaRPr>
          </a:p>
        </p:txBody>
      </p:sp>
      <p:sp>
        <p:nvSpPr>
          <p:cNvPr id="3379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8" name="Rectangle 3"/>
          <p:cNvSpPr txBox="1">
            <a:spLocks noChangeArrowheads="1"/>
          </p:cNvSpPr>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just">
              <a:defRPr/>
            </a:pPr>
            <a:r>
              <a:rPr lang="en-US" altLang="zh-CN" sz="1800" kern="0" dirty="0"/>
              <a:t>Move to add the following to 11bf SFD:</a:t>
            </a:r>
          </a:p>
          <a:p>
            <a:pPr lvl="1" algn="just">
              <a:defRPr/>
            </a:pPr>
            <a:r>
              <a:rPr lang="en-US" altLang="zh-CN" sz="1800" kern="0" dirty="0"/>
              <a:t>The Sensing Session is pairwise and is identified by MAC addresses and/or associated </a:t>
            </a:r>
            <a:r>
              <a:rPr lang="en-US" altLang="zh-CN" sz="1800" kern="0" dirty="0" smtClean="0"/>
              <a:t>AID/UID.</a:t>
            </a:r>
            <a:endParaRPr lang="en-US" altLang="zh-CN" sz="1800" kern="0" dirty="0"/>
          </a:p>
          <a:p>
            <a:pPr lvl="1" algn="just">
              <a:defRPr/>
            </a:pPr>
            <a:r>
              <a:rPr lang="en-US" altLang="zh-CN" sz="1800" kern="0" dirty="0" smtClean="0"/>
              <a:t>11bf </a:t>
            </a:r>
            <a:r>
              <a:rPr lang="en-US" altLang="zh-CN" sz="1800" kern="0" dirty="0"/>
              <a:t>shall define an optional negotiation process in the sensing setup phase for a sensing initiator and a sensing responder to exchange and agree on operational parameters associated with a sensing session. The initiator may maintain multiple sensing sessions.</a:t>
            </a:r>
          </a:p>
          <a:p>
            <a:pPr algn="just">
              <a:defRPr/>
            </a:pPr>
            <a:endParaRPr lang="en-US" altLang="zh-CN" sz="900" kern="0" dirty="0"/>
          </a:p>
          <a:p>
            <a:pPr algn="just">
              <a:defRPr/>
            </a:pPr>
            <a:endParaRPr lang="en-US" altLang="zh-CN" sz="900" kern="0" dirty="0" smtClean="0"/>
          </a:p>
          <a:p>
            <a:pPr marL="342900" lvl="1" indent="-342900" algn="just">
              <a:buFont typeface="Arial" panose="020B0604020202020204" pitchFamily="34" charset="0"/>
              <a:buChar char="•"/>
              <a:defRPr/>
            </a:pPr>
            <a:r>
              <a:rPr lang="en-US" altLang="zh-CN" sz="1800" b="1" kern="0" dirty="0" smtClean="0"/>
              <a:t>Move: </a:t>
            </a:r>
            <a:r>
              <a:rPr lang="en-US" altLang="zh-CN" sz="1800" b="1" kern="0" dirty="0"/>
              <a:t>Solomon Trainin</a:t>
            </a:r>
            <a:r>
              <a:rPr lang="en-US" altLang="zh-CN" sz="1800" b="1" dirty="0" smtClean="0"/>
              <a:t>		</a:t>
            </a:r>
            <a:r>
              <a:rPr lang="en-US" altLang="zh-CN" sz="1800" b="1" kern="0" dirty="0" smtClean="0"/>
              <a:t>Second:</a:t>
            </a:r>
          </a:p>
          <a:p>
            <a:pPr marL="342900" lvl="1" indent="-342900" algn="just">
              <a:buFont typeface="Arial" panose="020B0604020202020204" pitchFamily="34" charset="0"/>
              <a:buChar char="•"/>
              <a:defRPr/>
            </a:pPr>
            <a:endParaRPr lang="en-US" altLang="zh-CN" sz="1800" b="1" kern="0" dirty="0" smtClean="0"/>
          </a:p>
          <a:p>
            <a:pPr marL="342900" lvl="1" indent="-342900" algn="just">
              <a:buFont typeface="Arial" panose="020B0604020202020204" pitchFamily="34" charset="0"/>
              <a:buChar char="•"/>
              <a:defRPr/>
            </a:pPr>
            <a:r>
              <a:rPr lang="en-US" altLang="zh-CN" sz="1800" b="1" kern="0" dirty="0" smtClean="0"/>
              <a:t>Preliminary </a:t>
            </a:r>
            <a:r>
              <a:rPr lang="en-US" altLang="zh-CN" sz="1800" b="1" kern="0" dirty="0"/>
              <a:t>Result: </a:t>
            </a:r>
            <a:r>
              <a:rPr lang="en-US" altLang="zh-CN" sz="1800" b="1" kern="0" dirty="0" smtClean="0"/>
              <a:t>XXXX ( Y/ N/ A)</a:t>
            </a:r>
          </a:p>
          <a:p>
            <a:pPr marL="342900" lvl="1" indent="-342900" algn="just">
              <a:buFont typeface="Arial" panose="020B0604020202020204" pitchFamily="34" charset="0"/>
              <a:buChar char="•"/>
              <a:defRPr/>
            </a:pPr>
            <a:r>
              <a:rPr lang="en-US" altLang="zh-CN" sz="1800" b="1" kern="0" dirty="0" smtClean="0"/>
              <a:t>Result</a:t>
            </a:r>
            <a:r>
              <a:rPr lang="en-US" altLang="zh-CN" sz="1800" b="1" kern="0" dirty="0"/>
              <a:t>*:  ( Y/ N/ A)</a:t>
            </a:r>
          </a:p>
          <a:p>
            <a:pPr marL="0" lvl="1" indent="0" algn="just">
              <a:buNone/>
              <a:defRPr/>
            </a:pPr>
            <a:endParaRPr lang="en-US" altLang="zh-CN" sz="1050" kern="0" dirty="0" smtClean="0"/>
          </a:p>
          <a:p>
            <a:pPr marL="0" lvl="1" indent="0">
              <a:buNone/>
              <a:defRPr/>
            </a:pPr>
            <a:r>
              <a:rPr lang="en-US" altLang="zh-CN" sz="1600" kern="0" dirty="0"/>
              <a:t>Note</a:t>
            </a:r>
            <a:r>
              <a:rPr lang="zh-CN" altLang="en-US" sz="1600" kern="0" dirty="0"/>
              <a:t>：  </a:t>
            </a:r>
            <a:endParaRPr lang="en-US" altLang="zh-CN" sz="1600" kern="0" dirty="0"/>
          </a:p>
          <a:p>
            <a:pPr marL="628650" lvl="2">
              <a:buFont typeface="微软雅黑" panose="020B0503020204020204" pitchFamily="34" charset="-122"/>
              <a:buChar char="–"/>
              <a:defRPr/>
            </a:pPr>
            <a:r>
              <a:rPr lang="en-US" altLang="zh-CN" kern="0" dirty="0"/>
              <a:t>* Amended result accounts for removal of </a:t>
            </a:r>
            <a:r>
              <a:rPr lang="en-US" altLang="zh-CN" kern="0" dirty="0" smtClean="0">
                <a:solidFill>
                  <a:srgbClr val="FF0000"/>
                </a:solidFill>
              </a:rPr>
              <a:t>X</a:t>
            </a:r>
            <a:r>
              <a:rPr lang="en-US" altLang="zh-CN" kern="0" dirty="0" smtClean="0"/>
              <a:t> </a:t>
            </a:r>
            <a:r>
              <a:rPr lang="en-US" altLang="zh-CN" kern="0" dirty="0"/>
              <a:t>votes of non-voting members.</a:t>
            </a:r>
          </a:p>
          <a:p>
            <a:pPr marL="628650" lvl="2">
              <a:buFont typeface="微软雅黑" panose="020B0503020204020204" pitchFamily="34" charset="-122"/>
              <a:buChar char="–"/>
              <a:defRPr/>
            </a:pPr>
            <a:r>
              <a:rPr lang="en-US" altLang="zh-CN" kern="0" dirty="0"/>
              <a:t>Related document </a:t>
            </a:r>
            <a:r>
              <a:rPr lang="en-US" altLang="zh-CN" kern="0" dirty="0" smtClean="0"/>
              <a:t>21/0644r4</a:t>
            </a:r>
          </a:p>
          <a:p>
            <a:pPr marL="628650" lvl="2">
              <a:buFont typeface="微软雅黑" panose="020B0503020204020204" pitchFamily="34" charset="-122"/>
              <a:buChar char="–"/>
              <a:defRPr/>
            </a:pPr>
            <a:r>
              <a:rPr lang="en-US" altLang="zh-CN" kern="0" dirty="0"/>
              <a:t>SP Result: </a:t>
            </a:r>
            <a:r>
              <a:rPr lang="en-US" altLang="zh-CN" kern="0" dirty="0" smtClean="0"/>
              <a:t>19/3/15 </a:t>
            </a:r>
            <a:r>
              <a:rPr lang="en-US" altLang="zh-CN" kern="0" dirty="0"/>
              <a:t>( Y/ N/ A)</a:t>
            </a:r>
          </a:p>
          <a:p>
            <a:pPr marL="628650" lvl="2">
              <a:buFont typeface="微软雅黑" panose="020B0503020204020204" pitchFamily="34" charset="-122"/>
              <a:buChar char="–"/>
              <a:defRPr/>
            </a:pPr>
            <a:endParaRPr lang="en-US" altLang="zh-CN" sz="1050" b="1" kern="0" dirty="0"/>
          </a:p>
        </p:txBody>
      </p:sp>
    </p:spTree>
    <p:extLst>
      <p:ext uri="{BB962C8B-B14F-4D97-AF65-F5344CB8AC3E}">
        <p14:creationId xmlns:p14="http://schemas.microsoft.com/office/powerpoint/2010/main" val="37057982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0BBC1A3-3A8D-471C-8F74-0A35A7C0332D}" type="slidenum">
              <a:rPr lang="en-US" altLang="en-US" sz="1200" b="0" smtClean="0"/>
              <a:pPr>
                <a:spcBef>
                  <a:spcPct val="0"/>
                </a:spcBef>
                <a:buFontTx/>
                <a:buNone/>
              </a:pPr>
              <a:t>28</a:t>
            </a:fld>
            <a:endParaRPr lang="en-US" altLang="en-US" sz="1200" b="0" smtClean="0"/>
          </a:p>
        </p:txBody>
      </p:sp>
      <p:sp>
        <p:nvSpPr>
          <p:cNvPr id="3379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2800" dirty="0"/>
              <a:t>Motion </a:t>
            </a:r>
            <a:r>
              <a:rPr lang="en-US" altLang="zh-CN" sz="2800" dirty="0" smtClean="0"/>
              <a:t>24</a:t>
            </a:r>
            <a:endParaRPr lang="en-US" altLang="en-US" sz="2800" dirty="0">
              <a:solidFill>
                <a:schemeClr val="tx2"/>
              </a:solidFill>
            </a:endParaRPr>
          </a:p>
        </p:txBody>
      </p:sp>
      <p:sp>
        <p:nvSpPr>
          <p:cNvPr id="3379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8" name="Rectangle 3"/>
          <p:cNvSpPr txBox="1">
            <a:spLocks noChangeArrowheads="1"/>
          </p:cNvSpPr>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just">
              <a:defRPr/>
            </a:pPr>
            <a:r>
              <a:rPr lang="en-US" altLang="zh-CN" sz="1800" kern="0" dirty="0"/>
              <a:t>Move to add the following to 11bf SFD:</a:t>
            </a:r>
          </a:p>
          <a:p>
            <a:pPr lvl="1" algn="just">
              <a:defRPr/>
            </a:pPr>
            <a:r>
              <a:rPr lang="en-US" altLang="zh-CN" sz="1800" kern="0" dirty="0" smtClean="0"/>
              <a:t>The </a:t>
            </a:r>
            <a:r>
              <a:rPr lang="en-US" altLang="zh-CN" sz="1800" kern="0" dirty="0"/>
              <a:t>Measurement Setup ID may be used to identify attributes of the sensing measurement instances</a:t>
            </a:r>
          </a:p>
          <a:p>
            <a:pPr lvl="1" algn="just">
              <a:defRPr/>
            </a:pPr>
            <a:r>
              <a:rPr lang="en-US" altLang="zh-CN" sz="1800" kern="0" dirty="0" smtClean="0"/>
              <a:t>The </a:t>
            </a:r>
            <a:r>
              <a:rPr lang="en-US" altLang="zh-CN" sz="1800" kern="0" dirty="0"/>
              <a:t>Measurement Instance ID may be used to identify the sensing measurement instance that utilizes attributes of the same Measurement Setup ID</a:t>
            </a:r>
          </a:p>
          <a:p>
            <a:pPr lvl="1" algn="just">
              <a:defRPr/>
            </a:pPr>
            <a:r>
              <a:rPr lang="en-US" altLang="zh-CN" sz="1800" kern="0" dirty="0" smtClean="0"/>
              <a:t>The </a:t>
            </a:r>
            <a:r>
              <a:rPr lang="en-US" altLang="zh-CN" sz="1800" kern="0" dirty="0"/>
              <a:t>Dialog Token field may be a possibility to contain both IDs</a:t>
            </a:r>
          </a:p>
          <a:p>
            <a:pPr algn="just">
              <a:defRPr/>
            </a:pPr>
            <a:endParaRPr lang="en-US" altLang="zh-CN" sz="900" kern="0" dirty="0"/>
          </a:p>
          <a:p>
            <a:pPr algn="just">
              <a:defRPr/>
            </a:pPr>
            <a:endParaRPr lang="en-US" altLang="zh-CN" sz="900" kern="0" dirty="0" smtClean="0"/>
          </a:p>
          <a:p>
            <a:pPr marL="342900" lvl="1" indent="-342900" algn="just">
              <a:buFont typeface="Arial" panose="020B0604020202020204" pitchFamily="34" charset="0"/>
              <a:buChar char="•"/>
              <a:defRPr/>
            </a:pPr>
            <a:r>
              <a:rPr lang="en-US" altLang="zh-CN" sz="1800" b="1" kern="0" dirty="0" smtClean="0"/>
              <a:t>Move: </a:t>
            </a:r>
            <a:r>
              <a:rPr lang="en-US" altLang="zh-CN" sz="1800" b="1" kern="0" dirty="0"/>
              <a:t>Solomon Trainin</a:t>
            </a:r>
            <a:r>
              <a:rPr lang="en-US" altLang="zh-CN" sz="1800" b="1" dirty="0" smtClean="0"/>
              <a:t>		</a:t>
            </a:r>
            <a:r>
              <a:rPr lang="en-US" altLang="zh-CN" sz="1800" b="1" kern="0" dirty="0" smtClean="0"/>
              <a:t>Second:</a:t>
            </a:r>
          </a:p>
          <a:p>
            <a:pPr marL="342900" lvl="1" indent="-342900" algn="just">
              <a:buFont typeface="Arial" panose="020B0604020202020204" pitchFamily="34" charset="0"/>
              <a:buChar char="•"/>
              <a:defRPr/>
            </a:pPr>
            <a:endParaRPr lang="en-US" altLang="zh-CN" sz="1800" b="1" kern="0" dirty="0" smtClean="0"/>
          </a:p>
          <a:p>
            <a:pPr marL="342900" lvl="1" indent="-342900" algn="just">
              <a:buFont typeface="Arial" panose="020B0604020202020204" pitchFamily="34" charset="0"/>
              <a:buChar char="•"/>
              <a:defRPr/>
            </a:pPr>
            <a:r>
              <a:rPr lang="en-US" altLang="zh-CN" sz="1800" b="1" kern="0" dirty="0" smtClean="0"/>
              <a:t>Preliminary </a:t>
            </a:r>
            <a:r>
              <a:rPr lang="en-US" altLang="zh-CN" sz="1800" b="1" kern="0" dirty="0"/>
              <a:t>Result: </a:t>
            </a:r>
            <a:r>
              <a:rPr lang="en-US" altLang="zh-CN" sz="1800" b="1" kern="0" dirty="0" smtClean="0"/>
              <a:t>XXXX ( Y/ N/ A)</a:t>
            </a:r>
          </a:p>
          <a:p>
            <a:pPr marL="342900" lvl="1" indent="-342900" algn="just">
              <a:buFont typeface="Arial" panose="020B0604020202020204" pitchFamily="34" charset="0"/>
              <a:buChar char="•"/>
              <a:defRPr/>
            </a:pPr>
            <a:r>
              <a:rPr lang="en-US" altLang="zh-CN" sz="1800" b="1" kern="0" dirty="0" smtClean="0"/>
              <a:t>Result</a:t>
            </a:r>
            <a:r>
              <a:rPr lang="en-US" altLang="zh-CN" sz="1800" b="1" kern="0" dirty="0"/>
              <a:t>*:  ( Y/ N/ A)</a:t>
            </a:r>
          </a:p>
          <a:p>
            <a:pPr marL="0" lvl="1" indent="0" algn="just">
              <a:buNone/>
              <a:defRPr/>
            </a:pPr>
            <a:endParaRPr lang="en-US" altLang="zh-CN" sz="1050" kern="0" dirty="0" smtClean="0"/>
          </a:p>
          <a:p>
            <a:pPr marL="0" lvl="1" indent="0">
              <a:buNone/>
              <a:defRPr/>
            </a:pPr>
            <a:r>
              <a:rPr lang="en-US" altLang="zh-CN" sz="1600" kern="0" dirty="0"/>
              <a:t>Note</a:t>
            </a:r>
            <a:r>
              <a:rPr lang="zh-CN" altLang="en-US" sz="1600" kern="0" dirty="0"/>
              <a:t>：  </a:t>
            </a:r>
            <a:endParaRPr lang="en-US" altLang="zh-CN" sz="1600" kern="0" dirty="0"/>
          </a:p>
          <a:p>
            <a:pPr marL="628650" lvl="2">
              <a:buFont typeface="微软雅黑" panose="020B0503020204020204" pitchFamily="34" charset="-122"/>
              <a:buChar char="–"/>
              <a:defRPr/>
            </a:pPr>
            <a:r>
              <a:rPr lang="en-US" altLang="zh-CN" kern="0" dirty="0"/>
              <a:t>* Amended result accounts for removal of </a:t>
            </a:r>
            <a:r>
              <a:rPr lang="en-US" altLang="zh-CN" kern="0" dirty="0" smtClean="0">
                <a:solidFill>
                  <a:srgbClr val="FF0000"/>
                </a:solidFill>
              </a:rPr>
              <a:t>X</a:t>
            </a:r>
            <a:r>
              <a:rPr lang="en-US" altLang="zh-CN" kern="0" dirty="0" smtClean="0"/>
              <a:t> </a:t>
            </a:r>
            <a:r>
              <a:rPr lang="en-US" altLang="zh-CN" kern="0" dirty="0"/>
              <a:t>votes of non-voting members.</a:t>
            </a:r>
          </a:p>
          <a:p>
            <a:pPr marL="628650" lvl="2">
              <a:buFont typeface="微软雅黑" panose="020B0503020204020204" pitchFamily="34" charset="-122"/>
              <a:buChar char="–"/>
              <a:defRPr/>
            </a:pPr>
            <a:r>
              <a:rPr lang="en-US" altLang="zh-CN" kern="0" dirty="0"/>
              <a:t>Related document </a:t>
            </a:r>
            <a:r>
              <a:rPr lang="en-US" altLang="zh-CN" kern="0" dirty="0" smtClean="0"/>
              <a:t>21/0644r4</a:t>
            </a:r>
          </a:p>
          <a:p>
            <a:pPr marL="628650" lvl="2">
              <a:buFont typeface="微软雅黑" panose="020B0503020204020204" pitchFamily="34" charset="-122"/>
              <a:buChar char="–"/>
              <a:defRPr/>
            </a:pPr>
            <a:r>
              <a:rPr lang="en-US" altLang="zh-CN" kern="0" dirty="0"/>
              <a:t>SP Result: </a:t>
            </a:r>
            <a:r>
              <a:rPr lang="en-US" altLang="zh-CN" kern="0" dirty="0" smtClean="0"/>
              <a:t>20/1/11 </a:t>
            </a:r>
            <a:r>
              <a:rPr lang="en-US" altLang="zh-CN" kern="0" dirty="0"/>
              <a:t>( Y/ N/ A)</a:t>
            </a:r>
          </a:p>
          <a:p>
            <a:pPr marL="628650" lvl="2">
              <a:buFont typeface="微软雅黑" panose="020B0503020204020204" pitchFamily="34" charset="-122"/>
              <a:buChar char="–"/>
              <a:defRPr/>
            </a:pPr>
            <a:endParaRPr lang="en-US" altLang="zh-CN" sz="1050" b="1" kern="0" dirty="0"/>
          </a:p>
        </p:txBody>
      </p:sp>
    </p:spTree>
    <p:extLst>
      <p:ext uri="{BB962C8B-B14F-4D97-AF65-F5344CB8AC3E}">
        <p14:creationId xmlns:p14="http://schemas.microsoft.com/office/powerpoint/2010/main" val="14135100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3388ED4-44FC-4D14-9DF0-EF4B3505936F}" type="slidenum">
              <a:rPr lang="en-US" altLang="en-US" sz="1200" b="0" smtClean="0"/>
              <a:pPr>
                <a:spcBef>
                  <a:spcPct val="0"/>
                </a:spcBef>
                <a:buFontTx/>
                <a:buNone/>
              </a:pPr>
              <a:t>3</a:t>
            </a:fld>
            <a:endParaRPr lang="en-US" altLang="en-US" sz="1200" b="0" smtClean="0"/>
          </a:p>
        </p:txBody>
      </p:sp>
      <p:sp>
        <p:nvSpPr>
          <p:cNvPr id="7171"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buFontTx/>
              <a:buNone/>
            </a:pPr>
            <a:r>
              <a:rPr lang="en-US" altLang="en-US" dirty="0"/>
              <a:t>This presentation contains the IEEE 802.11 Task Group bf agenda items for the teleconference calls on </a:t>
            </a:r>
            <a:r>
              <a:rPr lang="en-US" altLang="en-US" dirty="0">
                <a:solidFill>
                  <a:srgbClr val="0000FF"/>
                </a:solidFill>
              </a:rPr>
              <a:t>July 13, 16, </a:t>
            </a:r>
            <a:r>
              <a:rPr lang="en-US" altLang="en-US" dirty="0" smtClean="0">
                <a:solidFill>
                  <a:srgbClr val="0000FF"/>
                </a:solidFill>
              </a:rPr>
              <a:t>19</a:t>
            </a:r>
            <a:r>
              <a:rPr lang="en-US" altLang="en-US" dirty="0" smtClean="0"/>
              <a:t>.</a:t>
            </a:r>
            <a:endParaRPr lang="en-US" altLang="en-US" dirty="0"/>
          </a:p>
          <a:p>
            <a:pPr lvl="1"/>
            <a:endParaRPr lang="en-US" altLang="en-US" dirty="0"/>
          </a:p>
          <a:p>
            <a:pPr lvl="1"/>
            <a:endParaRPr lang="en-US" altLang="en-US" dirty="0"/>
          </a:p>
        </p:txBody>
      </p:sp>
      <p:sp>
        <p:nvSpPr>
          <p:cNvPr id="7172"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Abstract</a:t>
            </a:r>
          </a:p>
        </p:txBody>
      </p:sp>
      <p:sp>
        <p:nvSpPr>
          <p:cNvPr id="7173"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201003-0ED1-41BE-B15E-A3F7676968BE}" type="slidenum">
              <a:rPr lang="en-US" altLang="en-US" sz="1200" b="0" smtClean="0"/>
              <a:pPr>
                <a:spcBef>
                  <a:spcPct val="0"/>
                </a:spcBef>
                <a:buFontTx/>
                <a:buNone/>
              </a:pPr>
              <a:t>4</a:t>
            </a:fld>
            <a:endParaRPr lang="en-US" altLang="en-US" sz="1200" b="0" smtClean="0"/>
          </a:p>
        </p:txBody>
      </p:sp>
      <p:sp>
        <p:nvSpPr>
          <p:cNvPr id="8195" name="Rectangle 3"/>
          <p:cNvSpPr>
            <a:spLocks noGrp="1" noChangeArrowheads="1"/>
          </p:cNvSpPr>
          <p:nvPr>
            <p:ph type="body" idx="4294967295"/>
          </p:nvPr>
        </p:nvSpPr>
        <p:spPr>
          <a:xfrm>
            <a:off x="685800" y="1524000"/>
            <a:ext cx="7772400" cy="4114800"/>
          </a:xfrm>
        </p:spPr>
        <p:txBody>
          <a:bodyPr/>
          <a:lstStyle/>
          <a:p>
            <a:r>
              <a:rPr lang="en-US" altLang="en-US" sz="1800" dirty="0" smtClean="0"/>
              <a:t>Please announce your affiliation when you first address the group during a meeting slot</a:t>
            </a:r>
          </a:p>
          <a:p>
            <a:r>
              <a:rPr lang="en-US" altLang="en-US" sz="1800" dirty="0" smtClean="0"/>
              <a:t>Cell Phones to be silent or Off</a:t>
            </a:r>
          </a:p>
          <a:p>
            <a:r>
              <a:rPr lang="en-US" altLang="en-US" sz="1800" dirty="0" smtClean="0"/>
              <a:t>Attendance recording procedures</a:t>
            </a:r>
          </a:p>
          <a:p>
            <a:pPr lvl="1"/>
            <a:r>
              <a:rPr lang="en-US" altLang="zh-CN" sz="1600" u="sng" dirty="0" smtClean="0">
                <a:hlinkClick r:id="rId3"/>
              </a:rPr>
              <a:t>https://imat.ieee.org/attendance</a:t>
            </a:r>
            <a:r>
              <a:rPr lang="en-US" altLang="zh-CN" sz="1600" dirty="0" smtClean="0"/>
              <a:t> </a:t>
            </a:r>
            <a:endParaRPr lang="en-US" altLang="en-US" sz="1600" dirty="0" smtClean="0"/>
          </a:p>
          <a:p>
            <a:r>
              <a:rPr lang="en-US" altLang="en-US" sz="1800" dirty="0" smtClean="0"/>
              <a:t>Documentation</a:t>
            </a:r>
          </a:p>
          <a:p>
            <a:pPr lvl="1" algn="just"/>
            <a:r>
              <a:rPr lang="en-US" altLang="en-US" sz="1600" dirty="0" smtClean="0">
                <a:hlinkClick r:id="rId4"/>
              </a:rPr>
              <a:t>http://mentor.ieee.org</a:t>
            </a:r>
            <a:endParaRPr lang="en-US" altLang="en-US" sz="1600" dirty="0" smtClean="0"/>
          </a:p>
          <a:p>
            <a:pPr lvl="1" algn="just"/>
            <a:r>
              <a:rPr lang="en-US" altLang="en-US" sz="1600" dirty="0" smtClean="0"/>
              <a:t>Use “</a:t>
            </a:r>
            <a:r>
              <a:rPr lang="en-US" altLang="ja-JP" sz="1600" dirty="0" err="1" smtClean="0">
                <a:solidFill>
                  <a:srgbClr val="0000FF"/>
                </a:solidFill>
              </a:rPr>
              <a:t>TGbf</a:t>
            </a:r>
            <a:r>
              <a:rPr lang="en-US" altLang="en-US" sz="1600" dirty="0" smtClean="0"/>
              <a:t>”</a:t>
            </a:r>
            <a:r>
              <a:rPr lang="en-US" altLang="ja-JP" sz="1600" dirty="0" smtClean="0"/>
              <a:t> for submission</a:t>
            </a:r>
          </a:p>
          <a:p>
            <a:pPr lvl="1" algn="just"/>
            <a:r>
              <a:rPr lang="en-US" altLang="en-US" sz="1600" dirty="0" smtClean="0"/>
              <a:t>If you plan to make a submission, be sure it does not contain company logos or advertising</a:t>
            </a:r>
          </a:p>
          <a:p>
            <a:pPr lvl="1" algn="just"/>
            <a:r>
              <a:rPr lang="en-US" altLang="en-US" sz="1600" b="1" dirty="0" smtClean="0">
                <a:solidFill>
                  <a:srgbClr val="FF0000"/>
                </a:solidFill>
              </a:rPr>
              <a:t>Documents are prepared by individuals, not companies</a:t>
            </a:r>
          </a:p>
          <a:p>
            <a:r>
              <a:rPr lang="en-US" altLang="en-US" sz="1800" dirty="0" smtClean="0"/>
              <a:t>Questions on Voting status, Ballot pool, Access to Reflector, Documentation,  Member</a:t>
            </a:r>
            <a:r>
              <a:rPr lang="en-US" altLang="ja-JP" sz="1800" dirty="0" smtClean="0"/>
              <a:t>’s Area</a:t>
            </a:r>
          </a:p>
          <a:p>
            <a:pPr lvl="1"/>
            <a:r>
              <a:rPr lang="en-US" altLang="en-US" sz="1600" dirty="0" smtClean="0"/>
              <a:t>Contact Jon Rosdahl –  </a:t>
            </a:r>
            <a:r>
              <a:rPr lang="en-US" altLang="en-US" sz="1600" dirty="0" smtClean="0">
                <a:hlinkClick r:id="rId5"/>
              </a:rPr>
              <a:t>jrosdahl@ieee.org</a:t>
            </a:r>
            <a:endParaRPr lang="zh-CN" altLang="en-US" sz="1800" dirty="0" smtClean="0"/>
          </a:p>
        </p:txBody>
      </p:sp>
      <p:sp>
        <p:nvSpPr>
          <p:cNvPr id="8196"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Meeting Protocol, Attendance, Voting &amp; Document Status</a:t>
            </a:r>
            <a:endParaRPr lang="en-US" altLang="en-US">
              <a:solidFill>
                <a:schemeClr val="tx2"/>
              </a:solidFill>
            </a:endParaRPr>
          </a:p>
        </p:txBody>
      </p:sp>
      <p:sp>
        <p:nvSpPr>
          <p:cNvPr id="8197"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July 802 electronic plenary session</a:t>
            </a:r>
          </a:p>
        </p:txBody>
      </p:sp>
      <p:sp>
        <p:nvSpPr>
          <p:cNvPr id="3" name="Content Placeholder 2"/>
          <p:cNvSpPr>
            <a:spLocks noGrp="1"/>
          </p:cNvSpPr>
          <p:nvPr>
            <p:ph idx="1"/>
          </p:nvPr>
        </p:nvSpPr>
        <p:spPr>
          <a:xfrm>
            <a:off x="685801" y="2343151"/>
            <a:ext cx="7770813" cy="3370660"/>
          </a:xfrm>
        </p:spPr>
        <p:txBody>
          <a:bodyPr/>
          <a:lstStyle/>
          <a:p>
            <a:pPr>
              <a:buFont typeface="Arial" panose="020B0604020202020204" pitchFamily="34" charset="0"/>
              <a:buChar char="•"/>
            </a:pPr>
            <a:r>
              <a:rPr lang="en-US" sz="2000" dirty="0"/>
              <a:t>This meeting is part of the July 802 plenary session</a:t>
            </a:r>
          </a:p>
          <a:p>
            <a:pPr>
              <a:buFont typeface="Arial" panose="020B0604020202020204" pitchFamily="34" charset="0"/>
              <a:buChar char="•"/>
            </a:pPr>
            <a:endParaRPr lang="en-US" sz="2000" dirty="0"/>
          </a:p>
          <a:p>
            <a:pPr>
              <a:buFont typeface="Arial" panose="020B0604020202020204" pitchFamily="34" charset="0"/>
              <a:buChar char="•"/>
            </a:pPr>
            <a:r>
              <a:rPr lang="en-US" sz="2000" dirty="0"/>
              <a:t>You must pay the registration fee in order to attend</a:t>
            </a:r>
          </a:p>
          <a:p>
            <a:pPr>
              <a:buFont typeface="Arial" panose="020B0604020202020204" pitchFamily="34" charset="0"/>
              <a:buChar char="•"/>
            </a:pPr>
            <a:endParaRPr lang="en-US" sz="2000" dirty="0"/>
          </a:p>
          <a:p>
            <a:pPr>
              <a:buFont typeface="Arial" panose="020B0604020202020204" pitchFamily="34" charset="0"/>
              <a:buChar char="•"/>
            </a:pPr>
            <a:r>
              <a:rPr lang="en-US" sz="2000" dirty="0"/>
              <a:t>If you have not already done so, you can register </a:t>
            </a:r>
            <a:r>
              <a:rPr lang="en-US" sz="2000" dirty="0">
                <a:hlinkClick r:id="rId2"/>
              </a:rPr>
              <a:t>here</a:t>
            </a:r>
            <a:r>
              <a:rPr lang="en-US" sz="2000" dirty="0"/>
              <a:t> or follow the registration link for this session here </a:t>
            </a:r>
            <a:r>
              <a:rPr lang="en-US" sz="2000" dirty="0">
                <a:hlinkClick r:id="rId3"/>
              </a:rPr>
              <a:t>https://www.ieee802.org/11/Meetings/Meeting_Plan.html</a:t>
            </a: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Tree>
    <p:extLst>
      <p:ext uri="{BB962C8B-B14F-4D97-AF65-F5344CB8AC3E}">
        <p14:creationId xmlns:p14="http://schemas.microsoft.com/office/powerpoint/2010/main" val="2805490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51BF392-DC75-4EA3-8AFD-A42AEF28B41B}" type="slidenum">
              <a:rPr lang="en-US" altLang="en-US" sz="1200" b="0" smtClean="0"/>
              <a:pPr>
                <a:spcBef>
                  <a:spcPct val="0"/>
                </a:spcBef>
                <a:buFontTx/>
                <a:buNone/>
              </a:pPr>
              <a:t>6</a:t>
            </a:fld>
            <a:endParaRPr lang="en-US" altLang="en-US" sz="1200" b="0" smtClean="0"/>
          </a:p>
        </p:txBody>
      </p:sp>
      <p:sp>
        <p:nvSpPr>
          <p:cNvPr id="9219"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eaLnBrk="1" hangingPunct="1">
              <a:spcBef>
                <a:spcPts val="600"/>
              </a:spcBef>
              <a:buClr>
                <a:srgbClr val="000000"/>
              </a:buClr>
            </a:pPr>
            <a:r>
              <a:rPr lang="en-US" altLang="en-US" dirty="0">
                <a:solidFill>
                  <a:srgbClr val="000000"/>
                </a:solidFill>
                <a:ea typeface="MS Gothic" panose="020B0609070205080204" pitchFamily="49" charset="-128"/>
              </a:rPr>
              <a:t>  Following </a:t>
            </a:r>
            <a:r>
              <a:rPr lang="en-US" altLang="en-US" dirty="0" smtClean="0">
                <a:solidFill>
                  <a:srgbClr val="000000"/>
                </a:solidFill>
                <a:ea typeface="MS Gothic" panose="020B0609070205080204" pitchFamily="49" charset="-128"/>
              </a:rPr>
              <a:t>9 </a:t>
            </a:r>
            <a:r>
              <a:rPr lang="en-US" altLang="en-US" dirty="0">
                <a:solidFill>
                  <a:srgbClr val="000000"/>
                </a:solidFill>
                <a:ea typeface="MS Gothic" panose="020B0609070205080204" pitchFamily="49" charset="-128"/>
              </a:rPr>
              <a:t>slides</a:t>
            </a:r>
          </a:p>
          <a:p>
            <a:pPr algn="just" eaLnBrk="1" hangingPunct="1">
              <a:spcBef>
                <a:spcPts val="600"/>
              </a:spcBef>
              <a:buClr>
                <a:srgbClr val="000000"/>
              </a:buClr>
              <a:buFontTx/>
              <a:buNone/>
            </a:pPr>
            <a:endParaRPr lang="en-US" altLang="zh-CN" dirty="0">
              <a:solidFill>
                <a:srgbClr val="000000"/>
              </a:solidFill>
              <a:ea typeface="MS Gothic" panose="020B0609070205080204" pitchFamily="49" charset="-128"/>
            </a:endParaRPr>
          </a:p>
        </p:txBody>
      </p:sp>
      <p:sp>
        <p:nvSpPr>
          <p:cNvPr id="9220"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Patent Policy and logistics</a:t>
            </a:r>
          </a:p>
        </p:txBody>
      </p:sp>
      <p:sp>
        <p:nvSpPr>
          <p:cNvPr id="9221"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ACB74CED-02C4-451C-81A1-54AA048A0B81}" type="slidenum">
              <a:rPr lang="en-GB" altLang="en-US" sz="1200" b="0" smtClean="0"/>
              <a:pPr>
                <a:spcBef>
                  <a:spcPct val="0"/>
                </a:spcBef>
                <a:buFontTx/>
                <a:buNone/>
              </a:pPr>
              <a:t>7</a:t>
            </a:fld>
            <a:endParaRPr lang="en-GB" altLang="en-US" sz="1200" b="0" smtClean="0"/>
          </a:p>
        </p:txBody>
      </p:sp>
      <p:sp>
        <p:nvSpPr>
          <p:cNvPr id="10243"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685800" y="1501775"/>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smtClean="0">
              <a:solidFill>
                <a:srgbClr val="FF0000"/>
              </a:solidFill>
            </a:endParaRPr>
          </a:p>
          <a:p>
            <a:pPr algn="just">
              <a:defRPr/>
            </a:pPr>
            <a:r>
              <a:rPr lang="en-US" altLang="en-US" sz="1800" dirty="0" smtClean="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smtClean="0"/>
          </a:p>
          <a:p>
            <a:pPr algn="just">
              <a:defRPr/>
            </a:pPr>
            <a:r>
              <a:rPr lang="en-US" altLang="en-US" sz="1800" dirty="0" smtClean="0"/>
              <a:t>Participants should inform the IEEE (or cause the IEEE to be informed) of the identity of any other holders of potential Essential Patent Claims</a:t>
            </a:r>
          </a:p>
          <a:p>
            <a:pPr marL="0" indent="0" algn="just">
              <a:buFontTx/>
              <a:buNone/>
              <a:defRPr/>
            </a:pPr>
            <a:endParaRPr lang="en-US" altLang="en-US" sz="1600" dirty="0" smtClean="0"/>
          </a:p>
          <a:p>
            <a:pPr marL="0" indent="0" algn="ctr">
              <a:buFontTx/>
              <a:buNone/>
              <a:defRPr/>
            </a:pPr>
            <a:r>
              <a:rPr lang="en-US" altLang="en-US" sz="3200" dirty="0" smtClean="0">
                <a:latin typeface="+mj-lt"/>
                <a:cs typeface="Calibri" panose="020F0502020204030204" pitchFamily="34" charset="0"/>
              </a:rPr>
              <a:t>Early identification of holders of potential Essential Patent Claims is encouraged</a:t>
            </a:r>
          </a:p>
          <a:p>
            <a:pPr algn="just">
              <a:defRPr/>
            </a:pPr>
            <a:endParaRPr lang="en-US" altLang="en-US" sz="1600" dirty="0" smtClean="0"/>
          </a:p>
        </p:txBody>
      </p:sp>
      <p:sp>
        <p:nvSpPr>
          <p:cNvPr id="10245" name="Rectangle 2"/>
          <p:cNvSpPr txBox="1">
            <a:spLocks noChangeArrowheads="1"/>
          </p:cNvSpPr>
          <p:nvPr/>
        </p:nvSpPr>
        <p:spPr bwMode="auto">
          <a:xfrm>
            <a:off x="609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0247" name="Text Box 5"/>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smtClean="0"/>
              <a:t>Slide </a:t>
            </a:r>
            <a:fld id="{4C2C82FC-35C6-4DD5-81BB-F21CC8C32E82}" type="slidenum">
              <a:rPr lang="en-GB" altLang="en-US" sz="1200" b="0" smtClean="0"/>
              <a:pPr>
                <a:spcBef>
                  <a:spcPct val="0"/>
                </a:spcBef>
                <a:buFontTx/>
                <a:buNone/>
              </a:pPr>
              <a:t>8</a:t>
            </a:fld>
            <a:endParaRPr lang="en-GB" altLang="en-US" sz="1200" b="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685800" y="1501775"/>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smtClean="0">
              <a:solidFill>
                <a:srgbClr val="FF0000"/>
              </a:solidFill>
            </a:endParaRPr>
          </a:p>
          <a:p>
            <a:pPr algn="just">
              <a:defRPr/>
            </a:pPr>
            <a:r>
              <a:rPr lang="en-US" altLang="en-US" sz="1800" dirty="0" smtClean="0"/>
              <a:t>Cause an LOA to be submitted to the IEEE-SA (</a:t>
            </a:r>
            <a:r>
              <a:rPr lang="en-US" altLang="en-US" sz="1800" dirty="0" smtClean="0">
                <a:hlinkClick r:id="rId3"/>
              </a:rPr>
              <a:t>patcom@ieee.org</a:t>
            </a:r>
            <a:r>
              <a:rPr lang="en-US" altLang="en-US" sz="1800" dirty="0" smtClean="0"/>
              <a:t>); or</a:t>
            </a:r>
          </a:p>
          <a:p>
            <a:pPr algn="just">
              <a:defRPr/>
            </a:pPr>
            <a:endParaRPr lang="en-US" altLang="en-US" sz="1800" dirty="0" smtClean="0"/>
          </a:p>
          <a:p>
            <a:pPr algn="just">
              <a:defRPr/>
            </a:pPr>
            <a:r>
              <a:rPr lang="en-US" altLang="en-US" sz="1800" dirty="0" smtClean="0"/>
              <a:t>Provide the chair of this group with the identity of the holder(s) of any and all such claims as soon as possible; or</a:t>
            </a:r>
          </a:p>
          <a:p>
            <a:pPr algn="just">
              <a:defRPr/>
            </a:pPr>
            <a:endParaRPr lang="en-US" altLang="en-US" sz="1800" dirty="0" smtClean="0"/>
          </a:p>
          <a:p>
            <a:pPr algn="just">
              <a:defRPr/>
            </a:pPr>
            <a:r>
              <a:rPr lang="en-US" altLang="en-US" sz="1800" dirty="0" smtClean="0"/>
              <a:t>Speak up now and respond to this Call for Potentially Essential Patents</a:t>
            </a:r>
          </a:p>
          <a:p>
            <a:pPr algn="just">
              <a:defRPr/>
            </a:pPr>
            <a:endParaRPr lang="en-US" altLang="en-US" sz="1800" dirty="0" smtClean="0"/>
          </a:p>
          <a:p>
            <a:pPr algn="just">
              <a:defRPr/>
            </a:pPr>
            <a:r>
              <a:rPr lang="en-US" altLang="en-US" sz="1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FontTx/>
              <a:buNone/>
              <a:defRPr/>
            </a:pPr>
            <a:r>
              <a:rPr lang="en-US" altLang="en-US" sz="1800" dirty="0" smtClean="0"/>
              <a:t/>
            </a:r>
            <a:br>
              <a:rPr lang="en-US" altLang="en-US" sz="1800" dirty="0" smtClean="0"/>
            </a:br>
            <a:endParaRPr lang="en-US" altLang="en-US" sz="1800" dirty="0" smtClean="0"/>
          </a:p>
        </p:txBody>
      </p:sp>
      <p:sp>
        <p:nvSpPr>
          <p:cNvPr id="11269" name="Rectangle 2"/>
          <p:cNvSpPr txBox="1">
            <a:spLocks noChangeArrowheads="1"/>
          </p:cNvSpPr>
          <p:nvPr/>
        </p:nvSpPr>
        <p:spPr bwMode="auto">
          <a:xfrm>
            <a:off x="533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1271" name="Text Box 5"/>
          <p:cNvSpPr txBox="1">
            <a:spLocks noChangeArrowheads="1"/>
          </p:cNvSpPr>
          <p:nvPr/>
        </p:nvSpPr>
        <p:spPr bwMode="auto">
          <a:xfrm>
            <a:off x="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533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685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B133AFC-0E33-4D9E-982B-9D1A062E4145}" type="slidenum">
              <a:rPr lang="en-US" altLang="en-US" sz="1200" b="0" smtClean="0"/>
              <a:pPr>
                <a:spcBef>
                  <a:spcPct val="0"/>
                </a:spcBef>
                <a:buFontTx/>
                <a:buNone/>
              </a:pPr>
              <a:t>9</a:t>
            </a:fld>
            <a:endParaRPr lang="en-US" altLang="en-US" sz="1200" b="0" smtClean="0"/>
          </a:p>
        </p:txBody>
      </p:sp>
      <p:sp>
        <p:nvSpPr>
          <p:cNvPr id="12294" name="Footer Placeholder 4"/>
          <p:cNvSpPr>
            <a:spLocks noGrp="1"/>
          </p:cNvSpPr>
          <p:nvPr>
            <p:ph type="ftr" sz="quarter" idx="10"/>
          </p:nvPr>
        </p:nvSpPr>
        <p:spPr>
          <a:xfrm>
            <a:off x="6096000"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Tony Xiao Han (Huawei)</a:t>
            </a:r>
          </a:p>
        </p:txBody>
      </p:sp>
      <p:sp>
        <p:nvSpPr>
          <p:cNvPr id="12295" name="Text Box 4"/>
          <p:cNvSpPr txBox="1">
            <a:spLocks noChangeArrowheads="1"/>
          </p:cNvSpPr>
          <p:nvPr/>
        </p:nvSpPr>
        <p:spPr bwMode="auto">
          <a:xfrm>
            <a:off x="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104806</TotalTime>
  <Words>2394</Words>
  <Application>Microsoft Office PowerPoint</Application>
  <PresentationFormat>全屏显示(4:3)</PresentationFormat>
  <Paragraphs>430</Paragraphs>
  <Slides>28</Slides>
  <Notes>27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Monotype Sorts</vt:lpstr>
      <vt:lpstr>MS Gothic</vt:lpstr>
      <vt:lpstr>MS PGothic</vt:lpstr>
      <vt:lpstr>微软雅黑</vt:lpstr>
      <vt:lpstr>Arial</vt:lpstr>
      <vt:lpstr>Calibri</vt:lpstr>
      <vt:lpstr>Helvetica</vt:lpstr>
      <vt:lpstr>Times New Roman</vt:lpstr>
      <vt:lpstr>802-11-Submission</vt:lpstr>
      <vt:lpstr>Task Group bf Meeting agenda, July Plenary 2021</vt:lpstr>
      <vt:lpstr>IEEE 802.11 Task Group bf WLAN Sensing </vt:lpstr>
      <vt:lpstr>PowerPoint 演示文稿</vt:lpstr>
      <vt:lpstr>PowerPoint 演示文稿</vt:lpstr>
      <vt:lpstr>Registration for the July 802 electronic plenary session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19/0543r12</dc:title>
  <dc:subject>Task Group AY November 2015 Meeting Agenda</dc:subject>
  <dc:creator>Edward Au</dc:creator>
  <cp:keywords>March, April, May 2019</cp:keywords>
  <dc:description/>
  <cp:lastModifiedBy>Hanxiao (Tony, WT Lab)</cp:lastModifiedBy>
  <cp:revision>4628</cp:revision>
  <cp:lastPrinted>2014-11-04T15:04:57Z</cp:lastPrinted>
  <dcterms:created xsi:type="dcterms:W3CDTF">2007-04-17T18:10:23Z</dcterms:created>
  <dcterms:modified xsi:type="dcterms:W3CDTF">2021-07-12T02:14:33Z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(3)UPLB3sVhSFep3aUeGINUIOYXLL0vvfhkFL0GkiXnrdBtwavX2/rhkGqnNV7PUwI5XXmNrLBu
ihlmbM1/d7B4YnttTp7DHDQcj5O+NsAeoJZQLZH42nmBdPqeSRTxRrVg1iRIcMc5W2EVf2yT
rQzepg8a5vPoy5+xMXBm2m1UUra2/MKPwW3EqpGm+wmY6X3PQS4x53m6nV0IV98d46GEhxBE
lzBLt65lLa9qXhSfXi</vt:lpwstr>
  </property>
  <property fmtid="{D5CDD505-2E9C-101B-9397-08002B2CF9AE}" pid="27" name="_2015_ms_pID_7253431">
    <vt:lpwstr>TIOQBHD364nTdMRy3ReLd6MtQJhbkLPHPHJzp8SJVQuKYNarmk3Odx
KsS9xNMebzwG4gOgtbL0Bf/3Y6jEJAb171VfkI1UCZMZ5rlovKi6NV4Wc5lZ+SiOVWpiupOh
y1dHDMiTUI0f5P9sbKJBlq8WMF95s0eaSYmIo/SPD5CdZk0qfqfLQf4xmm6Gh6HG0n/on4jP
9dEwlfYu1Az7zL44/g8iYY0LhRJVaLsPaJ8g</vt:lpwstr>
  </property>
  <property fmtid="{D5CDD505-2E9C-101B-9397-08002B2CF9AE}" pid="28" name="_2015_ms_pID_7253432">
    <vt:lpwstr>ew==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1621248774</vt:lpwstr>
  </property>
</Properties>
</file>