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2" r:id="rId4"/>
    <p:sldId id="263" r:id="rId5"/>
    <p:sldId id="265" r:id="rId6"/>
    <p:sldId id="266" r:id="rId7"/>
    <p:sldId id="267" r:id="rId8"/>
    <p:sldId id="268" r:id="rId9"/>
    <p:sldId id="269" r:id="rId10"/>
    <p:sldId id="264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 preferSingleView="1">
    <p:restoredLeft sz="20000" autoAdjust="0"/>
    <p:restoredTop sz="94660"/>
  </p:normalViewPr>
  <p:slideViewPr>
    <p:cSldViewPr>
      <p:cViewPr varScale="1">
        <p:scale>
          <a:sx n="129" d="100"/>
          <a:sy n="129" d="100"/>
        </p:scale>
        <p:origin x="2720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802.11-21-0814-r0-coex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dirty="0"/>
              <a:t>May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Stuart Thomas, Apple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802.11-21-0814-r0-coex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May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Stuart Thomas, Apple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802.11-21-0814-r0-coex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 dirty="0"/>
              <a:t>May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Stuart Thomas, Apple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802.11-21-0814-r0-coex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 dirty="0"/>
              <a:t>May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Stuart Thomas, Apple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802.11-21-0814-r0-coex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 dirty="0"/>
              <a:t>May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Stuart Thomas, Apple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802.11-21-0814-r0-coex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 dirty="0"/>
              <a:t>May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Stuart Thomas, Apple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802.11-21-0814-r0-coex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 dirty="0"/>
              <a:t>May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Stuart Thomas, Apple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9113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802.11-21-0814-r0-coex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 dirty="0"/>
              <a:t>May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Stuart Thomas, Apple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5450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802.11-21-0814-r0-coex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 dirty="0"/>
              <a:t>May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Stuart Thomas, Apple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9982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802.11-21-0814-r0-coex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 dirty="0"/>
              <a:t>May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Stuart Thomas, Apple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8889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802.11-21-0814-r0-coex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 dirty="0"/>
              <a:t>May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Stuart Thomas, Apple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May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Stuart Thomas,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Stuart Thomas, Apple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May 2021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May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Stuart Thomas,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May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Stuart Thomas, Apple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May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Stuart Thomas, Apple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May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Stuart Thomas, Apple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May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Stuart Thomas, Apple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May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Stuart Thomas,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May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Stuart Thomas,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May 2021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Stuart Thomas, Apple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802.11-21-0814-r0-coex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 dirty="0"/>
              <a:t>May 2021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Stuart Thomas, Apple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accent2"/>
                </a:solidFill>
              </a:rPr>
              <a:t>ETSI 6GHz Narrow Band Status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2021-May-10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5638941"/>
              </p:ext>
            </p:extLst>
          </p:nvPr>
        </p:nvGraphicFramePr>
        <p:xfrm>
          <a:off x="508000" y="2351088"/>
          <a:ext cx="8156575" cy="235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Document" r:id="rId4" imgW="8255000" imgH="2387600" progId="Word.Document.8">
                  <p:embed/>
                </p:oleObj>
              </mc:Choice>
              <mc:Fallback>
                <p:oleObj name="Document" r:id="rId4" imgW="82550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51088"/>
                        <a:ext cx="8156575" cy="2354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 dirty="0"/>
              <a:t>May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/>
              <a:t>Stuart Thomas,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accent2"/>
                </a:solidFill>
              </a:rPr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</a:t>
            </a:r>
            <a:r>
              <a:rPr lang="en-GB" dirty="0"/>
              <a:t>ECC Decision (20)01,  </a:t>
            </a:r>
            <a:r>
              <a:rPr lang="en-GB" sz="2000" b="0" dirty="0"/>
              <a:t>On the harmonised use of the frequency band 5945-6425 MHz for Wireless Access Systems including Radio Local Area Networks (WAS/RLAN), Approved 20 November 2020 </a:t>
            </a:r>
            <a:endParaRPr lang="en-US" sz="2000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 dirty="0"/>
              <a:t>May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Stuart Thomas,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accent2"/>
                </a:solidFill>
              </a:rPr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- These slides gives a status of the Narrow Band activities post the BRAN109e meeting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ble&#10;&#10;Description automatically generated">
            <a:extLst>
              <a:ext uri="{FF2B5EF4-FFF2-40B4-BE49-F238E27FC236}">
                <a16:creationId xmlns:a16="http://schemas.microsoft.com/office/drawing/2014/main" id="{5A2F9569-024A-9C4F-A83B-A6736EF6BD6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839" y="2556525"/>
            <a:ext cx="4996321" cy="391888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 dirty="0"/>
              <a:t>May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/>
              <a:t>Stuart Thomas,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>
                <a:solidFill>
                  <a:schemeClr val="accent2"/>
                </a:solidFill>
              </a:rPr>
              <a:t>Background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In November 2020 the regulations [1] were amended to include Narrow band systems operating in the VLP category. An extract of the draft regulations is below: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EA6D5A1-C736-D649-A5AC-641AEAAD0EAC}"/>
              </a:ext>
            </a:extLst>
          </p:cNvPr>
          <p:cNvSpPr/>
          <p:nvPr/>
        </p:nvSpPr>
        <p:spPr bwMode="auto">
          <a:xfrm>
            <a:off x="2123728" y="4941168"/>
            <a:ext cx="4896544" cy="432048"/>
          </a:xfrm>
          <a:prstGeom prst="rect">
            <a:avLst/>
          </a:prstGeom>
          <a:noFill/>
          <a:ln w="349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6416D80-CE2D-3D41-937A-6777325A6E35}"/>
              </a:ext>
            </a:extLst>
          </p:cNvPr>
          <p:cNvSpPr/>
          <p:nvPr/>
        </p:nvSpPr>
        <p:spPr bwMode="auto">
          <a:xfrm>
            <a:off x="2123727" y="5948540"/>
            <a:ext cx="4896545" cy="292827"/>
          </a:xfrm>
          <a:prstGeom prst="rect">
            <a:avLst/>
          </a:prstGeom>
          <a:noFill/>
          <a:ln w="349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 dirty="0"/>
              <a:t>May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dirty="0"/>
              <a:t>Stuart Thomas,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>
                <a:solidFill>
                  <a:schemeClr val="accent2"/>
                </a:solidFill>
              </a:rPr>
              <a:t>Summary of Technical Submissions to BRAN109e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[BRAN(21)109e003r1] </a:t>
            </a:r>
          </a:p>
          <a:p>
            <a:r>
              <a:rPr lang="en-US" dirty="0"/>
              <a:t>	</a:t>
            </a:r>
            <a:r>
              <a:rPr lang="en-US" sz="2000" b="0" dirty="0"/>
              <a:t>Document proposing inclusion of AFH Non LBT DAA based upon lab test of coexistence between 80MHz Wi-Fi system and Narrow Band Bluetooth protocol-based system (Narrow Band BW 4MHz)</a:t>
            </a:r>
          </a:p>
          <a:p>
            <a:r>
              <a:rPr lang="en-US" dirty="0"/>
              <a:t>[</a:t>
            </a:r>
            <a:r>
              <a:rPr lang="en-GB" dirty="0"/>
              <a:t>BRAN(21)109e004]</a:t>
            </a:r>
          </a:p>
          <a:p>
            <a:r>
              <a:rPr lang="en-GB" dirty="0"/>
              <a:t>	</a:t>
            </a:r>
            <a:r>
              <a:rPr lang="en-GB" sz="2000" b="0" dirty="0"/>
              <a:t>This document discusses non-adaptive and adaptive frequency hopping for very low power (VLP) devices and requests decisions for the proposals contained herein</a:t>
            </a:r>
          </a:p>
          <a:p>
            <a:r>
              <a:rPr lang="en-GB" dirty="0"/>
              <a:t>[BRAN(20)109e008]</a:t>
            </a:r>
          </a:p>
          <a:p>
            <a:r>
              <a:rPr lang="en-GB" dirty="0"/>
              <a:t>	</a:t>
            </a:r>
            <a:r>
              <a:rPr lang="en-US" sz="2000" b="0" dirty="0"/>
              <a:t>This document contains simulations of a Wi-Fi-BT test setup</a:t>
            </a:r>
            <a:r>
              <a:rPr lang="en-GB" sz="2000" b="0" dirty="0"/>
              <a:t> </a:t>
            </a:r>
            <a:endParaRPr lang="en-US" sz="2000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 dirty="0"/>
              <a:t>May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dirty="0"/>
              <a:t>Stuart Thomas,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>
                <a:solidFill>
                  <a:schemeClr val="accent2"/>
                </a:solidFill>
              </a:rPr>
              <a:t>BRAN(21)109e003r1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Tx/>
              <a:buChar char="-"/>
            </a:pPr>
            <a:r>
              <a:rPr lang="en-US" sz="2000" dirty="0"/>
              <a:t>The context of this document was demonstration by measurement of a NB Bluetooth based protocol system (Non LBT DAA) with AFH deliberately disabled and the impact to Wi-Fi system under two narrow band scenarios:</a:t>
            </a:r>
            <a:br>
              <a:rPr lang="en-US" sz="1800" dirty="0"/>
            </a:br>
            <a:r>
              <a:rPr lang="en-US" sz="1400" dirty="0"/>
              <a:t>(Tested in </a:t>
            </a:r>
            <a:r>
              <a:rPr lang="en-GB" sz="1400" dirty="0"/>
              <a:t>5150 – 5250MHz, 80MHz Wi-Fi Channel, 80MHz Narrow Band Hopping) </a:t>
            </a:r>
            <a:r>
              <a:rPr lang="en-US" dirty="0"/>
              <a:t>:</a:t>
            </a:r>
          </a:p>
          <a:p>
            <a:pPr lvl="1">
              <a:buFontTx/>
              <a:buChar char="-"/>
            </a:pPr>
            <a:r>
              <a:rPr lang="en-US" sz="1800" dirty="0"/>
              <a:t>BW=4MHz, High Duty Cycle 83%, Tx Power 7dB’s &gt; Wi-Fi</a:t>
            </a:r>
          </a:p>
          <a:p>
            <a:pPr lvl="1">
              <a:buFontTx/>
              <a:buChar char="-"/>
            </a:pPr>
            <a:r>
              <a:rPr lang="en-US" sz="1800" dirty="0"/>
              <a:t>BW=1MHz, Low duty cycle 18%, Tx Power 7dB’s &gt; Wi-Fi</a:t>
            </a:r>
          </a:p>
          <a:p>
            <a:pPr>
              <a:buFontTx/>
              <a:buChar char="-"/>
            </a:pPr>
            <a:r>
              <a:rPr lang="en-US" sz="2000" dirty="0"/>
              <a:t>Conclusions:</a:t>
            </a:r>
          </a:p>
          <a:p>
            <a:pPr lvl="1">
              <a:buFontTx/>
              <a:buChar char="-"/>
            </a:pPr>
            <a:r>
              <a:rPr lang="en-US" sz="1800" dirty="0"/>
              <a:t>Low Duty Cycle - no impact on Wi-Fi systems, even without AFH</a:t>
            </a:r>
          </a:p>
          <a:p>
            <a:pPr lvl="1">
              <a:buFontTx/>
              <a:buChar char="-"/>
            </a:pPr>
            <a:r>
              <a:rPr lang="en-US" sz="1800" dirty="0"/>
              <a:t>High Duty Cycle - </a:t>
            </a:r>
            <a:r>
              <a:rPr lang="en-GB" sz="1800" dirty="0"/>
              <a:t>In corner cases some degradation to Wi-Fi, however it’s only seen in short distance situations and only when AFH is not deployed</a:t>
            </a:r>
          </a:p>
          <a:p>
            <a:pPr lvl="1">
              <a:buFontTx/>
              <a:buChar char="-"/>
            </a:pPr>
            <a:r>
              <a:rPr lang="en-GB" sz="1800" dirty="0"/>
              <a:t>Narrow band will need AFH to be able to remove narrow band transmission channels due to Wi-Fi interferers in all scenarios.</a:t>
            </a:r>
          </a:p>
          <a:p>
            <a:pPr lvl="1"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0115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 dirty="0"/>
              <a:t>May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dirty="0"/>
              <a:t>Stuart Thomas,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GB" dirty="0">
                <a:solidFill>
                  <a:schemeClr val="accent2"/>
                </a:solidFill>
              </a:rPr>
              <a:t>BRAN(21)109e004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4213"/>
          </a:xfrm>
          <a:ln/>
        </p:spPr>
        <p:txBody>
          <a:bodyPr/>
          <a:lstStyle/>
          <a:p>
            <a:pPr>
              <a:buFontTx/>
              <a:buChar char="-"/>
            </a:pPr>
            <a:r>
              <a:rPr lang="en-US" sz="1800" dirty="0"/>
              <a:t>Non-Adaptive Frequency Hopping</a:t>
            </a:r>
          </a:p>
          <a:p>
            <a:pPr lvl="1">
              <a:buFontTx/>
              <a:buChar char="-"/>
            </a:pPr>
            <a:r>
              <a:rPr lang="en-US" sz="1400" dirty="0"/>
              <a:t>Proposal 1: Duty cycle is limited according to equation, where MU shall be less than 10%</a:t>
            </a:r>
          </a:p>
          <a:p>
            <a:pPr lvl="2">
              <a:buFontTx/>
              <a:buChar char="-"/>
            </a:pPr>
            <a:r>
              <a:rPr lang="en-GB" sz="1600" dirty="0"/>
              <a:t>DC = min[MU × 25 mW/P</a:t>
            </a:r>
            <a:r>
              <a:rPr lang="en-GB" sz="1600" baseline="-25000" dirty="0"/>
              <a:t>out</a:t>
            </a:r>
            <a:r>
              <a:rPr lang="en-GB" sz="1600" dirty="0"/>
              <a:t>; 50] %</a:t>
            </a:r>
            <a:endParaRPr lang="en-US" sz="1600" dirty="0"/>
          </a:p>
          <a:p>
            <a:pPr lvl="1">
              <a:buFontTx/>
              <a:buChar char="-"/>
            </a:pPr>
            <a:r>
              <a:rPr lang="en-GB" sz="1400" dirty="0"/>
              <a:t>Proposal 2: Requirements concerning duty cycle, Tx-sequence and Tx-gap requirements are applicable to non-adaptive NB FH equipment irrespective of operating transmit power. </a:t>
            </a:r>
          </a:p>
          <a:p>
            <a:pPr lvl="1">
              <a:buFontTx/>
              <a:buChar char="-"/>
            </a:pPr>
            <a:r>
              <a:rPr lang="en-GB" sz="1400" dirty="0"/>
              <a:t>Proposal 3: The maximum Tx-sequence time shall be 5 ms.</a:t>
            </a:r>
          </a:p>
          <a:p>
            <a:pPr lvl="1">
              <a:buFontTx/>
              <a:buChar char="-"/>
            </a:pPr>
            <a:r>
              <a:rPr lang="en-GB" sz="1400" dirty="0"/>
              <a:t>Proposal 4: The minimum Tx-gap time shall be 5 ms.</a:t>
            </a:r>
          </a:p>
          <a:p>
            <a:pPr lvl="1">
              <a:buFontTx/>
              <a:buChar char="-"/>
            </a:pPr>
            <a:endParaRPr lang="en-GB" sz="1400" dirty="0"/>
          </a:p>
          <a:p>
            <a:pPr lvl="1">
              <a:buFontTx/>
              <a:buChar char="-"/>
            </a:pPr>
            <a:endParaRPr lang="en-GB" sz="1400" dirty="0"/>
          </a:p>
          <a:p>
            <a:pPr marL="457200" lvl="1" indent="0"/>
            <a:endParaRPr lang="en-GB" sz="1400" dirty="0"/>
          </a:p>
          <a:p>
            <a:pPr>
              <a:buFontTx/>
              <a:buChar char="-"/>
            </a:pPr>
            <a:r>
              <a:rPr lang="en-US" sz="1800" dirty="0"/>
              <a:t>Adaptive Frequency Hopping</a:t>
            </a:r>
          </a:p>
          <a:p>
            <a:pPr lvl="1">
              <a:buFontTx/>
              <a:buChar char="-"/>
            </a:pPr>
            <a:r>
              <a:rPr lang="en-GB" sz="1400" dirty="0"/>
              <a:t>Proposal 5: For adaptive frequency hopping DAA mode, the maximum frequency dwell is 40 ms</a:t>
            </a:r>
          </a:p>
          <a:p>
            <a:pPr lvl="1">
              <a:buFontTx/>
              <a:buChar char="-"/>
            </a:pPr>
            <a:r>
              <a:rPr lang="en-GB" sz="1400" dirty="0"/>
              <a:t>Proposal 6: For adaptive frequency hopping LBT mode, the maximum frequency dwell is 60 ms</a:t>
            </a:r>
          </a:p>
          <a:p>
            <a:pPr lvl="1">
              <a:buFontTx/>
              <a:buChar char="-"/>
            </a:pPr>
            <a:endParaRPr lang="en-GB" dirty="0"/>
          </a:p>
          <a:p>
            <a:endParaRPr lang="en-US" sz="18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4C538A0-AAAB-C84A-BBB7-C48EA9D893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900942"/>
              </p:ext>
            </p:extLst>
          </p:nvPr>
        </p:nvGraphicFramePr>
        <p:xfrm>
          <a:off x="2098040" y="4005064"/>
          <a:ext cx="4947920" cy="80401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528445">
                  <a:extLst>
                    <a:ext uri="{9D8B030D-6E8A-4147-A177-3AD203B41FA5}">
                      <a16:colId xmlns:a16="http://schemas.microsoft.com/office/drawing/2014/main" val="3353379447"/>
                    </a:ext>
                  </a:extLst>
                </a:gridCol>
                <a:gridCol w="899160">
                  <a:extLst>
                    <a:ext uri="{9D8B030D-6E8A-4147-A177-3AD203B41FA5}">
                      <a16:colId xmlns:a16="http://schemas.microsoft.com/office/drawing/2014/main" val="3561712907"/>
                    </a:ext>
                  </a:extLst>
                </a:gridCol>
                <a:gridCol w="989965">
                  <a:extLst>
                    <a:ext uri="{9D8B030D-6E8A-4147-A177-3AD203B41FA5}">
                      <a16:colId xmlns:a16="http://schemas.microsoft.com/office/drawing/2014/main" val="2699975367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690627816"/>
                    </a:ext>
                  </a:extLst>
                </a:gridCol>
              </a:tblGrid>
              <a:tr h="201003">
                <a:tc>
                  <a:txBody>
                    <a:bodyPr/>
                    <a:lstStyle/>
                    <a:p>
                      <a:pPr hangingPunct="0"/>
                      <a:r>
                        <a:rPr lang="en-GB" sz="1000" dirty="0">
                          <a:effectLst/>
                        </a:rPr>
                        <a:t>Transmission Type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/>
                      <a:r>
                        <a:rPr lang="en-GB" sz="1000" dirty="0">
                          <a:effectLst/>
                        </a:rPr>
                        <a:t>P</a:t>
                      </a:r>
                      <a:r>
                        <a:rPr lang="en-GB" sz="1000" baseline="-25000" dirty="0">
                          <a:effectLst/>
                        </a:rPr>
                        <a:t>out</a:t>
                      </a:r>
                      <a:r>
                        <a:rPr lang="en-GB" sz="1000" dirty="0">
                          <a:effectLst/>
                        </a:rPr>
                        <a:t> (mW)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/>
                      <a:r>
                        <a:rPr lang="en-GB" sz="1000" dirty="0">
                          <a:effectLst/>
                        </a:rPr>
                        <a:t>Duty cycle (%)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/>
                      <a:r>
                        <a:rPr lang="en-GB" sz="1000" dirty="0">
                          <a:effectLst/>
                        </a:rPr>
                        <a:t>Interference Quotient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8438328"/>
                  </a:ext>
                </a:extLst>
              </a:tr>
              <a:tr h="201003">
                <a:tc>
                  <a:txBody>
                    <a:bodyPr/>
                    <a:lstStyle/>
                    <a:p>
                      <a:pPr hangingPunct="0"/>
                      <a:r>
                        <a:rPr lang="en-GB" sz="1000" dirty="0">
                          <a:effectLst/>
                        </a:rPr>
                        <a:t>LBE/FBE SCS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/>
                      <a:r>
                        <a:rPr lang="en-GB" sz="1000" dirty="0">
                          <a:effectLst/>
                        </a:rPr>
                        <a:t>100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/>
                      <a:r>
                        <a:rPr lang="en-GB" sz="1000" dirty="0">
                          <a:effectLst/>
                        </a:rPr>
                        <a:t>5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/>
                      <a:r>
                        <a:rPr lang="en-GB" sz="1000" dirty="0">
                          <a:effectLst/>
                        </a:rPr>
                        <a:t>500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1326454"/>
                  </a:ext>
                </a:extLst>
              </a:tr>
              <a:tr h="201003">
                <a:tc>
                  <a:txBody>
                    <a:bodyPr/>
                    <a:lstStyle/>
                    <a:p>
                      <a:pPr hangingPunct="0"/>
                      <a:r>
                        <a:rPr lang="en-GB" sz="1000" dirty="0">
                          <a:effectLst/>
                        </a:rPr>
                        <a:t>Non-adaptive NB FH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/>
                      <a:r>
                        <a:rPr lang="en-GB" sz="1000" dirty="0">
                          <a:effectLst/>
                        </a:rPr>
                        <a:t>25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/>
                      <a:r>
                        <a:rPr lang="en-GB" sz="1000" dirty="0">
                          <a:effectLst/>
                        </a:rPr>
                        <a:t>10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/>
                      <a:r>
                        <a:rPr lang="en-GB" sz="1000" dirty="0">
                          <a:effectLst/>
                        </a:rPr>
                        <a:t>250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1606685"/>
                  </a:ext>
                </a:extLst>
              </a:tr>
              <a:tr h="201003">
                <a:tc>
                  <a:txBody>
                    <a:bodyPr/>
                    <a:lstStyle/>
                    <a:p>
                      <a:pPr hangingPunct="0"/>
                      <a:r>
                        <a:rPr lang="en-GB" sz="1000" dirty="0">
                          <a:effectLst/>
                        </a:rPr>
                        <a:t>Non-adaptive NB FH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/>
                      <a:r>
                        <a:rPr lang="en-GB" sz="1000" dirty="0">
                          <a:effectLst/>
                        </a:rPr>
                        <a:t>2.5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/>
                      <a:r>
                        <a:rPr lang="en-GB" sz="1000" dirty="0">
                          <a:effectLst/>
                        </a:rPr>
                        <a:t>50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/>
                      <a:r>
                        <a:rPr lang="en-GB" sz="1000" dirty="0">
                          <a:effectLst/>
                        </a:rPr>
                        <a:t>125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9923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91384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 dirty="0"/>
              <a:t>May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dirty="0"/>
              <a:t>Stuart Thomas,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GB" dirty="0">
                <a:solidFill>
                  <a:schemeClr val="accent2"/>
                </a:solidFill>
              </a:rPr>
              <a:t>BRAN(20)109e008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Tx/>
              <a:buChar char="-"/>
            </a:pPr>
            <a:r>
              <a:rPr lang="en-US" sz="1800" dirty="0"/>
              <a:t>This proposal was a late submission, aiming to replicate through simulation the real measurements from contribution BRAN(21)109e003r1</a:t>
            </a:r>
          </a:p>
          <a:p>
            <a:pPr>
              <a:buFontTx/>
              <a:buChar char="-"/>
            </a:pPr>
            <a:r>
              <a:rPr lang="en-US" sz="1800" dirty="0"/>
              <a:t>Conclusions:</a:t>
            </a:r>
          </a:p>
          <a:p>
            <a:pPr lvl="1">
              <a:buFontTx/>
              <a:buChar char="-"/>
            </a:pPr>
            <a:r>
              <a:rPr lang="en-US" sz="1800" b="0" dirty="0"/>
              <a:t>There are some clear differences between simulations and the real measurements, but this simulation suggests that NB frequency hopping can cause major throughput and latency degradation for Wi-Fi links under some conditions. FHSS without LBT does not provide</a:t>
            </a:r>
            <a:r>
              <a:rPr lang="en-US" sz="1800" dirty="0"/>
              <a:t> </a:t>
            </a:r>
            <a:r>
              <a:rPr lang="en-US" sz="1800" b="0" dirty="0"/>
              <a:t>an adequate sharing mechanism and NB needs further study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6163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 dirty="0"/>
              <a:t>May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dirty="0"/>
              <a:t>Stuart Thomas,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>
                <a:solidFill>
                  <a:schemeClr val="accent2"/>
                </a:solidFill>
              </a:rPr>
              <a:t>Discussion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Tx/>
              <a:buChar char="-"/>
            </a:pPr>
            <a:r>
              <a:rPr lang="en-US" b="0" dirty="0"/>
              <a:t>Lots of discussion around all the proposals</a:t>
            </a:r>
          </a:p>
          <a:p>
            <a:pPr lvl="1">
              <a:buFontTx/>
              <a:buChar char="-"/>
            </a:pPr>
            <a:r>
              <a:rPr lang="en-US" sz="2400" dirty="0"/>
              <a:t>Differences between simulations and measurements that need to be understood</a:t>
            </a:r>
          </a:p>
          <a:p>
            <a:pPr lvl="1">
              <a:buFontTx/>
              <a:buChar char="-"/>
            </a:pPr>
            <a:r>
              <a:rPr lang="en-US" sz="2400" dirty="0"/>
              <a:t>User cases</a:t>
            </a:r>
          </a:p>
          <a:p>
            <a:pPr lvl="1">
              <a:buFontTx/>
              <a:buChar char="-"/>
            </a:pPr>
            <a:r>
              <a:rPr lang="en-US" sz="2400" dirty="0"/>
              <a:t>No DAA or  LBT systems</a:t>
            </a:r>
          </a:p>
          <a:p>
            <a:pPr lvl="1">
              <a:buFontTx/>
              <a:buChar char="-"/>
            </a:pPr>
            <a:r>
              <a:rPr lang="en-US" sz="2400" dirty="0"/>
              <a:t>Requests for additional measurements</a:t>
            </a:r>
          </a:p>
          <a:p>
            <a:pPr lvl="1">
              <a:buFontTx/>
              <a:buChar char="-"/>
            </a:pPr>
            <a:r>
              <a:rPr lang="en-US" sz="2400" dirty="0"/>
              <a:t>Wi-Fi impacting Narrow band</a:t>
            </a:r>
          </a:p>
          <a:p>
            <a:pPr>
              <a:buFontTx/>
              <a:buChar char="-"/>
            </a:pPr>
            <a:r>
              <a:rPr lang="en-US" b="0" dirty="0"/>
              <a:t>Need to agree an </a:t>
            </a:r>
            <a:r>
              <a:rPr lang="en-US" b="0" u="sng" dirty="0"/>
              <a:t>adequate</a:t>
            </a:r>
            <a:r>
              <a:rPr lang="en-US" b="0" dirty="0"/>
              <a:t> solution for narrow band</a:t>
            </a:r>
          </a:p>
          <a:p>
            <a:pPr lvl="1">
              <a:buFontTx/>
              <a:buChar char="-"/>
            </a:pPr>
            <a:r>
              <a:rPr lang="en-US" b="0" dirty="0"/>
              <a:t>Avoid the “free for all” via notified body route</a:t>
            </a:r>
          </a:p>
          <a:p>
            <a:pPr lvl="1">
              <a:buFontTx/>
              <a:buChar char="-"/>
            </a:pPr>
            <a:r>
              <a:rPr lang="en-US" dirty="0"/>
              <a:t>Reduce the scope of narrow band allowances</a:t>
            </a:r>
            <a:endParaRPr lang="en-US" sz="1800" b="0" dirty="0"/>
          </a:p>
          <a:p>
            <a:pPr>
              <a:buFontTx/>
              <a:buChar char="-"/>
            </a:pPr>
            <a:endParaRPr lang="en-US" sz="1800" b="0" dirty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3551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0C4E0-2706-224A-907E-9DA927485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CC6BB-9D5E-5A44-B47A-BC1DC0BB1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/>
              <a:t>Study updates</a:t>
            </a:r>
          </a:p>
          <a:p>
            <a:pPr lvl="1">
              <a:buFontTx/>
              <a:buChar char="-"/>
            </a:pPr>
            <a:r>
              <a:rPr lang="en-US" dirty="0"/>
              <a:t>Full buffer measurements, additional MCS rates</a:t>
            </a:r>
          </a:p>
          <a:p>
            <a:pPr lvl="1">
              <a:buFontTx/>
              <a:buChar char="-"/>
            </a:pPr>
            <a:r>
              <a:rPr lang="en-US" dirty="0"/>
              <a:t>Minimum COT times needed</a:t>
            </a:r>
          </a:p>
          <a:p>
            <a:pPr>
              <a:buFontTx/>
              <a:buChar char="-"/>
            </a:pPr>
            <a:r>
              <a:rPr lang="en-US" dirty="0"/>
              <a:t>Ad-hoc meetings</a:t>
            </a:r>
          </a:p>
          <a:p>
            <a:pPr lvl="1">
              <a:buFontTx/>
              <a:buChar char="-"/>
            </a:pPr>
            <a:r>
              <a:rPr lang="en-US" dirty="0"/>
              <a:t>Two specific sessions defined before BRAN110 (18-25</a:t>
            </a:r>
            <a:r>
              <a:rPr lang="en-US" baseline="30000" dirty="0"/>
              <a:t>th</a:t>
            </a:r>
            <a:r>
              <a:rPr lang="en-US" dirty="0"/>
              <a:t> June 2021)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588373-466A-3143-846A-BE0DECD915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749C6-DF83-A84C-8F40-0B94BC005D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Stuart Thomas, Apple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C957506-767E-9B45-A1A2-2895B469EEA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2021</a:t>
            </a:r>
          </a:p>
        </p:txBody>
      </p:sp>
    </p:spTree>
    <p:extLst>
      <p:ext uri="{BB962C8B-B14F-4D97-AF65-F5344CB8AC3E}">
        <p14:creationId xmlns:p14="http://schemas.microsoft.com/office/powerpoint/2010/main" val="4250952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600</TotalTime>
  <Words>836</Words>
  <Application>Microsoft Macintosh PowerPoint</Application>
  <PresentationFormat>On-screen Show (4:3)</PresentationFormat>
  <Paragraphs>141</Paragraphs>
  <Slides>10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Times New Roman</vt:lpstr>
      <vt:lpstr>Office Theme</vt:lpstr>
      <vt:lpstr>Document</vt:lpstr>
      <vt:lpstr>ETSI 6GHz Narrow Band Status</vt:lpstr>
      <vt:lpstr>Abstract</vt:lpstr>
      <vt:lpstr>Background</vt:lpstr>
      <vt:lpstr>Summary of Technical Submissions to BRAN109e</vt:lpstr>
      <vt:lpstr>BRAN(21)109e003r1</vt:lpstr>
      <vt:lpstr>BRAN(21)109e004</vt:lpstr>
      <vt:lpstr>BRAN(20)109e008</vt:lpstr>
      <vt:lpstr>Discussion</vt:lpstr>
      <vt:lpstr>Next Steps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6GHz Narrow Band Status</dc:title>
  <dc:subject/>
  <dc:creator>Stuart Thomas</dc:creator>
  <cp:keywords/>
  <dc:description/>
  <cp:lastModifiedBy>Stuart Thomas</cp:lastModifiedBy>
  <cp:revision>49</cp:revision>
  <cp:lastPrinted>1601-01-01T00:00:00Z</cp:lastPrinted>
  <dcterms:created xsi:type="dcterms:W3CDTF">2021-05-11T08:08:10Z</dcterms:created>
  <dcterms:modified xsi:type="dcterms:W3CDTF">2021-05-11T18:36:00Z</dcterms:modified>
  <cp:category/>
</cp:coreProperties>
</file>