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9" r:id="rId4"/>
    <p:sldId id="269" r:id="rId5"/>
    <p:sldId id="271" r:id="rId6"/>
    <p:sldId id="272" r:id="rId7"/>
    <p:sldId id="275" r:id="rId8"/>
    <p:sldId id="273" r:id="rId9"/>
    <p:sldId id="274" r:id="rId10"/>
    <p:sldId id="270" r:id="rId11"/>
    <p:sldId id="276" r:id="rId12"/>
    <p:sldId id="278" r:id="rId1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ome Henry (jerhenry)" initials="JH(" lastIdx="1" clrIdx="0">
    <p:extLst>
      <p:ext uri="{19B8F6BF-5375-455C-9EA6-DF929625EA0E}">
        <p15:presenceInfo xmlns:p15="http://schemas.microsoft.com/office/powerpoint/2012/main" userId="S::jerhenry@cisco.com::976d99fe-8e8f-4075-ac47-d601c3bf01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7" autoAdjust="0"/>
    <p:restoredTop sz="94792"/>
  </p:normalViewPr>
  <p:slideViewPr>
    <p:cSldViewPr>
      <p:cViewPr varScale="1">
        <p:scale>
          <a:sx n="110" d="100"/>
          <a:sy n="110" d="100"/>
        </p:scale>
        <p:origin x="472" y="17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</a:t>
            </a:r>
            <a:r>
              <a:rPr lang="en-US"/>
              <a:t>variation for last sentence: </a:t>
            </a:r>
            <a:r>
              <a:rPr lang="en-US" dirty="0"/>
              <a:t>“many 802.11 routers provide capabilities to restrict network access based on the MAC address of </a:t>
            </a:r>
            <a:r>
              <a:rPr lang="en-US"/>
              <a:t>the device”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1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60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06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29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89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54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9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4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Henry, Orr, Cisco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Henry, Orr, Cisco Systems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Henry, Orr, Cisco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Henry, Orr, Cisco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6424"/>
            <a:ext cx="10972800" cy="8112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Henry, Orr, Cisco Systems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Henry, Orr, Cisco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Henry, Orr, Cisco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Henry, Orr, Cisco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Henry, Orr, Cisco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Henry, Orr, Cisco Systems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802.11-21/0804r1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fcom.org.uk/__data/assets/pdf_file/0023/190616/children-media-use-attitudes-2019-report.pdf" TargetMode="External"/><Relationship Id="rId4" Type="http://schemas.openxmlformats.org/officeDocument/2006/relationships/hyperlink" Target="https://www.statista.com/statistics/232345/parental-control-over-childrens-media-consumption-in-the-u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39491"/>
            <a:ext cx="10363200" cy="120533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Parental Control Examples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2021-05-10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Henry, Orr, Cisco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727230"/>
              </p:ext>
            </p:extLst>
          </p:nvPr>
        </p:nvGraphicFramePr>
        <p:xfrm>
          <a:off x="935038" y="2738438"/>
          <a:ext cx="10272712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Document" r:id="rId4" imgW="10439400" imgH="2387600" progId="Word.Document.8">
                  <p:embed/>
                </p:oleObj>
              </mc:Choice>
              <mc:Fallback>
                <p:oleObj name="Document" r:id="rId4" imgW="10439400" imgH="2387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2738438"/>
                        <a:ext cx="10272712" cy="23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Parental Control Adoption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Henry, Orr,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0EBDF-9F4F-AC48-84EF-EAB6AF42D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35" y="1548796"/>
            <a:ext cx="6480720" cy="39614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34B366-193E-2C4A-ABD4-AB288AB8BCE9}"/>
              </a:ext>
            </a:extLst>
          </p:cNvPr>
          <p:cNvSpPr/>
          <p:nvPr/>
        </p:nvSpPr>
        <p:spPr bwMode="auto">
          <a:xfrm>
            <a:off x="1200967" y="2844940"/>
            <a:ext cx="5400600" cy="432048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E11CE-CBEA-9F4F-A989-07C7765B0B89}"/>
              </a:ext>
            </a:extLst>
          </p:cNvPr>
          <p:cNvSpPr txBox="1"/>
          <p:nvPr/>
        </p:nvSpPr>
        <p:spPr>
          <a:xfrm>
            <a:off x="622517" y="5924241"/>
            <a:ext cx="5899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Source: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* </a:t>
            </a:r>
            <a:r>
              <a:rPr lang="en-US" sz="1000" dirty="0">
                <a:solidFill>
                  <a:schemeClr val="tx1"/>
                </a:solidFill>
                <a:hlinkClick r:id="rId4"/>
              </a:rPr>
              <a:t>https://www.statista.com/statistics/232345/parental-control-over-childrens-media-consumption-in-the-us/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** </a:t>
            </a:r>
            <a:r>
              <a:rPr lang="en-US" sz="1000" dirty="0">
                <a:solidFill>
                  <a:schemeClr val="tx1"/>
                </a:solidFill>
                <a:hlinkClick r:id="rId5"/>
              </a:rPr>
              <a:t>https://www.ofcom.org.uk/__data/assets/pdf_file/0023/190616/children-media-use-attitudes-2019-report.pdf</a:t>
            </a:r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E54265-C606-774D-89AE-3A15B167C3F7}"/>
              </a:ext>
            </a:extLst>
          </p:cNvPr>
          <p:cNvSpPr txBox="1"/>
          <p:nvPr/>
        </p:nvSpPr>
        <p:spPr>
          <a:xfrm>
            <a:off x="8047171" y="2477224"/>
            <a:ext cx="4169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US numbers*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 the U.K: 45%**</a:t>
            </a:r>
          </a:p>
          <a:p>
            <a:r>
              <a:rPr lang="en-US" dirty="0">
                <a:solidFill>
                  <a:schemeClr val="tx1"/>
                </a:solidFill>
              </a:rPr>
              <a:t>Numbers seem consistent worldwide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585DA7-A06E-A642-B07F-93C2DF984A51}"/>
              </a:ext>
            </a:extLst>
          </p:cNvPr>
          <p:cNvCxnSpPr/>
          <p:nvPr/>
        </p:nvCxnSpPr>
        <p:spPr bwMode="auto">
          <a:xfrm flipH="1">
            <a:off x="7327091" y="2723495"/>
            <a:ext cx="72008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2469A69-749E-3449-981A-C8493DFF3726}"/>
              </a:ext>
            </a:extLst>
          </p:cNvPr>
          <p:cNvSpPr txBox="1"/>
          <p:nvPr/>
        </p:nvSpPr>
        <p:spPr>
          <a:xfrm>
            <a:off x="89453" y="5479447"/>
            <a:ext cx="12081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Clearly, some will use an app on the children’s devices (MAC address may not be needed, but there is always the challenge of disabling the app)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MAC-based parental control seems to be popular</a:t>
            </a:r>
          </a:p>
        </p:txBody>
      </p:sp>
    </p:spTree>
    <p:extLst>
      <p:ext uri="{BB962C8B-B14F-4D97-AF65-F5344CB8AC3E}">
        <p14:creationId xmlns:p14="http://schemas.microsoft.com/office/powerpoint/2010/main" val="260138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B3CC-F2D1-2C47-A291-D83EC5DF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MAC-Based vs. app-based parental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59B0-6B2B-F747-A1B6-1B7BD3049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Disclaimer: anecdotal, gathered from parental, SP support, and app vendor forums</a:t>
            </a:r>
          </a:p>
          <a:p>
            <a:r>
              <a:rPr lang="en-US" dirty="0"/>
              <a:t>App-based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Pros: granular control, easy to setup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Cons: expensive, needs a client on each device, risk of start/stops</a:t>
            </a:r>
          </a:p>
          <a:p>
            <a:endParaRPr lang="en-US" dirty="0"/>
          </a:p>
          <a:p>
            <a:r>
              <a:rPr lang="en-US" dirty="0"/>
              <a:t>Network-based (MAC-based)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Pros: Usually free, easy to setup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Cons: often more basic, easy to circumvent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6BDE7-C2FE-2A42-8F0B-4FD5AE90C3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44E80-74B6-864F-A61E-8618187F38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Henry, Orr, Cisco Systems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C79D77-FBC8-114B-BAFB-BB2729D8A77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35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B3CC-F2D1-2C47-A291-D83EC5DF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59B0-6B2B-F747-A1B6-1B7BD3049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1738685"/>
            <a:ext cx="10361084" cy="4113213"/>
          </a:xfrm>
        </p:spPr>
        <p:txBody>
          <a:bodyPr/>
          <a:lstStyle/>
          <a:p>
            <a:r>
              <a:rPr lang="en-US" dirty="0"/>
              <a:t>Do you support keeping this general scenario as one of our use cases (with possible rewording):</a:t>
            </a:r>
          </a:p>
          <a:p>
            <a:r>
              <a:rPr lang="en-GB" sz="1400" b="0" i="1" dirty="0"/>
              <a:t>Consider a parent with children of ages 10 and 7 years.  The parent wants to block access to the home 802.11 network and control access to Internet content based on the user of various devices.  For example, the parent has a laptop and a smartphone, and the children each have an age-appropriate laptop and the older child has a smartphone.  The parent wants all these devices to be recognized when attaching to the 802.11 network, without launching an application or using a portal.  And, this needs to use a method that the kids can’t hack and circumvent.  When one of the </a:t>
            </a:r>
            <a:r>
              <a:rPr lang="en-GB" sz="1400" b="0" i="1" dirty="0" err="1"/>
              <a:t>childrens</a:t>
            </a:r>
            <a:r>
              <a:rPr lang="en-GB" sz="1400" b="0" i="1" dirty="0"/>
              <a:t>’ friends visits, their device(s) should be given only very limited access (if any at all) to the 802.11 network and Internet; thus unknown devices need to be distinguishable from one of the family’s devices. Parental control offered in 802.11 routers is usually based on the MAC address of the device.</a:t>
            </a:r>
            <a:endParaRPr lang="en-US" dirty="0"/>
          </a:p>
          <a:p>
            <a:r>
              <a:rPr lang="en-US" dirty="0"/>
              <a:t>Straw poll results:</a:t>
            </a:r>
          </a:p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Abstain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6BDE7-C2FE-2A42-8F0B-4FD5AE90C3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44E80-74B6-864F-A61E-8618187F38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Henry, Orr, Cisco Systems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C79D77-FBC8-114B-BAFB-BB2729D8A77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27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solidFill>
                  <a:srgbClr val="7030A0"/>
                </a:solidFill>
              </a:rPr>
              <a:t>In 802.11bh meeting on 04/12/2021, the case for parental control based on MAC address was examined.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solidFill>
                  <a:srgbClr val="7030A0"/>
                </a:solidFill>
              </a:rPr>
              <a:t>Members wondered if this case was real, i.e. existing in the real world, or was just a theoretical issue, or a glitch in some poorly-designed outlier brand of home router.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solidFill>
                  <a:srgbClr val="7030A0"/>
                </a:solidFill>
              </a:rPr>
              <a:t>It was suggested that providing a few real-world examples of such “Parental control based on MAC address” configuration structure would be useful to solidify the use case.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solidFill>
                  <a:srgbClr val="7030A0"/>
                </a:solidFill>
              </a:rPr>
              <a:t>This submission proposes such examples.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Henry, Orr,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1FA4-86A2-EF41-BA0D-9551C931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39A55-85E4-E143-B652-0C5B6BF5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Parental control based on MAC address is massively present in the market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Most home-brand ‘wireless routers’ offer the 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b="0" dirty="0"/>
              <a:t>ost Service providers offer the function in their OEM ‘wi-fi routers’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Most Enterpris</a:t>
            </a:r>
            <a:r>
              <a:rPr lang="en-US" dirty="0"/>
              <a:t>e-class AP vendors offer the function, typically more for classrooms than home contexts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Software vendors are also present, USD 1 Billion market in 2919 (USA), CAGR 9.54%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60FB2-3E24-E043-A938-8C5BDBBBDF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4172C-7EE4-E44F-B908-43E3D80AA25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Henry, Orr, Cisco Systems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BE8D23-FCB6-514A-AEBE-370465B4A40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02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Parental Control Example, Home Brand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Henry, Orr,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pic>
        <p:nvPicPr>
          <p:cNvPr id="2050" name="Picture 2" descr="Setting Parental Control filter level for each device | Answer | NETGEAR  Support">
            <a:extLst>
              <a:ext uri="{FF2B5EF4-FFF2-40B4-BE49-F238E27FC236}">
                <a16:creationId xmlns:a16="http://schemas.microsoft.com/office/drawing/2014/main" id="{7F1E054B-D43C-6E4F-98BA-0CC831F34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76" y="1854830"/>
            <a:ext cx="5130602" cy="38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Set Up Parental Controls on a Netgear Router - Support.com">
            <a:extLst>
              <a:ext uri="{FF2B5EF4-FFF2-40B4-BE49-F238E27FC236}">
                <a16:creationId xmlns:a16="http://schemas.microsoft.com/office/drawing/2014/main" id="{A205F2C8-6C88-7A4D-8F47-054B5058E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983" y="1830390"/>
            <a:ext cx="5094085" cy="38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98D6A8-85FB-5540-ABA4-662BAA1331CF}"/>
              </a:ext>
            </a:extLst>
          </p:cNvPr>
          <p:cNvSpPr txBox="1"/>
          <p:nvPr/>
        </p:nvSpPr>
        <p:spPr>
          <a:xfrm>
            <a:off x="289441" y="5135410"/>
            <a:ext cx="109860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From a Network Map view, on can set controls on a device (authorized URL list, time slices)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Control is based on the MAC address</a:t>
            </a:r>
          </a:p>
          <a:p>
            <a:r>
              <a:rPr lang="en-US" sz="2000" dirty="0">
                <a:solidFill>
                  <a:schemeClr val="tx1"/>
                </a:solidFill>
              </a:rPr>
              <a:t>Default is Control off - </a:t>
            </a:r>
            <a:r>
              <a:rPr lang="en-US" sz="2000" dirty="0" err="1">
                <a:solidFill>
                  <a:schemeClr val="tx1"/>
                </a:solidFill>
              </a:rPr>
              <a:t>Netgear</a:t>
            </a:r>
            <a:r>
              <a:rPr lang="en-US" sz="2000" dirty="0">
                <a:solidFill>
                  <a:schemeClr val="tx1"/>
                </a:solidFill>
              </a:rPr>
              <a:t> represents 21.9% of the home </a:t>
            </a:r>
            <a:r>
              <a:rPr lang="en-US" sz="2000" dirty="0" err="1">
                <a:solidFill>
                  <a:schemeClr val="tx1"/>
                </a:solidFill>
              </a:rPr>
              <a:t>WiFi</a:t>
            </a:r>
            <a:r>
              <a:rPr lang="en-US" sz="2000" dirty="0">
                <a:solidFill>
                  <a:schemeClr val="tx1"/>
                </a:solidFill>
              </a:rPr>
              <a:t> ‘router’ market*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6B880-E8E2-5C40-B87F-408E6E2055C9}"/>
              </a:ext>
            </a:extLst>
          </p:cNvPr>
          <p:cNvSpPr txBox="1"/>
          <p:nvPr/>
        </p:nvSpPr>
        <p:spPr>
          <a:xfrm>
            <a:off x="479376" y="6195531"/>
            <a:ext cx="3783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*https://</a:t>
            </a:r>
            <a:r>
              <a:rPr lang="en-US" sz="800" dirty="0" err="1">
                <a:solidFill>
                  <a:schemeClr val="tx1"/>
                </a:solidFill>
              </a:rPr>
              <a:t>seekingalpha.com</a:t>
            </a:r>
            <a:r>
              <a:rPr lang="en-US" sz="800" dirty="0">
                <a:solidFill>
                  <a:schemeClr val="tx1"/>
                </a:solidFill>
              </a:rPr>
              <a:t>/article/4133274-this-wi-fi-company-is-potential-hit-for-2018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42CAFC-BEC9-9341-A550-65EE78F83707}"/>
              </a:ext>
            </a:extLst>
          </p:cNvPr>
          <p:cNvSpPr/>
          <p:nvPr/>
        </p:nvSpPr>
        <p:spPr bwMode="auto">
          <a:xfrm>
            <a:off x="2855640" y="4221088"/>
            <a:ext cx="1407144" cy="14401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7071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Parental Control Example, Home Brand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Henry, Orr,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D6A8-85FB-5540-ABA4-662BAA1331CF}"/>
              </a:ext>
            </a:extLst>
          </p:cNvPr>
          <p:cNvSpPr txBox="1"/>
          <p:nvPr/>
        </p:nvSpPr>
        <p:spPr>
          <a:xfrm>
            <a:off x="7104112" y="2073042"/>
            <a:ext cx="46754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Google Nest Wi-Fi app</a:t>
            </a:r>
          </a:p>
          <a:p>
            <a:r>
              <a:rPr lang="en-US" sz="2000" dirty="0">
                <a:solidFill>
                  <a:schemeClr val="tx1"/>
                </a:solidFill>
              </a:rPr>
              <a:t>(for control of Google </a:t>
            </a:r>
            <a:r>
              <a:rPr lang="en-US" sz="2000" dirty="0" err="1">
                <a:solidFill>
                  <a:schemeClr val="tx1"/>
                </a:solidFill>
              </a:rPr>
              <a:t>WiFi</a:t>
            </a:r>
            <a:r>
              <a:rPr lang="en-US" sz="2000" dirty="0">
                <a:solidFill>
                  <a:schemeClr val="tx1"/>
                </a:solidFill>
              </a:rPr>
              <a:t> points)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E0E425A-56E9-1648-9E8D-D32D1CF78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69" y="1753641"/>
            <a:ext cx="6510214" cy="44185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C11C6-6D39-9542-AEED-64AB31EC1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58" y="2780928"/>
            <a:ext cx="4363447" cy="33656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9245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Parental Control Examples, Home Brands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Henry, Orr,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D6A8-85FB-5540-ABA4-662BAA1331CF}"/>
              </a:ext>
            </a:extLst>
          </p:cNvPr>
          <p:cNvSpPr txBox="1"/>
          <p:nvPr/>
        </p:nvSpPr>
        <p:spPr>
          <a:xfrm>
            <a:off x="5519238" y="1577196"/>
            <a:ext cx="46754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Linksys Wi-Fi routers</a:t>
            </a:r>
          </a:p>
        </p:txBody>
      </p:sp>
      <p:pic>
        <p:nvPicPr>
          <p:cNvPr id="4098" name="Picture 2" descr="Parental Control In TP Link Router - YouTube">
            <a:extLst>
              <a:ext uri="{FF2B5EF4-FFF2-40B4-BE49-F238E27FC236}">
                <a16:creationId xmlns:a16="http://schemas.microsoft.com/office/drawing/2014/main" id="{272C332E-89EC-D547-9220-219D1A3F1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8167" y="2257122"/>
            <a:ext cx="5591944" cy="31454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3AB4CE-6D6B-554E-B395-4AA1D43232E6}"/>
              </a:ext>
            </a:extLst>
          </p:cNvPr>
          <p:cNvSpPr txBox="1"/>
          <p:nvPr/>
        </p:nvSpPr>
        <p:spPr>
          <a:xfrm>
            <a:off x="9651761" y="1904146"/>
            <a:ext cx="266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TP-Link Wi-Fi routers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CCE04C-4719-0E4B-BB6E-AA2AE0009AED}"/>
              </a:ext>
            </a:extLst>
          </p:cNvPr>
          <p:cNvSpPr/>
          <p:nvPr/>
        </p:nvSpPr>
        <p:spPr bwMode="auto">
          <a:xfrm>
            <a:off x="7707545" y="3301186"/>
            <a:ext cx="1872208" cy="21602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4100" name="Picture 4" descr="Linksys Official Support - Blocking computers from harmful websites">
            <a:extLst>
              <a:ext uri="{FF2B5EF4-FFF2-40B4-BE49-F238E27FC236}">
                <a16:creationId xmlns:a16="http://schemas.microsoft.com/office/drawing/2014/main" id="{8D57D1D5-A150-7940-B658-A490CFAA4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20" y="1573544"/>
            <a:ext cx="5361179" cy="32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inksys Official Support - Setting up DHCP Reservation on a Linksys Wi-Fi  Router">
            <a:extLst>
              <a:ext uri="{FF2B5EF4-FFF2-40B4-BE49-F238E27FC236}">
                <a16:creationId xmlns:a16="http://schemas.microsoft.com/office/drawing/2014/main" id="{F56F94DD-436A-404C-BDBA-67F1AD501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70" y="3607208"/>
            <a:ext cx="4203824" cy="28449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A9A021-4899-0342-B7F6-C0C139898954}"/>
              </a:ext>
            </a:extLst>
          </p:cNvPr>
          <p:cNvSpPr txBox="1"/>
          <p:nvPr/>
        </p:nvSpPr>
        <p:spPr>
          <a:xfrm>
            <a:off x="4727848" y="5668247"/>
            <a:ext cx="57435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Clients have ‘names’ (DHCP option 12, Hostname), but the classifier is the MAC address</a:t>
            </a:r>
          </a:p>
        </p:txBody>
      </p:sp>
    </p:spTree>
    <p:extLst>
      <p:ext uri="{BB962C8B-B14F-4D97-AF65-F5344CB8AC3E}">
        <p14:creationId xmlns:p14="http://schemas.microsoft.com/office/powerpoint/2010/main" val="3848083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Parental Control Examples, SPs / OEM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Henry, Orr,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D6A8-85FB-5540-ABA4-662BAA1331CF}"/>
              </a:ext>
            </a:extLst>
          </p:cNvPr>
          <p:cNvSpPr txBox="1"/>
          <p:nvPr/>
        </p:nvSpPr>
        <p:spPr>
          <a:xfrm>
            <a:off x="3136142" y="2368460"/>
            <a:ext cx="32121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AT&amp;T MF279 (ZTE base)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AB4CE-6D6B-554E-B395-4AA1D43232E6}"/>
              </a:ext>
            </a:extLst>
          </p:cNvPr>
          <p:cNvSpPr txBox="1"/>
          <p:nvPr/>
        </p:nvSpPr>
        <p:spPr>
          <a:xfrm>
            <a:off x="6490865" y="2812149"/>
            <a:ext cx="266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Verizon (G3100)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15A94E0-B504-D04A-B372-4CE8492FD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69" y="1631581"/>
            <a:ext cx="3025895" cy="31851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2BC7F174-631D-464C-8900-01B9DE538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0" y="2824048"/>
            <a:ext cx="2987704" cy="31449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outer Parental Controls screen">
            <a:extLst>
              <a:ext uri="{FF2B5EF4-FFF2-40B4-BE49-F238E27FC236}">
                <a16:creationId xmlns:a16="http://schemas.microsoft.com/office/drawing/2014/main" id="{3F9C77AB-02D6-E840-AB93-865A209E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5443" y="3148261"/>
            <a:ext cx="5099923" cy="314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61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Parental Control Examples, Enterprise Brands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Henry, Orr,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AB4CE-6D6B-554E-B395-4AA1D43232E6}"/>
              </a:ext>
            </a:extLst>
          </p:cNvPr>
          <p:cNvSpPr txBox="1"/>
          <p:nvPr/>
        </p:nvSpPr>
        <p:spPr>
          <a:xfrm>
            <a:off x="475904" y="5409690"/>
            <a:ext cx="1123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Features are usually richer, e.g. user role based on single MAC or range, then allowed time slots or URL targets based on role</a:t>
            </a:r>
          </a:p>
          <a:p>
            <a:r>
              <a:rPr lang="en-US" sz="2000" dirty="0">
                <a:solidFill>
                  <a:schemeClr val="tx1"/>
                </a:solidFill>
              </a:rPr>
              <a:t>Target is more typically small businesses / schools</a:t>
            </a:r>
          </a:p>
        </p:txBody>
      </p:sp>
      <p:pic>
        <p:nvPicPr>
          <p:cNvPr id="5122" name="Picture 2" descr="Role derivation based on MAC address for Open or PSK based SSID">
            <a:extLst>
              <a:ext uri="{FF2B5EF4-FFF2-40B4-BE49-F238E27FC236}">
                <a16:creationId xmlns:a16="http://schemas.microsoft.com/office/drawing/2014/main" id="{F8844C65-E766-6F48-B38D-A2A3B1DE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1722186"/>
            <a:ext cx="4511824" cy="24439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AP Role based access changes to Network Based | Controllerless Networks">
            <a:extLst>
              <a:ext uri="{FF2B5EF4-FFF2-40B4-BE49-F238E27FC236}">
                <a16:creationId xmlns:a16="http://schemas.microsoft.com/office/drawing/2014/main" id="{D2A54642-0873-184D-AB9D-9FB98164F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760" y="2017517"/>
            <a:ext cx="3937521" cy="27703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ime Range Profile on IAP from 4.2.1 firmware">
            <a:extLst>
              <a:ext uri="{FF2B5EF4-FFF2-40B4-BE49-F238E27FC236}">
                <a16:creationId xmlns:a16="http://schemas.microsoft.com/office/drawing/2014/main" id="{CDC948C4-F46E-3141-9CD3-6EE1EFEED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128" y="2671759"/>
            <a:ext cx="3568693" cy="2483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89556D-197F-5445-AE79-F09F268D7EA9}"/>
              </a:ext>
            </a:extLst>
          </p:cNvPr>
          <p:cNvSpPr txBox="1"/>
          <p:nvPr/>
        </p:nvSpPr>
        <p:spPr>
          <a:xfrm>
            <a:off x="7898724" y="2282742"/>
            <a:ext cx="19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HPE Aruba Instant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0BF3B-B635-D24C-B9F5-B4FE9CC859E6}"/>
              </a:ext>
            </a:extLst>
          </p:cNvPr>
          <p:cNvSpPr/>
          <p:nvPr/>
        </p:nvSpPr>
        <p:spPr bwMode="auto">
          <a:xfrm>
            <a:off x="1343472" y="3645024"/>
            <a:ext cx="2085509" cy="21602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331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Parental Control Examples, Applications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Henry, Orr,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AB4CE-6D6B-554E-B395-4AA1D43232E6}"/>
              </a:ext>
            </a:extLst>
          </p:cNvPr>
          <p:cNvSpPr txBox="1"/>
          <p:nvPr/>
        </p:nvSpPr>
        <p:spPr>
          <a:xfrm>
            <a:off x="6025989" y="3221060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Requires a client on the child’s device, a management part on the parent’s device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Not based on MAC (client calls to the management tool)</a:t>
            </a:r>
          </a:p>
        </p:txBody>
      </p:sp>
      <p:pic>
        <p:nvPicPr>
          <p:cNvPr id="6152" name="Picture 8" descr="The Best Parental Control Software and Apps of 2021 | Comparitech">
            <a:extLst>
              <a:ext uri="{FF2B5EF4-FFF2-40B4-BE49-F238E27FC236}">
                <a16:creationId xmlns:a16="http://schemas.microsoft.com/office/drawing/2014/main" id="{2FB196FA-467C-7E42-A2C9-08D4BB90D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09" y="2060848"/>
            <a:ext cx="5199509" cy="333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221BE1-979F-A94F-B66D-8C40EFE7766F}"/>
              </a:ext>
            </a:extLst>
          </p:cNvPr>
          <p:cNvSpPr txBox="1"/>
          <p:nvPr/>
        </p:nvSpPr>
        <p:spPr>
          <a:xfrm>
            <a:off x="767408" y="5196881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Qustodio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80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20-xxxx-00-000m-MAC-Privacy-and-PMKSA-Caching" id="{DB14452A-BD1C-6742-9FD3-7BE71B015096}" vid="{4DC45D5E-5EBF-0A4A-91D4-543B068B161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8515</TotalTime>
  <Words>1027</Words>
  <Application>Microsoft Macintosh PowerPoint</Application>
  <PresentationFormat>Widescreen</PresentationFormat>
  <Paragraphs>137</Paragraphs>
  <Slides>12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Office Theme</vt:lpstr>
      <vt:lpstr>Document</vt:lpstr>
      <vt:lpstr>Parental Control Examples</vt:lpstr>
      <vt:lpstr>Abstract</vt:lpstr>
      <vt:lpstr>Finding Summary</vt:lpstr>
      <vt:lpstr>Parental Control Example, Home Brand</vt:lpstr>
      <vt:lpstr>Parental Control Example, Home Brand</vt:lpstr>
      <vt:lpstr>Parental Control Examples, Home Brands</vt:lpstr>
      <vt:lpstr>Parental Control Examples, SPs / OEM</vt:lpstr>
      <vt:lpstr>Parental Control Examples, Enterprise Brands</vt:lpstr>
      <vt:lpstr>Parental Control Examples, Applications</vt:lpstr>
      <vt:lpstr>Parental Control Adoption</vt:lpstr>
      <vt:lpstr>MAC-Based vs. app-based parental control</vt:lpstr>
      <vt:lpstr>Straw Poll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 Privacy and PMKSA Caching</dc:title>
  <dc:subject/>
  <dc:creator>Michael Montemurro</dc:creator>
  <cp:keywords/>
  <dc:description/>
  <cp:lastModifiedBy>Jerome Henry (jerhenry)</cp:lastModifiedBy>
  <cp:revision>48</cp:revision>
  <cp:lastPrinted>1601-01-01T00:00:00Z</cp:lastPrinted>
  <dcterms:created xsi:type="dcterms:W3CDTF">2020-02-05T20:18:07Z</dcterms:created>
  <dcterms:modified xsi:type="dcterms:W3CDTF">2021-05-11T01:34:16Z</dcterms:modified>
  <cp:category/>
</cp:coreProperties>
</file>