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0"/>
  </p:notesMasterIdLst>
  <p:handoutMasterIdLst>
    <p:handoutMasterId r:id="rId21"/>
  </p:handoutMasterIdLst>
  <p:sldIdLst>
    <p:sldId id="256" r:id="rId5"/>
    <p:sldId id="257" r:id="rId6"/>
    <p:sldId id="265" r:id="rId7"/>
    <p:sldId id="393" r:id="rId8"/>
    <p:sldId id="280" r:id="rId9"/>
    <p:sldId id="268" r:id="rId10"/>
    <p:sldId id="283" r:id="rId11"/>
    <p:sldId id="284" r:id="rId12"/>
    <p:sldId id="444" r:id="rId13"/>
    <p:sldId id="445" r:id="rId14"/>
    <p:sldId id="446" r:id="rId15"/>
    <p:sldId id="274" r:id="rId16"/>
    <p:sldId id="447" r:id="rId17"/>
    <p:sldId id="367" r:id="rId18"/>
    <p:sldId id="371" r:id="rId1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7B58DB-CA4E-4E80-8133-E5BAB70BE08D}" v="8" dt="2021-04-13T01:02:15.9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9" autoAdjust="0"/>
    <p:restoredTop sz="94660"/>
  </p:normalViewPr>
  <p:slideViewPr>
    <p:cSldViewPr>
      <p:cViewPr varScale="1">
        <p:scale>
          <a:sx n="91" d="100"/>
          <a:sy n="91" d="100"/>
        </p:scale>
        <p:origin x="204" y="60"/>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2BA9D4F3-34EE-426E-9955-025080A185D1}"/>
    <pc:docChg chg="undo custSel modSld modMainMaster">
      <pc:chgData name="Joseph Levy" userId="3766db8f-7892-44ce-ae9b-8fce39950acf" providerId="ADAL" clId="{2BA9D4F3-34EE-426E-9955-025080A185D1}" dt="2021-04-06T14:35:21.746" v="77" actId="20577"/>
      <pc:docMkLst>
        <pc:docMk/>
      </pc:docMkLst>
      <pc:sldChg chg="modSp mod">
        <pc:chgData name="Joseph Levy" userId="3766db8f-7892-44ce-ae9b-8fce39950acf" providerId="ADAL" clId="{2BA9D4F3-34EE-426E-9955-025080A185D1}" dt="2021-04-06T14:35:21.746" v="77" actId="20577"/>
        <pc:sldMkLst>
          <pc:docMk/>
          <pc:sldMk cId="0" sldId="257"/>
        </pc:sldMkLst>
        <pc:spChg chg="mod">
          <ac:chgData name="Joseph Levy" userId="3766db8f-7892-44ce-ae9b-8fce39950acf" providerId="ADAL" clId="{2BA9D4F3-34EE-426E-9955-025080A185D1}" dt="2021-04-06T14:35:21.746" v="77" actId="20577"/>
          <ac:spMkLst>
            <pc:docMk/>
            <pc:sldMk cId="0" sldId="257"/>
            <ac:spMk id="3" creationId="{443B98C9-C847-4EA9-A208-0AE53C2FE4EA}"/>
          </ac:spMkLst>
        </pc:spChg>
      </pc:sldChg>
      <pc:sldMasterChg chg="modSp mod">
        <pc:chgData name="Joseph Levy" userId="3766db8f-7892-44ce-ae9b-8fce39950acf" providerId="ADAL" clId="{2BA9D4F3-34EE-426E-9955-025080A185D1}" dt="2021-04-06T14:34:21.593" v="1" actId="6549"/>
        <pc:sldMasterMkLst>
          <pc:docMk/>
          <pc:sldMasterMk cId="0" sldId="2147483648"/>
        </pc:sldMasterMkLst>
        <pc:spChg chg="mod">
          <ac:chgData name="Joseph Levy" userId="3766db8f-7892-44ce-ae9b-8fce39950acf" providerId="ADAL" clId="{2BA9D4F3-34EE-426E-9955-025080A185D1}" dt="2021-04-06T14:34:21.593" v="1" actId="6549"/>
          <ac:spMkLst>
            <pc:docMk/>
            <pc:sldMasterMk cId="0" sldId="2147483648"/>
            <ac:spMk id="10" creationId="{00000000-0000-0000-0000-000000000000}"/>
          </ac:spMkLst>
        </pc:spChg>
      </pc:sldMasterChg>
    </pc:docChg>
  </pc:docChgLst>
  <pc:docChgLst>
    <pc:chgData name="Joseph Levy" userId="3766db8f-7892-44ce-ae9b-8fce39950acf" providerId="ADAL" clId="{BB7B58DB-CA4E-4E80-8133-E5BAB70BE08D}"/>
    <pc:docChg chg="undo custSel addSld delSld modSld sldOrd modMainMaster">
      <pc:chgData name="Joseph Levy" userId="3766db8f-7892-44ce-ae9b-8fce39950acf" providerId="ADAL" clId="{BB7B58DB-CA4E-4E80-8133-E5BAB70BE08D}" dt="2021-04-13T01:06:34.884" v="612" actId="20577"/>
      <pc:docMkLst>
        <pc:docMk/>
      </pc:docMkLst>
      <pc:sldChg chg="modSp mod">
        <pc:chgData name="Joseph Levy" userId="3766db8f-7892-44ce-ae9b-8fce39950acf" providerId="ADAL" clId="{BB7B58DB-CA4E-4E80-8133-E5BAB70BE08D}" dt="2021-04-13T00:16:44.859" v="11" actId="6549"/>
        <pc:sldMkLst>
          <pc:docMk/>
          <pc:sldMk cId="0" sldId="256"/>
        </pc:sldMkLst>
        <pc:spChg chg="mod">
          <ac:chgData name="Joseph Levy" userId="3766db8f-7892-44ce-ae9b-8fce39950acf" providerId="ADAL" clId="{BB7B58DB-CA4E-4E80-8133-E5BAB70BE08D}" dt="2021-04-13T00:16:44.859" v="11" actId="6549"/>
          <ac:spMkLst>
            <pc:docMk/>
            <pc:sldMk cId="0" sldId="256"/>
            <ac:spMk id="3074" creationId="{00000000-0000-0000-0000-000000000000}"/>
          </ac:spMkLst>
        </pc:spChg>
      </pc:sldChg>
      <pc:sldChg chg="modSp mod">
        <pc:chgData name="Joseph Levy" userId="3766db8f-7892-44ce-ae9b-8fce39950acf" providerId="ADAL" clId="{BB7B58DB-CA4E-4E80-8133-E5BAB70BE08D}" dt="2021-04-13T00:17:08.041" v="15" actId="6549"/>
        <pc:sldMkLst>
          <pc:docMk/>
          <pc:sldMk cId="0" sldId="257"/>
        </pc:sldMkLst>
        <pc:spChg chg="mod">
          <ac:chgData name="Joseph Levy" userId="3766db8f-7892-44ce-ae9b-8fce39950acf" providerId="ADAL" clId="{BB7B58DB-CA4E-4E80-8133-E5BAB70BE08D}" dt="2021-04-13T00:17:08.041" v="15" actId="6549"/>
          <ac:spMkLst>
            <pc:docMk/>
            <pc:sldMk cId="0" sldId="257"/>
            <ac:spMk id="3" creationId="{443B98C9-C847-4EA9-A208-0AE53C2FE4EA}"/>
          </ac:spMkLst>
        </pc:spChg>
        <pc:spChg chg="mod">
          <ac:chgData name="Joseph Levy" userId="3766db8f-7892-44ce-ae9b-8fce39950acf" providerId="ADAL" clId="{BB7B58DB-CA4E-4E80-8133-E5BAB70BE08D}" dt="2021-04-13T00:16:56.412" v="13" actId="20577"/>
          <ac:spMkLst>
            <pc:docMk/>
            <pc:sldMk cId="0" sldId="257"/>
            <ac:spMk id="4098" creationId="{00000000-0000-0000-0000-000000000000}"/>
          </ac:spMkLst>
        </pc:spChg>
      </pc:sldChg>
      <pc:sldChg chg="modSp mod">
        <pc:chgData name="Joseph Levy" userId="3766db8f-7892-44ce-ae9b-8fce39950acf" providerId="ADAL" clId="{BB7B58DB-CA4E-4E80-8133-E5BAB70BE08D}" dt="2021-04-13T00:44:33.212" v="237" actId="1076"/>
        <pc:sldMkLst>
          <pc:docMk/>
          <pc:sldMk cId="1268977485" sldId="268"/>
        </pc:sldMkLst>
        <pc:spChg chg="mod">
          <ac:chgData name="Joseph Levy" userId="3766db8f-7892-44ce-ae9b-8fce39950acf" providerId="ADAL" clId="{BB7B58DB-CA4E-4E80-8133-E5BAB70BE08D}" dt="2021-04-13T00:44:33.212" v="237" actId="1076"/>
          <ac:spMkLst>
            <pc:docMk/>
            <pc:sldMk cId="1268977485" sldId="268"/>
            <ac:spMk id="15363" creationId="{00000000-0000-0000-0000-000000000000}"/>
          </ac:spMkLst>
        </pc:spChg>
      </pc:sldChg>
      <pc:sldChg chg="modSp mod">
        <pc:chgData name="Joseph Levy" userId="3766db8f-7892-44ce-ae9b-8fce39950acf" providerId="ADAL" clId="{BB7B58DB-CA4E-4E80-8133-E5BAB70BE08D}" dt="2021-04-13T00:58:22.437" v="569" actId="1076"/>
        <pc:sldMkLst>
          <pc:docMk/>
          <pc:sldMk cId="884494122" sldId="274"/>
        </pc:sldMkLst>
        <pc:spChg chg="mod">
          <ac:chgData name="Joseph Levy" userId="3766db8f-7892-44ce-ae9b-8fce39950acf" providerId="ADAL" clId="{BB7B58DB-CA4E-4E80-8133-E5BAB70BE08D}" dt="2021-04-13T00:58:22.437" v="569" actId="1076"/>
          <ac:spMkLst>
            <pc:docMk/>
            <pc:sldMk cId="884494122" sldId="274"/>
            <ac:spMk id="37890" creationId="{00000000-0000-0000-0000-000000000000}"/>
          </ac:spMkLst>
        </pc:spChg>
        <pc:spChg chg="mod">
          <ac:chgData name="Joseph Levy" userId="3766db8f-7892-44ce-ae9b-8fce39950acf" providerId="ADAL" clId="{BB7B58DB-CA4E-4E80-8133-E5BAB70BE08D}" dt="2021-04-13T00:58:11.325" v="566" actId="1076"/>
          <ac:spMkLst>
            <pc:docMk/>
            <pc:sldMk cId="884494122" sldId="274"/>
            <ac:spMk id="37891" creationId="{00000000-0000-0000-0000-000000000000}"/>
          </ac:spMkLst>
        </pc:spChg>
      </pc:sldChg>
      <pc:sldChg chg="modSp mod ord">
        <pc:chgData name="Joseph Levy" userId="3766db8f-7892-44ce-ae9b-8fce39950acf" providerId="ADAL" clId="{BB7B58DB-CA4E-4E80-8133-E5BAB70BE08D}" dt="2021-04-13T01:02:57.984" v="573"/>
        <pc:sldMkLst>
          <pc:docMk/>
          <pc:sldMk cId="1943740662" sldId="280"/>
        </pc:sldMkLst>
        <pc:spChg chg="mod">
          <ac:chgData name="Joseph Levy" userId="3766db8f-7892-44ce-ae9b-8fce39950acf" providerId="ADAL" clId="{BB7B58DB-CA4E-4E80-8133-E5BAB70BE08D}" dt="2021-04-13T00:26:18.074" v="39" actId="1076"/>
          <ac:spMkLst>
            <pc:docMk/>
            <pc:sldMk cId="1943740662" sldId="280"/>
            <ac:spMk id="2" creationId="{00000000-0000-0000-0000-000000000000}"/>
          </ac:spMkLst>
        </pc:spChg>
        <pc:spChg chg="mod">
          <ac:chgData name="Joseph Levy" userId="3766db8f-7892-44ce-ae9b-8fce39950acf" providerId="ADAL" clId="{BB7B58DB-CA4E-4E80-8133-E5BAB70BE08D}" dt="2021-04-13T01:00:11.575" v="571" actId="108"/>
          <ac:spMkLst>
            <pc:docMk/>
            <pc:sldMk cId="1943740662" sldId="280"/>
            <ac:spMk id="3" creationId="{00000000-0000-0000-0000-000000000000}"/>
          </ac:spMkLst>
        </pc:spChg>
      </pc:sldChg>
      <pc:sldChg chg="ord">
        <pc:chgData name="Joseph Levy" userId="3766db8f-7892-44ce-ae9b-8fce39950acf" providerId="ADAL" clId="{BB7B58DB-CA4E-4E80-8133-E5BAB70BE08D}" dt="2021-04-13T01:06:11.979" v="594"/>
        <pc:sldMkLst>
          <pc:docMk/>
          <pc:sldMk cId="2341275083" sldId="367"/>
        </pc:sldMkLst>
      </pc:sldChg>
      <pc:sldChg chg="del">
        <pc:chgData name="Joseph Levy" userId="3766db8f-7892-44ce-ae9b-8fce39950acf" providerId="ADAL" clId="{BB7B58DB-CA4E-4E80-8133-E5BAB70BE08D}" dt="2021-04-13T01:03:30.047" v="574" actId="2696"/>
        <pc:sldMkLst>
          <pc:docMk/>
          <pc:sldMk cId="18803189" sldId="368"/>
        </pc:sldMkLst>
      </pc:sldChg>
      <pc:sldChg chg="ord">
        <pc:chgData name="Joseph Levy" userId="3766db8f-7892-44ce-ae9b-8fce39950acf" providerId="ADAL" clId="{BB7B58DB-CA4E-4E80-8133-E5BAB70BE08D}" dt="2021-04-13T01:06:11.979" v="594"/>
        <pc:sldMkLst>
          <pc:docMk/>
          <pc:sldMk cId="1014535486" sldId="371"/>
        </pc:sldMkLst>
      </pc:sldChg>
      <pc:sldChg chg="modSp mod">
        <pc:chgData name="Joseph Levy" userId="3766db8f-7892-44ce-ae9b-8fce39950acf" providerId="ADAL" clId="{BB7B58DB-CA4E-4E80-8133-E5BAB70BE08D}" dt="2021-04-13T00:49:43.423" v="443" actId="2711"/>
        <pc:sldMkLst>
          <pc:docMk/>
          <pc:sldMk cId="1942127335" sldId="393"/>
        </pc:sldMkLst>
        <pc:spChg chg="mod">
          <ac:chgData name="Joseph Levy" userId="3766db8f-7892-44ce-ae9b-8fce39950acf" providerId="ADAL" clId="{BB7B58DB-CA4E-4E80-8133-E5BAB70BE08D}" dt="2021-04-13T00:49:43.423" v="443" actId="2711"/>
          <ac:spMkLst>
            <pc:docMk/>
            <pc:sldMk cId="1942127335" sldId="393"/>
            <ac:spMk id="20483" creationId="{00000000-0000-0000-0000-000000000000}"/>
          </ac:spMkLst>
        </pc:spChg>
      </pc:sldChg>
      <pc:sldChg chg="modSp mod">
        <pc:chgData name="Joseph Levy" userId="3766db8f-7892-44ce-ae9b-8fce39950acf" providerId="ADAL" clId="{BB7B58DB-CA4E-4E80-8133-E5BAB70BE08D}" dt="2021-04-13T01:05:17.070" v="592" actId="20577"/>
        <pc:sldMkLst>
          <pc:docMk/>
          <pc:sldMk cId="2579674492" sldId="444"/>
        </pc:sldMkLst>
        <pc:spChg chg="mod">
          <ac:chgData name="Joseph Levy" userId="3766db8f-7892-44ce-ae9b-8fce39950acf" providerId="ADAL" clId="{BB7B58DB-CA4E-4E80-8133-E5BAB70BE08D}" dt="2021-04-13T01:05:17.070" v="592" actId="20577"/>
          <ac:spMkLst>
            <pc:docMk/>
            <pc:sldMk cId="2579674492" sldId="444"/>
            <ac:spMk id="3" creationId="{8D0E50DF-6144-4031-AB0C-F5E542DA4BA7}"/>
          </ac:spMkLst>
        </pc:spChg>
      </pc:sldChg>
      <pc:sldChg chg="modSp mod">
        <pc:chgData name="Joseph Levy" userId="3766db8f-7892-44ce-ae9b-8fce39950acf" providerId="ADAL" clId="{BB7B58DB-CA4E-4E80-8133-E5BAB70BE08D}" dt="2021-04-13T00:51:19.360" v="458" actId="6549"/>
        <pc:sldMkLst>
          <pc:docMk/>
          <pc:sldMk cId="361067823" sldId="445"/>
        </pc:sldMkLst>
        <pc:spChg chg="mod">
          <ac:chgData name="Joseph Levy" userId="3766db8f-7892-44ce-ae9b-8fce39950acf" providerId="ADAL" clId="{BB7B58DB-CA4E-4E80-8133-E5BAB70BE08D}" dt="2021-04-13T00:51:19.360" v="458" actId="6549"/>
          <ac:spMkLst>
            <pc:docMk/>
            <pc:sldMk cId="361067823" sldId="445"/>
            <ac:spMk id="3" creationId="{EA184438-C00B-4FCD-958A-B6E4A1CCC9A5}"/>
          </ac:spMkLst>
        </pc:spChg>
      </pc:sldChg>
      <pc:sldChg chg="modSp mod">
        <pc:chgData name="Joseph Levy" userId="3766db8f-7892-44ce-ae9b-8fce39950acf" providerId="ADAL" clId="{BB7B58DB-CA4E-4E80-8133-E5BAB70BE08D}" dt="2021-04-13T00:54:03.592" v="459" actId="6549"/>
        <pc:sldMkLst>
          <pc:docMk/>
          <pc:sldMk cId="2598265424" sldId="446"/>
        </pc:sldMkLst>
        <pc:spChg chg="mod">
          <ac:chgData name="Joseph Levy" userId="3766db8f-7892-44ce-ae9b-8fce39950acf" providerId="ADAL" clId="{BB7B58DB-CA4E-4E80-8133-E5BAB70BE08D}" dt="2021-04-13T00:54:03.592" v="459" actId="6549"/>
          <ac:spMkLst>
            <pc:docMk/>
            <pc:sldMk cId="2598265424" sldId="446"/>
            <ac:spMk id="3" creationId="{5433F96D-E706-48FD-B27F-84ABA1BA08AA}"/>
          </ac:spMkLst>
        </pc:spChg>
      </pc:sldChg>
      <pc:sldChg chg="modSp new mod">
        <pc:chgData name="Joseph Levy" userId="3766db8f-7892-44ce-ae9b-8fce39950acf" providerId="ADAL" clId="{BB7B58DB-CA4E-4E80-8133-E5BAB70BE08D}" dt="2021-04-13T01:06:34.884" v="612" actId="20577"/>
        <pc:sldMkLst>
          <pc:docMk/>
          <pc:sldMk cId="3617570859" sldId="447"/>
        </pc:sldMkLst>
        <pc:spChg chg="mod">
          <ac:chgData name="Joseph Levy" userId="3766db8f-7892-44ce-ae9b-8fce39950acf" providerId="ADAL" clId="{BB7B58DB-CA4E-4E80-8133-E5BAB70BE08D}" dt="2021-04-13T01:06:34.884" v="612" actId="20577"/>
          <ac:spMkLst>
            <pc:docMk/>
            <pc:sldMk cId="3617570859" sldId="447"/>
            <ac:spMk id="2" creationId="{834613C9-E2ED-4D5E-B497-9C69832788AD}"/>
          </ac:spMkLst>
        </pc:spChg>
      </pc:sldChg>
      <pc:sldMasterChg chg="modSp mod">
        <pc:chgData name="Joseph Levy" userId="3766db8f-7892-44ce-ae9b-8fce39950acf" providerId="ADAL" clId="{BB7B58DB-CA4E-4E80-8133-E5BAB70BE08D}" dt="2021-04-13T00:16:32.648" v="7" actId="6549"/>
        <pc:sldMasterMkLst>
          <pc:docMk/>
          <pc:sldMasterMk cId="0" sldId="2147483648"/>
        </pc:sldMasterMkLst>
        <pc:spChg chg="mod">
          <ac:chgData name="Joseph Levy" userId="3766db8f-7892-44ce-ae9b-8fce39950acf" providerId="ADAL" clId="{BB7B58DB-CA4E-4E80-8133-E5BAB70BE08D}" dt="2021-04-13T00:16:32.648" v="7"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4/12/2021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4</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6</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12</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April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April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April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April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April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April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802.11-21/0658r0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1/dcn/21/11-21-0616-00-AANI-802-11ax-features-and-applicability-to-5g-and-wi-fi-convergence.pp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1/11-21-0170-00-0000-2021-jan-liaison-from-wba-re-convergenc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s://mentor.ieee.org/802.11/dcn/20/11-20-0580-00-AANI-consideration-of-interworking-between-3gpp-5g-core-and-ieee-802-11.pptx" TargetMode="External"/><Relationship Id="rId3" Type="http://schemas.openxmlformats.org/officeDocument/2006/relationships/hyperlink" Target="https://mentor.ieee.org/802.11/dcn/19/11-19-1529-01-AANI-objective-and-scope-of-technical-report-on-interworking-between-5g-core-network-and-wlan.docx" TargetMode="External"/><Relationship Id="rId7" Type="http://schemas.openxmlformats.org/officeDocument/2006/relationships/hyperlink" Target="https://mentor.ieee.org/802.11/dcn/20/11-20-0013-01-AANI-draft-technical-report-on-interworking-between-3gpp-5g-network-wlan.docx" TargetMode="External"/><Relationship Id="rId2" Type="http://schemas.openxmlformats.org/officeDocument/2006/relationships/hyperlink" Target="https://mentor.ieee.org/802.11/dcn/19/11-19-1160-01-AANI-proposal-on-interworking-between-ieee-802-11-wlan-and-3gpp-5g-core-network.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00-AANI-draft-technical-report-on-interworking-between-3gpp-5g-network-wlan.docx" TargetMode="External"/><Relationship Id="rId11" Type="http://schemas.openxmlformats.org/officeDocument/2006/relationships/hyperlink" Target="https://mentor.ieee.org/802.11/dcn/20/11-20-1031-02-AANI-11-20-0013-00-aani-draft-technical-report-on-interworking-between-3gpp-5g-network-wlan-intel-comments.docx" TargetMode="External"/><Relationship Id="rId5" Type="http://schemas.openxmlformats.org/officeDocument/2006/relationships/hyperlink" Target="https://mentor.ieee.org/802.11/dcn/19/11-19-1843-00-AANI-initial-technical-draft-report-on-interworking-between-3gpp-5g-network-and-wlan.docx" TargetMode="External"/><Relationship Id="rId10" Type="http://schemas.openxmlformats.org/officeDocument/2006/relationships/hyperlink" Target="https://mentor.ieee.org/802.11/dcn/20/11-20-0013-03-AANI-draft-technical-report-on-interworking-between-3gpp-5g-network-wlan.docx" TargetMode="External"/><Relationship Id="rId4" Type="http://schemas.openxmlformats.org/officeDocument/2006/relationships/hyperlink" Target="https://mentor.ieee.org/802.11/dcn/19/11-19-2046-00-AANI-the-initial-technical-draft-report-on-interworking-between-3gpp-5g-network-network.pptx" TargetMode="External"/><Relationship Id="rId9" Type="http://schemas.openxmlformats.org/officeDocument/2006/relationships/hyperlink" Target="https://mentor.ieee.org/802.11/dcn/20/11-20-0013-02-AANI-draft-technical-report-on-interworking-between-3gpp-5g-network-wlan.docx"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mentor.ieee.org/802.11/dcn/20/11-20-1512-01-AANI-aani-sc-teleconference-15-sep-2020-meeting-minutes.docx" TargetMode="External"/><Relationship Id="rId13" Type="http://schemas.openxmlformats.org/officeDocument/2006/relationships/hyperlink" Target="https://mentor.ieee.org/802.11/dcn/20/11-20-1689-00-AANI-aani-sc-teleconference-20-oct-2020-meeting-minutes.docx" TargetMode="External"/><Relationship Id="rId18" Type="http://schemas.openxmlformats.org/officeDocument/2006/relationships/hyperlink" Target="https://mentor.ieee.org/802.11/dcn/21/11-21-0148-00-AANI-ieee-802-11-aani-standing-committee-january-2021-interim-meeting-minutes.docx" TargetMode="External"/><Relationship Id="rId3" Type="http://schemas.openxmlformats.org/officeDocument/2006/relationships/hyperlink" Target="https://mentor.ieee.org/802.11/dcn/20/11-20-1262-02-AANI-cc32-aani-report-comments.xlsx" TargetMode="External"/><Relationship Id="rId21" Type="http://schemas.openxmlformats.org/officeDocument/2006/relationships/hyperlink" Target="https://mentor.ieee.org/802.11/dcn/21/11-21-0438-00-AANI-interworking-report-way-forward.pptx" TargetMode="External"/><Relationship Id="rId7" Type="http://schemas.openxmlformats.org/officeDocument/2006/relationships/hyperlink" Target="https://mentor.ieee.org/802.11/dcn/20/11-20-1376-00-AANI-technical-report-on-interworking-between-3gpp-5g-system-and-wlan.docx" TargetMode="External"/><Relationship Id="rId12" Type="http://schemas.openxmlformats.org/officeDocument/2006/relationships/hyperlink" Target="https://mentor.ieee.org/802.11/dcn/20/11-20-1601" TargetMode="External"/><Relationship Id="rId17" Type="http://schemas.openxmlformats.org/officeDocument/2006/relationships/hyperlink" Target="https://mentor.ieee.org/802.11/dcn/21/11-21-0058-00-AANI-aani-sc-teleconference-minutes-5-january-2021.docx" TargetMode="External"/><Relationship Id="rId2" Type="http://schemas.openxmlformats.org/officeDocument/2006/relationships/hyperlink" Target="https://mentor.ieee.org/802.11/dcn/20/11-20-0013-05-AANI-draft-technical-report-on-interworking-between-3gpp-5g-network-wlan.docx" TargetMode="External"/><Relationship Id="rId16" Type="http://schemas.openxmlformats.org/officeDocument/2006/relationships/hyperlink" Target="https://mentor.ieee.org/802.11/dcn/20/11-20-1977-00-AANI-aani-sc-teleconference-minutes-15-december-2020.docx" TargetMode="External"/><Relationship Id="rId20" Type="http://schemas.openxmlformats.org/officeDocument/2006/relationships/hyperlink" Target="https://mentor.ieee.org/802.11/dcn/21/11-21-0413-00-AANI-aani-sc-technical-report-11-20-0013-way-forward.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56-00-AANI-proposed-comment-resolution-for-cid-10-11-12-105-on-comment-collection-sheet-11-20-1262r2.docx" TargetMode="External"/><Relationship Id="rId11" Type="http://schemas.openxmlformats.org/officeDocument/2006/relationships/hyperlink" Target="https://mentor.ieee.org/802.11/dcn/20/11-20-1668-00-AANI-aani-sc-teleconference-13-oct-2020-meeting-minutes.docx" TargetMode="External"/><Relationship Id="rId5" Type="http://schemas.openxmlformats.org/officeDocument/2006/relationships/hyperlink" Target="https://mentor.ieee.org/802.11/dcn/20/11-20-0013-05-AANI-draft-technical-report-on-interworking-between-3gpp-5g-network-wlan.pdf" TargetMode="External"/><Relationship Id="rId15" Type="http://schemas.openxmlformats.org/officeDocument/2006/relationships/hyperlink" Target="https://mentor.ieee.org/802.11/dcn/20/11-20-1926-00-AANI-aani-sc-teleconference-minutes-november-2020-plenary.docx" TargetMode="External"/><Relationship Id="rId10" Type="http://schemas.openxmlformats.org/officeDocument/2006/relationships/hyperlink" Target="https://mentor.ieee.org/802.11/dcn/20/11-20-1600-00-AANI-aani-sc-teleconference-6-oct-2020-meeting-minutes.docx" TargetMode="External"/><Relationship Id="rId19" Type="http://schemas.openxmlformats.org/officeDocument/2006/relationships/hyperlink" Target="https://mentor.ieee.org/802.11/dcn/20/11-20-0013-10-AANI-draft-technical-report-on-interworking-between-3gpp-5g-network-wlan.docx" TargetMode="External"/><Relationship Id="rId4" Type="http://schemas.openxmlformats.org/officeDocument/2006/relationships/hyperlink" Target="https://mentor.ieee.org/802.11/dcn/20/11-20-1262-03-AANI-cc32-aani-report-comments.xlsx" TargetMode="External"/><Relationship Id="rId9" Type="http://schemas.openxmlformats.org/officeDocument/2006/relationships/hyperlink" Target="https://mentor.ieee.org/802.11/dcn/20/11-20-1567-00-AANI-aani-sc-teleconference-1-oct-2020-meeting-minutes.docx" TargetMode="External"/><Relationship Id="rId14" Type="http://schemas.openxmlformats.org/officeDocument/2006/relationships/hyperlink" Target="https://mentor.ieee.org/802.11/dcn/20/11-20-1748-00-AANI-aani-sc-teleconference-27-oct-2020-meeting-minutes.docx" TargetMode="External"/><Relationship Id="rId22" Type="http://schemas.openxmlformats.org/officeDocument/2006/relationships/hyperlink" Target="https://mentor.ieee.org/802.11/dcn/21/11-21-0459-01-AANI-review-on-the-comments-of-wlan-5g-interworking-report-proposed-way-forward-11-21-0438r0.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802.11/attend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1/11-21-0616-00-AANI-802-11ax-features-and-applicability-to-5g-and-wi-fi-convergence.ppt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standards.ieee.org/about/policies/bylaws/index.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7"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about/corporate/governance/p7-8.html" TargetMode="External"/><Relationship Id="rId4" Type="http://schemas.openxmlformats.org/officeDocument/2006/relationships/hyperlink" Target="https://standards.ieee.org/content/dam/ieee-standards/standards/web/documents/other/antitrus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21/11-21-0616-00-AANI-802-11ax-features-and-applicability-to-5g-and-wi-fi-convergence.pptx"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580-00-AANI-proposed-resolution-on-the-comments-of-wlan-5g-interworking-report-proposed-way-forward-11-21-0438r0.pptx" TargetMode="External"/><Relationship Id="rId4" Type="http://schemas.openxmlformats.org/officeDocument/2006/relationships/hyperlink" Target="https://mentor.ieee.org/802.11/dcn/20/11-20-0013-11-AANI-draft-technical-report-on-interworking-between-3gpp-5g-network-wlan.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Teleconference Agenda</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2021-04-13</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dirty="0"/>
              <a:t>April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090695682"/>
              </p:ext>
            </p:extLst>
          </p:nvPr>
        </p:nvGraphicFramePr>
        <p:xfrm>
          <a:off x="458788" y="2493963"/>
          <a:ext cx="11339512" cy="3913187"/>
        </p:xfrm>
        <a:graphic>
          <a:graphicData uri="http://schemas.openxmlformats.org/presentationml/2006/ole">
            <mc:AlternateContent xmlns:mc="http://schemas.openxmlformats.org/markup-compatibility/2006">
              <mc:Choice xmlns:v="urn:schemas-microsoft-com:vml" Requires="v">
                <p:oleObj name="Document" r:id="rId3" imgW="8249760" imgH="2855880" progId="Word.Document.8">
                  <p:embed/>
                </p:oleObj>
              </mc:Choice>
              <mc:Fallback>
                <p:oleObj name="Document" r:id="rId3" imgW="8249760" imgH="2855880" progId="Word.Document.8">
                  <p:embed/>
                  <p:pic>
                    <p:nvPicPr>
                      <p:cNvPr id="9" name="Object 3"/>
                      <p:cNvPicPr>
                        <a:picLocks noChangeAspect="1" noChangeArrowheads="1"/>
                      </p:cNvPicPr>
                      <p:nvPr/>
                    </p:nvPicPr>
                    <p:blipFill>
                      <a:blip r:embed="rId4"/>
                      <a:srcRect/>
                      <a:stretch>
                        <a:fillRect/>
                      </a:stretch>
                    </p:blipFill>
                    <p:spPr bwMode="auto">
                      <a:xfrm>
                        <a:off x="458788" y="2493963"/>
                        <a:ext cx="11339512" cy="391318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1211-6072-4F47-8D8D-AB4177AC8D53}"/>
              </a:ext>
            </a:extLst>
          </p:cNvPr>
          <p:cNvSpPr>
            <a:spLocks noGrp="1"/>
          </p:cNvSpPr>
          <p:nvPr>
            <p:ph type="title"/>
          </p:nvPr>
        </p:nvSpPr>
        <p:spPr/>
        <p:txBody>
          <a:bodyPr/>
          <a:lstStyle/>
          <a:p>
            <a:r>
              <a:rPr lang="en-US" dirty="0"/>
              <a:t>Contributions</a:t>
            </a:r>
          </a:p>
        </p:txBody>
      </p:sp>
      <p:sp>
        <p:nvSpPr>
          <p:cNvPr id="3" name="Content Placeholder 2">
            <a:extLst>
              <a:ext uri="{FF2B5EF4-FFF2-40B4-BE49-F238E27FC236}">
                <a16:creationId xmlns:a16="http://schemas.microsoft.com/office/drawing/2014/main" id="{EA184438-C00B-4FCD-958A-B6E4A1CCC9A5}"/>
              </a:ext>
            </a:extLst>
          </p:cNvPr>
          <p:cNvSpPr>
            <a:spLocks noGrp="1"/>
          </p:cNvSpPr>
          <p:nvPr>
            <p:ph idx="1"/>
          </p:nvPr>
        </p:nvSpPr>
        <p:spPr/>
        <p:txBody>
          <a:bodyPr/>
          <a:lstStyle/>
          <a:p>
            <a:pPr marL="457200" indent="-457200">
              <a:buFont typeface="+mj-lt"/>
              <a:buAutoNum type="arabicPeriod"/>
            </a:pPr>
            <a:r>
              <a:rPr lang="en-US" altLang="en-US" dirty="0">
                <a:latin typeface="+mj-lt"/>
                <a:hlinkClick r:id="rId2"/>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   </a:t>
            </a:r>
          </a:p>
          <a:p>
            <a:pPr marL="457200" indent="-457200">
              <a:buFont typeface="+mj-lt"/>
              <a:buAutoNum type="arabicPeriod"/>
            </a:pPr>
            <a:r>
              <a:rPr lang="en-US" sz="2400" dirty="0">
                <a:latin typeface="+mj-lt"/>
              </a:rPr>
              <a:t>?? </a:t>
            </a:r>
          </a:p>
          <a:p>
            <a:endParaRPr lang="en-US" dirty="0"/>
          </a:p>
        </p:txBody>
      </p:sp>
      <p:sp>
        <p:nvSpPr>
          <p:cNvPr id="4" name="Slide Number Placeholder 3">
            <a:extLst>
              <a:ext uri="{FF2B5EF4-FFF2-40B4-BE49-F238E27FC236}">
                <a16:creationId xmlns:a16="http://schemas.microsoft.com/office/drawing/2014/main" id="{D25539EE-91F2-409D-AEE6-CD31848B32BE}"/>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D3CE8E09-5606-4CFE-97B3-E5A1598A4D30}"/>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88114356-01D7-4EB7-8CDB-1CA8C82CD5A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61067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3F19B-0AA7-4CCB-9240-C047349B4050}"/>
              </a:ext>
            </a:extLst>
          </p:cNvPr>
          <p:cNvSpPr>
            <a:spLocks noGrp="1"/>
          </p:cNvSpPr>
          <p:nvPr>
            <p:ph type="title"/>
          </p:nvPr>
        </p:nvSpPr>
        <p:spPr/>
        <p:txBody>
          <a:bodyPr/>
          <a:lstStyle/>
          <a:p>
            <a:r>
              <a:rPr lang="en-US" dirty="0"/>
              <a:t>Straw Poll</a:t>
            </a:r>
          </a:p>
        </p:txBody>
      </p:sp>
      <p:sp>
        <p:nvSpPr>
          <p:cNvPr id="3" name="Content Placeholder 2">
            <a:extLst>
              <a:ext uri="{FF2B5EF4-FFF2-40B4-BE49-F238E27FC236}">
                <a16:creationId xmlns:a16="http://schemas.microsoft.com/office/drawing/2014/main" id="{5433F96D-E706-48FD-B27F-84ABA1BA08AA}"/>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1607FA22-1E59-4FD0-8628-DC407BC2CC40}"/>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B5CD19C4-5A6B-4B95-B1FE-A0EDFB0C8D18}"/>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0DCEEC72-8BD2-4C3D-ABE6-53B13DD0D46E}"/>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98265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38274"/>
            <a:ext cx="10361084" cy="400050"/>
          </a:xfrm>
        </p:spPr>
        <p:txBody>
          <a:bodyPr/>
          <a:lstStyle/>
          <a:p>
            <a:r>
              <a:rPr lang="en-US" altLang="en-US" dirty="0"/>
              <a:t>Future Sessions Planning</a:t>
            </a:r>
          </a:p>
        </p:txBody>
      </p:sp>
      <p:sp>
        <p:nvSpPr>
          <p:cNvPr id="37891" name="Content Placeholder 2"/>
          <p:cNvSpPr>
            <a:spLocks noGrp="1"/>
          </p:cNvSpPr>
          <p:nvPr>
            <p:ph idx="1"/>
          </p:nvPr>
        </p:nvSpPr>
        <p:spPr>
          <a:xfrm>
            <a:off x="722843" y="1085852"/>
            <a:ext cx="10744200" cy="5389562"/>
          </a:xfrm>
        </p:spPr>
        <p:txBody>
          <a:bodyPr/>
          <a:lstStyle/>
          <a:p>
            <a:r>
              <a:rPr lang="it-IT" altLang="en-US" sz="2000" dirty="0"/>
              <a:t>802.11 WG May Interim Teleconferences:</a:t>
            </a:r>
            <a:br>
              <a:rPr lang="it-IT" altLang="en-US" sz="2000" dirty="0"/>
            </a:br>
            <a:r>
              <a:rPr lang="it-IT" altLang="en-US" sz="1600" b="0" i="1" dirty="0"/>
              <a:t>AANI SC -  four meeting slot planned</a:t>
            </a: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Tuesday 11 May 2021 11:15-13:15 h ET</a:t>
            </a:r>
            <a:endParaRPr lang="en-US" sz="14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Wednesday 12 May 2021 19:00-21:00 h ET </a:t>
            </a:r>
            <a:endParaRPr lang="en-US" sz="14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Thursday 13 May 2021 11:15-13:15 h ET</a:t>
            </a:r>
            <a:endParaRPr lang="en-US" sz="14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Monday 17 May 2021 19:00-21:00 h ET</a:t>
            </a:r>
            <a:endParaRPr lang="en-US" sz="1400" dirty="0">
              <a:effectLst/>
              <a:latin typeface="Calibri" panose="020F0502020204030204" pitchFamily="34" charset="0"/>
              <a:ea typeface="Calibri" panose="020F0502020204030204" pitchFamily="34" charset="0"/>
            </a:endParaRPr>
          </a:p>
          <a:p>
            <a:r>
              <a:rPr lang="it-IT" altLang="en-US" sz="2000" dirty="0"/>
              <a:t>AANI SC Teleconference Plan:</a:t>
            </a:r>
            <a:br>
              <a:rPr lang="it-IT" altLang="en-US" sz="2000" dirty="0"/>
            </a:br>
            <a:r>
              <a:rPr lang="it-IT" altLang="en-US" sz="1600" b="0" i="1" dirty="0">
                <a:cs typeface="+mn-cs"/>
              </a:rPr>
              <a:t>WBA LS – 802.11ax technical discussion:</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21 April 2021 9:00-10:00 h ET </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28 April 2021 9:00-10:00 h ET</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Tuesday 4 May 2021 9:00-10:00 h ET</a:t>
            </a:r>
            <a:endParaRPr lang="it-IT" altLang="en-US" sz="1600" b="0" i="1" dirty="0">
              <a:cs typeface="+mn-cs"/>
            </a:endParaRPr>
          </a:p>
          <a:p>
            <a:pPr marL="400050" lvl="1" indent="0"/>
            <a:r>
              <a:rPr lang="it-IT" altLang="en-US" sz="1600" i="1" dirty="0">
                <a:cs typeface="+mn-cs"/>
              </a:rPr>
              <a:t>Technical Report discussion:</a:t>
            </a:r>
          </a:p>
          <a:p>
            <a:pPr lvl="1" indent="-342900">
              <a:spcBef>
                <a:spcPts val="0"/>
              </a:spcBef>
              <a:spcAft>
                <a:spcPts val="0"/>
              </a:spcAft>
              <a:buSzPts val="1000"/>
              <a:buFont typeface="Symbol" panose="05050102010706020507" pitchFamily="18" charset="2"/>
              <a:buChar char=""/>
              <a:tabLst>
                <a:tab pos="457200" algn="l"/>
              </a:tabLst>
            </a:pPr>
            <a:r>
              <a:rPr lang="it-IT" altLang="en-US" sz="1600" b="0" i="1" dirty="0">
                <a:cs typeface="+mn-cs"/>
              </a:rPr>
              <a:t>Contribution driven</a:t>
            </a:r>
            <a:r>
              <a:rPr lang="en-US" sz="1600" dirty="0">
                <a:latin typeface="Times New Roman" panose="02020603050405020304" pitchFamily="18" charset="0"/>
              </a:rPr>
              <a:t> </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21 April 2021 9:00-10:00 h ET </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28 April 2021 9:00-10:00 h ET</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Tuesday 4 May 2021 9:00-10:00 h ET</a:t>
            </a:r>
            <a:r>
              <a:rPr lang="it-IT" altLang="en-US" sz="1400" dirty="0">
                <a:latin typeface="Times New Roman" panose="02020603050405020304" pitchFamily="18" charset="0"/>
              </a:rPr>
              <a:t> </a:t>
            </a:r>
          </a:p>
          <a:p>
            <a:pPr lvl="1" indent="-342900">
              <a:spcBef>
                <a:spcPts val="0"/>
              </a:spcBef>
              <a:spcAft>
                <a:spcPts val="0"/>
              </a:spcAft>
              <a:buSzPts val="1000"/>
              <a:buFont typeface="Symbol" panose="05050102010706020507" pitchFamily="18" charset="2"/>
              <a:buChar char=""/>
              <a:tabLst>
                <a:tab pos="457200" algn="l"/>
              </a:tabLst>
            </a:pPr>
            <a:endParaRPr lang="it-IT" altLang="en-US" sz="500" b="0" i="1" dirty="0">
              <a:cs typeface="+mn-cs"/>
            </a:endParaRPr>
          </a:p>
          <a:p>
            <a:pPr marL="0" indent="0">
              <a:spcBef>
                <a:spcPts val="0"/>
              </a:spcBef>
              <a:spcAft>
                <a:spcPts val="0"/>
              </a:spcAft>
              <a:buSzPts val="1000"/>
              <a:tabLst>
                <a:tab pos="457200" algn="l"/>
              </a:tabLst>
            </a:pPr>
            <a:r>
              <a:rPr lang="en-US" sz="2000" dirty="0"/>
              <a:t>WBA Report/LS </a:t>
            </a:r>
            <a:r>
              <a:rPr lang="en-US" sz="2000" dirty="0">
                <a:hlinkClick r:id="rId3">
                  <a:extLst>
                    <a:ext uri="{A12FA001-AC4F-418D-AE19-62706E023703}">
                      <ahyp:hlinkClr xmlns:ahyp="http://schemas.microsoft.com/office/drawing/2018/hyperlinkcolor" val="tx"/>
                    </a:ext>
                  </a:extLst>
                </a:hlinkClick>
              </a:rPr>
              <a:t>11-21-0170r0</a:t>
            </a:r>
            <a:r>
              <a:rPr lang="en-US" sz="2000" dirty="0"/>
              <a:t> request – 802.11ax or 802.11-2020 related contributions  </a:t>
            </a:r>
          </a:p>
          <a:p>
            <a:pPr marL="971550" lvl="1" indent="-457200">
              <a:buFont typeface="+mj-lt"/>
              <a:buAutoNum type="arabicPeriod"/>
            </a:pPr>
            <a:r>
              <a:rPr lang="en-US" sz="1800" dirty="0"/>
              <a:t>Contributions on 802.11ax capabilities addressing specific challenges identified in the WBA Report/LS  </a:t>
            </a:r>
          </a:p>
          <a:p>
            <a:pPr marL="971550" lvl="1" indent="-457200">
              <a:buFont typeface="+mj-lt"/>
              <a:buAutoNum type="arabicPeriod"/>
            </a:pPr>
            <a:r>
              <a:rPr lang="en-US" sz="1800" dirty="0"/>
              <a:t>Discussion/contributions reply LS text proposals</a:t>
            </a:r>
          </a:p>
          <a:p>
            <a:pPr marL="0" indent="0">
              <a:spcBef>
                <a:spcPts val="0"/>
              </a:spcBef>
              <a:spcAft>
                <a:spcPts val="0"/>
              </a:spcAft>
              <a:buSzPts val="1000"/>
              <a:tabLst>
                <a:tab pos="457200" algn="l"/>
              </a:tabLst>
            </a:pPr>
            <a:r>
              <a:rPr lang="en-US" sz="2000" dirty="0"/>
              <a:t>Technical Report related contributions</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613C9-E2ED-4D5E-B497-9C69832788AD}"/>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5F214655-B287-448C-9369-438792A6333E}"/>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017C2D66-69F0-44C3-864C-FB6F4D7D7C5B}"/>
              </a:ext>
            </a:extLst>
          </p:cNvPr>
          <p:cNvSpPr>
            <a:spLocks noGrp="1"/>
          </p:cNvSpPr>
          <p:nvPr>
            <p:ph type="dt" idx="10"/>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E629E23E-2838-42EB-B7C5-D496754FF19C}"/>
              </a:ext>
            </a:extLst>
          </p:cNvPr>
          <p:cNvSpPr>
            <a:spLocks noGrp="1"/>
          </p:cNvSpPr>
          <p:nvPr>
            <p:ph type="ftr" idx="11"/>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112FAFBE-C522-47F2-90C4-B36D77AABF55}"/>
              </a:ext>
            </a:extLst>
          </p:cNvPr>
          <p:cNvSpPr>
            <a:spLocks noGrp="1"/>
          </p:cNvSpPr>
          <p:nvPr>
            <p:ph type="sldNum" idx="12"/>
          </p:nvPr>
        </p:nvSpPr>
        <p:spPr/>
        <p:txBody>
          <a:bodyPr/>
          <a:lstStyle/>
          <a:p>
            <a:r>
              <a:rPr lang="en-GB" dirty="0"/>
              <a:t>Slide </a:t>
            </a:r>
            <a:fld id="{3ABCC52B-A3F7-440B-BBF2-55191E6E7773}" type="slidenum">
              <a:rPr lang="en-GB" smtClean="0"/>
              <a:pPr/>
              <a:t>13</a:t>
            </a:fld>
            <a:endParaRPr lang="en-GB" dirty="0"/>
          </a:p>
        </p:txBody>
      </p:sp>
    </p:spTree>
    <p:extLst>
      <p:ext uri="{BB962C8B-B14F-4D97-AF65-F5344CB8AC3E}">
        <p14:creationId xmlns:p14="http://schemas.microsoft.com/office/powerpoint/2010/main" val="361757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273051"/>
          </a:xfrm>
        </p:spPr>
        <p:txBody>
          <a:bodyPr/>
          <a:lstStyle/>
          <a:p>
            <a:r>
              <a:rPr lang="en-US" dirty="0"/>
              <a:t>Status on the Proposal on Interworking</a:t>
            </a:r>
          </a:p>
        </p:txBody>
      </p:sp>
      <p:sp>
        <p:nvSpPr>
          <p:cNvPr id="3" name="Content Placeholder 2"/>
          <p:cNvSpPr>
            <a:spLocks noGrp="1"/>
          </p:cNvSpPr>
          <p:nvPr>
            <p:ph idx="1"/>
          </p:nvPr>
        </p:nvSpPr>
        <p:spPr>
          <a:xfrm>
            <a:off x="152400" y="1143000"/>
            <a:ext cx="11860742" cy="5292726"/>
          </a:xfrm>
        </p:spPr>
        <p:txBody>
          <a:bodyPr/>
          <a:lstStyle/>
          <a:p>
            <a:pPr marL="571500" indent="-457200">
              <a:spcAft>
                <a:spcPts val="0"/>
              </a:spcAft>
              <a:buFont typeface="Arial" panose="020B0604020202020204" pitchFamily="34" charset="0"/>
              <a:buChar char="•"/>
            </a:pPr>
            <a:r>
              <a:rPr lang="en-US" altLang="en-US" sz="1600" b="0" dirty="0">
                <a:solidFill>
                  <a:schemeClr val="tx1"/>
                </a:solidFill>
              </a:rPr>
              <a:t>July 2019 a proposal was made: </a:t>
            </a:r>
            <a:r>
              <a:rPr lang="en-US" altLang="en-US" sz="1600" b="0" dirty="0">
                <a:solidFill>
                  <a:schemeClr val="tx1"/>
                </a:solidFill>
                <a:hlinkClick r:id="rId2"/>
              </a:rPr>
              <a:t>11-19/1160r1</a:t>
            </a:r>
            <a:r>
              <a:rPr lang="en-US" altLang="en-US" sz="1600" b="0" dirty="0">
                <a:solidFill>
                  <a:schemeClr val="tx1"/>
                </a:solidFill>
              </a:rPr>
              <a:t> Proposal on Interworking between IEEE 802.11 WLAN and 3GPP 5G Core Network</a:t>
            </a:r>
          </a:p>
          <a:p>
            <a:pPr marL="571500" indent="-457200">
              <a:spcAft>
                <a:spcPts val="0"/>
              </a:spcAft>
              <a:buFont typeface="Arial" panose="020B0604020202020204" pitchFamily="34" charset="0"/>
              <a:buChar char="•"/>
            </a:pPr>
            <a:r>
              <a:rPr lang="en-US" altLang="en-US" sz="1600" b="0" dirty="0">
                <a:solidFill>
                  <a:schemeClr val="tx1"/>
                </a:solidFill>
              </a:rPr>
              <a:t>Sept 2019 more details: </a:t>
            </a:r>
            <a:r>
              <a:rPr lang="en-US" altLang="en-US" sz="1600" b="0" dirty="0">
                <a:solidFill>
                  <a:schemeClr val="tx1"/>
                </a:solidFill>
                <a:hlinkClick r:id="rId3"/>
              </a:rPr>
              <a:t>11-19/1529r1</a:t>
            </a:r>
            <a:r>
              <a:rPr lang="en-US" altLang="en-US" sz="1600" b="0" dirty="0">
                <a:solidFill>
                  <a:schemeClr val="tx1"/>
                </a:solidFill>
              </a:rPr>
              <a:t>, “</a:t>
            </a:r>
            <a:r>
              <a:rPr lang="en-US" sz="1600" b="0" dirty="0"/>
              <a:t>Objective and scope of technical report on interworking between 5G core network and WLAN”</a:t>
            </a:r>
          </a:p>
          <a:p>
            <a:pPr marL="571500" indent="-457200">
              <a:spcAft>
                <a:spcPts val="0"/>
              </a:spcAft>
              <a:buFont typeface="Arial" panose="020B0604020202020204" pitchFamily="34" charset="0"/>
              <a:buChar char="•"/>
            </a:pPr>
            <a:r>
              <a:rPr lang="en-US" altLang="en-US" sz="1600" b="0" dirty="0">
                <a:solidFill>
                  <a:schemeClr val="tx1"/>
                </a:solidFill>
              </a:rPr>
              <a:t>November 2019 two contributions were discussed:</a:t>
            </a:r>
          </a:p>
          <a:p>
            <a:pPr marL="857250" lvl="1" indent="-457200">
              <a:spcBef>
                <a:spcPts val="200"/>
              </a:spcBef>
              <a:spcAft>
                <a:spcPts val="0"/>
              </a:spcAft>
              <a:buFont typeface="Arial" panose="020B0604020202020204" pitchFamily="34" charset="0"/>
              <a:buChar char="•"/>
              <a:defRPr/>
            </a:pPr>
            <a:r>
              <a:rPr lang="en-US" sz="1400" dirty="0">
                <a:hlinkClick r:id="rId4"/>
              </a:rPr>
              <a:t>11-19/2046r0</a:t>
            </a:r>
            <a:r>
              <a:rPr lang="en-US" sz="1400" dirty="0"/>
              <a:t> The Initial Technical Draft Report on Interworking between 3GPP 5G Network &amp; WLAN - </a:t>
            </a:r>
            <a:r>
              <a:rPr lang="en-GB" sz="1400" dirty="0"/>
              <a:t>Hyun Seo OH (ETRI)</a:t>
            </a:r>
          </a:p>
          <a:p>
            <a:pPr marL="857250" lvl="1" indent="-457200">
              <a:spcBef>
                <a:spcPts val="200"/>
              </a:spcBef>
              <a:spcAft>
                <a:spcPts val="0"/>
              </a:spcAft>
              <a:buFont typeface="Arial" panose="020B0604020202020204" pitchFamily="34" charset="0"/>
              <a:buChar char="•"/>
              <a:defRPr/>
            </a:pPr>
            <a:r>
              <a:rPr lang="en-GB" sz="1400" dirty="0">
                <a:hlinkClick r:id="rId5"/>
              </a:rPr>
              <a:t>11-19/1843</a:t>
            </a:r>
            <a:r>
              <a:rPr lang="en-GB" sz="1400" dirty="0"/>
              <a:t> - Initial technical draft report on interworking between 3GPP 5G network &amp; WLAN  - Hyun Seo OH (ETRI)</a:t>
            </a:r>
          </a:p>
          <a:p>
            <a:pPr marL="457200" indent="-457200">
              <a:spcBef>
                <a:spcPts val="200"/>
              </a:spcBef>
              <a:spcAft>
                <a:spcPts val="0"/>
              </a:spcAft>
              <a:buFont typeface="Arial" panose="020B0604020202020204" pitchFamily="34" charset="0"/>
              <a:buChar char="•"/>
              <a:defRPr/>
            </a:pPr>
            <a:r>
              <a:rPr lang="en-GB" sz="1600" b="0" dirty="0">
                <a:solidFill>
                  <a:schemeClr val="tx1"/>
                </a:solidFill>
              </a:rPr>
              <a:t>January 2020 a contribution was discussed:</a:t>
            </a:r>
          </a:p>
          <a:p>
            <a:pPr marL="857250" lvl="1" indent="-457200">
              <a:spcBef>
                <a:spcPts val="200"/>
              </a:spcBef>
              <a:spcAft>
                <a:spcPts val="0"/>
              </a:spcAft>
              <a:buFont typeface="Arial" panose="020B0604020202020204" pitchFamily="34" charset="0"/>
              <a:buChar char="•"/>
              <a:defRPr/>
            </a:pPr>
            <a:r>
              <a:rPr lang="en-US" sz="1400" dirty="0">
                <a:hlinkClick r:id="rId6"/>
              </a:rPr>
              <a:t>11-20/0013r0</a:t>
            </a:r>
            <a:r>
              <a:rPr lang="en-US" sz="1400" dirty="0"/>
              <a:t> “Draft technical report on interworking between 3GPP 5G network &amp; WLAN” - Hyun Seo OH(ETRI)</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April 2020 two contributions were discussed:</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7">
                  <a:extLst>
                    <a:ext uri="{A12FA001-AC4F-418D-AE19-62706E023703}">
                      <ahyp:hlinkClr xmlns:ahyp="http://schemas.microsoft.com/office/drawing/2018/hyperlinkcolor" val="tx"/>
                    </a:ext>
                  </a:extLst>
                </a:hlinkClick>
              </a:rPr>
              <a:t>11-20/o013r1</a:t>
            </a:r>
            <a:r>
              <a:rPr lang="en-US" altLang="en-US" sz="1400" dirty="0">
                <a:solidFill>
                  <a:schemeClr val="tx1"/>
                </a:solidFill>
                <a:cs typeface="+mn-cs"/>
              </a:rPr>
              <a:t> “</a:t>
            </a:r>
            <a:r>
              <a:rPr lang="en-US" sz="1400" dirty="0">
                <a:solidFill>
                  <a:schemeClr val="tx1"/>
                </a:solidFill>
                <a:cs typeface="+mn-cs"/>
              </a:rPr>
              <a:t>Draft technical report on interworking between 3GPP 5G network &amp; WLAN” - Hyun Seo OH(ETRI)</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8">
                  <a:extLst>
                    <a:ext uri="{A12FA001-AC4F-418D-AE19-62706E023703}">
                      <ahyp:hlinkClr xmlns:ahyp="http://schemas.microsoft.com/office/drawing/2018/hyperlinkcolor" val="tx"/>
                    </a:ext>
                  </a:extLst>
                </a:hlinkClick>
              </a:rPr>
              <a:t>11-20/0580r0</a:t>
            </a:r>
            <a:r>
              <a:rPr lang="en-US" altLang="en-US" sz="1400" dirty="0">
                <a:solidFill>
                  <a:schemeClr val="tx1"/>
                </a:solidFill>
                <a:cs typeface="+mn-cs"/>
              </a:rPr>
              <a:t> “Consideration of interworking between 3GPP 5G core and IEEE 802.11” - Max Riegel (Nokia)</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June 2020 report was discussed: </a:t>
            </a:r>
            <a:r>
              <a:rPr lang="en-US" altLang="en-US" sz="1600" b="0" dirty="0">
                <a:solidFill>
                  <a:schemeClr val="tx1"/>
                </a:solidFill>
                <a:hlinkClick r:id="rId9">
                  <a:extLst>
                    <a:ext uri="{A12FA001-AC4F-418D-AE19-62706E023703}">
                      <ahyp:hlinkClr xmlns:ahyp="http://schemas.microsoft.com/office/drawing/2018/hyperlinkcolor" val="tx"/>
                    </a:ext>
                  </a:extLst>
                </a:hlinkClick>
              </a:rPr>
              <a:t>11-20/0013r2</a:t>
            </a:r>
            <a:r>
              <a:rPr lang="en-US" altLang="en-US" sz="1600" b="0" dirty="0">
                <a:solidFill>
                  <a:schemeClr val="tx1"/>
                </a:solidFill>
              </a:rPr>
              <a:t> “</a:t>
            </a:r>
            <a:r>
              <a:rPr lang="en-US" sz="1600" b="0" dirty="0">
                <a:solidFill>
                  <a:schemeClr val="tx1"/>
                </a:solidFill>
              </a:rPr>
              <a:t>Draft technical report on interworking between 3GPP 5G network &amp; WLAN”</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6 July 2020 an updated version of the report was discussed</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10">
                  <a:extLst>
                    <a:ext uri="{A12FA001-AC4F-418D-AE19-62706E023703}">
                      <ahyp:hlinkClr xmlns:ahyp="http://schemas.microsoft.com/office/drawing/2018/hyperlinkcolor" val="tx"/>
                    </a:ext>
                  </a:extLst>
                </a:hlinkClick>
              </a:rPr>
              <a:t>11-20/0013r3</a:t>
            </a:r>
            <a:r>
              <a:rPr lang="en-US" altLang="en-US" sz="1400" dirty="0">
                <a:solidFill>
                  <a:schemeClr val="tx1"/>
                </a:solidFill>
                <a:cs typeface="+mn-cs"/>
              </a:rPr>
              <a:t> “</a:t>
            </a:r>
            <a:r>
              <a:rPr lang="en-US" sz="1400" dirty="0">
                <a:solidFill>
                  <a:schemeClr val="tx1"/>
                </a:solidFill>
                <a:cs typeface="+mn-cs"/>
              </a:rPr>
              <a:t>Draft technical report on interworking between 3GPP 5G network &amp; WLAN”</a:t>
            </a:r>
            <a:br>
              <a:rPr lang="en-US" sz="1400" dirty="0">
                <a:solidFill>
                  <a:schemeClr val="tx1"/>
                </a:solidFill>
                <a:cs typeface="+mn-cs"/>
              </a:rPr>
            </a:br>
            <a:r>
              <a:rPr lang="en-US" sz="1400" dirty="0">
                <a:solidFill>
                  <a:schemeClr val="tx1"/>
                </a:solidFill>
                <a:cs typeface="+mn-cs"/>
              </a:rPr>
              <a:t>Hyun Seo OH (ETRI) was reviewed and changes were discussed</a:t>
            </a:r>
            <a:endParaRPr lang="en-US" altLang="en-US" sz="1600" dirty="0">
              <a:solidFill>
                <a:schemeClr val="tx1"/>
              </a:solidFill>
              <a:cs typeface="+mn-cs"/>
            </a:endParaRPr>
          </a:p>
          <a:p>
            <a:pPr marL="457200" indent="-457200">
              <a:spcBef>
                <a:spcPts val="200"/>
              </a:spcBef>
              <a:buFont typeface="Arial" panose="020B0604020202020204" pitchFamily="34" charset="0"/>
              <a:buChar char="•"/>
              <a:defRPr/>
            </a:pPr>
            <a:r>
              <a:rPr lang="en-US" altLang="en-US" sz="1600" b="0" dirty="0">
                <a:solidFill>
                  <a:schemeClr val="tx1"/>
                </a:solidFill>
              </a:rPr>
              <a:t>14 July 2020 – </a:t>
            </a:r>
          </a:p>
          <a:p>
            <a:pPr marL="857250" lvl="1" indent="-457200">
              <a:spcBef>
                <a:spcPts val="200"/>
              </a:spcBef>
              <a:buFont typeface="Arial" panose="020B0604020202020204" pitchFamily="34" charset="0"/>
              <a:buChar char="•"/>
              <a:defRPr/>
            </a:pPr>
            <a:r>
              <a:rPr lang="en-US" sz="1400" dirty="0">
                <a:hlinkClick r:id="rId10"/>
              </a:rPr>
              <a:t>11-20/0013r3</a:t>
            </a:r>
            <a:r>
              <a:rPr lang="en-US" sz="1400" dirty="0"/>
              <a:t> </a:t>
            </a:r>
            <a:r>
              <a:rPr lang="en-US" sz="1400" b="0" dirty="0"/>
              <a:t>“Draft technical report on interworking between 3GPP 5G network &amp; WLAN”, Hyun Seo OH (ETRI), et al.</a:t>
            </a:r>
          </a:p>
          <a:p>
            <a:pPr marL="857250" lvl="1" indent="-457200">
              <a:spcBef>
                <a:spcPts val="200"/>
              </a:spcBef>
              <a:buFont typeface="Arial" panose="020B0604020202020204" pitchFamily="34" charset="0"/>
              <a:buChar char="•"/>
              <a:defRPr/>
            </a:pPr>
            <a:r>
              <a:rPr lang="en-US" sz="1400" dirty="0">
                <a:hlinkClick r:id="rId11"/>
              </a:rPr>
              <a:t>11-20/1031r0</a:t>
            </a:r>
            <a:r>
              <a:rPr lang="en-US" sz="1400" dirty="0"/>
              <a:t> </a:t>
            </a:r>
            <a:r>
              <a:rPr lang="en-US" sz="1400" b="0" dirty="0"/>
              <a:t>“11-20-0013-03-AANI-draft-technical-report-on-interworking-between-3gpp-5g-network-wlan-Intel-comments”, Binita Gupta (Intel), Necati Canpolat (Intel), </a:t>
            </a:r>
            <a:r>
              <a:rPr lang="en-US" sz="1400" dirty="0"/>
              <a:t>Carlos Cordeiro (Intel) </a:t>
            </a:r>
            <a:endParaRPr lang="en-US" sz="1600" dirty="0"/>
          </a:p>
          <a:p>
            <a:pPr marL="457200" indent="-457200">
              <a:spcBef>
                <a:spcPts val="200"/>
              </a:spcBef>
              <a:buFont typeface="Arial" panose="020B0604020202020204" pitchFamily="34" charset="0"/>
              <a:buChar char="•"/>
              <a:defRPr/>
            </a:pPr>
            <a:r>
              <a:rPr lang="en-US" altLang="en-US" sz="1600" b="0" dirty="0">
                <a:solidFill>
                  <a:schemeClr val="tx1"/>
                </a:solidFill>
              </a:rPr>
              <a:t>29 July 2020 – </a:t>
            </a:r>
          </a:p>
          <a:p>
            <a:pPr marL="857250" lvl="1" indent="-457200">
              <a:spcBef>
                <a:spcPts val="200"/>
              </a:spcBef>
              <a:buFont typeface="Arial" panose="020B0604020202020204" pitchFamily="34" charset="0"/>
              <a:buChar char="•"/>
              <a:defRPr/>
            </a:pPr>
            <a:r>
              <a:rPr lang="en-US" sz="1400" dirty="0">
                <a:solidFill>
                  <a:schemeClr val="tx1"/>
                </a:solidFill>
                <a:cs typeface="+mn-cs"/>
              </a:rPr>
              <a:t>A Straw Poll: </a:t>
            </a:r>
            <a:r>
              <a:rPr lang="en-US" sz="1400" b="0" dirty="0">
                <a:solidFill>
                  <a:schemeClr val="tx1"/>
                </a:solidFill>
              </a:rPr>
              <a:t>Should the AANI SC request a 20 day 802.11 WG comment collection on the “Draft technical report on interworking between 3GPP 5G network &amp; WLAN" 11-20/0013R4? </a:t>
            </a:r>
            <a:r>
              <a:rPr lang="en-US" altLang="en-US" sz="1400" b="0" dirty="0">
                <a:solidFill>
                  <a:schemeClr val="tx1"/>
                </a:solidFill>
              </a:rPr>
              <a:t>Yes:15, No:0, Abstain:1, No Answer: 2</a:t>
            </a:r>
          </a:p>
          <a:p>
            <a:pPr marL="857250" lvl="1" indent="-457200">
              <a:spcBef>
                <a:spcPts val="200"/>
              </a:spcBef>
              <a:buFont typeface="Arial" panose="020B0604020202020204" pitchFamily="34" charset="0"/>
              <a:buChar char="•"/>
              <a:defRPr/>
            </a:pPr>
            <a:endParaRPr lang="en-US" altLang="en-US" sz="1400" dirty="0">
              <a:solidFill>
                <a:schemeClr val="tx1"/>
              </a:solidFill>
              <a:cs typeface="+mn-cs"/>
            </a:endParaRPr>
          </a:p>
          <a:p>
            <a:pPr marL="857250" lvl="1" indent="-457200">
              <a:spcBef>
                <a:spcPts val="200"/>
              </a:spcBef>
              <a:buFont typeface="Arial" panose="020B0604020202020204" pitchFamily="34" charset="0"/>
              <a:buChar char="•"/>
              <a:defRPr/>
            </a:pPr>
            <a:endParaRPr lang="en-GB" dirty="0"/>
          </a:p>
          <a:p>
            <a:pPr marL="571500" indent="-457200">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6" name="Date Placeholder 5"/>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341275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09557"/>
          </a:xfrm>
        </p:spPr>
        <p:txBody>
          <a:bodyPr/>
          <a:lstStyle/>
          <a:p>
            <a:r>
              <a:rPr lang="en-US" dirty="0"/>
              <a:t>Status on the Proposal on Interworking (cont.)</a:t>
            </a:r>
          </a:p>
        </p:txBody>
      </p:sp>
      <p:sp>
        <p:nvSpPr>
          <p:cNvPr id="3" name="Content Placeholder 2"/>
          <p:cNvSpPr>
            <a:spLocks noGrp="1"/>
          </p:cNvSpPr>
          <p:nvPr>
            <p:ph idx="1"/>
          </p:nvPr>
        </p:nvSpPr>
        <p:spPr>
          <a:xfrm>
            <a:off x="94986" y="1074734"/>
            <a:ext cx="11999913" cy="5479102"/>
          </a:xfrm>
        </p:spPr>
        <p:txBody>
          <a:bodyPr/>
          <a:lstStyle/>
          <a:p>
            <a:pPr>
              <a:spcBef>
                <a:spcPts val="200"/>
              </a:spcBef>
              <a:buFont typeface="Arial" panose="020B0604020202020204" pitchFamily="34" charset="0"/>
              <a:buChar char="•"/>
              <a:defRPr/>
            </a:pPr>
            <a:r>
              <a:rPr lang="en-US" altLang="en-US" sz="1200" b="0" dirty="0">
                <a:solidFill>
                  <a:schemeClr val="tx1"/>
                </a:solidFill>
              </a:rPr>
              <a:t>30 July 2020 – a 20 day 802.11 WG Comment Collection (CC32) on </a:t>
            </a:r>
            <a:r>
              <a:rPr lang="en-US" sz="1200" b="0" dirty="0">
                <a:solidFill>
                  <a:schemeClr val="tx1"/>
                </a:solidFill>
                <a:hlinkClick r:id="rId2">
                  <a:extLst>
                    <a:ext uri="{A12FA001-AC4F-418D-AE19-62706E023703}">
                      <ahyp:hlinkClr xmlns:ahyp="http://schemas.microsoft.com/office/drawing/2018/hyperlinkcolor" val="tx"/>
                    </a:ext>
                  </a:extLst>
                </a:hlinkClick>
              </a:rPr>
              <a:t>11-20/0013r5</a:t>
            </a:r>
            <a:r>
              <a:rPr lang="en-US" altLang="en-US" sz="1200" b="0" dirty="0">
                <a:solidFill>
                  <a:schemeClr val="tx1"/>
                </a:solidFill>
              </a:rPr>
              <a:t> was launched, completed on 19 August 2020</a:t>
            </a:r>
          </a:p>
          <a:p>
            <a:pPr lvl="1">
              <a:spcBef>
                <a:spcPts val="200"/>
              </a:spcBef>
              <a:buFont typeface="Arial" panose="020B0604020202020204" pitchFamily="34" charset="0"/>
              <a:buChar char="•"/>
              <a:defRPr/>
            </a:pPr>
            <a:r>
              <a:rPr lang="en-US" altLang="en-US" sz="1200" dirty="0">
                <a:solidFill>
                  <a:schemeClr val="tx1"/>
                </a:solidFill>
                <a:cs typeface="+mn-cs"/>
              </a:rPr>
              <a:t>111 Comments received:  60 technical, 43 editorial, 8 general</a:t>
            </a:r>
          </a:p>
          <a:p>
            <a:pPr>
              <a:spcBef>
                <a:spcPts val="200"/>
              </a:spcBef>
              <a:buFont typeface="Arial" panose="020B0604020202020204" pitchFamily="34" charset="0"/>
              <a:buChar char="•"/>
              <a:defRPr/>
            </a:pPr>
            <a:r>
              <a:rPr lang="en-US" altLang="en-US" sz="1200" b="0" dirty="0">
                <a:solidFill>
                  <a:schemeClr val="tx1"/>
                </a:solidFill>
              </a:rPr>
              <a:t>25 August 2020 – Comment Resolution kicked off -  104 of 111 Comments Assigned – </a:t>
            </a:r>
            <a:r>
              <a:rPr lang="en-US" altLang="en-US" sz="1200" b="0" dirty="0">
                <a:solidFill>
                  <a:schemeClr val="tx1"/>
                </a:solidFill>
                <a:hlinkClick r:id="rId3">
                  <a:extLst>
                    <a:ext uri="{A12FA001-AC4F-418D-AE19-62706E023703}">
                      <ahyp:hlinkClr xmlns:ahyp="http://schemas.microsoft.com/office/drawing/2018/hyperlinkcolor" val="tx"/>
                    </a:ext>
                  </a:extLst>
                </a:hlinkClick>
              </a:rPr>
              <a:t>11-20/1262r2</a:t>
            </a:r>
            <a:endParaRPr lang="en-US" altLang="en-US" sz="1200" b="0" dirty="0">
              <a:solidFill>
                <a:schemeClr val="tx1"/>
              </a:solidFill>
            </a:endParaRPr>
          </a:p>
          <a:p>
            <a:pPr>
              <a:spcBef>
                <a:spcPts val="200"/>
              </a:spcBef>
              <a:buFont typeface="Arial" panose="020B0604020202020204" pitchFamily="34" charset="0"/>
              <a:buChar char="•"/>
              <a:defRPr/>
            </a:pPr>
            <a:r>
              <a:rPr lang="en-US" sz="1200" b="0" dirty="0">
                <a:solidFill>
                  <a:schemeClr val="tx1"/>
                </a:solidFill>
              </a:rPr>
              <a:t>1 September 2020 – Comment Resolution: </a:t>
            </a:r>
          </a:p>
          <a:p>
            <a:pPr lvl="1">
              <a:spcBef>
                <a:spcPts val="200"/>
              </a:spcBef>
              <a:buFont typeface="Arial" panose="020B0604020202020204" pitchFamily="34" charset="0"/>
              <a:buChar char="•"/>
              <a:defRPr/>
            </a:pPr>
            <a:r>
              <a:rPr lang="en-US" sz="1200" dirty="0">
                <a:solidFill>
                  <a:schemeClr val="tx1"/>
                </a:solidFill>
                <a:cs typeface="+mn-cs"/>
              </a:rPr>
              <a:t>Reviewed proposed comment resolutions in </a:t>
            </a:r>
            <a:r>
              <a:rPr lang="en-US" altLang="en-US" sz="1200" dirty="0">
                <a:solidFill>
                  <a:schemeClr val="tx1"/>
                </a:solidFill>
                <a:cs typeface="+mn-cs"/>
                <a:hlinkClick r:id="rId4">
                  <a:extLst>
                    <a:ext uri="{A12FA001-AC4F-418D-AE19-62706E023703}">
                      <ahyp:hlinkClr xmlns:ahyp="http://schemas.microsoft.com/office/drawing/2018/hyperlinkcolor" val="tx"/>
                    </a:ext>
                  </a:extLst>
                </a:hlinkClick>
              </a:rPr>
              <a:t>11-20/1262r3</a:t>
            </a:r>
            <a:r>
              <a:rPr lang="en-US" altLang="en-US" sz="1200" dirty="0">
                <a:solidFill>
                  <a:schemeClr val="tx1"/>
                </a:solidFill>
                <a:cs typeface="+mn-cs"/>
              </a:rPr>
              <a:t> on technical report: </a:t>
            </a:r>
            <a:r>
              <a:rPr lang="en-US" altLang="en-US" sz="1200" dirty="0">
                <a:solidFill>
                  <a:schemeClr val="tx1"/>
                </a:solidFill>
                <a:cs typeface="+mn-cs"/>
                <a:hlinkClick r:id="rId5">
                  <a:extLst>
                    <a:ext uri="{A12FA001-AC4F-418D-AE19-62706E023703}">
                      <ahyp:hlinkClr xmlns:ahyp="http://schemas.microsoft.com/office/drawing/2018/hyperlinkcolor" val="tx"/>
                    </a:ext>
                  </a:extLst>
                </a:hlinkClick>
              </a:rPr>
              <a:t>11-20/0013r5</a:t>
            </a:r>
            <a:endParaRPr lang="en-US" altLang="en-US" sz="1200" dirty="0">
              <a:solidFill>
                <a:schemeClr val="tx1"/>
              </a:solidFill>
              <a:cs typeface="+mn-cs"/>
            </a:endParaRPr>
          </a:p>
          <a:p>
            <a:pPr lvl="1">
              <a:spcBef>
                <a:spcPts val="200"/>
              </a:spcBef>
              <a:buFont typeface="Arial" panose="020B0604020202020204" pitchFamily="34" charset="0"/>
              <a:buChar char="•"/>
              <a:defRPr/>
            </a:pPr>
            <a:r>
              <a:rPr lang="en-US" altLang="en-US" sz="1200" dirty="0">
                <a:solidFill>
                  <a:schemeClr val="tx1"/>
                </a:solidFill>
                <a:cs typeface="+mn-cs"/>
              </a:rPr>
              <a:t>Reviewed </a:t>
            </a:r>
            <a:r>
              <a:rPr lang="en-US" sz="1200" dirty="0">
                <a:solidFill>
                  <a:schemeClr val="tx1"/>
                </a:solidFill>
                <a:cs typeface="+mn-cs"/>
                <a:hlinkClick r:id="rId6">
                  <a:extLst>
                    <a:ext uri="{A12FA001-AC4F-418D-AE19-62706E023703}">
                      <ahyp:hlinkClr xmlns:ahyp="http://schemas.microsoft.com/office/drawing/2018/hyperlinkcolor" val="tx"/>
                    </a:ext>
                  </a:extLst>
                </a:hlinkClick>
              </a:rPr>
              <a:t>11-20/1356r0</a:t>
            </a:r>
            <a:r>
              <a:rPr lang="en-US" sz="1200" dirty="0">
                <a:solidFill>
                  <a:schemeClr val="tx1"/>
                </a:solidFill>
                <a:cs typeface="+mn-cs"/>
              </a:rPr>
              <a:t> Proposed comment resolution for CID 10,11, 12, 105</a:t>
            </a:r>
            <a:endParaRPr lang="en-US" altLang="en-US" sz="1200" dirty="0">
              <a:solidFill>
                <a:schemeClr val="tx1"/>
              </a:solidFill>
              <a:cs typeface="+mn-cs"/>
            </a:endParaRPr>
          </a:p>
          <a:p>
            <a:pPr lvl="1">
              <a:spcBef>
                <a:spcPts val="200"/>
              </a:spcBef>
              <a:buFont typeface="Arial" panose="020B0604020202020204" pitchFamily="34" charset="0"/>
              <a:buChar char="•"/>
              <a:defRPr/>
            </a:pPr>
            <a:r>
              <a:rPr lang="en-US" altLang="en-US" sz="1200" dirty="0">
                <a:solidFill>
                  <a:schemeClr val="tx1"/>
                </a:solidFill>
                <a:cs typeface="+mn-cs"/>
              </a:rPr>
              <a:t>Alternate technical report was briefly reviewed: </a:t>
            </a:r>
            <a:r>
              <a:rPr lang="en-US" altLang="en-US" sz="1200" dirty="0">
                <a:solidFill>
                  <a:schemeClr val="tx1"/>
                </a:solidFill>
                <a:cs typeface="+mn-cs"/>
                <a:hlinkClick r:id="rId7">
                  <a:extLst>
                    <a:ext uri="{A12FA001-AC4F-418D-AE19-62706E023703}">
                      <ahyp:hlinkClr xmlns:ahyp="http://schemas.microsoft.com/office/drawing/2018/hyperlinkcolor" val="tx"/>
                    </a:ext>
                  </a:extLst>
                </a:hlinkClick>
              </a:rPr>
              <a:t>11-20/1376r0</a:t>
            </a:r>
            <a:endParaRPr lang="en-US" altLang="en-US" sz="1200" dirty="0">
              <a:solidFill>
                <a:schemeClr val="tx1"/>
              </a:solidFill>
              <a:cs typeface="+mn-cs"/>
            </a:endParaRPr>
          </a:p>
          <a:p>
            <a:pPr>
              <a:spcBef>
                <a:spcPts val="200"/>
              </a:spcBef>
              <a:buFont typeface="Arial" panose="020B0604020202020204" pitchFamily="34" charset="0"/>
              <a:buChar char="•"/>
              <a:defRPr/>
            </a:pPr>
            <a:r>
              <a:rPr lang="en-US" altLang="en-US" sz="1200" b="0" dirty="0">
                <a:solidFill>
                  <a:schemeClr val="tx1"/>
                </a:solidFill>
              </a:rPr>
              <a:t>15 September 2020 – Comment Resolution (see minutes: </a:t>
            </a:r>
            <a:r>
              <a:rPr lang="en-US" altLang="en-US" sz="1200" b="0" dirty="0">
                <a:solidFill>
                  <a:schemeClr val="tx1"/>
                </a:solidFill>
                <a:hlinkClick r:id="rId8">
                  <a:extLst>
                    <a:ext uri="{A12FA001-AC4F-418D-AE19-62706E023703}">
                      <ahyp:hlinkClr xmlns:ahyp="http://schemas.microsoft.com/office/drawing/2018/hyperlinkcolor" val="tx"/>
                    </a:ext>
                  </a:extLst>
                </a:hlinkClick>
              </a:rPr>
              <a:t>11-20/1512r1</a:t>
            </a:r>
            <a:r>
              <a:rPr lang="en-US" altLang="en-US" sz="1200" b="0" dirty="0">
                <a:solidFill>
                  <a:schemeClr val="tx1"/>
                </a:solidFill>
              </a:rPr>
              <a:t>) – one Motion passed (Motion 1)</a:t>
            </a:r>
          </a:p>
          <a:p>
            <a:pPr>
              <a:spcBef>
                <a:spcPts val="200"/>
              </a:spcBef>
              <a:buFont typeface="Arial" panose="020B0604020202020204" pitchFamily="34" charset="0"/>
              <a:buChar char="•"/>
              <a:defRPr/>
            </a:pPr>
            <a:r>
              <a:rPr lang="en-US" altLang="en-US" sz="1200" b="0" dirty="0">
                <a:solidFill>
                  <a:schemeClr val="tx1"/>
                </a:solidFill>
              </a:rPr>
              <a:t>1 October 2020 – (see minutes: </a:t>
            </a:r>
            <a:r>
              <a:rPr lang="en-US" altLang="en-US" sz="1200" b="0" dirty="0">
                <a:solidFill>
                  <a:schemeClr val="tx1"/>
                </a:solidFill>
                <a:hlinkClick r:id="rId9">
                  <a:extLst>
                    <a:ext uri="{A12FA001-AC4F-418D-AE19-62706E023703}">
                      <ahyp:hlinkClr xmlns:ahyp="http://schemas.microsoft.com/office/drawing/2018/hyperlinkcolor" val="tx"/>
                    </a:ext>
                  </a:extLst>
                </a:hlinkClick>
              </a:rPr>
              <a:t>11-20/1567</a:t>
            </a:r>
            <a:r>
              <a:rPr lang="en-US" altLang="en-US" sz="1200" b="0" dirty="0">
                <a:solidFill>
                  <a:schemeClr val="tx1"/>
                </a:solidFill>
              </a:rPr>
              <a:t>) – one Straw Poll agreed</a:t>
            </a:r>
          </a:p>
          <a:p>
            <a:pPr>
              <a:spcBef>
                <a:spcPts val="200"/>
              </a:spcBef>
              <a:buFont typeface="Arial" panose="020B0604020202020204" pitchFamily="34" charset="0"/>
              <a:buChar char="•"/>
              <a:defRPr/>
            </a:pPr>
            <a:r>
              <a:rPr lang="en-US" altLang="en-US" sz="1200" b="0" dirty="0">
                <a:solidFill>
                  <a:schemeClr val="tx1"/>
                </a:solidFill>
              </a:rPr>
              <a:t>8 October 2020 – (see minutes: </a:t>
            </a:r>
            <a:r>
              <a:rPr lang="en-US" altLang="en-US" sz="1200" b="0" dirty="0">
                <a:solidFill>
                  <a:schemeClr val="tx1"/>
                </a:solidFill>
                <a:hlinkClick r:id="rId10">
                  <a:extLst>
                    <a:ext uri="{A12FA001-AC4F-418D-AE19-62706E023703}">
                      <ahyp:hlinkClr xmlns:ahyp="http://schemas.microsoft.com/office/drawing/2018/hyperlinkcolor" val="tx"/>
                    </a:ext>
                  </a:extLst>
                </a:hlinkClick>
              </a:rPr>
              <a:t>11-20/1600</a:t>
            </a:r>
            <a:r>
              <a:rPr lang="en-US" altLang="en-US" sz="1200" b="0" dirty="0">
                <a:solidFill>
                  <a:schemeClr val="tx1"/>
                </a:solidFill>
              </a:rPr>
              <a:t>) – two Straw Polls agreed</a:t>
            </a:r>
          </a:p>
          <a:p>
            <a:pPr>
              <a:spcBef>
                <a:spcPts val="200"/>
              </a:spcBef>
              <a:buFont typeface="Arial" panose="020B0604020202020204" pitchFamily="34" charset="0"/>
              <a:buChar char="•"/>
              <a:defRPr/>
            </a:pPr>
            <a:r>
              <a:rPr lang="en-US" altLang="en-US" sz="1200" b="0" dirty="0">
                <a:solidFill>
                  <a:schemeClr val="tx1"/>
                </a:solidFill>
              </a:rPr>
              <a:t>13 October 2020 – (see minutes: </a:t>
            </a:r>
            <a:r>
              <a:rPr lang="en-US" altLang="en-US" sz="1200" b="0" dirty="0">
                <a:solidFill>
                  <a:schemeClr val="tx1"/>
                </a:solidFill>
                <a:hlinkClick r:id="rId11">
                  <a:extLst>
                    <a:ext uri="{A12FA001-AC4F-418D-AE19-62706E023703}">
                      <ahyp:hlinkClr xmlns:ahyp="http://schemas.microsoft.com/office/drawing/2018/hyperlinkcolor" val="tx"/>
                    </a:ext>
                  </a:extLst>
                </a:hlinkClick>
              </a:rPr>
              <a:t>11-20/1668</a:t>
            </a:r>
            <a:r>
              <a:rPr lang="en-US" altLang="en-US" sz="1200" b="0" dirty="0">
                <a:solidFill>
                  <a:schemeClr val="tx1"/>
                </a:solidFill>
              </a:rPr>
              <a:t>) – no Straw Polls  - 802 Tutorial (</a:t>
            </a:r>
            <a:r>
              <a:rPr lang="en-US" sz="1200" b="0" u="sng" dirty="0">
                <a:solidFill>
                  <a:schemeClr val="tx1"/>
                </a:solidFill>
                <a:hlinkClick r:id="rId12">
                  <a:extLst>
                    <a:ext uri="{A12FA001-AC4F-418D-AE19-62706E023703}">
                      <ahyp:hlinkClr xmlns:ahyp="http://schemas.microsoft.com/office/drawing/2018/hyperlinkcolor" val="tx"/>
                    </a:ext>
                  </a:extLst>
                </a:hlinkClick>
              </a:rPr>
              <a:t>11-20/1601</a:t>
            </a:r>
            <a:r>
              <a:rPr lang="en-US" altLang="en-US" sz="1200" b="0" dirty="0">
                <a:solidFill>
                  <a:schemeClr val="tx1"/>
                </a:solidFill>
              </a:rPr>
              <a:t>)</a:t>
            </a:r>
          </a:p>
          <a:p>
            <a:pPr>
              <a:spcBef>
                <a:spcPts val="200"/>
              </a:spcBef>
              <a:buFont typeface="Arial" panose="020B0604020202020204" pitchFamily="34" charset="0"/>
              <a:buChar char="•"/>
              <a:defRPr/>
            </a:pPr>
            <a:r>
              <a:rPr lang="en-US" altLang="en-US" sz="1200" b="0" dirty="0">
                <a:solidFill>
                  <a:schemeClr val="tx1"/>
                </a:solidFill>
              </a:rPr>
              <a:t>20 October 2020 – (see minutes: </a:t>
            </a:r>
            <a:r>
              <a:rPr lang="en-US" altLang="en-US" sz="1200" b="0" dirty="0">
                <a:solidFill>
                  <a:schemeClr val="tx1"/>
                </a:solidFill>
                <a:hlinkClick r:id="rId13">
                  <a:extLst>
                    <a:ext uri="{A12FA001-AC4F-418D-AE19-62706E023703}">
                      <ahyp:hlinkClr xmlns:ahyp="http://schemas.microsoft.com/office/drawing/2018/hyperlinkcolor" val="tx"/>
                    </a:ext>
                  </a:extLst>
                </a:hlinkClick>
              </a:rPr>
              <a:t>11-20/1689</a:t>
            </a:r>
            <a:r>
              <a:rPr lang="en-US" altLang="en-US" sz="1200" b="0" dirty="0">
                <a:solidFill>
                  <a:schemeClr val="tx1"/>
                </a:solidFill>
              </a:rPr>
              <a:t>) – no Straw Polls </a:t>
            </a:r>
          </a:p>
          <a:p>
            <a:pPr>
              <a:spcBef>
                <a:spcPts val="200"/>
              </a:spcBef>
              <a:buFont typeface="Arial" panose="020B0604020202020204" pitchFamily="34" charset="0"/>
              <a:buChar char="•"/>
              <a:defRPr/>
            </a:pPr>
            <a:r>
              <a:rPr lang="en-US" altLang="en-US" sz="1200" b="0" dirty="0">
                <a:solidFill>
                  <a:schemeClr val="tx1"/>
                </a:solidFill>
              </a:rPr>
              <a:t>27 October 2020 – (see minutes: </a:t>
            </a:r>
            <a:r>
              <a:rPr lang="en-US" altLang="en-US" sz="1200" b="0" dirty="0">
                <a:solidFill>
                  <a:schemeClr val="tx1"/>
                </a:solidFill>
                <a:hlinkClick r:id="rId14">
                  <a:extLst>
                    <a:ext uri="{A12FA001-AC4F-418D-AE19-62706E023703}">
                      <ahyp:hlinkClr xmlns:ahyp="http://schemas.microsoft.com/office/drawing/2018/hyperlinkcolor" val="tx"/>
                    </a:ext>
                  </a:extLst>
                </a:hlinkClick>
              </a:rPr>
              <a:t>11-20/1748</a:t>
            </a:r>
            <a:r>
              <a:rPr lang="en-US" altLang="en-US" sz="1200" b="0" dirty="0">
                <a:solidFill>
                  <a:schemeClr val="tx1"/>
                </a:solidFill>
              </a:rPr>
              <a:t>) – no Straw Polls</a:t>
            </a:r>
          </a:p>
          <a:p>
            <a:pPr>
              <a:spcBef>
                <a:spcPts val="200"/>
              </a:spcBef>
              <a:buFont typeface="Arial" panose="020B0604020202020204" pitchFamily="34" charset="0"/>
              <a:buChar char="•"/>
              <a:defRPr/>
            </a:pPr>
            <a:r>
              <a:rPr lang="en-US" altLang="en-US" sz="1200" b="0" dirty="0">
                <a:solidFill>
                  <a:schemeClr val="tx1"/>
                </a:solidFill>
              </a:rPr>
              <a:t>3/4 November 2020 – (see minutes: </a:t>
            </a:r>
            <a:r>
              <a:rPr lang="en-US" altLang="en-US" sz="1200" b="0" dirty="0">
                <a:solidFill>
                  <a:schemeClr val="tx1"/>
                </a:solidFill>
                <a:hlinkClick r:id="rId15">
                  <a:extLst>
                    <a:ext uri="{A12FA001-AC4F-418D-AE19-62706E023703}">
                      <ahyp:hlinkClr xmlns:ahyp="http://schemas.microsoft.com/office/drawing/2018/hyperlinkcolor" val="tx"/>
                    </a:ext>
                  </a:extLst>
                </a:hlinkClick>
              </a:rPr>
              <a:t>11-20/1926</a:t>
            </a:r>
            <a:r>
              <a:rPr lang="en-US" altLang="en-US" sz="1200" b="0" dirty="0">
                <a:solidFill>
                  <a:schemeClr val="tx1"/>
                </a:solidFill>
              </a:rPr>
              <a:t>) – several motions passed resolving most of the open comments (Motions 2-6)</a:t>
            </a:r>
          </a:p>
          <a:p>
            <a:pPr>
              <a:spcBef>
                <a:spcPts val="200"/>
              </a:spcBef>
              <a:buFont typeface="Arial" panose="020B0604020202020204" pitchFamily="34" charset="0"/>
              <a:buChar char="•"/>
              <a:defRPr/>
            </a:pPr>
            <a:r>
              <a:rPr lang="en-US" altLang="en-US" sz="1200" b="0" dirty="0">
                <a:solidFill>
                  <a:schemeClr val="tx1"/>
                </a:solidFill>
              </a:rPr>
              <a:t>15 December 2020 – (see minutes: </a:t>
            </a:r>
            <a:r>
              <a:rPr lang="en-US" altLang="en-US" sz="1200" b="0" dirty="0">
                <a:solidFill>
                  <a:schemeClr val="tx1"/>
                </a:solidFill>
                <a:hlinkClick r:id="rId16">
                  <a:extLst>
                    <a:ext uri="{A12FA001-AC4F-418D-AE19-62706E023703}">
                      <ahyp:hlinkClr xmlns:ahyp="http://schemas.microsoft.com/office/drawing/2018/hyperlinkcolor" val="tx"/>
                    </a:ext>
                  </a:extLst>
                </a:hlinkClick>
              </a:rPr>
              <a:t>11-20/1977r0</a:t>
            </a:r>
            <a:r>
              <a:rPr lang="en-US" altLang="en-US" sz="1200" b="0" dirty="0">
                <a:solidFill>
                  <a:schemeClr val="tx1"/>
                </a:solidFill>
              </a:rPr>
              <a:t>) – reviewed open comments and proposed resolutions</a:t>
            </a:r>
          </a:p>
          <a:p>
            <a:pPr>
              <a:spcBef>
                <a:spcPts val="200"/>
              </a:spcBef>
              <a:buFont typeface="Arial" panose="020B0604020202020204" pitchFamily="34" charset="0"/>
              <a:buChar char="•"/>
              <a:defRPr/>
            </a:pPr>
            <a:r>
              <a:rPr lang="en-US" altLang="en-US" sz="1200" b="0" dirty="0">
                <a:solidFill>
                  <a:schemeClr val="tx1"/>
                </a:solidFill>
              </a:rPr>
              <a:t>05 January 2021 – (see minutes: </a:t>
            </a:r>
            <a:r>
              <a:rPr lang="en-US" altLang="en-US" sz="1200" b="0" dirty="0">
                <a:solidFill>
                  <a:schemeClr val="tx1"/>
                </a:solidFill>
                <a:hlinkClick r:id="rId17">
                  <a:extLst>
                    <a:ext uri="{A12FA001-AC4F-418D-AE19-62706E023703}">
                      <ahyp:hlinkClr xmlns:ahyp="http://schemas.microsoft.com/office/drawing/2018/hyperlinkcolor" val="tx"/>
                    </a:ext>
                  </a:extLst>
                </a:hlinkClick>
              </a:rPr>
              <a:t>11-21/0058r0</a:t>
            </a:r>
            <a:r>
              <a:rPr lang="en-US" altLang="en-US" sz="1200" b="0" dirty="0">
                <a:solidFill>
                  <a:schemeClr val="tx1"/>
                </a:solidFill>
              </a:rPr>
              <a:t>) – reviewed editorial review status, report updates, and proposed motions.  </a:t>
            </a:r>
          </a:p>
          <a:p>
            <a:pPr>
              <a:spcBef>
                <a:spcPts val="200"/>
              </a:spcBef>
              <a:buFont typeface="Arial" panose="020B0604020202020204" pitchFamily="34" charset="0"/>
              <a:buChar char="•"/>
              <a:defRPr/>
            </a:pPr>
            <a:r>
              <a:rPr lang="en-US" altLang="en-US" sz="1200" b="0" dirty="0">
                <a:solidFill>
                  <a:schemeClr val="tx1"/>
                </a:solidFill>
              </a:rPr>
              <a:t>January 2021 Interim – (see minutes: </a:t>
            </a:r>
            <a:r>
              <a:rPr lang="en-US" altLang="en-US" sz="1200" b="0" dirty="0">
                <a:solidFill>
                  <a:schemeClr val="tx1"/>
                </a:solidFill>
                <a:hlinkClick r:id="rId18">
                  <a:extLst>
                    <a:ext uri="{A12FA001-AC4F-418D-AE19-62706E023703}">
                      <ahyp:hlinkClr xmlns:ahyp="http://schemas.microsoft.com/office/drawing/2018/hyperlinkcolor" val="tx"/>
                    </a:ext>
                  </a:extLst>
                </a:hlinkClick>
              </a:rPr>
              <a:t>11-21/0148r0</a:t>
            </a:r>
            <a:r>
              <a:rPr lang="en-US" altLang="en-US" sz="1200" b="0" dirty="0">
                <a:solidFill>
                  <a:schemeClr val="tx1"/>
                </a:solidFill>
              </a:rPr>
              <a:t>) – reviewed: report status, the report 11-20/0013r10, completed comment resolution, approved a motioned to send </a:t>
            </a:r>
            <a:r>
              <a:rPr lang="en-US" altLang="en-US" sz="1200" b="0" dirty="0">
                <a:solidFill>
                  <a:schemeClr val="tx1"/>
                </a:solidFill>
                <a:hlinkClick r:id="rId19">
                  <a:extLst>
                    <a:ext uri="{A12FA001-AC4F-418D-AE19-62706E023703}">
                      <ahyp:hlinkClr xmlns:ahyp="http://schemas.microsoft.com/office/drawing/2018/hyperlinkcolor" val="tx"/>
                    </a:ext>
                  </a:extLst>
                </a:hlinkClick>
              </a:rPr>
              <a:t>11-20/0013r10</a:t>
            </a:r>
            <a:r>
              <a:rPr lang="en-US" altLang="en-US" sz="1200" b="0" dirty="0">
                <a:solidFill>
                  <a:schemeClr val="tx1"/>
                </a:solidFill>
              </a:rPr>
              <a:t> to the 802.11 WG for approval. Discussed: the possibility of a Liaison Statement to 3GPP and other interested parties.  The WG did not approve the report. </a:t>
            </a:r>
            <a:endParaRPr lang="en-US" altLang="en-US" sz="1400" b="0" dirty="0">
              <a:solidFill>
                <a:schemeClr val="tx1"/>
              </a:solidFill>
            </a:endParaRPr>
          </a:p>
          <a:p>
            <a:pPr marL="457200" indent="-457200">
              <a:buFont typeface="Arial" panose="020B0604020202020204" pitchFamily="34" charset="0"/>
              <a:buChar char="•"/>
            </a:pPr>
            <a:r>
              <a:rPr lang="en-US" altLang="en-US" sz="2000" dirty="0">
                <a:solidFill>
                  <a:schemeClr val="tx1"/>
                </a:solidFill>
              </a:rPr>
              <a:t>March 2021 Plenary – (see minutes: 11-21/0521r0) – three discussion contributions were discussed: </a:t>
            </a:r>
            <a:br>
              <a:rPr lang="en-US" altLang="en-US" sz="2000" dirty="0">
                <a:solidFill>
                  <a:schemeClr val="tx1"/>
                </a:solidFill>
              </a:rPr>
            </a:br>
            <a:r>
              <a:rPr lang="en-US" sz="1200" b="0" dirty="0">
                <a:hlinkClick r:id="rId20"/>
              </a:rPr>
              <a:t>11-21/0413r0</a:t>
            </a:r>
            <a:r>
              <a:rPr lang="en-US" sz="1200" b="0" dirty="0"/>
              <a:t>, </a:t>
            </a:r>
            <a:r>
              <a:rPr lang="en-US" sz="1200" b="0" dirty="0">
                <a:hlinkClick r:id="rId21"/>
              </a:rPr>
              <a:t>11-21/0438r0</a:t>
            </a:r>
            <a:r>
              <a:rPr lang="en-US" sz="1200" b="0" dirty="0"/>
              <a:t>, and </a:t>
            </a:r>
            <a:r>
              <a:rPr lang="en-US" sz="1200" b="0" dirty="0">
                <a:hlinkClick r:id="rId22"/>
              </a:rPr>
              <a:t>11-21/0459r1</a:t>
            </a:r>
            <a:r>
              <a:rPr lang="en-US" sz="1200" b="0" dirty="0"/>
              <a:t> </a:t>
            </a:r>
            <a:r>
              <a:rPr lang="en-US" sz="1200" b="0" dirty="0">
                <a:solidFill>
                  <a:schemeClr val="tx1"/>
                </a:solidFill>
              </a:rPr>
              <a:t> and main 802.11 “uses” of the report were discussed: </a:t>
            </a:r>
          </a:p>
          <a:p>
            <a:pPr marL="1257300" lvl="2" indent="-457200">
              <a:buFont typeface="+mj-lt"/>
              <a:buAutoNum type="arabicPeriod"/>
            </a:pPr>
            <a:r>
              <a:rPr lang="en-US" sz="1200" dirty="0">
                <a:solidFill>
                  <a:schemeClr val="tx1"/>
                </a:solidFill>
                <a:cs typeface="+mn-cs"/>
              </a:rPr>
              <a:t>To clarify 802.11’s understanding of WLAN/5G interworking and how it relates to 802.11</a:t>
            </a:r>
          </a:p>
          <a:p>
            <a:pPr marL="1257300" lvl="2" indent="-457200">
              <a:buFont typeface="+mj-lt"/>
              <a:buAutoNum type="arabicPeriod"/>
            </a:pPr>
            <a:r>
              <a:rPr lang="en-US" sz="1200" dirty="0">
                <a:solidFill>
                  <a:schemeClr val="tx1"/>
                </a:solidFill>
                <a:cs typeface="+mn-cs"/>
              </a:rPr>
              <a:t>To provide recommendations to 802.11 identifying areas that may need work to improve WLAN/5G interworking</a:t>
            </a:r>
          </a:p>
          <a:p>
            <a:pPr marL="1257300" lvl="2" indent="-457200">
              <a:buFont typeface="+mj-lt"/>
              <a:buAutoNum type="arabicPeriod"/>
            </a:pPr>
            <a:r>
              <a:rPr lang="en-US" sz="1200" dirty="0">
                <a:solidFill>
                  <a:schemeClr val="tx1"/>
                </a:solidFill>
                <a:cs typeface="+mn-cs"/>
              </a:rPr>
              <a:t>To provide 802.11 questions and comments to 3GPP to improve 802.11 understanding WLAN/5G interworking and/or suggest possible 3GPP improvements </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6" name="Date Placeholder 5"/>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14535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13 April 2021</a:t>
            </a:r>
          </a:p>
          <a:p>
            <a:pPr algn="ctr"/>
            <a:r>
              <a:rPr lang="en-GB" dirty="0"/>
              <a:t>Teleconference</a:t>
            </a:r>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April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865717" y="4785964"/>
            <a:ext cx="9855201" cy="369332"/>
          </a:xfrm>
          <a:prstGeom prst="rect">
            <a:avLst/>
          </a:prstGeom>
          <a:noFill/>
        </p:spPr>
        <p:txBody>
          <a:bodyPr wrap="square" rtlCol="0">
            <a:spAutoFit/>
          </a:bodyPr>
          <a:lstStyle/>
          <a:p>
            <a:r>
              <a:rPr lang="en-US" sz="1800" dirty="0">
                <a:solidFill>
                  <a:schemeClr val="tx1"/>
                </a:solidFill>
              </a:rPr>
              <a:t>r0: First draft of the Agenda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295400"/>
            <a:ext cx="11151658" cy="5180014"/>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https://imat.ieee.org/802.11/attendance</a:t>
            </a:r>
            <a:endParaRPr lang="en-US" sz="2400" dirty="0"/>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a:t>
            </a:r>
          </a:p>
          <a:p>
            <a:pPr lvl="1" eaLnBrk="1" hangingPunct="1"/>
            <a:r>
              <a:rPr lang="en-US" altLang="en-US" sz="1600" dirty="0"/>
              <a:t>Non-preannounced Motions are not in order during 802.11 teleconferences</a:t>
            </a:r>
          </a:p>
          <a:p>
            <a:pPr lvl="1" eaLnBrk="1" hangingPunct="1"/>
            <a:r>
              <a:rPr lang="en-US" altLang="en-US" sz="1600" dirty="0"/>
              <a:t>Motions with 10 days notice are allowed (please contact the Chair)</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140779"/>
            <a:ext cx="11394796" cy="5332415"/>
          </a:xfrm>
        </p:spPr>
        <p:txBody>
          <a:bodyPr/>
          <a:lstStyle/>
          <a:p>
            <a:pPr marL="0" indent="0">
              <a:spcBef>
                <a:spcPts val="200"/>
              </a:spcBef>
              <a:defRPr/>
            </a:pPr>
            <a:r>
              <a:rPr lang="en-US" altLang="en-US" dirty="0"/>
              <a:t>Tuesday 13 April 2021 09:00 – 10:00 h ET</a:t>
            </a:r>
          </a:p>
          <a:p>
            <a:pPr marL="857250" lvl="1" indent="-457200">
              <a:spcBef>
                <a:spcPts val="200"/>
              </a:spcBef>
              <a:buFont typeface="+mj-lt"/>
              <a:buAutoNum type="arabicPeriod"/>
              <a:defRPr/>
            </a:pPr>
            <a:r>
              <a:rPr lang="en-US" altLang="en-US" dirty="0"/>
              <a:t>Call for Secretary</a:t>
            </a:r>
          </a:p>
          <a:p>
            <a:pPr marL="857250" lvl="1" indent="-457200">
              <a:spcBef>
                <a:spcPts val="200"/>
              </a:spcBef>
              <a:buFont typeface="Times New Roman" panose="02020603050405020304" pitchFamily="18" charset="0"/>
              <a:buAutoNum type="arabicPeriod"/>
              <a:defRPr/>
            </a:pPr>
            <a:r>
              <a:rPr lang="en-US" altLang="en-US" dirty="0"/>
              <a:t>Administrative: Reminders, Rules, Guidelines, Resources,  Participation, Motions discussion, Approval of Minutes, General Status  [10 min.]</a:t>
            </a:r>
          </a:p>
          <a:p>
            <a:pPr marL="857250" lvl="1" indent="-457200">
              <a:spcBef>
                <a:spcPts val="200"/>
              </a:spcBef>
              <a:buFont typeface="Times New Roman" panose="02020603050405020304" pitchFamily="18" charset="0"/>
              <a:buAutoNum type="arabicPeriod"/>
              <a:defRPr/>
            </a:pPr>
            <a:r>
              <a:rPr lang="en-US" altLang="en-US" dirty="0"/>
              <a:t>Contributions:</a:t>
            </a:r>
          </a:p>
          <a:p>
            <a:pPr marL="1257300" lvl="2" indent="-457200">
              <a:spcBef>
                <a:spcPts val="200"/>
              </a:spcBef>
              <a:buFont typeface="+mj-lt"/>
              <a:buAutoNum type="alphaLcParenR"/>
              <a:defRPr/>
            </a:pPr>
            <a:r>
              <a:rPr lang="en-US" altLang="en-US" dirty="0">
                <a:latin typeface="+mj-lt"/>
                <a:hlinkClick r:id="rId3"/>
              </a:rPr>
              <a:t>11-21/0616r0</a:t>
            </a:r>
            <a:r>
              <a:rPr lang="en-US" altLang="en-US" dirty="0">
                <a:latin typeface="+mj-lt"/>
              </a:rPr>
              <a:t> “</a:t>
            </a:r>
            <a:r>
              <a:rPr lang="en-US" b="0" i="0" dirty="0">
                <a:solidFill>
                  <a:srgbClr val="000000"/>
                </a:solidFill>
                <a:effectLst/>
                <a:latin typeface="+mj-lt"/>
              </a:rPr>
              <a:t>802.11ax Features and Applicability to 5G and Wi-Fi Convergence” Osama Aboul-Magd (Huawei Technologies)</a:t>
            </a:r>
          </a:p>
          <a:p>
            <a:pPr marL="857250" lvl="1" indent="-457200">
              <a:spcBef>
                <a:spcPts val="200"/>
              </a:spcBef>
              <a:buFont typeface="+mj-lt"/>
              <a:buAutoNum type="arabicPeriod"/>
              <a:defRPr/>
            </a:pPr>
            <a:r>
              <a:rPr lang="en-US" altLang="en-US" dirty="0"/>
              <a:t>Future Sessions Planning [3 min.]</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194212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693693"/>
            <a:ext cx="10361084" cy="1035049"/>
          </a:xfrm>
        </p:spPr>
        <p:txBody>
          <a:bodyPr/>
          <a:lstStyle/>
          <a:p>
            <a:r>
              <a:rPr lang="en-US" sz="2800" b="1" i="0" u="none" strike="noStrike" baseline="0" dirty="0">
                <a:solidFill>
                  <a:srgbClr val="3131CC"/>
                </a:solidFill>
                <a:latin typeface="Arial" panose="020B0604020202020204" pitchFamily="34" charset="0"/>
              </a:rPr>
              <a:t>Participants in the IEEE-SA “</a:t>
            </a:r>
            <a:r>
              <a:rPr lang="en-US" sz="2800" b="1" i="1" u="none" strike="noStrike" baseline="0" dirty="0">
                <a:solidFill>
                  <a:srgbClr val="3131CC"/>
                </a:solidFill>
                <a:latin typeface="Arial" panose="020B0604020202020204" pitchFamily="34" charset="0"/>
              </a:rPr>
              <a:t>individual process</a:t>
            </a:r>
            <a:r>
              <a:rPr lang="en-US" sz="2800" b="1" i="0" u="none" strike="noStrike" baseline="0" dirty="0">
                <a:solidFill>
                  <a:srgbClr val="3131CC"/>
                </a:solidFill>
                <a:latin typeface="Arial" panose="020B0604020202020204" pitchFamily="34" charset="0"/>
              </a:rPr>
              <a:t>” shall act independently of others, including employers</a:t>
            </a:r>
            <a:endParaRPr lang="en-US" sz="4400" dirty="0"/>
          </a:p>
        </p:txBody>
      </p:sp>
      <p:sp>
        <p:nvSpPr>
          <p:cNvPr id="3" name="Content Placeholder 2"/>
          <p:cNvSpPr>
            <a:spLocks noGrp="1"/>
          </p:cNvSpPr>
          <p:nvPr>
            <p:ph idx="1"/>
          </p:nvPr>
        </p:nvSpPr>
        <p:spPr>
          <a:xfrm>
            <a:off x="710046" y="1728742"/>
            <a:ext cx="10766303" cy="4921249"/>
          </a:xfrm>
        </p:spPr>
        <p:txBody>
          <a:bodyPr/>
          <a:lstStyle/>
          <a:p>
            <a:pPr marR="0" algn="l"/>
            <a:r>
              <a:rPr lang="en-US" sz="2000" b="0" i="0" u="none" strike="noStrike" baseline="0" dirty="0">
                <a:solidFill>
                  <a:srgbClr val="000000"/>
                </a:solidFill>
                <a:latin typeface="Arial" panose="020B0604020202020204" pitchFamily="34" charset="0"/>
              </a:rPr>
              <a:t>The </a:t>
            </a:r>
            <a:r>
              <a:rPr lang="en-US" sz="2000" b="0" i="0" u="none" strike="noStrike" baseline="0" dirty="0">
                <a:solidFill>
                  <a:srgbClr val="0064FF"/>
                </a:solidFill>
                <a:latin typeface="Arial" panose="020B0604020202020204" pitchFamily="34" charset="0"/>
                <a:hlinkClick r:id="rId2"/>
              </a:rPr>
              <a:t>IEEE-SA Standards Board Bylaws </a:t>
            </a:r>
            <a:r>
              <a:rPr lang="en-US" sz="2000" b="0" dirty="0">
                <a:latin typeface="Arial" panose="020B0604020202020204" pitchFamily="34" charset="0"/>
              </a:rPr>
              <a:t>require </a:t>
            </a:r>
            <a:r>
              <a:rPr lang="en-US" sz="2000" b="0" i="0" u="none" strike="noStrike" baseline="0" dirty="0">
                <a:solidFill>
                  <a:srgbClr val="000000"/>
                </a:solidFill>
                <a:latin typeface="Arial" panose="020B0604020202020204" pitchFamily="34" charset="0"/>
              </a:rPr>
              <a:t>that “</a:t>
            </a:r>
            <a:r>
              <a:rPr lang="en-US" sz="2000" b="0" i="1" u="none" strike="noStrike" baseline="0" dirty="0">
                <a:solidFill>
                  <a:srgbClr val="000000"/>
                </a:solidFill>
                <a:latin typeface="Arial" panose="020B0604020202020204" pitchFamily="34" charset="0"/>
              </a:rPr>
              <a:t>participants in the IEEE standards development individual process shall act based on their qualifications and experience”</a:t>
            </a:r>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•This means participants: </a:t>
            </a:r>
            <a:r>
              <a:rPr lang="en-US" sz="2000" b="1" i="0" u="none" strike="noStrike" baseline="0" dirty="0">
                <a:solidFill>
                  <a:srgbClr val="00AF4F"/>
                </a:solidFill>
                <a:latin typeface="Arial" panose="020B0604020202020204" pitchFamily="34" charset="0"/>
              </a:rPr>
              <a:t>Shall act &amp; vote </a:t>
            </a:r>
            <a:r>
              <a:rPr lang="en-US" sz="2000" b="0" i="0" u="none" strike="noStrike" baseline="0" dirty="0">
                <a:solidFill>
                  <a:srgbClr val="000000"/>
                </a:solidFill>
                <a:latin typeface="Arial" panose="020B0604020202020204" pitchFamily="34" charset="0"/>
              </a:rPr>
              <a:t>based on their personal &amp; independent opinions derived from their expertise, knowledge, and qualifications</a:t>
            </a:r>
          </a:p>
          <a:p>
            <a:pPr marR="0" algn="l"/>
            <a:r>
              <a:rPr lang="en-US" sz="2000" b="1" i="0" u="none" strike="noStrike" baseline="0" dirty="0">
                <a:solidFill>
                  <a:srgbClr val="FF0000"/>
                </a:solidFill>
                <a:latin typeface="Arial" panose="020B0604020202020204" pitchFamily="34" charset="0"/>
              </a:rPr>
              <a:t>Shall not act or vote </a:t>
            </a:r>
            <a:r>
              <a:rPr lang="en-US" sz="2000" b="0" i="0" u="none" strike="noStrike" baseline="0" dirty="0">
                <a:solidFill>
                  <a:srgbClr val="000000"/>
                </a:solidFill>
                <a:latin typeface="Arial" panose="020B0604020202020204" pitchFamily="34" charset="0"/>
              </a:rPr>
              <a:t>based on any obligation to or any direction from any other person or organization, including an employer or client, regardless of any external commitments, agreements, contracts, or orders</a:t>
            </a:r>
          </a:p>
          <a:p>
            <a:pPr marR="0" algn="l"/>
            <a:r>
              <a:rPr lang="en-US" sz="2000" b="1" i="0" u="none" strike="noStrike" baseline="0" dirty="0">
                <a:solidFill>
                  <a:srgbClr val="FF0000"/>
                </a:solidFill>
                <a:latin typeface="Arial" panose="020B0604020202020204" pitchFamily="34" charset="0"/>
              </a:rPr>
              <a:t>Shall not direct </a:t>
            </a:r>
            <a:r>
              <a:rPr lang="en-US" sz="2000" b="0" i="0" u="none" strike="noStrike" baseline="0" dirty="0">
                <a:solidFill>
                  <a:srgbClr val="000000"/>
                </a:solidFill>
                <a:latin typeface="Arial" panose="020B0604020202020204" pitchFamily="34" charset="0"/>
              </a:rPr>
              <a:t>the actions or votes of other participants or retaliate against other participants for fulfilling their responsibility to act &amp; vote based on their personal &amp; independently developed opinions</a:t>
            </a:r>
          </a:p>
          <a:p>
            <a:pPr marR="0" algn="l"/>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•By participating in standards activities using the “</a:t>
            </a:r>
            <a:r>
              <a:rPr lang="en-US" sz="2000" b="0" i="1" u="none" strike="noStrike" baseline="0" dirty="0">
                <a:solidFill>
                  <a:srgbClr val="000000"/>
                </a:solidFill>
                <a:latin typeface="Arial" panose="020B0604020202020204" pitchFamily="34" charset="0"/>
              </a:rPr>
              <a:t>individual process</a:t>
            </a:r>
            <a:r>
              <a:rPr lang="en-US" sz="2000" b="0" i="0" u="none" strike="noStrike" baseline="0" dirty="0">
                <a:solidFill>
                  <a:srgbClr val="000000"/>
                </a:solidFill>
                <a:latin typeface="Arial" panose="020B0604020202020204" pitchFamily="34" charset="0"/>
              </a:rPr>
              <a:t>”, you are deemed to accept these requirements; if you are unable to satisfy these requirements then you shall immediately cease any participation </a:t>
            </a:r>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dirty="0"/>
              <a:t>April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1943740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a:xfrm>
            <a:off x="1087967" y="1672750"/>
            <a:ext cx="10820400" cy="4494214"/>
          </a:xfrm>
        </p:spPr>
        <p:txBody>
          <a:bodyPr/>
          <a:lstStyle/>
          <a:p>
            <a:pPr>
              <a:lnSpc>
                <a:spcPct val="90000"/>
              </a:lnSpc>
            </a:pPr>
            <a:r>
              <a:rPr lang="en-US" altLang="en-US" sz="2800" dirty="0"/>
              <a:t>Link to IEEE Disclosure of Affiliation </a:t>
            </a:r>
          </a:p>
          <a:p>
            <a:pPr lvl="1">
              <a:lnSpc>
                <a:spcPct val="90000"/>
              </a:lnSpc>
            </a:pPr>
            <a:r>
              <a:rPr lang="en-US" altLang="en-US" sz="1800" dirty="0">
                <a:solidFill>
                  <a:srgbClr val="0070C0"/>
                </a:solidFill>
                <a:hlinkClick r:id="rId3">
                  <a:extLst>
                    <a:ext uri="{A12FA001-AC4F-418D-AE19-62706E023703}">
                      <ahyp:hlinkClr xmlns:ahyp="http://schemas.microsoft.com/office/drawing/2018/hyperlinkcolor" val="tx"/>
                    </a:ext>
                  </a:extLst>
                </a:hlinkClick>
              </a:rPr>
              <a:t>https://standards.ieee.org/faqs/affiliation.html</a:t>
            </a:r>
            <a:endParaRPr lang="en-US" altLang="en-US" sz="1800" dirty="0">
              <a:solidFill>
                <a:srgbClr val="0070C0"/>
              </a:solidFill>
            </a:endParaRPr>
          </a:p>
          <a:p>
            <a:pPr>
              <a:lnSpc>
                <a:spcPct val="90000"/>
              </a:lnSpc>
            </a:pPr>
            <a:r>
              <a:rPr lang="en-US" altLang="en-US" sz="2800" dirty="0"/>
              <a:t>Links to IEEE Antitrust Guidelines</a:t>
            </a:r>
          </a:p>
          <a:p>
            <a:pPr lvl="1">
              <a:lnSpc>
                <a:spcPct val="90000"/>
              </a:lnSpc>
            </a:pPr>
            <a:r>
              <a:rPr lang="en-US" altLang="en-US" sz="1800" dirty="0">
                <a:solidFill>
                  <a:srgbClr val="0070C0"/>
                </a:solidFill>
                <a:hlinkClick r:id="rId4">
                  <a:extLst>
                    <a:ext uri="{A12FA001-AC4F-418D-AE19-62706E023703}">
                      <ahyp:hlinkClr xmlns:ahyp="http://schemas.microsoft.com/office/drawing/2018/hyperlinkcolor" val="tx"/>
                    </a:ext>
                  </a:extLst>
                </a:hlinkClick>
              </a:rPr>
              <a:t>https://standards.ieee.org/content/dam/ieee-standards/standards/web/documents/other/antitrust.pdf</a:t>
            </a:r>
            <a:r>
              <a:rPr lang="en-US" altLang="en-US" sz="1800" dirty="0">
                <a:solidFill>
                  <a:srgbClr val="0070C0"/>
                </a:solidFill>
              </a:rPr>
              <a:t>  </a:t>
            </a:r>
          </a:p>
          <a:p>
            <a:pPr>
              <a:lnSpc>
                <a:spcPct val="90000"/>
              </a:lnSpc>
            </a:pPr>
            <a:r>
              <a:rPr lang="en-US" altLang="en-US" sz="2800" dirty="0"/>
              <a:t>Link to IEEE Code of Ethics</a:t>
            </a:r>
          </a:p>
          <a:p>
            <a:pPr lvl="1">
              <a:lnSpc>
                <a:spcPct val="90000"/>
              </a:lnSpc>
            </a:pPr>
            <a:r>
              <a:rPr lang="en-US" altLang="en-US" sz="1800" dirty="0">
                <a:solidFill>
                  <a:srgbClr val="0070C0"/>
                </a:solidFill>
                <a:hlinkClick r:id="rId5">
                  <a:extLst>
                    <a:ext uri="{A12FA001-AC4F-418D-AE19-62706E023703}">
                      <ahyp:hlinkClr xmlns:ahyp="http://schemas.microsoft.com/office/drawing/2018/hyperlinkcolor" val="tx"/>
                    </a:ext>
                  </a:extLst>
                </a:hlinkClick>
              </a:rPr>
              <a:t>https://www.ieee.org/about/corporate/governance/p7-8.html</a:t>
            </a:r>
            <a:r>
              <a:rPr lang="en-US" altLang="en-US" sz="1800" dirty="0">
                <a:solidFill>
                  <a:srgbClr val="0070C0"/>
                </a:solidFill>
              </a:rPr>
              <a:t> </a:t>
            </a:r>
          </a:p>
          <a:p>
            <a:pPr>
              <a:lnSpc>
                <a:spcPct val="90000"/>
              </a:lnSpc>
            </a:pPr>
            <a:r>
              <a:rPr lang="en-US" altLang="en-US" sz="2800" dirty="0"/>
              <a:t>Link to IEEE Code of Conduct</a:t>
            </a:r>
          </a:p>
          <a:p>
            <a:pPr lvl="1">
              <a:lnSpc>
                <a:spcPct val="90000"/>
              </a:lnSpc>
            </a:pPr>
            <a:r>
              <a:rPr lang="en-US" altLang="en-US" sz="1800" dirty="0">
                <a:solidFill>
                  <a:srgbClr val="0070C0"/>
                </a:solidFill>
                <a:hlinkClick r:id="rId6">
                  <a:extLst>
                    <a:ext uri="{A12FA001-AC4F-418D-AE19-62706E023703}">
                      <ahyp:hlinkClr xmlns:ahyp="http://schemas.microsoft.com/office/drawing/2018/hyperlinkcolor" val="tx"/>
                    </a:ext>
                  </a:extLst>
                </a:hlinkClick>
              </a:rPr>
              <a:t>https://www.ieee.org/content/dam/ieee-org/ieee/web/org/about/ieee_code_of_conduct.pdf</a:t>
            </a:r>
            <a:endParaRPr lang="en-US" altLang="en-US" sz="1800" dirty="0">
              <a:solidFill>
                <a:srgbClr val="0070C0"/>
              </a:solidFill>
            </a:endParaRPr>
          </a:p>
          <a:p>
            <a:pPr>
              <a:lnSpc>
                <a:spcPct val="90000"/>
              </a:lnSpc>
            </a:pPr>
            <a:r>
              <a:rPr lang="en-US" altLang="en-US" sz="2800" dirty="0"/>
              <a:t>Link to IEEE Patent Policy</a:t>
            </a:r>
            <a:endParaRPr lang="en-US" altLang="en-US" sz="2400" dirty="0"/>
          </a:p>
          <a:p>
            <a:pPr lvl="1">
              <a:lnSpc>
                <a:spcPct val="90000"/>
              </a:lnSpc>
            </a:pPr>
            <a:r>
              <a:rPr lang="en-US" altLang="en-US" sz="1800" dirty="0">
                <a:solidFill>
                  <a:srgbClr val="0070C0"/>
                </a:solidFill>
                <a:hlinkClick r:id="rId7">
                  <a:extLst>
                    <a:ext uri="{A12FA001-AC4F-418D-AE19-62706E023703}">
                      <ahyp:hlinkClr xmlns:ahyp="http://schemas.microsoft.com/office/drawing/2018/hyperlinkcolor" val="tx"/>
                    </a:ext>
                  </a:extLst>
                </a:hlinkClick>
              </a:rPr>
              <a:t>http://standards.ieee.org/develop/policies/bylaws/sect6-7.html#6</a:t>
            </a:r>
            <a:endParaRPr lang="en-US" altLang="en-US" sz="1800" dirty="0">
              <a:solidFill>
                <a:srgbClr val="0070C0"/>
              </a:solidFill>
            </a:endParaRPr>
          </a:p>
          <a:p>
            <a:pPr lvl="1">
              <a:lnSpc>
                <a:spcPct val="90000"/>
              </a:lnSpc>
            </a:pP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78127" y="1246189"/>
            <a:ext cx="10935229" cy="5229225"/>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Contributions:</a:t>
            </a:r>
          </a:p>
          <a:p>
            <a:pPr lvl="1">
              <a:spcBef>
                <a:spcPts val="0"/>
              </a:spcBef>
              <a:spcAft>
                <a:spcPts val="0"/>
              </a:spcAft>
              <a:buFont typeface="+mj-lt"/>
              <a:buAutoNum type="arabicPeriod"/>
              <a:tabLst>
                <a:tab pos="914400" algn="l"/>
              </a:tabLst>
              <a:defRPr/>
            </a:pPr>
            <a:r>
              <a:rPr lang="en-US" altLang="en-US" dirty="0">
                <a:latin typeface="+mj-lt"/>
                <a:hlinkClick r:id="rId3"/>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Pending contributions</a:t>
            </a:r>
            <a:r>
              <a:rPr lang="en-US" dirty="0">
                <a:solidFill>
                  <a:srgbClr val="000000"/>
                </a:solidFill>
                <a:effectLst/>
                <a:latin typeface="+mj-lt"/>
                <a:ea typeface="Calibri" panose="020F0502020204030204" pitchFamily="34" charset="0"/>
              </a:rPr>
              <a:t>: </a:t>
            </a:r>
            <a:endParaRPr lang="en-US" sz="2400" dirty="0">
              <a:effectLst/>
              <a:latin typeface="+mj-lt"/>
              <a:ea typeface="Calibri" panose="020F0502020204030204" pitchFamily="34" charset="0"/>
            </a:endParaRPr>
          </a:p>
          <a:p>
            <a:pPr marL="742950" marR="0" lvl="1" indent="-285750">
              <a:spcBef>
                <a:spcPts val="0"/>
              </a:spcBef>
              <a:spcAft>
                <a:spcPts val="0"/>
              </a:spcAft>
              <a:buFont typeface="+mj-lt"/>
              <a:buAutoNum type="arabicPeriod"/>
              <a:tabLst>
                <a:tab pos="914400" algn="l"/>
              </a:tabLst>
            </a:pPr>
            <a:r>
              <a:rPr lang="en-US" dirty="0">
                <a:effectLst/>
                <a:latin typeface="+mj-lt"/>
                <a:ea typeface="Calibri" panose="020F0502020204030204" pitchFamily="34" charset="0"/>
                <a:cs typeface="Times New Roman" panose="02020603050405020304" pitchFamily="18" charset="0"/>
              </a:rPr>
              <a:t>how TCLAS improvements in 802.11-2020 relate to QoS for 5G flows - ??   </a:t>
            </a:r>
          </a:p>
          <a:p>
            <a:pPr marL="742950" marR="0" lvl="1" indent="-285750">
              <a:spcBef>
                <a:spcPts val="0"/>
              </a:spcBef>
              <a:spcAft>
                <a:spcPts val="0"/>
              </a:spcAft>
              <a:buFont typeface="+mj-lt"/>
              <a:buAutoNum type="arabicPeriod"/>
              <a:tabLst>
                <a:tab pos="914400" algn="l"/>
              </a:tabLst>
            </a:pPr>
            <a:endParaRPr lang="en-US" sz="2800" dirty="0">
              <a:effectLst/>
              <a:latin typeface="+mj-l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4"/>
              </a:rPr>
              <a:t>11-20/0013r11</a:t>
            </a:r>
            <a:r>
              <a:rPr lang="en-US" dirty="0">
                <a:effectLst/>
                <a:latin typeface="+mj-lt"/>
                <a:ea typeface="Calibri" panose="020F0502020204030204" pitchFamily="34" charset="0"/>
              </a:rPr>
              <a:t>). </a:t>
            </a:r>
          </a:p>
          <a:p>
            <a:pPr marL="400050" lvl="1">
              <a:spcBef>
                <a:spcPts val="0"/>
              </a:spcBef>
              <a:spcAft>
                <a:spcPts val="0"/>
              </a:spcAft>
              <a:buFont typeface="+mj-lt"/>
              <a:buAutoNum type="arabicPeriod"/>
            </a:pPr>
            <a:r>
              <a:rPr lang="en-US" dirty="0">
                <a:effectLst/>
                <a:latin typeface="+mj-lt"/>
                <a:ea typeface="Calibri" panose="020F0502020204030204" pitchFamily="34" charset="0"/>
              </a:rPr>
              <a:t>Significant discussion was had during the AANI SC teleconference on Monday 15 March 2021.  </a:t>
            </a:r>
          </a:p>
          <a:p>
            <a:pPr marL="400050" lvl="1">
              <a:spcBef>
                <a:spcPts val="0"/>
              </a:spcBef>
              <a:spcAft>
                <a:spcPts val="0"/>
              </a:spcAft>
              <a:buFont typeface="+mj-lt"/>
              <a:buAutoNum type="arabicPeriod"/>
            </a:pPr>
            <a:r>
              <a:rPr lang="en-US" dirty="0">
                <a:latin typeface="+mj-lt"/>
                <a:ea typeface="Calibri" panose="020F0502020204030204" pitchFamily="34" charset="0"/>
              </a:rPr>
              <a:t>At the Tuesday 06 April AANI SC teleconference contribution </a:t>
            </a:r>
            <a:r>
              <a:rPr lang="en-US" altLang="en-US" dirty="0">
                <a:hlinkClick r:id="rId5"/>
              </a:rPr>
              <a:t>11-21/0580r0</a:t>
            </a:r>
            <a:r>
              <a:rPr lang="en-US" altLang="en-US" dirty="0"/>
              <a:t> </a:t>
            </a:r>
            <a:r>
              <a:rPr lang="en-US" altLang="en-US" sz="2000" dirty="0">
                <a:latin typeface="+mj-lt"/>
              </a:rPr>
              <a:t>“</a:t>
            </a:r>
            <a:r>
              <a:rPr lang="en-US" sz="2000" dirty="0">
                <a:latin typeface="+mj-lt"/>
              </a:rPr>
              <a:t>Proposed resolution on the comments of “WLAN/5G interworking report Proposed Way Forward(11-21/0438r0)” Hyun Seo Oh (ETRI), et. al. was discussed and approved by straw poll. </a:t>
            </a:r>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7967449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34F48E-90AD-4246-ACE4-D7D7572A3FAE}">
  <ds:schemaRefs>
    <ds:schemaRef ds:uri="http://schemas.microsoft.com/sharepoint/v3/contenttype/forms"/>
  </ds:schemaRefs>
</ds:datastoreItem>
</file>

<file path=customXml/itemProps2.xml><?xml version="1.0" encoding="utf-8"?>
<ds:datastoreItem xmlns:ds="http://schemas.openxmlformats.org/officeDocument/2006/customXml" ds:itemID="{C1B35010-95F5-442D-8F5B-357EDA6B4347}">
  <ds:schemaRefs>
    <ds:schemaRef ds:uri="60873816-0101-4504-946e-6fdefec58fb5"/>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4e36d776-f4f9-4739-bb28-fcc060563e14"/>
    <ds:schemaRef ds:uri="http://www.w3.org/XML/1998/namespace"/>
  </ds:schemaRefs>
</ds:datastoreItem>
</file>

<file path=customXml/itemProps3.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11978</TotalTime>
  <Words>2127</Words>
  <Application>Microsoft Office PowerPoint</Application>
  <PresentationFormat>Widescreen</PresentationFormat>
  <Paragraphs>213</Paragraphs>
  <Slides>15</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1" baseType="lpstr">
      <vt:lpstr>Arial</vt:lpstr>
      <vt:lpstr>Calibri</vt:lpstr>
      <vt:lpstr>Symbol</vt:lpstr>
      <vt:lpstr>Times New Roman</vt:lpstr>
      <vt:lpstr>Office Theme</vt:lpstr>
      <vt:lpstr>Document</vt:lpstr>
      <vt:lpstr>AANI SC Teleconference Agenda</vt:lpstr>
      <vt:lpstr>Abstract</vt:lpstr>
      <vt:lpstr>Reminders and Rules</vt:lpstr>
      <vt:lpstr>Agenda</vt:lpstr>
      <vt:lpstr>Participants in the IEEE-SA “individual process” shall act independently of others, including employers</vt:lpstr>
      <vt:lpstr>Resources – URLs</vt:lpstr>
      <vt:lpstr>IEEE SA Copyright Policy</vt:lpstr>
      <vt:lpstr>IEEE SA Copyright Policy</vt:lpstr>
      <vt:lpstr>AANI SC Status/Activity</vt:lpstr>
      <vt:lpstr>Contributions</vt:lpstr>
      <vt:lpstr>Straw Poll</vt:lpstr>
      <vt:lpstr>Future Sessions Planning</vt:lpstr>
      <vt:lpstr>Backup slides</vt:lpstr>
      <vt:lpstr>Status on the Proposal on Interworking</vt:lpstr>
      <vt:lpstr>Status on the Proposal on Interworking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6</cp:revision>
  <dcterms:created xsi:type="dcterms:W3CDTF">2021-01-13T08:32:13Z</dcterms:created>
  <dcterms:modified xsi:type="dcterms:W3CDTF">2021-04-13T01:07:10Z</dcterms:modified>
</cp:coreProperties>
</file>