
<file path=[Content_Types].xml><?xml version="1.0" encoding="utf-8"?>
<Types xmlns="http://schemas.openxmlformats.org/package/2006/content-types">
  <Default Extension="bin" ContentType="application/vnd.openxmlformats-officedocument.oleObject"/>
  <Default Extension="jpeg" ContentType="image/jpeg"/>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20"/>
  </p:notesMasterIdLst>
  <p:handoutMasterIdLst>
    <p:handoutMasterId r:id="rId21"/>
  </p:handoutMasterIdLst>
  <p:sldIdLst>
    <p:sldId id="256" r:id="rId5"/>
    <p:sldId id="257" r:id="rId6"/>
    <p:sldId id="265" r:id="rId7"/>
    <p:sldId id="393" r:id="rId8"/>
    <p:sldId id="280" r:id="rId9"/>
    <p:sldId id="268" r:id="rId10"/>
    <p:sldId id="283" r:id="rId11"/>
    <p:sldId id="284" r:id="rId12"/>
    <p:sldId id="444" r:id="rId13"/>
    <p:sldId id="445" r:id="rId14"/>
    <p:sldId id="446" r:id="rId15"/>
    <p:sldId id="274" r:id="rId16"/>
    <p:sldId id="447" r:id="rId17"/>
    <p:sldId id="367" r:id="rId18"/>
    <p:sldId id="371" r:id="rId19"/>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oseph Levy" initials="JL" lastIdx="1" clrIdx="0">
    <p:extLst>
      <p:ext uri="{19B8F6BF-5375-455C-9EA6-DF929625EA0E}">
        <p15:presenceInfo xmlns:p15="http://schemas.microsoft.com/office/powerpoint/2012/main" userId="S::Joseph.Levy@InterDigital.com::3766db8f-7892-44ce-ae9b-8fce39950acf"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DF0BB"/>
    <a:srgbClr val="E1F0DC"/>
    <a:srgbClr val="DAF2EB"/>
    <a:srgbClr val="FDE5B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B7B58DB-CA4E-4E80-8133-E5BAB70BE08D}" v="8" dt="2021-04-13T01:02:15.979"/>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889" autoAdjust="0"/>
    <p:restoredTop sz="94660"/>
  </p:normalViewPr>
  <p:slideViewPr>
    <p:cSldViewPr>
      <p:cViewPr varScale="1">
        <p:scale>
          <a:sx n="91" d="100"/>
          <a:sy n="91" d="100"/>
        </p:scale>
        <p:origin x="204" y="60"/>
      </p:cViewPr>
      <p:guideLst>
        <p:guide orient="horz" pos="2160"/>
        <p:guide pos="3840"/>
      </p:guideLst>
    </p:cSldViewPr>
  </p:slideViewPr>
  <p:outlineViewPr>
    <p:cViewPr varScale="1">
      <p:scale>
        <a:sx n="170" d="200"/>
        <a:sy n="170" d="200"/>
      </p:scale>
      <p:origin x="-780" y="-84"/>
    </p:cViewPr>
  </p:outlineViewPr>
  <p:notesTextViewPr>
    <p:cViewPr>
      <p:scale>
        <a:sx n="3" d="2"/>
        <a:sy n="3" d="2"/>
      </p:scale>
      <p:origin x="0" y="0"/>
    </p:cViewPr>
  </p:notesTextViewPr>
  <p:notesViewPr>
    <p:cSldViewPr>
      <p:cViewPr varScale="1">
        <p:scale>
          <a:sx n="60" d="100"/>
          <a:sy n="60" d="100"/>
        </p:scale>
        <p:origin x="2970" y="84"/>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ableStyles" Target="tableStyles.xml"/><Relationship Id="rId3" Type="http://schemas.openxmlformats.org/officeDocument/2006/relationships/customXml" Target="../customXml/item3.xml"/><Relationship Id="rId21"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presProps" Target="presProps.xml"/><Relationship Id="rId28"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commentAuthors" Target="commentAuthors.xml"/><Relationship Id="rId27"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seph Levy" userId="3766db8f-7892-44ce-ae9b-8fce39950acf" providerId="ADAL" clId="{2BA9D4F3-34EE-426E-9955-025080A185D1}"/>
    <pc:docChg chg="undo custSel modSld modMainMaster">
      <pc:chgData name="Joseph Levy" userId="3766db8f-7892-44ce-ae9b-8fce39950acf" providerId="ADAL" clId="{2BA9D4F3-34EE-426E-9955-025080A185D1}" dt="2021-04-06T14:35:21.746" v="77" actId="20577"/>
      <pc:docMkLst>
        <pc:docMk/>
      </pc:docMkLst>
      <pc:sldChg chg="modSp mod">
        <pc:chgData name="Joseph Levy" userId="3766db8f-7892-44ce-ae9b-8fce39950acf" providerId="ADAL" clId="{2BA9D4F3-34EE-426E-9955-025080A185D1}" dt="2021-04-06T14:35:21.746" v="77" actId="20577"/>
        <pc:sldMkLst>
          <pc:docMk/>
          <pc:sldMk cId="0" sldId="257"/>
        </pc:sldMkLst>
        <pc:spChg chg="mod">
          <ac:chgData name="Joseph Levy" userId="3766db8f-7892-44ce-ae9b-8fce39950acf" providerId="ADAL" clId="{2BA9D4F3-34EE-426E-9955-025080A185D1}" dt="2021-04-06T14:35:21.746" v="77" actId="20577"/>
          <ac:spMkLst>
            <pc:docMk/>
            <pc:sldMk cId="0" sldId="257"/>
            <ac:spMk id="3" creationId="{443B98C9-C847-4EA9-A208-0AE53C2FE4EA}"/>
          </ac:spMkLst>
        </pc:spChg>
      </pc:sldChg>
      <pc:sldMasterChg chg="modSp mod">
        <pc:chgData name="Joseph Levy" userId="3766db8f-7892-44ce-ae9b-8fce39950acf" providerId="ADAL" clId="{2BA9D4F3-34EE-426E-9955-025080A185D1}" dt="2021-04-06T14:34:21.593" v="1" actId="6549"/>
        <pc:sldMasterMkLst>
          <pc:docMk/>
          <pc:sldMasterMk cId="0" sldId="2147483648"/>
        </pc:sldMasterMkLst>
        <pc:spChg chg="mod">
          <ac:chgData name="Joseph Levy" userId="3766db8f-7892-44ce-ae9b-8fce39950acf" providerId="ADAL" clId="{2BA9D4F3-34EE-426E-9955-025080A185D1}" dt="2021-04-06T14:34:21.593" v="1" actId="6549"/>
          <ac:spMkLst>
            <pc:docMk/>
            <pc:sldMasterMk cId="0" sldId="2147483648"/>
            <ac:spMk id="10" creationId="{00000000-0000-0000-0000-000000000000}"/>
          </ac:spMkLst>
        </pc:spChg>
      </pc:sldMasterChg>
    </pc:docChg>
  </pc:docChgLst>
  <pc:docChgLst>
    <pc:chgData name="Joseph Levy" userId="3766db8f-7892-44ce-ae9b-8fce39950acf" providerId="ADAL" clId="{BB7B58DB-CA4E-4E80-8133-E5BAB70BE08D}"/>
    <pc:docChg chg="undo custSel addSld delSld modSld sldOrd modMainMaster">
      <pc:chgData name="Joseph Levy" userId="3766db8f-7892-44ce-ae9b-8fce39950acf" providerId="ADAL" clId="{BB7B58DB-CA4E-4E80-8133-E5BAB70BE08D}" dt="2021-04-13T01:06:34.884" v="612" actId="20577"/>
      <pc:docMkLst>
        <pc:docMk/>
      </pc:docMkLst>
      <pc:sldChg chg="modSp mod">
        <pc:chgData name="Joseph Levy" userId="3766db8f-7892-44ce-ae9b-8fce39950acf" providerId="ADAL" clId="{BB7B58DB-CA4E-4E80-8133-E5BAB70BE08D}" dt="2021-04-13T00:16:44.859" v="11" actId="6549"/>
        <pc:sldMkLst>
          <pc:docMk/>
          <pc:sldMk cId="0" sldId="256"/>
        </pc:sldMkLst>
        <pc:spChg chg="mod">
          <ac:chgData name="Joseph Levy" userId="3766db8f-7892-44ce-ae9b-8fce39950acf" providerId="ADAL" clId="{BB7B58DB-CA4E-4E80-8133-E5BAB70BE08D}" dt="2021-04-13T00:16:44.859" v="11" actId="6549"/>
          <ac:spMkLst>
            <pc:docMk/>
            <pc:sldMk cId="0" sldId="256"/>
            <ac:spMk id="3074" creationId="{00000000-0000-0000-0000-000000000000}"/>
          </ac:spMkLst>
        </pc:spChg>
      </pc:sldChg>
      <pc:sldChg chg="modSp mod">
        <pc:chgData name="Joseph Levy" userId="3766db8f-7892-44ce-ae9b-8fce39950acf" providerId="ADAL" clId="{BB7B58DB-CA4E-4E80-8133-E5BAB70BE08D}" dt="2021-04-13T00:17:08.041" v="15" actId="6549"/>
        <pc:sldMkLst>
          <pc:docMk/>
          <pc:sldMk cId="0" sldId="257"/>
        </pc:sldMkLst>
        <pc:spChg chg="mod">
          <ac:chgData name="Joseph Levy" userId="3766db8f-7892-44ce-ae9b-8fce39950acf" providerId="ADAL" clId="{BB7B58DB-CA4E-4E80-8133-E5BAB70BE08D}" dt="2021-04-13T00:17:08.041" v="15" actId="6549"/>
          <ac:spMkLst>
            <pc:docMk/>
            <pc:sldMk cId="0" sldId="257"/>
            <ac:spMk id="3" creationId="{443B98C9-C847-4EA9-A208-0AE53C2FE4EA}"/>
          </ac:spMkLst>
        </pc:spChg>
        <pc:spChg chg="mod">
          <ac:chgData name="Joseph Levy" userId="3766db8f-7892-44ce-ae9b-8fce39950acf" providerId="ADAL" clId="{BB7B58DB-CA4E-4E80-8133-E5BAB70BE08D}" dt="2021-04-13T00:16:56.412" v="13" actId="20577"/>
          <ac:spMkLst>
            <pc:docMk/>
            <pc:sldMk cId="0" sldId="257"/>
            <ac:spMk id="4098" creationId="{00000000-0000-0000-0000-000000000000}"/>
          </ac:spMkLst>
        </pc:spChg>
      </pc:sldChg>
      <pc:sldChg chg="modSp mod">
        <pc:chgData name="Joseph Levy" userId="3766db8f-7892-44ce-ae9b-8fce39950acf" providerId="ADAL" clId="{BB7B58DB-CA4E-4E80-8133-E5BAB70BE08D}" dt="2021-04-13T00:44:33.212" v="237" actId="1076"/>
        <pc:sldMkLst>
          <pc:docMk/>
          <pc:sldMk cId="1268977485" sldId="268"/>
        </pc:sldMkLst>
        <pc:spChg chg="mod">
          <ac:chgData name="Joseph Levy" userId="3766db8f-7892-44ce-ae9b-8fce39950acf" providerId="ADAL" clId="{BB7B58DB-CA4E-4E80-8133-E5BAB70BE08D}" dt="2021-04-13T00:44:33.212" v="237" actId="1076"/>
          <ac:spMkLst>
            <pc:docMk/>
            <pc:sldMk cId="1268977485" sldId="268"/>
            <ac:spMk id="15363" creationId="{00000000-0000-0000-0000-000000000000}"/>
          </ac:spMkLst>
        </pc:spChg>
      </pc:sldChg>
      <pc:sldChg chg="modSp mod">
        <pc:chgData name="Joseph Levy" userId="3766db8f-7892-44ce-ae9b-8fce39950acf" providerId="ADAL" clId="{BB7B58DB-CA4E-4E80-8133-E5BAB70BE08D}" dt="2021-04-13T00:58:22.437" v="569" actId="1076"/>
        <pc:sldMkLst>
          <pc:docMk/>
          <pc:sldMk cId="884494122" sldId="274"/>
        </pc:sldMkLst>
        <pc:spChg chg="mod">
          <ac:chgData name="Joseph Levy" userId="3766db8f-7892-44ce-ae9b-8fce39950acf" providerId="ADAL" clId="{BB7B58DB-CA4E-4E80-8133-E5BAB70BE08D}" dt="2021-04-13T00:58:22.437" v="569" actId="1076"/>
          <ac:spMkLst>
            <pc:docMk/>
            <pc:sldMk cId="884494122" sldId="274"/>
            <ac:spMk id="37890" creationId="{00000000-0000-0000-0000-000000000000}"/>
          </ac:spMkLst>
        </pc:spChg>
        <pc:spChg chg="mod">
          <ac:chgData name="Joseph Levy" userId="3766db8f-7892-44ce-ae9b-8fce39950acf" providerId="ADAL" clId="{BB7B58DB-CA4E-4E80-8133-E5BAB70BE08D}" dt="2021-04-13T00:58:11.325" v="566" actId="1076"/>
          <ac:spMkLst>
            <pc:docMk/>
            <pc:sldMk cId="884494122" sldId="274"/>
            <ac:spMk id="37891" creationId="{00000000-0000-0000-0000-000000000000}"/>
          </ac:spMkLst>
        </pc:spChg>
      </pc:sldChg>
      <pc:sldChg chg="modSp mod ord">
        <pc:chgData name="Joseph Levy" userId="3766db8f-7892-44ce-ae9b-8fce39950acf" providerId="ADAL" clId="{BB7B58DB-CA4E-4E80-8133-E5BAB70BE08D}" dt="2021-04-13T01:02:57.984" v="573"/>
        <pc:sldMkLst>
          <pc:docMk/>
          <pc:sldMk cId="1943740662" sldId="280"/>
        </pc:sldMkLst>
        <pc:spChg chg="mod">
          <ac:chgData name="Joseph Levy" userId="3766db8f-7892-44ce-ae9b-8fce39950acf" providerId="ADAL" clId="{BB7B58DB-CA4E-4E80-8133-E5BAB70BE08D}" dt="2021-04-13T00:26:18.074" v="39" actId="1076"/>
          <ac:spMkLst>
            <pc:docMk/>
            <pc:sldMk cId="1943740662" sldId="280"/>
            <ac:spMk id="2" creationId="{00000000-0000-0000-0000-000000000000}"/>
          </ac:spMkLst>
        </pc:spChg>
        <pc:spChg chg="mod">
          <ac:chgData name="Joseph Levy" userId="3766db8f-7892-44ce-ae9b-8fce39950acf" providerId="ADAL" clId="{BB7B58DB-CA4E-4E80-8133-E5BAB70BE08D}" dt="2021-04-13T01:00:11.575" v="571" actId="108"/>
          <ac:spMkLst>
            <pc:docMk/>
            <pc:sldMk cId="1943740662" sldId="280"/>
            <ac:spMk id="3" creationId="{00000000-0000-0000-0000-000000000000}"/>
          </ac:spMkLst>
        </pc:spChg>
      </pc:sldChg>
      <pc:sldChg chg="ord">
        <pc:chgData name="Joseph Levy" userId="3766db8f-7892-44ce-ae9b-8fce39950acf" providerId="ADAL" clId="{BB7B58DB-CA4E-4E80-8133-E5BAB70BE08D}" dt="2021-04-13T01:06:11.979" v="594"/>
        <pc:sldMkLst>
          <pc:docMk/>
          <pc:sldMk cId="2341275083" sldId="367"/>
        </pc:sldMkLst>
      </pc:sldChg>
      <pc:sldChg chg="del">
        <pc:chgData name="Joseph Levy" userId="3766db8f-7892-44ce-ae9b-8fce39950acf" providerId="ADAL" clId="{BB7B58DB-CA4E-4E80-8133-E5BAB70BE08D}" dt="2021-04-13T01:03:30.047" v="574" actId="2696"/>
        <pc:sldMkLst>
          <pc:docMk/>
          <pc:sldMk cId="18803189" sldId="368"/>
        </pc:sldMkLst>
      </pc:sldChg>
      <pc:sldChg chg="ord">
        <pc:chgData name="Joseph Levy" userId="3766db8f-7892-44ce-ae9b-8fce39950acf" providerId="ADAL" clId="{BB7B58DB-CA4E-4E80-8133-E5BAB70BE08D}" dt="2021-04-13T01:06:11.979" v="594"/>
        <pc:sldMkLst>
          <pc:docMk/>
          <pc:sldMk cId="1014535486" sldId="371"/>
        </pc:sldMkLst>
      </pc:sldChg>
      <pc:sldChg chg="modSp mod">
        <pc:chgData name="Joseph Levy" userId="3766db8f-7892-44ce-ae9b-8fce39950acf" providerId="ADAL" clId="{BB7B58DB-CA4E-4E80-8133-E5BAB70BE08D}" dt="2021-04-13T00:49:43.423" v="443" actId="2711"/>
        <pc:sldMkLst>
          <pc:docMk/>
          <pc:sldMk cId="1942127335" sldId="393"/>
        </pc:sldMkLst>
        <pc:spChg chg="mod">
          <ac:chgData name="Joseph Levy" userId="3766db8f-7892-44ce-ae9b-8fce39950acf" providerId="ADAL" clId="{BB7B58DB-CA4E-4E80-8133-E5BAB70BE08D}" dt="2021-04-13T00:49:43.423" v="443" actId="2711"/>
          <ac:spMkLst>
            <pc:docMk/>
            <pc:sldMk cId="1942127335" sldId="393"/>
            <ac:spMk id="20483" creationId="{00000000-0000-0000-0000-000000000000}"/>
          </ac:spMkLst>
        </pc:spChg>
      </pc:sldChg>
      <pc:sldChg chg="modSp mod">
        <pc:chgData name="Joseph Levy" userId="3766db8f-7892-44ce-ae9b-8fce39950acf" providerId="ADAL" clId="{BB7B58DB-CA4E-4E80-8133-E5BAB70BE08D}" dt="2021-04-13T01:05:17.070" v="592" actId="20577"/>
        <pc:sldMkLst>
          <pc:docMk/>
          <pc:sldMk cId="2579674492" sldId="444"/>
        </pc:sldMkLst>
        <pc:spChg chg="mod">
          <ac:chgData name="Joseph Levy" userId="3766db8f-7892-44ce-ae9b-8fce39950acf" providerId="ADAL" clId="{BB7B58DB-CA4E-4E80-8133-E5BAB70BE08D}" dt="2021-04-13T01:05:17.070" v="592" actId="20577"/>
          <ac:spMkLst>
            <pc:docMk/>
            <pc:sldMk cId="2579674492" sldId="444"/>
            <ac:spMk id="3" creationId="{8D0E50DF-6144-4031-AB0C-F5E542DA4BA7}"/>
          </ac:spMkLst>
        </pc:spChg>
      </pc:sldChg>
      <pc:sldChg chg="modSp mod">
        <pc:chgData name="Joseph Levy" userId="3766db8f-7892-44ce-ae9b-8fce39950acf" providerId="ADAL" clId="{BB7B58DB-CA4E-4E80-8133-E5BAB70BE08D}" dt="2021-04-13T00:51:19.360" v="458" actId="6549"/>
        <pc:sldMkLst>
          <pc:docMk/>
          <pc:sldMk cId="361067823" sldId="445"/>
        </pc:sldMkLst>
        <pc:spChg chg="mod">
          <ac:chgData name="Joseph Levy" userId="3766db8f-7892-44ce-ae9b-8fce39950acf" providerId="ADAL" clId="{BB7B58DB-CA4E-4E80-8133-E5BAB70BE08D}" dt="2021-04-13T00:51:19.360" v="458" actId="6549"/>
          <ac:spMkLst>
            <pc:docMk/>
            <pc:sldMk cId="361067823" sldId="445"/>
            <ac:spMk id="3" creationId="{EA184438-C00B-4FCD-958A-B6E4A1CCC9A5}"/>
          </ac:spMkLst>
        </pc:spChg>
      </pc:sldChg>
      <pc:sldChg chg="modSp mod">
        <pc:chgData name="Joseph Levy" userId="3766db8f-7892-44ce-ae9b-8fce39950acf" providerId="ADAL" clId="{BB7B58DB-CA4E-4E80-8133-E5BAB70BE08D}" dt="2021-04-13T00:54:03.592" v="459" actId="6549"/>
        <pc:sldMkLst>
          <pc:docMk/>
          <pc:sldMk cId="2598265424" sldId="446"/>
        </pc:sldMkLst>
        <pc:spChg chg="mod">
          <ac:chgData name="Joseph Levy" userId="3766db8f-7892-44ce-ae9b-8fce39950acf" providerId="ADAL" clId="{BB7B58DB-CA4E-4E80-8133-E5BAB70BE08D}" dt="2021-04-13T00:54:03.592" v="459" actId="6549"/>
          <ac:spMkLst>
            <pc:docMk/>
            <pc:sldMk cId="2598265424" sldId="446"/>
            <ac:spMk id="3" creationId="{5433F96D-E706-48FD-B27F-84ABA1BA08AA}"/>
          </ac:spMkLst>
        </pc:spChg>
      </pc:sldChg>
      <pc:sldChg chg="modSp new mod">
        <pc:chgData name="Joseph Levy" userId="3766db8f-7892-44ce-ae9b-8fce39950acf" providerId="ADAL" clId="{BB7B58DB-CA4E-4E80-8133-E5BAB70BE08D}" dt="2021-04-13T01:06:34.884" v="612" actId="20577"/>
        <pc:sldMkLst>
          <pc:docMk/>
          <pc:sldMk cId="3617570859" sldId="447"/>
        </pc:sldMkLst>
        <pc:spChg chg="mod">
          <ac:chgData name="Joseph Levy" userId="3766db8f-7892-44ce-ae9b-8fce39950acf" providerId="ADAL" clId="{BB7B58DB-CA4E-4E80-8133-E5BAB70BE08D}" dt="2021-04-13T01:06:34.884" v="612" actId="20577"/>
          <ac:spMkLst>
            <pc:docMk/>
            <pc:sldMk cId="3617570859" sldId="447"/>
            <ac:spMk id="2" creationId="{834613C9-E2ED-4D5E-B497-9C69832788AD}"/>
          </ac:spMkLst>
        </pc:spChg>
      </pc:sldChg>
      <pc:sldMasterChg chg="modSp mod">
        <pc:chgData name="Joseph Levy" userId="3766db8f-7892-44ce-ae9b-8fce39950acf" providerId="ADAL" clId="{BB7B58DB-CA4E-4E80-8133-E5BAB70BE08D}" dt="2021-04-13T00:16:32.648" v="7" actId="6549"/>
        <pc:sldMasterMkLst>
          <pc:docMk/>
          <pc:sldMasterMk cId="0" sldId="2147483648"/>
        </pc:sldMasterMkLst>
        <pc:spChg chg="mod">
          <ac:chgData name="Joseph Levy" userId="3766db8f-7892-44ce-ae9b-8fce39950acf" providerId="ADAL" clId="{BB7B58DB-CA4E-4E80-8133-E5BAB70BE08D}" dt="2021-04-13T00:16:32.648" v="7" actId="6549"/>
          <ac:spMkLst>
            <pc:docMk/>
            <pc:sldMasterMk cId="0" sldId="214748364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4/12/2021</a:t>
            </a:fld>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media/image1.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Month Year</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dirty="0"/>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dirty="0"/>
              <a:t>doc.: IEEE 802.11-yy/xxxxr0</a:t>
            </a:r>
          </a:p>
        </p:txBody>
      </p:sp>
      <p:sp>
        <p:nvSpPr>
          <p:cNvPr id="5" name="Rectangle 3"/>
          <p:cNvSpPr>
            <a:spLocks noGrp="1" noChangeArrowheads="1"/>
          </p:cNvSpPr>
          <p:nvPr>
            <p:ph type="dt"/>
          </p:nvPr>
        </p:nvSpPr>
        <p:spPr>
          <a:ln/>
        </p:spPr>
        <p:txBody>
          <a:bodyPr/>
          <a:lstStyle/>
          <a:p>
            <a:r>
              <a:rPr lang="en-US" dirty="0"/>
              <a:t>Month Year</a:t>
            </a:r>
          </a:p>
        </p:txBody>
      </p:sp>
      <p:sp>
        <p:nvSpPr>
          <p:cNvPr id="6" name="Rectangle 6"/>
          <p:cNvSpPr>
            <a:spLocks noGrp="1" noChangeArrowheads="1"/>
          </p:cNvSpPr>
          <p:nvPr>
            <p:ph type="ftr"/>
          </p:nvPr>
        </p:nvSpPr>
        <p:spPr>
          <a:ln/>
        </p:spPr>
        <p:txBody>
          <a:bodyPr/>
          <a:lstStyle/>
          <a:p>
            <a:r>
              <a:rPr lang="en-US" dirty="0"/>
              <a:t>John Doe, Some Company</a:t>
            </a:r>
          </a:p>
        </p:txBody>
      </p:sp>
      <p:sp>
        <p:nvSpPr>
          <p:cNvPr id="7" name="Rectangle 7"/>
          <p:cNvSpPr>
            <a:spLocks noGrp="1" noChangeArrowheads="1"/>
          </p:cNvSpPr>
          <p:nvPr>
            <p:ph type="sldNum"/>
          </p:nvPr>
        </p:nvSpPr>
        <p:spPr>
          <a:ln/>
        </p:spPr>
        <p:txBody>
          <a:bodyPr/>
          <a:lstStyle/>
          <a:p>
            <a:r>
              <a:rPr lang="en-US" dirty="0"/>
              <a:t>Page </a:t>
            </a:r>
            <a:fld id="{465D53FD-DB5F-4815-BF01-6488A8FBD189}" type="slidenum">
              <a:rPr lang="en-US"/>
              <a:pPr/>
              <a:t>1</a:t>
            </a:fld>
            <a:endParaRPr lang="en-US" dirty="0"/>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dirty="0"/>
              <a:t>doc.: IEEE 802.11-yy/xxxxr0</a:t>
            </a:r>
          </a:p>
        </p:txBody>
      </p:sp>
      <p:sp>
        <p:nvSpPr>
          <p:cNvPr id="5" name="Rectangle 3"/>
          <p:cNvSpPr>
            <a:spLocks noGrp="1" noChangeArrowheads="1"/>
          </p:cNvSpPr>
          <p:nvPr>
            <p:ph type="dt"/>
          </p:nvPr>
        </p:nvSpPr>
        <p:spPr>
          <a:ln/>
        </p:spPr>
        <p:txBody>
          <a:bodyPr/>
          <a:lstStyle/>
          <a:p>
            <a:r>
              <a:rPr lang="en-US" dirty="0"/>
              <a:t>Month Year</a:t>
            </a:r>
          </a:p>
        </p:txBody>
      </p:sp>
      <p:sp>
        <p:nvSpPr>
          <p:cNvPr id="6" name="Rectangle 6"/>
          <p:cNvSpPr>
            <a:spLocks noGrp="1" noChangeArrowheads="1"/>
          </p:cNvSpPr>
          <p:nvPr>
            <p:ph type="ftr"/>
          </p:nvPr>
        </p:nvSpPr>
        <p:spPr>
          <a:ln/>
        </p:spPr>
        <p:txBody>
          <a:bodyPr/>
          <a:lstStyle/>
          <a:p>
            <a:r>
              <a:rPr lang="en-US" dirty="0"/>
              <a:t>John Doe, Some Company</a:t>
            </a:r>
          </a:p>
        </p:txBody>
      </p:sp>
      <p:sp>
        <p:nvSpPr>
          <p:cNvPr id="7" name="Rectangle 7"/>
          <p:cNvSpPr>
            <a:spLocks noGrp="1" noChangeArrowheads="1"/>
          </p:cNvSpPr>
          <p:nvPr>
            <p:ph type="sldNum"/>
          </p:nvPr>
        </p:nvSpPr>
        <p:spPr>
          <a:ln/>
        </p:spPr>
        <p:txBody>
          <a:bodyPr/>
          <a:lstStyle/>
          <a:p>
            <a:r>
              <a:rPr lang="en-US" dirty="0"/>
              <a:t>Page </a:t>
            </a:r>
            <a:fld id="{CA5AFF69-4AEE-4693-9CD6-98E2EBC076EC}" type="slidenum">
              <a:rPr lang="en-US"/>
              <a:pPr/>
              <a:t>2</a:t>
            </a:fld>
            <a:endParaRPr lang="en-US" dirty="0"/>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a:xfrm>
            <a:off x="384175" y="701675"/>
            <a:ext cx="6165850" cy="3468688"/>
          </a:xfrm>
          <a:ln/>
        </p:spPr>
      </p:sp>
      <p:sp>
        <p:nvSpPr>
          <p:cNvPr id="1126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
        <p:nvSpPr>
          <p:cNvPr id="11268" name="Header Placeholder 3"/>
          <p:cNvSpPr>
            <a:spLocks noGrp="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11269" name="Date Placeholder 4"/>
          <p:cNvSpPr>
            <a:spLocks noGrp="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July 2009</a:t>
            </a:r>
          </a:p>
        </p:txBody>
      </p:sp>
      <p:sp>
        <p:nvSpPr>
          <p:cNvPr id="11270" name="Slide Number Placeholder 6"/>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6DCF333B-947A-4500-AB79-A2728DBCF767}" type="slidenum">
              <a:rPr lang="en-US" altLang="en-US" smtClean="0"/>
              <a:pPr>
                <a:spcBef>
                  <a:spcPct val="0"/>
                </a:spcBef>
              </a:pPr>
              <a:t>3</a:t>
            </a:fld>
            <a:endParaRPr lang="en-US" altLang="en-US" dirty="0"/>
          </a:p>
        </p:txBody>
      </p:sp>
    </p:spTree>
    <p:extLst>
      <p:ext uri="{BB962C8B-B14F-4D97-AF65-F5344CB8AC3E}">
        <p14:creationId xmlns:p14="http://schemas.microsoft.com/office/powerpoint/2010/main" val="307730272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13315"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Jan 2009</a:t>
            </a:r>
          </a:p>
        </p:txBody>
      </p:sp>
      <p:sp>
        <p:nvSpPr>
          <p:cNvPr id="1331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F76AD833-F326-48D3-A662-B127F7E4458F}" type="slidenum">
              <a:rPr lang="en-US" altLang="en-US" smtClean="0"/>
              <a:pPr>
                <a:spcBef>
                  <a:spcPct val="0"/>
                </a:spcBef>
              </a:pPr>
              <a:t>4</a:t>
            </a:fld>
            <a:endParaRPr lang="en-US" altLang="en-US" dirty="0"/>
          </a:p>
        </p:txBody>
      </p:sp>
      <p:sp>
        <p:nvSpPr>
          <p:cNvPr id="13317" name="Rectangle 2"/>
          <p:cNvSpPr>
            <a:spLocks noGrp="1" noRot="1" noChangeAspect="1" noChangeArrowheads="1" noTextEdit="1"/>
          </p:cNvSpPr>
          <p:nvPr>
            <p:ph type="sldImg"/>
          </p:nvPr>
        </p:nvSpPr>
        <p:spPr>
          <a:xfrm>
            <a:off x="382588" y="700088"/>
            <a:ext cx="6172200" cy="3471862"/>
          </a:xfrm>
          <a:ln/>
        </p:spPr>
      </p:sp>
      <p:sp>
        <p:nvSpPr>
          <p:cNvPr id="13318" name="Rectangle 3"/>
          <p:cNvSpPr>
            <a:spLocks noGrp="1" noChangeArrowheads="1"/>
          </p:cNvSpPr>
          <p:nvPr>
            <p:ph type="body" idx="1"/>
          </p:nvPr>
        </p:nvSpPr>
        <p:spPr>
          <a:xfrm>
            <a:off x="925513" y="4408488"/>
            <a:ext cx="5083175" cy="41783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Tree>
    <p:extLst>
      <p:ext uri="{BB962C8B-B14F-4D97-AF65-F5344CB8AC3E}">
        <p14:creationId xmlns:p14="http://schemas.microsoft.com/office/powerpoint/2010/main" val="187638633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July 2013</a:t>
            </a:r>
            <a:endParaRPr lang="en-GB" altLang="en-US" sz="1400" dirty="0"/>
          </a:p>
        </p:txBody>
      </p:sp>
      <p:sp>
        <p:nvSpPr>
          <p:cNvPr id="16387" name="Rectangle 2"/>
          <p:cNvSpPr>
            <a:spLocks noGrp="1" noChangeArrowheads="1"/>
          </p:cNvSpPr>
          <p:nvPr>
            <p:ph type="hdr" sz="quarter"/>
          </p:nvPr>
        </p:nvSpPr>
        <p:spPr>
          <a:xfrm>
            <a:off x="5513388" y="120650"/>
            <a:ext cx="641350" cy="212725"/>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sz="1400" dirty="0"/>
              <a:t>doc.: IEEE 802.11-16/1093r2</a:t>
            </a:r>
          </a:p>
        </p:txBody>
      </p:sp>
      <p:sp>
        <p:nvSpPr>
          <p:cNvPr id="16388" name="Rectangle 3"/>
          <p:cNvSpPr txBox="1">
            <a:spLocks noGrp="1" noChangeArrowheads="1"/>
          </p:cNvSpPr>
          <p:nvPr/>
        </p:nvSpPr>
        <p:spPr bwMode="auto">
          <a:xfrm>
            <a:off x="641350" y="120650"/>
            <a:ext cx="827088" cy="212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sz="1400" b="1" dirty="0"/>
              <a:t>September 2012</a:t>
            </a:r>
          </a:p>
        </p:txBody>
      </p:sp>
      <p:sp>
        <p:nvSpPr>
          <p:cNvPr id="16389" name="Rectangle 6"/>
          <p:cNvSpPr>
            <a:spLocks noGrp="1" noChangeArrowheads="1"/>
          </p:cNvSpPr>
          <p:nvPr>
            <p:ph type="ftr" sz="quarter" idx="4"/>
          </p:nvPr>
        </p:nvSpPr>
        <p:spPr>
          <a:xfrm>
            <a:off x="5230813" y="9615488"/>
            <a:ext cx="923925" cy="18256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458788" defTabSz="933450">
              <a:spcBef>
                <a:spcPct val="30000"/>
              </a:spcBef>
              <a:defRPr sz="1200">
                <a:solidFill>
                  <a:schemeClr val="tx1"/>
                </a:solidFill>
                <a:latin typeface="Times New Roman" panose="02020603050405020304" pitchFamily="18" charset="0"/>
              </a:defRPr>
            </a:lvl5pPr>
            <a:lvl6pPr marL="915988"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1373188"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1830388"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2287588"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lvl="4">
              <a:spcBef>
                <a:spcPct val="0"/>
              </a:spcBef>
            </a:pPr>
            <a:r>
              <a:rPr lang="en-GB" altLang="en-US" dirty="0"/>
              <a:t>Clint Chaplin, Chair (Samsung)</a:t>
            </a:r>
          </a:p>
        </p:txBody>
      </p:sp>
      <p:sp>
        <p:nvSpPr>
          <p:cNvPr id="163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dirty="0"/>
              <a:t>Page </a:t>
            </a:r>
            <a:fld id="{9EFE332B-4021-47BB-B2B7-CB32DEB01A9B}" type="slidenum">
              <a:rPr lang="en-GB" altLang="en-US" smtClean="0"/>
              <a:pPr>
                <a:spcBef>
                  <a:spcPct val="0"/>
                </a:spcBef>
              </a:pPr>
              <a:t>6</a:t>
            </a:fld>
            <a:endParaRPr lang="en-GB" altLang="en-US" dirty="0"/>
          </a:p>
        </p:txBody>
      </p:sp>
      <p:sp>
        <p:nvSpPr>
          <p:cNvPr id="16391" name="Rectangle 2"/>
          <p:cNvSpPr>
            <a:spLocks noGrp="1" noRot="1" noChangeAspect="1" noChangeArrowheads="1" noTextEdit="1"/>
          </p:cNvSpPr>
          <p:nvPr>
            <p:ph type="sldImg"/>
          </p:nvPr>
        </p:nvSpPr>
        <p:spPr>
          <a:xfrm>
            <a:off x="87313" y="744538"/>
            <a:ext cx="6621462" cy="3725862"/>
          </a:xfrm>
          <a:ln/>
        </p:spPr>
      </p:sp>
      <p:sp>
        <p:nvSpPr>
          <p:cNvPr id="16392" name="Rectangle 3"/>
          <p:cNvSpPr>
            <a:spLocks noGrp="1" noChangeArrowheads="1"/>
          </p:cNvSpPr>
          <p:nvPr>
            <p:ph type="body" idx="1"/>
          </p:nvPr>
        </p:nvSpPr>
        <p:spPr>
          <a:xfrm>
            <a:off x="679450" y="4718050"/>
            <a:ext cx="5435600" cy="4468813"/>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Tree>
    <p:extLst>
      <p:ext uri="{BB962C8B-B14F-4D97-AF65-F5344CB8AC3E}">
        <p14:creationId xmlns:p14="http://schemas.microsoft.com/office/powerpoint/2010/main" val="170424042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p:cNvSpPr>
            <a:spLocks noGrp="1" noRot="1" noChangeAspect="1" noTextEdit="1"/>
          </p:cNvSpPr>
          <p:nvPr>
            <p:ph type="sldImg"/>
          </p:nvPr>
        </p:nvSpPr>
        <p:spPr>
          <a:xfrm>
            <a:off x="384175" y="701675"/>
            <a:ext cx="6165850" cy="3468688"/>
          </a:xfrm>
          <a:ln/>
        </p:spPr>
      </p:sp>
      <p:sp>
        <p:nvSpPr>
          <p:cNvPr id="3891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
        <p:nvSpPr>
          <p:cNvPr id="38916" name="Header Placeholder 3"/>
          <p:cNvSpPr>
            <a:spLocks noGrp="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38917" name="Date Placeholder 4"/>
          <p:cNvSpPr>
            <a:spLocks noGrp="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August, 17 2016</a:t>
            </a:r>
          </a:p>
        </p:txBody>
      </p:sp>
      <p:sp>
        <p:nvSpPr>
          <p:cNvPr id="38918" name="Footer Placeholder 5"/>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457200" defTabSz="933450">
              <a:spcBef>
                <a:spcPct val="30000"/>
              </a:spcBef>
              <a:defRPr sz="1200">
                <a:solidFill>
                  <a:schemeClr val="tx1"/>
                </a:solidFill>
                <a:latin typeface="Times New Roman" panose="02020603050405020304" pitchFamily="18" charset="0"/>
              </a:defRPr>
            </a:lvl5pPr>
            <a:lvl6pPr marL="9144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1371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18288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22860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lvl="4">
              <a:spcBef>
                <a:spcPct val="0"/>
              </a:spcBef>
            </a:pPr>
            <a:r>
              <a:rPr lang="en-US" altLang="en-US" dirty="0"/>
              <a:t>Joseph Levy (InterDigital)</a:t>
            </a:r>
          </a:p>
        </p:txBody>
      </p:sp>
      <p:sp>
        <p:nvSpPr>
          <p:cNvPr id="38919" name="Slide Number Placeholder 6"/>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1A0F9B1D-73C6-47E5-9FB5-FE6C23108F33}" type="slidenum">
              <a:rPr lang="en-US" altLang="en-US" smtClean="0"/>
              <a:pPr>
                <a:spcBef>
                  <a:spcPct val="0"/>
                </a:spcBef>
              </a:pPr>
              <a:t>12</a:t>
            </a:fld>
            <a:endParaRPr lang="en-US" altLang="en-US" dirty="0"/>
          </a:p>
        </p:txBody>
      </p:sp>
    </p:spTree>
    <p:extLst>
      <p:ext uri="{BB962C8B-B14F-4D97-AF65-F5344CB8AC3E}">
        <p14:creationId xmlns:p14="http://schemas.microsoft.com/office/powerpoint/2010/main" val="26825863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dirty="0"/>
              <a:t>April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DE40C9FC-4879-4F20-9ECA-A574A90476B7}" type="slidenum">
              <a:rPr lang="en-GB"/>
              <a:pPr/>
              <a:t>‹#›</a:t>
            </a:fld>
            <a:endParaRPr lang="en-GB"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Joseph Levy (InterDigital)</a:t>
            </a:r>
          </a:p>
        </p:txBody>
      </p:sp>
      <p:sp>
        <p:nvSpPr>
          <p:cNvPr id="12" name="Rectangle 3"/>
          <p:cNvSpPr>
            <a:spLocks noGrp="1" noChangeArrowheads="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a:t>April 2021</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Edit Master text styles</a:t>
            </a:r>
          </a:p>
        </p:txBody>
      </p:sp>
      <p:sp>
        <p:nvSpPr>
          <p:cNvPr id="4" name="Date Placeholder 3"/>
          <p:cNvSpPr>
            <a:spLocks noGrp="1"/>
          </p:cNvSpPr>
          <p:nvPr>
            <p:ph type="dt" idx="10"/>
          </p:nvPr>
        </p:nvSpPr>
        <p:spPr/>
        <p:txBody>
          <a:bodyPr/>
          <a:lstStyle>
            <a:lvl1pPr>
              <a:defRPr/>
            </a:lvl1pPr>
          </a:lstStyle>
          <a:p>
            <a:r>
              <a:rPr lang="en-US" dirty="0"/>
              <a:t>April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3ABCC52B-A3F7-440B-BBF2-55191E6E7773}" type="slidenum">
              <a:rPr lang="en-GB"/>
              <a:pPr/>
              <a:t>‹#›</a:t>
            </a:fld>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idx="10"/>
          </p:nvPr>
        </p:nvSpPr>
        <p:spPr/>
        <p:txBody>
          <a:bodyPr/>
          <a:lstStyle>
            <a:lvl1pPr>
              <a:defRPr/>
            </a:lvl1pPr>
          </a:lstStyle>
          <a:p>
            <a:r>
              <a:rPr lang="en-US" dirty="0"/>
              <a:t>April 2021</a:t>
            </a:r>
            <a:endParaRPr lang="en-GB" dirty="0"/>
          </a:p>
        </p:txBody>
      </p:sp>
      <p:sp>
        <p:nvSpPr>
          <p:cNvPr id="6" name="Footer Placeholder 5"/>
          <p:cNvSpPr>
            <a:spLocks noGrp="1"/>
          </p:cNvSpPr>
          <p:nvPr>
            <p:ph type="ftr" idx="11"/>
          </p:nvPr>
        </p:nvSpPr>
        <p:spPr/>
        <p:txBody>
          <a:bodyPr/>
          <a:lstStyle>
            <a:lvl1pPr>
              <a:defRPr/>
            </a:lvl1pPr>
          </a:lstStyle>
          <a:p>
            <a:r>
              <a:rPr lang="en-GB" dirty="0"/>
              <a:t>Joseph Levy (InterDigital)</a:t>
            </a:r>
          </a:p>
        </p:txBody>
      </p:sp>
      <p:sp>
        <p:nvSpPr>
          <p:cNvPr id="7" name="Slide Number Placeholder 6"/>
          <p:cNvSpPr>
            <a:spLocks noGrp="1"/>
          </p:cNvSpPr>
          <p:nvPr>
            <p:ph type="sldNum" idx="12"/>
          </p:nvPr>
        </p:nvSpPr>
        <p:spPr/>
        <p:txBody>
          <a:bodyPr/>
          <a:lstStyle>
            <a:lvl1pPr>
              <a:defRPr/>
            </a:lvl1pPr>
          </a:lstStyle>
          <a:p>
            <a:r>
              <a:rPr lang="en-GB" dirty="0"/>
              <a:t>Slide </a:t>
            </a:r>
            <a:fld id="{1CD163DD-D5E7-41DA-95F2-71530C24F8C3}" type="slidenum">
              <a:rPr lang="en-GB"/>
              <a:pPr/>
              <a:t>‹#›</a:t>
            </a:fld>
            <a:endParaRPr lang="en-GB"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defRPr/>
            </a:lvl1pPr>
          </a:lstStyle>
          <a:p>
            <a:r>
              <a:rPr lang="en-US" dirty="0"/>
              <a:t>April 2021</a:t>
            </a:r>
            <a:endParaRPr lang="en-GB" dirty="0"/>
          </a:p>
        </p:txBody>
      </p:sp>
      <p:sp>
        <p:nvSpPr>
          <p:cNvPr id="8" name="Footer Placeholder 7"/>
          <p:cNvSpPr>
            <a:spLocks noGrp="1"/>
          </p:cNvSpPr>
          <p:nvPr>
            <p:ph type="ftr" idx="11"/>
          </p:nvPr>
        </p:nvSpPr>
        <p:spPr>
          <a:xfrm>
            <a:off x="7524760" y="6475414"/>
            <a:ext cx="3865024" cy="180975"/>
          </a:xfrm>
        </p:spPr>
        <p:txBody>
          <a:bodyPr/>
          <a:lstStyle>
            <a:lvl1pPr>
              <a:defRPr/>
            </a:lvl1pPr>
          </a:lstStyle>
          <a:p>
            <a:r>
              <a:rPr lang="en-GB" dirty="0"/>
              <a:t>Joseph Levy (InterDigital)</a:t>
            </a:r>
          </a:p>
        </p:txBody>
      </p:sp>
      <p:sp>
        <p:nvSpPr>
          <p:cNvPr id="9" name="Slide Number Placeholder 8"/>
          <p:cNvSpPr>
            <a:spLocks noGrp="1"/>
          </p:cNvSpPr>
          <p:nvPr>
            <p:ph type="sldNum" idx="12"/>
          </p:nvPr>
        </p:nvSpPr>
        <p:spPr/>
        <p:txBody>
          <a:bodyPr/>
          <a:lstStyle>
            <a:lvl1pPr>
              <a:defRPr/>
            </a:lvl1pPr>
          </a:lstStyle>
          <a:p>
            <a:r>
              <a:rPr lang="en-GB" dirty="0"/>
              <a:t>Slide </a:t>
            </a:r>
            <a:fld id="{69B99EC4-A1FB-4C79-B9A5-C1FFD5A90380}" type="slidenum">
              <a:rPr lang="en-GB"/>
              <a:pPr/>
              <a:t>‹#›</a:t>
            </a:fld>
            <a:endParaRPr lang="en-GB"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dirty="0"/>
              <a:t>April 2021</a:t>
            </a:r>
            <a:endParaRPr lang="en-GB" dirty="0"/>
          </a:p>
        </p:txBody>
      </p:sp>
      <p:sp>
        <p:nvSpPr>
          <p:cNvPr id="4" name="Footer Placeholder 3"/>
          <p:cNvSpPr>
            <a:spLocks noGrp="1"/>
          </p:cNvSpPr>
          <p:nvPr>
            <p:ph type="ftr" idx="11"/>
          </p:nvPr>
        </p:nvSpPr>
        <p:spPr/>
        <p:txBody>
          <a:bodyPr/>
          <a:lstStyle>
            <a:lvl1pPr>
              <a:defRPr/>
            </a:lvl1pPr>
          </a:lstStyle>
          <a:p>
            <a:r>
              <a:rPr lang="en-GB" dirty="0"/>
              <a:t>Joseph Levy (InterDigital)</a:t>
            </a:r>
          </a:p>
        </p:txBody>
      </p:sp>
      <p:sp>
        <p:nvSpPr>
          <p:cNvPr id="5" name="Slide Number Placeholder 4"/>
          <p:cNvSpPr>
            <a:spLocks noGrp="1"/>
          </p:cNvSpPr>
          <p:nvPr>
            <p:ph type="sldNum" idx="12"/>
          </p:nvPr>
        </p:nvSpPr>
        <p:spPr/>
        <p:txBody>
          <a:bodyPr/>
          <a:lstStyle>
            <a:lvl1pPr>
              <a:defRPr/>
            </a:lvl1pPr>
          </a:lstStyle>
          <a:p>
            <a:r>
              <a:rPr lang="en-GB" dirty="0"/>
              <a:t>Slide </a:t>
            </a:r>
            <a:fld id="{06B781AF-4CCF-49B0-A572-DE54FBE5D942}" type="slidenum">
              <a:rPr lang="en-GB"/>
              <a:pPr/>
              <a:t>‹#›</a:t>
            </a:fld>
            <a:endParaRPr lang="en-GB"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dirty="0"/>
              <a:t>April 2021</a:t>
            </a:r>
            <a:endParaRPr lang="en-GB" dirty="0"/>
          </a:p>
        </p:txBody>
      </p:sp>
      <p:sp>
        <p:nvSpPr>
          <p:cNvPr id="3" name="Footer Placeholder 2"/>
          <p:cNvSpPr>
            <a:spLocks noGrp="1"/>
          </p:cNvSpPr>
          <p:nvPr>
            <p:ph type="ftr" idx="11"/>
          </p:nvPr>
        </p:nvSpPr>
        <p:spPr/>
        <p:txBody>
          <a:bodyPr/>
          <a:lstStyle>
            <a:lvl1pPr>
              <a:defRPr/>
            </a:lvl1pPr>
          </a:lstStyle>
          <a:p>
            <a:r>
              <a:rPr lang="en-GB" dirty="0"/>
              <a:t>Joseph Levy (InterDigital)</a:t>
            </a:r>
          </a:p>
        </p:txBody>
      </p:sp>
      <p:sp>
        <p:nvSpPr>
          <p:cNvPr id="4" name="Slide Number Placeholder 3"/>
          <p:cNvSpPr>
            <a:spLocks noGrp="1"/>
          </p:cNvSpPr>
          <p:nvPr>
            <p:ph type="sldNum" idx="12"/>
          </p:nvPr>
        </p:nvSpPr>
        <p:spPr/>
        <p:txBody>
          <a:bodyPr/>
          <a:lstStyle>
            <a:lvl1pPr>
              <a:defRPr/>
            </a:lvl1pPr>
          </a:lstStyle>
          <a:p>
            <a:r>
              <a:rPr lang="en-GB" dirty="0"/>
              <a:t>Slide </a:t>
            </a:r>
            <a:fld id="{F5D8E26B-7BCF-4D25-9C89-0168A6618F18}" type="slidenum">
              <a:rPr lang="en-GB"/>
              <a:pPr/>
              <a:t>‹#›</a:t>
            </a:fld>
            <a:endParaRPr lang="en-GB"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dirty="0"/>
              <a:t>April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6B5E41C2-EF12-4EF2-8280-F2B4208277C2}" type="slidenum">
              <a:rPr lang="en-GB"/>
              <a:pPr/>
              <a:t>‹#›</a:t>
            </a:fld>
            <a:endParaRPr lang="en-GB"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dirty="0"/>
              <a:t>April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9B0D65C8-A0CA-4DDA-83BB-897866218593}" type="slidenum">
              <a:rPr lang="en-GB"/>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dirty="0"/>
              <a:t>April 2021</a:t>
            </a:r>
            <a:endParaRPr lang="en-GB" dirty="0"/>
          </a:p>
        </p:txBody>
      </p:sp>
      <p:sp>
        <p:nvSpPr>
          <p:cNvPr id="1028" name="Rectangle 4"/>
          <p:cNvSpPr>
            <a:spLocks noGrp="1" noChangeArrowheads="1"/>
          </p:cNvSpPr>
          <p:nvPr>
            <p:ph type="ftr"/>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Joseph Levy (InterDigital)</a:t>
            </a:r>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dirty="0"/>
          </a:p>
        </p:txBody>
      </p:sp>
      <p:sp>
        <p:nvSpPr>
          <p:cNvPr id="1031" name="Rectangle 7"/>
          <p:cNvSpPr>
            <a:spLocks noChangeArrowheads="1"/>
          </p:cNvSpPr>
          <p:nvPr/>
        </p:nvSpPr>
        <p:spPr bwMode="auto">
          <a:xfrm>
            <a:off x="912284" y="6475413"/>
            <a:ext cx="479298"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Agenda</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dirty="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802.11-21/0658r0</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wmf"/></Relationships>
</file>

<file path=ppt/slides/_rels/slide10.xml.rels><?xml version="1.0" encoding="UTF-8" standalone="yes"?>
<Relationships xmlns="http://schemas.openxmlformats.org/package/2006/relationships"><Relationship Id="rId2" Type="http://schemas.openxmlformats.org/officeDocument/2006/relationships/hyperlink" Target="https://mentor.ieee.org/802.11/dcn/21/11-21-0616-00-AANI-802-11ax-features-and-applicability-to-5g-and-wi-fi-convergence.pptx"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mentor.ieee.org/802.11/dcn/21/11-21-0170-00-0000-2021-jan-liaison-from-wba-re-convergence.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8" Type="http://schemas.openxmlformats.org/officeDocument/2006/relationships/hyperlink" Target="https://mentor.ieee.org/802.11/dcn/20/11-20-0580-00-AANI-consideration-of-interworking-between-3gpp-5g-core-and-ieee-802-11.pptx" TargetMode="External"/><Relationship Id="rId3" Type="http://schemas.openxmlformats.org/officeDocument/2006/relationships/hyperlink" Target="https://mentor.ieee.org/802.11/dcn/19/11-19-1529-01-AANI-objective-and-scope-of-technical-report-on-interworking-between-5g-core-network-and-wlan.docx" TargetMode="External"/><Relationship Id="rId7" Type="http://schemas.openxmlformats.org/officeDocument/2006/relationships/hyperlink" Target="https://mentor.ieee.org/802.11/dcn/20/11-20-0013-01-AANI-draft-technical-report-on-interworking-between-3gpp-5g-network-wlan.docx" TargetMode="External"/><Relationship Id="rId2" Type="http://schemas.openxmlformats.org/officeDocument/2006/relationships/hyperlink" Target="https://mentor.ieee.org/802.11/dcn/19/11-19-1160-01-AANI-proposal-on-interworking-between-ieee-802-11-wlan-and-3gpp-5g-core-network.pptx" TargetMode="External"/><Relationship Id="rId1" Type="http://schemas.openxmlformats.org/officeDocument/2006/relationships/slideLayout" Target="../slideLayouts/slideLayout2.xml"/><Relationship Id="rId6" Type="http://schemas.openxmlformats.org/officeDocument/2006/relationships/hyperlink" Target="https://mentor.ieee.org/802.11/dcn/20/11-20-0013-00-AANI-draft-technical-report-on-interworking-between-3gpp-5g-network-wlan.docx" TargetMode="External"/><Relationship Id="rId11" Type="http://schemas.openxmlformats.org/officeDocument/2006/relationships/hyperlink" Target="https://mentor.ieee.org/802.11/dcn/20/11-20-1031-02-AANI-11-20-0013-00-aani-draft-technical-report-on-interworking-between-3gpp-5g-network-wlan-intel-comments.docx" TargetMode="External"/><Relationship Id="rId5" Type="http://schemas.openxmlformats.org/officeDocument/2006/relationships/hyperlink" Target="https://mentor.ieee.org/802.11/dcn/19/11-19-1843-00-AANI-initial-technical-draft-report-on-interworking-between-3gpp-5g-network-and-wlan.docx" TargetMode="External"/><Relationship Id="rId10" Type="http://schemas.openxmlformats.org/officeDocument/2006/relationships/hyperlink" Target="https://mentor.ieee.org/802.11/dcn/20/11-20-0013-03-AANI-draft-technical-report-on-interworking-between-3gpp-5g-network-wlan.docx" TargetMode="External"/><Relationship Id="rId4" Type="http://schemas.openxmlformats.org/officeDocument/2006/relationships/hyperlink" Target="https://mentor.ieee.org/802.11/dcn/19/11-19-2046-00-AANI-the-initial-technical-draft-report-on-interworking-between-3gpp-5g-network-network.pptx" TargetMode="External"/><Relationship Id="rId9" Type="http://schemas.openxmlformats.org/officeDocument/2006/relationships/hyperlink" Target="https://mentor.ieee.org/802.11/dcn/20/11-20-0013-02-AANI-draft-technical-report-on-interworking-between-3gpp-5g-network-wlan.docx" TargetMode="External"/></Relationships>
</file>

<file path=ppt/slides/_rels/slide15.xml.rels><?xml version="1.0" encoding="UTF-8" standalone="yes"?>
<Relationships xmlns="http://schemas.openxmlformats.org/package/2006/relationships"><Relationship Id="rId8" Type="http://schemas.openxmlformats.org/officeDocument/2006/relationships/hyperlink" Target="https://mentor.ieee.org/802.11/dcn/20/11-20-1512-01-AANI-aani-sc-teleconference-15-sep-2020-meeting-minutes.docx" TargetMode="External"/><Relationship Id="rId13" Type="http://schemas.openxmlformats.org/officeDocument/2006/relationships/hyperlink" Target="https://mentor.ieee.org/802.11/dcn/20/11-20-1689-00-AANI-aani-sc-teleconference-20-oct-2020-meeting-minutes.docx" TargetMode="External"/><Relationship Id="rId18" Type="http://schemas.openxmlformats.org/officeDocument/2006/relationships/hyperlink" Target="https://mentor.ieee.org/802.11/dcn/21/11-21-0148-00-AANI-ieee-802-11-aani-standing-committee-january-2021-interim-meeting-minutes.docx" TargetMode="External"/><Relationship Id="rId3" Type="http://schemas.openxmlformats.org/officeDocument/2006/relationships/hyperlink" Target="https://mentor.ieee.org/802.11/dcn/20/11-20-1262-02-AANI-cc32-aani-report-comments.xlsx" TargetMode="External"/><Relationship Id="rId21" Type="http://schemas.openxmlformats.org/officeDocument/2006/relationships/hyperlink" Target="https://mentor.ieee.org/802.11/dcn/21/11-21-0438-00-AANI-interworking-report-way-forward.pptx" TargetMode="External"/><Relationship Id="rId7" Type="http://schemas.openxmlformats.org/officeDocument/2006/relationships/hyperlink" Target="https://mentor.ieee.org/802.11/dcn/20/11-20-1376-00-AANI-technical-report-on-interworking-between-3gpp-5g-system-and-wlan.docx" TargetMode="External"/><Relationship Id="rId12" Type="http://schemas.openxmlformats.org/officeDocument/2006/relationships/hyperlink" Target="https://mentor.ieee.org/802.11/dcn/20/11-20-1601" TargetMode="External"/><Relationship Id="rId17" Type="http://schemas.openxmlformats.org/officeDocument/2006/relationships/hyperlink" Target="https://mentor.ieee.org/802.11/dcn/21/11-21-0058-00-AANI-aani-sc-teleconference-minutes-5-january-2021.docx" TargetMode="External"/><Relationship Id="rId2" Type="http://schemas.openxmlformats.org/officeDocument/2006/relationships/hyperlink" Target="https://mentor.ieee.org/802.11/dcn/20/11-20-0013-05-AANI-draft-technical-report-on-interworking-between-3gpp-5g-network-wlan.docx" TargetMode="External"/><Relationship Id="rId16" Type="http://schemas.openxmlformats.org/officeDocument/2006/relationships/hyperlink" Target="https://mentor.ieee.org/802.11/dcn/20/11-20-1977-00-AANI-aani-sc-teleconference-minutes-15-december-2020.docx" TargetMode="External"/><Relationship Id="rId20" Type="http://schemas.openxmlformats.org/officeDocument/2006/relationships/hyperlink" Target="https://mentor.ieee.org/802.11/dcn/21/11-21-0413-00-AANI-aani-sc-technical-report-11-20-0013-way-forward.pptx" TargetMode="External"/><Relationship Id="rId1" Type="http://schemas.openxmlformats.org/officeDocument/2006/relationships/slideLayout" Target="../slideLayouts/slideLayout2.xml"/><Relationship Id="rId6" Type="http://schemas.openxmlformats.org/officeDocument/2006/relationships/hyperlink" Target="https://mentor.ieee.org/802.11/dcn/20/11-20-1356-00-AANI-proposed-comment-resolution-for-cid-10-11-12-105-on-comment-collection-sheet-11-20-1262r2.docx" TargetMode="External"/><Relationship Id="rId11" Type="http://schemas.openxmlformats.org/officeDocument/2006/relationships/hyperlink" Target="https://mentor.ieee.org/802.11/dcn/20/11-20-1668-00-AANI-aani-sc-teleconference-13-oct-2020-meeting-minutes.docx" TargetMode="External"/><Relationship Id="rId5" Type="http://schemas.openxmlformats.org/officeDocument/2006/relationships/hyperlink" Target="https://mentor.ieee.org/802.11/dcn/20/11-20-0013-05-AANI-draft-technical-report-on-interworking-between-3gpp-5g-network-wlan.pdf" TargetMode="External"/><Relationship Id="rId15" Type="http://schemas.openxmlformats.org/officeDocument/2006/relationships/hyperlink" Target="https://mentor.ieee.org/802.11/dcn/20/11-20-1926-00-AANI-aani-sc-teleconference-minutes-november-2020-plenary.docx" TargetMode="External"/><Relationship Id="rId10" Type="http://schemas.openxmlformats.org/officeDocument/2006/relationships/hyperlink" Target="https://mentor.ieee.org/802.11/dcn/20/11-20-1600-00-AANI-aani-sc-teleconference-6-oct-2020-meeting-minutes.docx" TargetMode="External"/><Relationship Id="rId19" Type="http://schemas.openxmlformats.org/officeDocument/2006/relationships/hyperlink" Target="https://mentor.ieee.org/802.11/dcn/20/11-20-0013-10-AANI-draft-technical-report-on-interworking-between-3gpp-5g-network-wlan.docx" TargetMode="External"/><Relationship Id="rId4" Type="http://schemas.openxmlformats.org/officeDocument/2006/relationships/hyperlink" Target="https://mentor.ieee.org/802.11/dcn/20/11-20-1262-03-AANI-cc32-aani-report-comments.xlsx" TargetMode="External"/><Relationship Id="rId9" Type="http://schemas.openxmlformats.org/officeDocument/2006/relationships/hyperlink" Target="https://mentor.ieee.org/802.11/dcn/20/11-20-1567-00-AANI-aani-sc-teleconference-1-oct-2020-meeting-minutes.docx" TargetMode="External"/><Relationship Id="rId14" Type="http://schemas.openxmlformats.org/officeDocument/2006/relationships/hyperlink" Target="https://mentor.ieee.org/802.11/dcn/20/11-20-1748-00-AANI-aani-sc-teleconference-27-oct-2020-meeting-minutes.docx" TargetMode="External"/><Relationship Id="rId22" Type="http://schemas.openxmlformats.org/officeDocument/2006/relationships/hyperlink" Target="https://mentor.ieee.org/802.11/dcn/21/11-21-0459-01-AANI-review-on-the-comments-of-wlan-5g-interworking-report-proposed-way-forward-11-21-0438r0.pptx"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imat.ieee.org/802.11/attendance"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11/dcn/21/11-21-0616-00-AANI-802-11ax-features-and-applicability-to-5g-and-wi-fi-convergence.pptx"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standards.ieee.org/about/policies/bylaws/index.html"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s://standards.ieee.org/faqs/affiliation.html" TargetMode="External"/><Relationship Id="rId7" Type="http://schemas.openxmlformats.org/officeDocument/2006/relationships/hyperlink" Target="http://standards.ieee.org/develop/policies/bylaws/sect6-7.html#6"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www.ieee.org/content/dam/ieee-org/ieee/web/org/about/ieee_code_of_conduct.pdf" TargetMode="External"/><Relationship Id="rId5" Type="http://schemas.openxmlformats.org/officeDocument/2006/relationships/hyperlink" Target="https://www.ieee.org/about/corporate/governance/p7-8.html" TargetMode="External"/><Relationship Id="rId4" Type="http://schemas.openxmlformats.org/officeDocument/2006/relationships/hyperlink" Target="https://standards.ieee.org/content/dam/ieee-standards/standards/web/documents/other/antitrust.pdf"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9.xml.rels><?xml version="1.0" encoding="UTF-8" standalone="yes"?>
<Relationships xmlns="http://schemas.openxmlformats.org/package/2006/relationships"><Relationship Id="rId3" Type="http://schemas.openxmlformats.org/officeDocument/2006/relationships/hyperlink" Target="https://mentor.ieee.org/802.11/dcn/21/11-21-0616-00-AANI-802-11ax-features-and-applicability-to-5g-and-wi-fi-convergence.pptx" TargetMode="External"/><Relationship Id="rId2" Type="http://schemas.openxmlformats.org/officeDocument/2006/relationships/hyperlink" Target="https://mentor.ieee.org/802.11/dcn/21/11-21-0170-00-0000-2021-jan-liaison-from-wba-re-convergence.docx" TargetMode="External"/><Relationship Id="rId1" Type="http://schemas.openxmlformats.org/officeDocument/2006/relationships/slideLayout" Target="../slideLayouts/slideLayout2.xml"/><Relationship Id="rId5" Type="http://schemas.openxmlformats.org/officeDocument/2006/relationships/hyperlink" Target="https://mentor.ieee.org/802.11/dcn/21/11-21-0580-00-AANI-proposed-resolution-on-the-comments-of-wlan-5g-interworking-report-proposed-way-forward-11-21-0438r0.pptx" TargetMode="External"/><Relationship Id="rId4" Type="http://schemas.openxmlformats.org/officeDocument/2006/relationships/hyperlink" Target="https://mentor.ieee.org/802.11/dcn/20/11-20-0013-11-AANI-draft-technical-report-on-interworking-between-3gpp-5g-network-wlan.docx"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it-IT" dirty="0"/>
              <a:t>AANI SC Teleconference Agenda</a:t>
            </a:r>
            <a:endParaRPr lang="en-GB" dirty="0"/>
          </a:p>
        </p:txBody>
      </p:sp>
      <p:sp>
        <p:nvSpPr>
          <p:cNvPr id="3074" name="Rectangle 2"/>
          <p:cNvSpPr>
            <a:spLocks noGrp="1" noChangeArrowheads="1"/>
          </p:cNvSpPr>
          <p:nvPr>
            <p:ph idx="1"/>
          </p:nvPr>
        </p:nvSpPr>
        <p:spPr>
          <a:xfrm>
            <a:off x="838200" y="1675607"/>
            <a:ext cx="10361084" cy="380999"/>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2021-04-13</a:t>
            </a:r>
          </a:p>
        </p:txBody>
      </p:sp>
      <p:sp>
        <p:nvSpPr>
          <p:cNvPr id="7" name="Footer Placeholder 4"/>
          <p:cNvSpPr>
            <a:spLocks noGrp="1"/>
          </p:cNvSpPr>
          <p:nvPr>
            <p:ph type="ftr" idx="14"/>
          </p:nvPr>
        </p:nvSpPr>
        <p:spPr/>
        <p:txBody>
          <a:bodyPr/>
          <a:lstStyle/>
          <a:p>
            <a:r>
              <a:rPr lang="en-GB" dirty="0"/>
              <a:t>Joseph Levy (InterDigital)</a:t>
            </a:r>
          </a:p>
        </p:txBody>
      </p:sp>
      <p:sp>
        <p:nvSpPr>
          <p:cNvPr id="6" name="Date Placeholder 3"/>
          <p:cNvSpPr>
            <a:spLocks noGrp="1"/>
          </p:cNvSpPr>
          <p:nvPr>
            <p:ph type="dt" idx="15"/>
          </p:nvPr>
        </p:nvSpPr>
        <p:spPr/>
        <p:txBody>
          <a:bodyPr/>
          <a:lstStyle/>
          <a:p>
            <a:r>
              <a:rPr lang="en-US" dirty="0"/>
              <a:t>April 2021</a:t>
            </a:r>
            <a:endParaRPr lang="en-GB" dirty="0"/>
          </a:p>
        </p:txBody>
      </p:sp>
      <p:sp>
        <p:nvSpPr>
          <p:cNvPr id="3076" name="Rectangle 4"/>
          <p:cNvSpPr>
            <a:spLocks noChangeArrowheads="1"/>
          </p:cNvSpPr>
          <p:nvPr/>
        </p:nvSpPr>
        <p:spPr bwMode="auto">
          <a:xfrm>
            <a:off x="533400" y="2004219"/>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graphicFrame>
        <p:nvGraphicFramePr>
          <p:cNvPr id="9" name="Object 3"/>
          <p:cNvGraphicFramePr>
            <a:graphicFrameLocks noChangeAspect="1"/>
          </p:cNvGraphicFramePr>
          <p:nvPr>
            <p:extLst>
              <p:ext uri="{D42A27DB-BD31-4B8C-83A1-F6EECF244321}">
                <p14:modId xmlns:p14="http://schemas.microsoft.com/office/powerpoint/2010/main" val="3090695682"/>
              </p:ext>
            </p:extLst>
          </p:nvPr>
        </p:nvGraphicFramePr>
        <p:xfrm>
          <a:off x="458788" y="2493963"/>
          <a:ext cx="11339512" cy="3913187"/>
        </p:xfrm>
        <a:graphic>
          <a:graphicData uri="http://schemas.openxmlformats.org/presentationml/2006/ole">
            <mc:AlternateContent xmlns:mc="http://schemas.openxmlformats.org/markup-compatibility/2006">
              <mc:Choice xmlns:v="urn:schemas-microsoft-com:vml" Requires="v">
                <p:oleObj name="Document" r:id="rId3" imgW="8249760" imgH="2855880" progId="Word.Document.8">
                  <p:embed/>
                </p:oleObj>
              </mc:Choice>
              <mc:Fallback>
                <p:oleObj name="Document" r:id="rId3" imgW="8249760" imgH="2855880" progId="Word.Document.8">
                  <p:embed/>
                  <p:pic>
                    <p:nvPicPr>
                      <p:cNvPr id="9" name="Object 3"/>
                      <p:cNvPicPr>
                        <a:picLocks noChangeAspect="1" noChangeArrowheads="1"/>
                      </p:cNvPicPr>
                      <p:nvPr/>
                    </p:nvPicPr>
                    <p:blipFill>
                      <a:blip r:embed="rId4"/>
                      <a:srcRect/>
                      <a:stretch>
                        <a:fillRect/>
                      </a:stretch>
                    </p:blipFill>
                    <p:spPr bwMode="auto">
                      <a:xfrm>
                        <a:off x="458788" y="2493963"/>
                        <a:ext cx="11339512" cy="3913187"/>
                      </a:xfrm>
                      <a:prstGeom prst="rect">
                        <a:avLst/>
                      </a:prstGeom>
                      <a:noFill/>
                    </p:spPr>
                  </p:pic>
                </p:oleObj>
              </mc:Fallback>
            </mc:AlternateContent>
          </a:graphicData>
        </a:graphic>
      </p:graphicFrame>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a:t>
            </a:fld>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E81211-6072-4F47-8D8D-AB4177AC8D53}"/>
              </a:ext>
            </a:extLst>
          </p:cNvPr>
          <p:cNvSpPr>
            <a:spLocks noGrp="1"/>
          </p:cNvSpPr>
          <p:nvPr>
            <p:ph type="title"/>
          </p:nvPr>
        </p:nvSpPr>
        <p:spPr/>
        <p:txBody>
          <a:bodyPr/>
          <a:lstStyle/>
          <a:p>
            <a:r>
              <a:rPr lang="en-US" dirty="0"/>
              <a:t>Contributions</a:t>
            </a:r>
          </a:p>
        </p:txBody>
      </p:sp>
      <p:sp>
        <p:nvSpPr>
          <p:cNvPr id="3" name="Content Placeholder 2">
            <a:extLst>
              <a:ext uri="{FF2B5EF4-FFF2-40B4-BE49-F238E27FC236}">
                <a16:creationId xmlns:a16="http://schemas.microsoft.com/office/drawing/2014/main" id="{EA184438-C00B-4FCD-958A-B6E4A1CCC9A5}"/>
              </a:ext>
            </a:extLst>
          </p:cNvPr>
          <p:cNvSpPr>
            <a:spLocks noGrp="1"/>
          </p:cNvSpPr>
          <p:nvPr>
            <p:ph idx="1"/>
          </p:nvPr>
        </p:nvSpPr>
        <p:spPr/>
        <p:txBody>
          <a:bodyPr/>
          <a:lstStyle/>
          <a:p>
            <a:pPr marL="457200" indent="-457200">
              <a:buFont typeface="+mj-lt"/>
              <a:buAutoNum type="arabicPeriod"/>
            </a:pPr>
            <a:r>
              <a:rPr lang="en-US" altLang="en-US" dirty="0">
                <a:latin typeface="+mj-lt"/>
                <a:hlinkClick r:id="rId2"/>
              </a:rPr>
              <a:t>11-21/0616r0</a:t>
            </a:r>
            <a:r>
              <a:rPr lang="en-US" altLang="en-US" dirty="0">
                <a:latin typeface="+mj-lt"/>
              </a:rPr>
              <a:t> </a:t>
            </a:r>
            <a:r>
              <a:rPr lang="en-US" altLang="en-US" dirty="0">
                <a:latin typeface="+mj-lt"/>
                <a:cs typeface="Times New Roman" panose="02020603050405020304" pitchFamily="18" charset="0"/>
              </a:rPr>
              <a:t>“</a:t>
            </a:r>
            <a:r>
              <a:rPr lang="en-US" dirty="0">
                <a:latin typeface="+mj-lt"/>
                <a:cs typeface="Times New Roman" panose="02020603050405020304" pitchFamily="18" charset="0"/>
              </a:rPr>
              <a:t>802.11ax Features and Applicability to 5G and Wi-Fi Convergence” Osama Aboul-Magd (Huawei Technologies)   </a:t>
            </a:r>
          </a:p>
          <a:p>
            <a:pPr marL="457200" indent="-457200">
              <a:buFont typeface="+mj-lt"/>
              <a:buAutoNum type="arabicPeriod"/>
            </a:pPr>
            <a:r>
              <a:rPr lang="en-US" sz="2400" dirty="0">
                <a:latin typeface="+mj-lt"/>
              </a:rPr>
              <a:t>?? </a:t>
            </a:r>
          </a:p>
          <a:p>
            <a:endParaRPr lang="en-US" dirty="0"/>
          </a:p>
        </p:txBody>
      </p:sp>
      <p:sp>
        <p:nvSpPr>
          <p:cNvPr id="4" name="Slide Number Placeholder 3">
            <a:extLst>
              <a:ext uri="{FF2B5EF4-FFF2-40B4-BE49-F238E27FC236}">
                <a16:creationId xmlns:a16="http://schemas.microsoft.com/office/drawing/2014/main" id="{D25539EE-91F2-409D-AEE6-CD31848B32BE}"/>
              </a:ext>
            </a:extLst>
          </p:cNvPr>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a:extLst>
              <a:ext uri="{FF2B5EF4-FFF2-40B4-BE49-F238E27FC236}">
                <a16:creationId xmlns:a16="http://schemas.microsoft.com/office/drawing/2014/main" id="{D3CE8E09-5606-4CFE-97B3-E5A1598A4D30}"/>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88114356-01D7-4EB7-8CDB-1CA8C82CD5A5}"/>
              </a:ext>
            </a:extLst>
          </p:cNvPr>
          <p:cNvSpPr>
            <a:spLocks noGrp="1"/>
          </p:cNvSpPr>
          <p:nvPr>
            <p:ph type="dt" idx="15"/>
          </p:nvPr>
        </p:nvSpPr>
        <p:spPr/>
        <p:txBody>
          <a:bodyPr/>
          <a:lstStyle/>
          <a:p>
            <a:r>
              <a:rPr lang="en-US" dirty="0"/>
              <a:t>April 2021</a:t>
            </a:r>
            <a:endParaRPr lang="en-GB" dirty="0"/>
          </a:p>
        </p:txBody>
      </p:sp>
    </p:spTree>
    <p:extLst>
      <p:ext uri="{BB962C8B-B14F-4D97-AF65-F5344CB8AC3E}">
        <p14:creationId xmlns:p14="http://schemas.microsoft.com/office/powerpoint/2010/main" val="36106782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83F19B-0AA7-4CCB-9240-C047349B4050}"/>
              </a:ext>
            </a:extLst>
          </p:cNvPr>
          <p:cNvSpPr>
            <a:spLocks noGrp="1"/>
          </p:cNvSpPr>
          <p:nvPr>
            <p:ph type="title"/>
          </p:nvPr>
        </p:nvSpPr>
        <p:spPr/>
        <p:txBody>
          <a:bodyPr/>
          <a:lstStyle/>
          <a:p>
            <a:r>
              <a:rPr lang="en-US" dirty="0"/>
              <a:t>Straw Poll</a:t>
            </a:r>
          </a:p>
        </p:txBody>
      </p:sp>
      <p:sp>
        <p:nvSpPr>
          <p:cNvPr id="3" name="Content Placeholder 2">
            <a:extLst>
              <a:ext uri="{FF2B5EF4-FFF2-40B4-BE49-F238E27FC236}">
                <a16:creationId xmlns:a16="http://schemas.microsoft.com/office/drawing/2014/main" id="{5433F96D-E706-48FD-B27F-84ABA1BA08AA}"/>
              </a:ext>
            </a:extLst>
          </p:cNvPr>
          <p:cNvSpPr>
            <a:spLocks noGrp="1"/>
          </p:cNvSpPr>
          <p:nvPr>
            <p:ph idx="1"/>
          </p:nvPr>
        </p:nvSpPr>
        <p:spPr/>
        <p:txBody>
          <a:bodyPr/>
          <a:lstStyle/>
          <a:p>
            <a:endParaRPr lang="en-US" dirty="0"/>
          </a:p>
        </p:txBody>
      </p:sp>
      <p:sp>
        <p:nvSpPr>
          <p:cNvPr id="4" name="Slide Number Placeholder 3">
            <a:extLst>
              <a:ext uri="{FF2B5EF4-FFF2-40B4-BE49-F238E27FC236}">
                <a16:creationId xmlns:a16="http://schemas.microsoft.com/office/drawing/2014/main" id="{1607FA22-1E59-4FD0-8628-DC407BC2CC40}"/>
              </a:ext>
            </a:extLst>
          </p:cNvPr>
          <p:cNvSpPr>
            <a:spLocks noGrp="1"/>
          </p:cNvSpPr>
          <p:nvPr>
            <p:ph type="sldNum" idx="12"/>
          </p:nvPr>
        </p:nvSpPr>
        <p:spPr/>
        <p:txBody>
          <a:bodyPr/>
          <a:lstStyle/>
          <a:p>
            <a:r>
              <a:rPr lang="en-GB" dirty="0"/>
              <a:t>Slide </a:t>
            </a:r>
            <a:fld id="{440F5867-744E-4AA6-B0ED-4C44D2DFBB7B}" type="slidenum">
              <a:rPr lang="en-GB" smtClean="0"/>
              <a:pPr/>
              <a:t>11</a:t>
            </a:fld>
            <a:endParaRPr lang="en-GB" dirty="0"/>
          </a:p>
        </p:txBody>
      </p:sp>
      <p:sp>
        <p:nvSpPr>
          <p:cNvPr id="5" name="Footer Placeholder 4">
            <a:extLst>
              <a:ext uri="{FF2B5EF4-FFF2-40B4-BE49-F238E27FC236}">
                <a16:creationId xmlns:a16="http://schemas.microsoft.com/office/drawing/2014/main" id="{B5CD19C4-5A6B-4B95-B1FE-A0EDFB0C8D18}"/>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0DCEEC72-8BD2-4C3D-ABE6-53B13DD0D46E}"/>
              </a:ext>
            </a:extLst>
          </p:cNvPr>
          <p:cNvSpPr>
            <a:spLocks noGrp="1"/>
          </p:cNvSpPr>
          <p:nvPr>
            <p:ph type="dt" idx="15"/>
          </p:nvPr>
        </p:nvSpPr>
        <p:spPr/>
        <p:txBody>
          <a:bodyPr/>
          <a:lstStyle/>
          <a:p>
            <a:r>
              <a:rPr lang="en-US" dirty="0"/>
              <a:t>April 2021</a:t>
            </a:r>
            <a:endParaRPr lang="en-GB" dirty="0"/>
          </a:p>
        </p:txBody>
      </p:sp>
    </p:spTree>
    <p:extLst>
      <p:ext uri="{BB962C8B-B14F-4D97-AF65-F5344CB8AC3E}">
        <p14:creationId xmlns:p14="http://schemas.microsoft.com/office/powerpoint/2010/main" val="259826542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a:xfrm>
            <a:off x="914401" y="638274"/>
            <a:ext cx="10361084" cy="400050"/>
          </a:xfrm>
        </p:spPr>
        <p:txBody>
          <a:bodyPr/>
          <a:lstStyle/>
          <a:p>
            <a:r>
              <a:rPr lang="en-US" altLang="en-US" dirty="0"/>
              <a:t>Future Sessions Planning</a:t>
            </a:r>
          </a:p>
        </p:txBody>
      </p:sp>
      <p:sp>
        <p:nvSpPr>
          <p:cNvPr id="37891" name="Content Placeholder 2"/>
          <p:cNvSpPr>
            <a:spLocks noGrp="1"/>
          </p:cNvSpPr>
          <p:nvPr>
            <p:ph idx="1"/>
          </p:nvPr>
        </p:nvSpPr>
        <p:spPr>
          <a:xfrm>
            <a:off x="722843" y="1085852"/>
            <a:ext cx="10744200" cy="5389562"/>
          </a:xfrm>
        </p:spPr>
        <p:txBody>
          <a:bodyPr/>
          <a:lstStyle/>
          <a:p>
            <a:r>
              <a:rPr lang="it-IT" altLang="en-US" sz="2000" dirty="0"/>
              <a:t>802.11 WG May Interim Teleconferences:</a:t>
            </a:r>
            <a:br>
              <a:rPr lang="it-IT" altLang="en-US" sz="2000" dirty="0"/>
            </a:br>
            <a:r>
              <a:rPr lang="it-IT" altLang="en-US" sz="1600" b="0" i="1" dirty="0"/>
              <a:t>AANI SC -  four meeting slot planned</a:t>
            </a:r>
          </a:p>
          <a:p>
            <a:pPr lvl="1" indent="-342900">
              <a:spcBef>
                <a:spcPts val="0"/>
              </a:spcBef>
              <a:spcAft>
                <a:spcPts val="0"/>
              </a:spcAft>
              <a:buSzPts val="1000"/>
              <a:buFont typeface="Symbol" panose="05050102010706020507" pitchFamily="18" charset="2"/>
              <a:buChar char=""/>
              <a:tabLst>
                <a:tab pos="457200" algn="l"/>
              </a:tabLst>
            </a:pPr>
            <a:r>
              <a:rPr lang="en-US" sz="1400" dirty="0">
                <a:solidFill>
                  <a:srgbClr val="000000"/>
                </a:solidFill>
                <a:effectLst/>
                <a:latin typeface="Times New Roman" panose="02020603050405020304" pitchFamily="18" charset="0"/>
                <a:ea typeface="Calibri" panose="020F0502020204030204" pitchFamily="34" charset="0"/>
              </a:rPr>
              <a:t>Tuesday 11 May 2021 11:15-13:15 h ET</a:t>
            </a:r>
            <a:endParaRPr lang="en-US" sz="14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400" dirty="0">
                <a:solidFill>
                  <a:srgbClr val="000000"/>
                </a:solidFill>
                <a:effectLst/>
                <a:latin typeface="Times New Roman" panose="02020603050405020304" pitchFamily="18" charset="0"/>
                <a:ea typeface="Calibri" panose="020F0502020204030204" pitchFamily="34" charset="0"/>
              </a:rPr>
              <a:t>Wednesday 12 May 2021 19:00-21:00 h ET </a:t>
            </a:r>
            <a:endParaRPr lang="en-US" sz="14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400" dirty="0">
                <a:solidFill>
                  <a:srgbClr val="000000"/>
                </a:solidFill>
                <a:effectLst/>
                <a:latin typeface="Times New Roman" panose="02020603050405020304" pitchFamily="18" charset="0"/>
                <a:ea typeface="Calibri" panose="020F0502020204030204" pitchFamily="34" charset="0"/>
              </a:rPr>
              <a:t>Thursday 13 May 2021 11:15-13:15 h ET</a:t>
            </a:r>
            <a:endParaRPr lang="en-US" sz="14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400" dirty="0">
                <a:solidFill>
                  <a:srgbClr val="000000"/>
                </a:solidFill>
                <a:effectLst/>
                <a:latin typeface="Times New Roman" panose="02020603050405020304" pitchFamily="18" charset="0"/>
                <a:ea typeface="Calibri" panose="020F0502020204030204" pitchFamily="34" charset="0"/>
              </a:rPr>
              <a:t>Monday 17 May 2021 19:00-21:00 h ET</a:t>
            </a:r>
            <a:endParaRPr lang="en-US" sz="1400" dirty="0">
              <a:effectLst/>
              <a:latin typeface="Calibri" panose="020F0502020204030204" pitchFamily="34" charset="0"/>
              <a:ea typeface="Calibri" panose="020F0502020204030204" pitchFamily="34" charset="0"/>
            </a:endParaRPr>
          </a:p>
          <a:p>
            <a:r>
              <a:rPr lang="it-IT" altLang="en-US" sz="2000" dirty="0"/>
              <a:t>AANI SC Teleconference Plan:</a:t>
            </a:r>
            <a:br>
              <a:rPr lang="it-IT" altLang="en-US" sz="2000" dirty="0"/>
            </a:br>
            <a:r>
              <a:rPr lang="it-IT" altLang="en-US" sz="1600" b="0" i="1" dirty="0">
                <a:cs typeface="+mn-cs"/>
              </a:rPr>
              <a:t>WBA LS – 802.11ax technical discussion:</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Wednesday 21 April 2021 9:00-10:00 h ET </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Wednesday 28 April 2021 9:00-10:00 h ET</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Tuesday 4 May 2021 9:00-10:00 h ET</a:t>
            </a:r>
            <a:endParaRPr lang="it-IT" altLang="en-US" sz="1600" b="0" i="1" dirty="0">
              <a:cs typeface="+mn-cs"/>
            </a:endParaRPr>
          </a:p>
          <a:p>
            <a:pPr marL="400050" lvl="1" indent="0"/>
            <a:r>
              <a:rPr lang="it-IT" altLang="en-US" sz="1600" i="1" dirty="0">
                <a:cs typeface="+mn-cs"/>
              </a:rPr>
              <a:t>Technical Report discussion:</a:t>
            </a:r>
          </a:p>
          <a:p>
            <a:pPr lvl="1" indent="-342900">
              <a:spcBef>
                <a:spcPts val="0"/>
              </a:spcBef>
              <a:spcAft>
                <a:spcPts val="0"/>
              </a:spcAft>
              <a:buSzPts val="1000"/>
              <a:buFont typeface="Symbol" panose="05050102010706020507" pitchFamily="18" charset="2"/>
              <a:buChar char=""/>
              <a:tabLst>
                <a:tab pos="457200" algn="l"/>
              </a:tabLst>
            </a:pPr>
            <a:r>
              <a:rPr lang="it-IT" altLang="en-US" sz="1600" b="0" i="1" dirty="0">
                <a:cs typeface="+mn-cs"/>
              </a:rPr>
              <a:t>Contribution driven</a:t>
            </a:r>
            <a:r>
              <a:rPr lang="en-US" sz="1600" dirty="0">
                <a:latin typeface="Times New Roman" panose="02020603050405020304" pitchFamily="18" charset="0"/>
              </a:rPr>
              <a:t> </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Wednesday 21 April 2021 9:00-10:00 h ET </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Wednesday 28 April 2021 9:00-10:00 h ET</a:t>
            </a:r>
          </a:p>
          <a:p>
            <a:pPr lvl="1" indent="-342900">
              <a:spcBef>
                <a:spcPts val="0"/>
              </a:spcBef>
              <a:spcAft>
                <a:spcPts val="0"/>
              </a:spcAft>
              <a:buSzPts val="1000"/>
              <a:buFont typeface="Symbol" panose="05050102010706020507" pitchFamily="18" charset="2"/>
              <a:buChar char=""/>
              <a:tabLst>
                <a:tab pos="457200" algn="l"/>
              </a:tabLst>
            </a:pPr>
            <a:r>
              <a:rPr lang="en-US" sz="1400" dirty="0">
                <a:latin typeface="Times New Roman" panose="02020603050405020304" pitchFamily="18" charset="0"/>
              </a:rPr>
              <a:t>? Tuesday 4 May 2021 9:00-10:00 h ET</a:t>
            </a:r>
            <a:r>
              <a:rPr lang="it-IT" altLang="en-US" sz="1400" dirty="0">
                <a:latin typeface="Times New Roman" panose="02020603050405020304" pitchFamily="18" charset="0"/>
              </a:rPr>
              <a:t> </a:t>
            </a:r>
          </a:p>
          <a:p>
            <a:pPr lvl="1" indent="-342900">
              <a:spcBef>
                <a:spcPts val="0"/>
              </a:spcBef>
              <a:spcAft>
                <a:spcPts val="0"/>
              </a:spcAft>
              <a:buSzPts val="1000"/>
              <a:buFont typeface="Symbol" panose="05050102010706020507" pitchFamily="18" charset="2"/>
              <a:buChar char=""/>
              <a:tabLst>
                <a:tab pos="457200" algn="l"/>
              </a:tabLst>
            </a:pPr>
            <a:endParaRPr lang="it-IT" altLang="en-US" sz="500" b="0" i="1" dirty="0">
              <a:cs typeface="+mn-cs"/>
            </a:endParaRPr>
          </a:p>
          <a:p>
            <a:pPr marL="0" indent="0">
              <a:spcBef>
                <a:spcPts val="0"/>
              </a:spcBef>
              <a:spcAft>
                <a:spcPts val="0"/>
              </a:spcAft>
              <a:buSzPts val="1000"/>
              <a:tabLst>
                <a:tab pos="457200" algn="l"/>
              </a:tabLst>
            </a:pPr>
            <a:r>
              <a:rPr lang="en-US" sz="2000" dirty="0"/>
              <a:t>WBA Report/LS </a:t>
            </a:r>
            <a:r>
              <a:rPr lang="en-US" sz="2000" dirty="0">
                <a:hlinkClick r:id="rId3">
                  <a:extLst>
                    <a:ext uri="{A12FA001-AC4F-418D-AE19-62706E023703}">
                      <ahyp:hlinkClr xmlns:ahyp="http://schemas.microsoft.com/office/drawing/2018/hyperlinkcolor" val="tx"/>
                    </a:ext>
                  </a:extLst>
                </a:hlinkClick>
              </a:rPr>
              <a:t>11-21-0170r0</a:t>
            </a:r>
            <a:r>
              <a:rPr lang="en-US" sz="2000" dirty="0"/>
              <a:t> request – 802.11ax or 802.11-2020 related contributions  </a:t>
            </a:r>
          </a:p>
          <a:p>
            <a:pPr marL="971550" lvl="1" indent="-457200">
              <a:buFont typeface="+mj-lt"/>
              <a:buAutoNum type="arabicPeriod"/>
            </a:pPr>
            <a:r>
              <a:rPr lang="en-US" sz="1800" dirty="0"/>
              <a:t>Contributions on 802.11ax capabilities addressing specific challenges identified in the WBA Report/LS  </a:t>
            </a:r>
          </a:p>
          <a:p>
            <a:pPr marL="971550" lvl="1" indent="-457200">
              <a:buFont typeface="+mj-lt"/>
              <a:buAutoNum type="arabicPeriod"/>
            </a:pPr>
            <a:r>
              <a:rPr lang="en-US" sz="1800" dirty="0"/>
              <a:t>Discussion/contributions reply LS text proposals</a:t>
            </a:r>
          </a:p>
          <a:p>
            <a:pPr marL="0" indent="0">
              <a:spcBef>
                <a:spcPts val="0"/>
              </a:spcBef>
              <a:spcAft>
                <a:spcPts val="0"/>
              </a:spcAft>
              <a:buSzPts val="1000"/>
              <a:tabLst>
                <a:tab pos="457200" algn="l"/>
              </a:tabLst>
            </a:pPr>
            <a:r>
              <a:rPr lang="en-US" sz="2000" dirty="0"/>
              <a:t>Technical Report related contributions</a:t>
            </a:r>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dirty="0"/>
              <a:t>April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88449412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4613C9-E2ED-4D5E-B497-9C69832788AD}"/>
              </a:ext>
            </a:extLst>
          </p:cNvPr>
          <p:cNvSpPr>
            <a:spLocks noGrp="1"/>
          </p:cNvSpPr>
          <p:nvPr>
            <p:ph type="title"/>
          </p:nvPr>
        </p:nvSpPr>
        <p:spPr/>
        <p:txBody>
          <a:bodyPr/>
          <a:lstStyle/>
          <a:p>
            <a:r>
              <a:rPr lang="en-US" dirty="0"/>
              <a:t>Backup slides</a:t>
            </a:r>
          </a:p>
        </p:txBody>
      </p:sp>
      <p:sp>
        <p:nvSpPr>
          <p:cNvPr id="3" name="Text Placeholder 2">
            <a:extLst>
              <a:ext uri="{FF2B5EF4-FFF2-40B4-BE49-F238E27FC236}">
                <a16:creationId xmlns:a16="http://schemas.microsoft.com/office/drawing/2014/main" id="{5F214655-B287-448C-9369-438792A6333E}"/>
              </a:ext>
            </a:extLst>
          </p:cNvPr>
          <p:cNvSpPr>
            <a:spLocks noGrp="1"/>
          </p:cNvSpPr>
          <p:nvPr>
            <p:ph type="body" idx="1"/>
          </p:nvPr>
        </p:nvSpPr>
        <p:spPr/>
        <p:txBody>
          <a:bodyPr/>
          <a:lstStyle/>
          <a:p>
            <a:endParaRPr lang="en-US" dirty="0"/>
          </a:p>
        </p:txBody>
      </p:sp>
      <p:sp>
        <p:nvSpPr>
          <p:cNvPr id="4" name="Date Placeholder 3">
            <a:extLst>
              <a:ext uri="{FF2B5EF4-FFF2-40B4-BE49-F238E27FC236}">
                <a16:creationId xmlns:a16="http://schemas.microsoft.com/office/drawing/2014/main" id="{017C2D66-69F0-44C3-864C-FB6F4D7D7C5B}"/>
              </a:ext>
            </a:extLst>
          </p:cNvPr>
          <p:cNvSpPr>
            <a:spLocks noGrp="1"/>
          </p:cNvSpPr>
          <p:nvPr>
            <p:ph type="dt" idx="10"/>
          </p:nvPr>
        </p:nvSpPr>
        <p:spPr/>
        <p:txBody>
          <a:bodyPr/>
          <a:lstStyle/>
          <a:p>
            <a:r>
              <a:rPr lang="en-US" dirty="0"/>
              <a:t>April 2021</a:t>
            </a:r>
            <a:endParaRPr lang="en-GB" dirty="0"/>
          </a:p>
        </p:txBody>
      </p:sp>
      <p:sp>
        <p:nvSpPr>
          <p:cNvPr id="5" name="Footer Placeholder 4">
            <a:extLst>
              <a:ext uri="{FF2B5EF4-FFF2-40B4-BE49-F238E27FC236}">
                <a16:creationId xmlns:a16="http://schemas.microsoft.com/office/drawing/2014/main" id="{E629E23E-2838-42EB-B7C5-D496754FF19C}"/>
              </a:ext>
            </a:extLst>
          </p:cNvPr>
          <p:cNvSpPr>
            <a:spLocks noGrp="1"/>
          </p:cNvSpPr>
          <p:nvPr>
            <p:ph type="ftr" idx="11"/>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112FAFBE-C522-47F2-90C4-B36D77AABF55}"/>
              </a:ext>
            </a:extLst>
          </p:cNvPr>
          <p:cNvSpPr>
            <a:spLocks noGrp="1"/>
          </p:cNvSpPr>
          <p:nvPr>
            <p:ph type="sldNum" idx="12"/>
          </p:nvPr>
        </p:nvSpPr>
        <p:spPr/>
        <p:txBody>
          <a:bodyPr/>
          <a:lstStyle/>
          <a:p>
            <a:r>
              <a:rPr lang="en-GB" dirty="0"/>
              <a:t>Slide </a:t>
            </a:r>
            <a:fld id="{3ABCC52B-A3F7-440B-BBF2-55191E6E7773}" type="slidenum">
              <a:rPr lang="en-GB" smtClean="0"/>
              <a:pPr/>
              <a:t>13</a:t>
            </a:fld>
            <a:endParaRPr lang="en-GB" dirty="0"/>
          </a:p>
        </p:txBody>
      </p:sp>
    </p:spTree>
    <p:extLst>
      <p:ext uri="{BB962C8B-B14F-4D97-AF65-F5344CB8AC3E}">
        <p14:creationId xmlns:p14="http://schemas.microsoft.com/office/powerpoint/2010/main" val="361757085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273051"/>
          </a:xfrm>
        </p:spPr>
        <p:txBody>
          <a:bodyPr/>
          <a:lstStyle/>
          <a:p>
            <a:r>
              <a:rPr lang="en-US" dirty="0"/>
              <a:t>Status on the Proposal on Interworking</a:t>
            </a:r>
          </a:p>
        </p:txBody>
      </p:sp>
      <p:sp>
        <p:nvSpPr>
          <p:cNvPr id="3" name="Content Placeholder 2"/>
          <p:cNvSpPr>
            <a:spLocks noGrp="1"/>
          </p:cNvSpPr>
          <p:nvPr>
            <p:ph idx="1"/>
          </p:nvPr>
        </p:nvSpPr>
        <p:spPr>
          <a:xfrm>
            <a:off x="152400" y="1143000"/>
            <a:ext cx="11860742" cy="5292726"/>
          </a:xfrm>
        </p:spPr>
        <p:txBody>
          <a:bodyPr/>
          <a:lstStyle/>
          <a:p>
            <a:pPr marL="571500" indent="-457200">
              <a:spcAft>
                <a:spcPts val="0"/>
              </a:spcAft>
              <a:buFont typeface="Arial" panose="020B0604020202020204" pitchFamily="34" charset="0"/>
              <a:buChar char="•"/>
            </a:pPr>
            <a:r>
              <a:rPr lang="en-US" altLang="en-US" sz="1600" b="0" dirty="0">
                <a:solidFill>
                  <a:schemeClr val="tx1"/>
                </a:solidFill>
              </a:rPr>
              <a:t>July 2019 a proposal was made: </a:t>
            </a:r>
            <a:r>
              <a:rPr lang="en-US" altLang="en-US" sz="1600" b="0" dirty="0">
                <a:solidFill>
                  <a:schemeClr val="tx1"/>
                </a:solidFill>
                <a:hlinkClick r:id="rId2"/>
              </a:rPr>
              <a:t>11-19/1160r1</a:t>
            </a:r>
            <a:r>
              <a:rPr lang="en-US" altLang="en-US" sz="1600" b="0" dirty="0">
                <a:solidFill>
                  <a:schemeClr val="tx1"/>
                </a:solidFill>
              </a:rPr>
              <a:t> Proposal on Interworking between IEEE 802.11 WLAN and 3GPP 5G Core Network</a:t>
            </a:r>
          </a:p>
          <a:p>
            <a:pPr marL="571500" indent="-457200">
              <a:spcAft>
                <a:spcPts val="0"/>
              </a:spcAft>
              <a:buFont typeface="Arial" panose="020B0604020202020204" pitchFamily="34" charset="0"/>
              <a:buChar char="•"/>
            </a:pPr>
            <a:r>
              <a:rPr lang="en-US" altLang="en-US" sz="1600" b="0" dirty="0">
                <a:solidFill>
                  <a:schemeClr val="tx1"/>
                </a:solidFill>
              </a:rPr>
              <a:t>Sept 2019 more details: </a:t>
            </a:r>
            <a:r>
              <a:rPr lang="en-US" altLang="en-US" sz="1600" b="0" dirty="0">
                <a:solidFill>
                  <a:schemeClr val="tx1"/>
                </a:solidFill>
                <a:hlinkClick r:id="rId3"/>
              </a:rPr>
              <a:t>11-19/1529r1</a:t>
            </a:r>
            <a:r>
              <a:rPr lang="en-US" altLang="en-US" sz="1600" b="0" dirty="0">
                <a:solidFill>
                  <a:schemeClr val="tx1"/>
                </a:solidFill>
              </a:rPr>
              <a:t>, “</a:t>
            </a:r>
            <a:r>
              <a:rPr lang="en-US" sz="1600" b="0" dirty="0"/>
              <a:t>Objective and scope of technical report on interworking between 5G core network and WLAN”</a:t>
            </a:r>
          </a:p>
          <a:p>
            <a:pPr marL="571500" indent="-457200">
              <a:spcAft>
                <a:spcPts val="0"/>
              </a:spcAft>
              <a:buFont typeface="Arial" panose="020B0604020202020204" pitchFamily="34" charset="0"/>
              <a:buChar char="•"/>
            </a:pPr>
            <a:r>
              <a:rPr lang="en-US" altLang="en-US" sz="1600" b="0" dirty="0">
                <a:solidFill>
                  <a:schemeClr val="tx1"/>
                </a:solidFill>
              </a:rPr>
              <a:t>November 2019 two contributions were discussed:</a:t>
            </a:r>
          </a:p>
          <a:p>
            <a:pPr marL="857250" lvl="1" indent="-457200">
              <a:spcBef>
                <a:spcPts val="200"/>
              </a:spcBef>
              <a:spcAft>
                <a:spcPts val="0"/>
              </a:spcAft>
              <a:buFont typeface="Arial" panose="020B0604020202020204" pitchFamily="34" charset="0"/>
              <a:buChar char="•"/>
              <a:defRPr/>
            </a:pPr>
            <a:r>
              <a:rPr lang="en-US" sz="1400" dirty="0">
                <a:hlinkClick r:id="rId4"/>
              </a:rPr>
              <a:t>11-19/2046r0</a:t>
            </a:r>
            <a:r>
              <a:rPr lang="en-US" sz="1400" dirty="0"/>
              <a:t> The Initial Technical Draft Report on Interworking between 3GPP 5G Network &amp; WLAN - </a:t>
            </a:r>
            <a:r>
              <a:rPr lang="en-GB" sz="1400" dirty="0"/>
              <a:t>Hyun Seo OH (ETRI)</a:t>
            </a:r>
          </a:p>
          <a:p>
            <a:pPr marL="857250" lvl="1" indent="-457200">
              <a:spcBef>
                <a:spcPts val="200"/>
              </a:spcBef>
              <a:spcAft>
                <a:spcPts val="0"/>
              </a:spcAft>
              <a:buFont typeface="Arial" panose="020B0604020202020204" pitchFamily="34" charset="0"/>
              <a:buChar char="•"/>
              <a:defRPr/>
            </a:pPr>
            <a:r>
              <a:rPr lang="en-GB" sz="1400" dirty="0">
                <a:hlinkClick r:id="rId5"/>
              </a:rPr>
              <a:t>11-19/1843</a:t>
            </a:r>
            <a:r>
              <a:rPr lang="en-GB" sz="1400" dirty="0"/>
              <a:t> - Initial technical draft report on interworking between 3GPP 5G network &amp; WLAN  - Hyun Seo OH (ETRI)</a:t>
            </a:r>
          </a:p>
          <a:p>
            <a:pPr marL="457200" indent="-457200">
              <a:spcBef>
                <a:spcPts val="200"/>
              </a:spcBef>
              <a:spcAft>
                <a:spcPts val="0"/>
              </a:spcAft>
              <a:buFont typeface="Arial" panose="020B0604020202020204" pitchFamily="34" charset="0"/>
              <a:buChar char="•"/>
              <a:defRPr/>
            </a:pPr>
            <a:r>
              <a:rPr lang="en-GB" sz="1600" b="0" dirty="0">
                <a:solidFill>
                  <a:schemeClr val="tx1"/>
                </a:solidFill>
              </a:rPr>
              <a:t>January 2020 a contribution was discussed:</a:t>
            </a:r>
          </a:p>
          <a:p>
            <a:pPr marL="857250" lvl="1" indent="-457200">
              <a:spcBef>
                <a:spcPts val="200"/>
              </a:spcBef>
              <a:spcAft>
                <a:spcPts val="0"/>
              </a:spcAft>
              <a:buFont typeface="Arial" panose="020B0604020202020204" pitchFamily="34" charset="0"/>
              <a:buChar char="•"/>
              <a:defRPr/>
            </a:pPr>
            <a:r>
              <a:rPr lang="en-US" sz="1400" dirty="0">
                <a:hlinkClick r:id="rId6"/>
              </a:rPr>
              <a:t>11-20/0013r0</a:t>
            </a:r>
            <a:r>
              <a:rPr lang="en-US" sz="1400" dirty="0"/>
              <a:t> “Draft technical report on interworking between 3GPP 5G network &amp; WLAN” - Hyun Seo OH(ETRI)</a:t>
            </a:r>
          </a:p>
          <a:p>
            <a:pPr marL="457200" indent="-457200">
              <a:spcBef>
                <a:spcPts val="200"/>
              </a:spcBef>
              <a:spcAft>
                <a:spcPts val="0"/>
              </a:spcAft>
              <a:buFont typeface="Arial" panose="020B0604020202020204" pitchFamily="34" charset="0"/>
              <a:buChar char="•"/>
              <a:defRPr/>
            </a:pPr>
            <a:r>
              <a:rPr lang="en-US" altLang="en-US" sz="1600" b="0" dirty="0">
                <a:solidFill>
                  <a:schemeClr val="tx1"/>
                </a:solidFill>
              </a:rPr>
              <a:t>April 2020 two contributions were discussed:</a:t>
            </a:r>
          </a:p>
          <a:p>
            <a:pPr marL="857250" lvl="1" indent="-457200">
              <a:spcBef>
                <a:spcPts val="200"/>
              </a:spcBef>
              <a:spcAft>
                <a:spcPts val="0"/>
              </a:spcAft>
              <a:buFont typeface="Arial" panose="020B0604020202020204" pitchFamily="34" charset="0"/>
              <a:buChar char="•"/>
              <a:defRPr/>
            </a:pPr>
            <a:r>
              <a:rPr lang="en-US" altLang="en-US" sz="1400" dirty="0">
                <a:solidFill>
                  <a:schemeClr val="tx1"/>
                </a:solidFill>
                <a:cs typeface="+mn-cs"/>
                <a:hlinkClick r:id="rId7">
                  <a:extLst>
                    <a:ext uri="{A12FA001-AC4F-418D-AE19-62706E023703}">
                      <ahyp:hlinkClr xmlns:ahyp="http://schemas.microsoft.com/office/drawing/2018/hyperlinkcolor" val="tx"/>
                    </a:ext>
                  </a:extLst>
                </a:hlinkClick>
              </a:rPr>
              <a:t>11-20/o013r1</a:t>
            </a:r>
            <a:r>
              <a:rPr lang="en-US" altLang="en-US" sz="1400" dirty="0">
                <a:solidFill>
                  <a:schemeClr val="tx1"/>
                </a:solidFill>
                <a:cs typeface="+mn-cs"/>
              </a:rPr>
              <a:t> “</a:t>
            </a:r>
            <a:r>
              <a:rPr lang="en-US" sz="1400" dirty="0">
                <a:solidFill>
                  <a:schemeClr val="tx1"/>
                </a:solidFill>
                <a:cs typeface="+mn-cs"/>
              </a:rPr>
              <a:t>Draft technical report on interworking between 3GPP 5G network &amp; WLAN” - Hyun Seo OH(ETRI)</a:t>
            </a:r>
          </a:p>
          <a:p>
            <a:pPr marL="857250" lvl="1" indent="-457200">
              <a:spcBef>
                <a:spcPts val="200"/>
              </a:spcBef>
              <a:spcAft>
                <a:spcPts val="0"/>
              </a:spcAft>
              <a:buFont typeface="Arial" panose="020B0604020202020204" pitchFamily="34" charset="0"/>
              <a:buChar char="•"/>
              <a:defRPr/>
            </a:pPr>
            <a:r>
              <a:rPr lang="en-US" altLang="en-US" sz="1400" dirty="0">
                <a:solidFill>
                  <a:schemeClr val="tx1"/>
                </a:solidFill>
                <a:cs typeface="+mn-cs"/>
                <a:hlinkClick r:id="rId8">
                  <a:extLst>
                    <a:ext uri="{A12FA001-AC4F-418D-AE19-62706E023703}">
                      <ahyp:hlinkClr xmlns:ahyp="http://schemas.microsoft.com/office/drawing/2018/hyperlinkcolor" val="tx"/>
                    </a:ext>
                  </a:extLst>
                </a:hlinkClick>
              </a:rPr>
              <a:t>11-20/0580r0</a:t>
            </a:r>
            <a:r>
              <a:rPr lang="en-US" altLang="en-US" sz="1400" dirty="0">
                <a:solidFill>
                  <a:schemeClr val="tx1"/>
                </a:solidFill>
                <a:cs typeface="+mn-cs"/>
              </a:rPr>
              <a:t> “Consideration of interworking between 3GPP 5G core and IEEE 802.11” - Max Riegel (Nokia)</a:t>
            </a:r>
          </a:p>
          <a:p>
            <a:pPr marL="457200" indent="-457200">
              <a:spcBef>
                <a:spcPts val="200"/>
              </a:spcBef>
              <a:spcAft>
                <a:spcPts val="0"/>
              </a:spcAft>
              <a:buFont typeface="Arial" panose="020B0604020202020204" pitchFamily="34" charset="0"/>
              <a:buChar char="•"/>
              <a:defRPr/>
            </a:pPr>
            <a:r>
              <a:rPr lang="en-US" altLang="en-US" sz="1600" b="0" dirty="0">
                <a:solidFill>
                  <a:schemeClr val="tx1"/>
                </a:solidFill>
              </a:rPr>
              <a:t>June 2020 report was discussed: </a:t>
            </a:r>
            <a:r>
              <a:rPr lang="en-US" altLang="en-US" sz="1600" b="0" dirty="0">
                <a:solidFill>
                  <a:schemeClr val="tx1"/>
                </a:solidFill>
                <a:hlinkClick r:id="rId9">
                  <a:extLst>
                    <a:ext uri="{A12FA001-AC4F-418D-AE19-62706E023703}">
                      <ahyp:hlinkClr xmlns:ahyp="http://schemas.microsoft.com/office/drawing/2018/hyperlinkcolor" val="tx"/>
                    </a:ext>
                  </a:extLst>
                </a:hlinkClick>
              </a:rPr>
              <a:t>11-20/0013r2</a:t>
            </a:r>
            <a:r>
              <a:rPr lang="en-US" altLang="en-US" sz="1600" b="0" dirty="0">
                <a:solidFill>
                  <a:schemeClr val="tx1"/>
                </a:solidFill>
              </a:rPr>
              <a:t> “</a:t>
            </a:r>
            <a:r>
              <a:rPr lang="en-US" sz="1600" b="0" dirty="0">
                <a:solidFill>
                  <a:schemeClr val="tx1"/>
                </a:solidFill>
              </a:rPr>
              <a:t>Draft technical report on interworking between 3GPP 5G network &amp; WLAN”</a:t>
            </a:r>
          </a:p>
          <a:p>
            <a:pPr marL="457200" indent="-457200">
              <a:spcBef>
                <a:spcPts val="200"/>
              </a:spcBef>
              <a:spcAft>
                <a:spcPts val="0"/>
              </a:spcAft>
              <a:buFont typeface="Arial" panose="020B0604020202020204" pitchFamily="34" charset="0"/>
              <a:buChar char="•"/>
              <a:defRPr/>
            </a:pPr>
            <a:r>
              <a:rPr lang="en-US" altLang="en-US" sz="1600" b="0" dirty="0">
                <a:solidFill>
                  <a:schemeClr val="tx1"/>
                </a:solidFill>
              </a:rPr>
              <a:t>6 July 2020 an updated version of the report was discussed</a:t>
            </a:r>
          </a:p>
          <a:p>
            <a:pPr marL="857250" lvl="1" indent="-457200">
              <a:spcBef>
                <a:spcPts val="200"/>
              </a:spcBef>
              <a:spcAft>
                <a:spcPts val="0"/>
              </a:spcAft>
              <a:buFont typeface="Arial" panose="020B0604020202020204" pitchFamily="34" charset="0"/>
              <a:buChar char="•"/>
              <a:defRPr/>
            </a:pPr>
            <a:r>
              <a:rPr lang="en-US" altLang="en-US" sz="1400" dirty="0">
                <a:solidFill>
                  <a:schemeClr val="tx1"/>
                </a:solidFill>
                <a:cs typeface="+mn-cs"/>
                <a:hlinkClick r:id="rId10">
                  <a:extLst>
                    <a:ext uri="{A12FA001-AC4F-418D-AE19-62706E023703}">
                      <ahyp:hlinkClr xmlns:ahyp="http://schemas.microsoft.com/office/drawing/2018/hyperlinkcolor" val="tx"/>
                    </a:ext>
                  </a:extLst>
                </a:hlinkClick>
              </a:rPr>
              <a:t>11-20/0013r3</a:t>
            </a:r>
            <a:r>
              <a:rPr lang="en-US" altLang="en-US" sz="1400" dirty="0">
                <a:solidFill>
                  <a:schemeClr val="tx1"/>
                </a:solidFill>
                <a:cs typeface="+mn-cs"/>
              </a:rPr>
              <a:t> “</a:t>
            </a:r>
            <a:r>
              <a:rPr lang="en-US" sz="1400" dirty="0">
                <a:solidFill>
                  <a:schemeClr val="tx1"/>
                </a:solidFill>
                <a:cs typeface="+mn-cs"/>
              </a:rPr>
              <a:t>Draft technical report on interworking between 3GPP 5G network &amp; WLAN”</a:t>
            </a:r>
            <a:br>
              <a:rPr lang="en-US" sz="1400" dirty="0">
                <a:solidFill>
                  <a:schemeClr val="tx1"/>
                </a:solidFill>
                <a:cs typeface="+mn-cs"/>
              </a:rPr>
            </a:br>
            <a:r>
              <a:rPr lang="en-US" sz="1400" dirty="0">
                <a:solidFill>
                  <a:schemeClr val="tx1"/>
                </a:solidFill>
                <a:cs typeface="+mn-cs"/>
              </a:rPr>
              <a:t>Hyun Seo OH (ETRI) was reviewed and changes were discussed</a:t>
            </a:r>
            <a:endParaRPr lang="en-US" altLang="en-US" sz="1600" dirty="0">
              <a:solidFill>
                <a:schemeClr val="tx1"/>
              </a:solidFill>
              <a:cs typeface="+mn-cs"/>
            </a:endParaRPr>
          </a:p>
          <a:p>
            <a:pPr marL="457200" indent="-457200">
              <a:spcBef>
                <a:spcPts val="200"/>
              </a:spcBef>
              <a:buFont typeface="Arial" panose="020B0604020202020204" pitchFamily="34" charset="0"/>
              <a:buChar char="•"/>
              <a:defRPr/>
            </a:pPr>
            <a:r>
              <a:rPr lang="en-US" altLang="en-US" sz="1600" b="0" dirty="0">
                <a:solidFill>
                  <a:schemeClr val="tx1"/>
                </a:solidFill>
              </a:rPr>
              <a:t>14 July 2020 – </a:t>
            </a:r>
          </a:p>
          <a:p>
            <a:pPr marL="857250" lvl="1" indent="-457200">
              <a:spcBef>
                <a:spcPts val="200"/>
              </a:spcBef>
              <a:buFont typeface="Arial" panose="020B0604020202020204" pitchFamily="34" charset="0"/>
              <a:buChar char="•"/>
              <a:defRPr/>
            </a:pPr>
            <a:r>
              <a:rPr lang="en-US" sz="1400" dirty="0">
                <a:hlinkClick r:id="rId10"/>
              </a:rPr>
              <a:t>11-20/0013r3</a:t>
            </a:r>
            <a:r>
              <a:rPr lang="en-US" sz="1400" dirty="0"/>
              <a:t> </a:t>
            </a:r>
            <a:r>
              <a:rPr lang="en-US" sz="1400" b="0" dirty="0"/>
              <a:t>“Draft technical report on interworking between 3GPP 5G network &amp; WLAN”, Hyun Seo OH (ETRI), et al.</a:t>
            </a:r>
          </a:p>
          <a:p>
            <a:pPr marL="857250" lvl="1" indent="-457200">
              <a:spcBef>
                <a:spcPts val="200"/>
              </a:spcBef>
              <a:buFont typeface="Arial" panose="020B0604020202020204" pitchFamily="34" charset="0"/>
              <a:buChar char="•"/>
              <a:defRPr/>
            </a:pPr>
            <a:r>
              <a:rPr lang="en-US" sz="1400" dirty="0">
                <a:hlinkClick r:id="rId11"/>
              </a:rPr>
              <a:t>11-20/1031r0</a:t>
            </a:r>
            <a:r>
              <a:rPr lang="en-US" sz="1400" dirty="0"/>
              <a:t> </a:t>
            </a:r>
            <a:r>
              <a:rPr lang="en-US" sz="1400" b="0" dirty="0"/>
              <a:t>“11-20-0013-03-AANI-draft-technical-report-on-interworking-between-3gpp-5g-network-wlan-Intel-comments”, Binita Gupta (Intel), Necati Canpolat (Intel), </a:t>
            </a:r>
            <a:r>
              <a:rPr lang="en-US" sz="1400" dirty="0"/>
              <a:t>Carlos Cordeiro (Intel) </a:t>
            </a:r>
            <a:endParaRPr lang="en-US" sz="1600" dirty="0"/>
          </a:p>
          <a:p>
            <a:pPr marL="457200" indent="-457200">
              <a:spcBef>
                <a:spcPts val="200"/>
              </a:spcBef>
              <a:buFont typeface="Arial" panose="020B0604020202020204" pitchFamily="34" charset="0"/>
              <a:buChar char="•"/>
              <a:defRPr/>
            </a:pPr>
            <a:r>
              <a:rPr lang="en-US" altLang="en-US" sz="1600" b="0" dirty="0">
                <a:solidFill>
                  <a:schemeClr val="tx1"/>
                </a:solidFill>
              </a:rPr>
              <a:t>29 July 2020 – </a:t>
            </a:r>
          </a:p>
          <a:p>
            <a:pPr marL="857250" lvl="1" indent="-457200">
              <a:spcBef>
                <a:spcPts val="200"/>
              </a:spcBef>
              <a:buFont typeface="Arial" panose="020B0604020202020204" pitchFamily="34" charset="0"/>
              <a:buChar char="•"/>
              <a:defRPr/>
            </a:pPr>
            <a:r>
              <a:rPr lang="en-US" sz="1400" dirty="0">
                <a:solidFill>
                  <a:schemeClr val="tx1"/>
                </a:solidFill>
                <a:cs typeface="+mn-cs"/>
              </a:rPr>
              <a:t>A Straw Poll: </a:t>
            </a:r>
            <a:r>
              <a:rPr lang="en-US" sz="1400" b="0" dirty="0">
                <a:solidFill>
                  <a:schemeClr val="tx1"/>
                </a:solidFill>
              </a:rPr>
              <a:t>Should the AANI SC request a 20 day 802.11 WG comment collection on the “Draft technical report on interworking between 3GPP 5G network &amp; WLAN" 11-20/0013R4? </a:t>
            </a:r>
            <a:r>
              <a:rPr lang="en-US" altLang="en-US" sz="1400" b="0" dirty="0">
                <a:solidFill>
                  <a:schemeClr val="tx1"/>
                </a:solidFill>
              </a:rPr>
              <a:t>Yes:15, No:0, Abstain:1, No Answer: 2</a:t>
            </a:r>
          </a:p>
          <a:p>
            <a:pPr marL="857250" lvl="1" indent="-457200">
              <a:spcBef>
                <a:spcPts val="200"/>
              </a:spcBef>
              <a:buFont typeface="Arial" panose="020B0604020202020204" pitchFamily="34" charset="0"/>
              <a:buChar char="•"/>
              <a:defRPr/>
            </a:pPr>
            <a:endParaRPr lang="en-US" altLang="en-US" sz="1400" dirty="0">
              <a:solidFill>
                <a:schemeClr val="tx1"/>
              </a:solidFill>
              <a:cs typeface="+mn-cs"/>
            </a:endParaRPr>
          </a:p>
          <a:p>
            <a:pPr marL="857250" lvl="1" indent="-457200">
              <a:spcBef>
                <a:spcPts val="200"/>
              </a:spcBef>
              <a:buFont typeface="Arial" panose="020B0604020202020204" pitchFamily="34" charset="0"/>
              <a:buChar char="•"/>
              <a:defRPr/>
            </a:pPr>
            <a:endParaRPr lang="en-GB" dirty="0"/>
          </a:p>
          <a:p>
            <a:pPr marL="571500" indent="-457200">
              <a:buFont typeface="Arial" panose="020B0604020202020204" pitchFamily="34" charset="0"/>
              <a:buChar char="•"/>
            </a:pPr>
            <a:endParaRPr lang="en-US" altLang="en-US" b="0"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14</a:t>
            </a:fld>
            <a:endParaRPr lang="en-GB" dirty="0"/>
          </a:p>
        </p:txBody>
      </p:sp>
      <p:sp>
        <p:nvSpPr>
          <p:cNvPr id="5" name="Footer Placeholder 4"/>
          <p:cNvSpPr>
            <a:spLocks noGrp="1"/>
          </p:cNvSpPr>
          <p:nvPr>
            <p:ph type="ftr" idx="14"/>
          </p:nvPr>
        </p:nvSpPr>
        <p:spPr/>
        <p:txBody>
          <a:bodyPr/>
          <a:lstStyle/>
          <a:p>
            <a:r>
              <a:rPr lang="en-GB" dirty="0"/>
              <a:t>Joseph Levy (InterDigital)</a:t>
            </a:r>
          </a:p>
        </p:txBody>
      </p:sp>
      <p:sp>
        <p:nvSpPr>
          <p:cNvPr id="6" name="Date Placeholder 5"/>
          <p:cNvSpPr>
            <a:spLocks noGrp="1"/>
          </p:cNvSpPr>
          <p:nvPr>
            <p:ph type="dt" idx="15"/>
          </p:nvPr>
        </p:nvSpPr>
        <p:spPr/>
        <p:txBody>
          <a:bodyPr/>
          <a:lstStyle/>
          <a:p>
            <a:r>
              <a:rPr lang="en-US" dirty="0"/>
              <a:t>April 2021</a:t>
            </a:r>
            <a:endParaRPr lang="en-GB" dirty="0"/>
          </a:p>
        </p:txBody>
      </p:sp>
    </p:spTree>
    <p:extLst>
      <p:ext uri="{BB962C8B-B14F-4D97-AF65-F5344CB8AC3E}">
        <p14:creationId xmlns:p14="http://schemas.microsoft.com/office/powerpoint/2010/main" val="234127508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309557"/>
          </a:xfrm>
        </p:spPr>
        <p:txBody>
          <a:bodyPr/>
          <a:lstStyle/>
          <a:p>
            <a:r>
              <a:rPr lang="en-US" dirty="0"/>
              <a:t>Status on the Proposal on Interworking (cont.)</a:t>
            </a:r>
          </a:p>
        </p:txBody>
      </p:sp>
      <p:sp>
        <p:nvSpPr>
          <p:cNvPr id="3" name="Content Placeholder 2"/>
          <p:cNvSpPr>
            <a:spLocks noGrp="1"/>
          </p:cNvSpPr>
          <p:nvPr>
            <p:ph idx="1"/>
          </p:nvPr>
        </p:nvSpPr>
        <p:spPr>
          <a:xfrm>
            <a:off x="94986" y="1074734"/>
            <a:ext cx="11999913" cy="5479102"/>
          </a:xfrm>
        </p:spPr>
        <p:txBody>
          <a:bodyPr/>
          <a:lstStyle/>
          <a:p>
            <a:pPr>
              <a:spcBef>
                <a:spcPts val="200"/>
              </a:spcBef>
              <a:buFont typeface="Arial" panose="020B0604020202020204" pitchFamily="34" charset="0"/>
              <a:buChar char="•"/>
              <a:defRPr/>
            </a:pPr>
            <a:r>
              <a:rPr lang="en-US" altLang="en-US" sz="1200" b="0" dirty="0">
                <a:solidFill>
                  <a:schemeClr val="tx1"/>
                </a:solidFill>
              </a:rPr>
              <a:t>30 July 2020 – a 20 day 802.11 WG Comment Collection (CC32) on </a:t>
            </a:r>
            <a:r>
              <a:rPr lang="en-US" sz="1200" b="0" dirty="0">
                <a:solidFill>
                  <a:schemeClr val="tx1"/>
                </a:solidFill>
                <a:hlinkClick r:id="rId2">
                  <a:extLst>
                    <a:ext uri="{A12FA001-AC4F-418D-AE19-62706E023703}">
                      <ahyp:hlinkClr xmlns:ahyp="http://schemas.microsoft.com/office/drawing/2018/hyperlinkcolor" val="tx"/>
                    </a:ext>
                  </a:extLst>
                </a:hlinkClick>
              </a:rPr>
              <a:t>11-20/0013r5</a:t>
            </a:r>
            <a:r>
              <a:rPr lang="en-US" altLang="en-US" sz="1200" b="0" dirty="0">
                <a:solidFill>
                  <a:schemeClr val="tx1"/>
                </a:solidFill>
              </a:rPr>
              <a:t> was launched, completed on 19 August 2020</a:t>
            </a:r>
          </a:p>
          <a:p>
            <a:pPr lvl="1">
              <a:spcBef>
                <a:spcPts val="200"/>
              </a:spcBef>
              <a:buFont typeface="Arial" panose="020B0604020202020204" pitchFamily="34" charset="0"/>
              <a:buChar char="•"/>
              <a:defRPr/>
            </a:pPr>
            <a:r>
              <a:rPr lang="en-US" altLang="en-US" sz="1200" dirty="0">
                <a:solidFill>
                  <a:schemeClr val="tx1"/>
                </a:solidFill>
                <a:cs typeface="+mn-cs"/>
              </a:rPr>
              <a:t>111 Comments received:  60 technical, 43 editorial, 8 general</a:t>
            </a:r>
          </a:p>
          <a:p>
            <a:pPr>
              <a:spcBef>
                <a:spcPts val="200"/>
              </a:spcBef>
              <a:buFont typeface="Arial" panose="020B0604020202020204" pitchFamily="34" charset="0"/>
              <a:buChar char="•"/>
              <a:defRPr/>
            </a:pPr>
            <a:r>
              <a:rPr lang="en-US" altLang="en-US" sz="1200" b="0" dirty="0">
                <a:solidFill>
                  <a:schemeClr val="tx1"/>
                </a:solidFill>
              </a:rPr>
              <a:t>25 August 2020 – Comment Resolution kicked off -  104 of 111 Comments Assigned – </a:t>
            </a:r>
            <a:r>
              <a:rPr lang="en-US" altLang="en-US" sz="1200" b="0" dirty="0">
                <a:solidFill>
                  <a:schemeClr val="tx1"/>
                </a:solidFill>
                <a:hlinkClick r:id="rId3">
                  <a:extLst>
                    <a:ext uri="{A12FA001-AC4F-418D-AE19-62706E023703}">
                      <ahyp:hlinkClr xmlns:ahyp="http://schemas.microsoft.com/office/drawing/2018/hyperlinkcolor" val="tx"/>
                    </a:ext>
                  </a:extLst>
                </a:hlinkClick>
              </a:rPr>
              <a:t>11-20/1262r2</a:t>
            </a:r>
            <a:endParaRPr lang="en-US" altLang="en-US" sz="1200" b="0" dirty="0">
              <a:solidFill>
                <a:schemeClr val="tx1"/>
              </a:solidFill>
            </a:endParaRPr>
          </a:p>
          <a:p>
            <a:pPr>
              <a:spcBef>
                <a:spcPts val="200"/>
              </a:spcBef>
              <a:buFont typeface="Arial" panose="020B0604020202020204" pitchFamily="34" charset="0"/>
              <a:buChar char="•"/>
              <a:defRPr/>
            </a:pPr>
            <a:r>
              <a:rPr lang="en-US" sz="1200" b="0" dirty="0">
                <a:solidFill>
                  <a:schemeClr val="tx1"/>
                </a:solidFill>
              </a:rPr>
              <a:t>1 September 2020 – Comment Resolution: </a:t>
            </a:r>
          </a:p>
          <a:p>
            <a:pPr lvl="1">
              <a:spcBef>
                <a:spcPts val="200"/>
              </a:spcBef>
              <a:buFont typeface="Arial" panose="020B0604020202020204" pitchFamily="34" charset="0"/>
              <a:buChar char="•"/>
              <a:defRPr/>
            </a:pPr>
            <a:r>
              <a:rPr lang="en-US" sz="1200" dirty="0">
                <a:solidFill>
                  <a:schemeClr val="tx1"/>
                </a:solidFill>
                <a:cs typeface="+mn-cs"/>
              </a:rPr>
              <a:t>Reviewed proposed comment resolutions in </a:t>
            </a:r>
            <a:r>
              <a:rPr lang="en-US" altLang="en-US" sz="1200" dirty="0">
                <a:solidFill>
                  <a:schemeClr val="tx1"/>
                </a:solidFill>
                <a:cs typeface="+mn-cs"/>
                <a:hlinkClick r:id="rId4">
                  <a:extLst>
                    <a:ext uri="{A12FA001-AC4F-418D-AE19-62706E023703}">
                      <ahyp:hlinkClr xmlns:ahyp="http://schemas.microsoft.com/office/drawing/2018/hyperlinkcolor" val="tx"/>
                    </a:ext>
                  </a:extLst>
                </a:hlinkClick>
              </a:rPr>
              <a:t>11-20/1262r3</a:t>
            </a:r>
            <a:r>
              <a:rPr lang="en-US" altLang="en-US" sz="1200" dirty="0">
                <a:solidFill>
                  <a:schemeClr val="tx1"/>
                </a:solidFill>
                <a:cs typeface="+mn-cs"/>
              </a:rPr>
              <a:t> on technical report: </a:t>
            </a:r>
            <a:r>
              <a:rPr lang="en-US" altLang="en-US" sz="1200" dirty="0">
                <a:solidFill>
                  <a:schemeClr val="tx1"/>
                </a:solidFill>
                <a:cs typeface="+mn-cs"/>
                <a:hlinkClick r:id="rId5">
                  <a:extLst>
                    <a:ext uri="{A12FA001-AC4F-418D-AE19-62706E023703}">
                      <ahyp:hlinkClr xmlns:ahyp="http://schemas.microsoft.com/office/drawing/2018/hyperlinkcolor" val="tx"/>
                    </a:ext>
                  </a:extLst>
                </a:hlinkClick>
              </a:rPr>
              <a:t>11-20/0013r5</a:t>
            </a:r>
            <a:endParaRPr lang="en-US" altLang="en-US" sz="1200" dirty="0">
              <a:solidFill>
                <a:schemeClr val="tx1"/>
              </a:solidFill>
              <a:cs typeface="+mn-cs"/>
            </a:endParaRPr>
          </a:p>
          <a:p>
            <a:pPr lvl="1">
              <a:spcBef>
                <a:spcPts val="200"/>
              </a:spcBef>
              <a:buFont typeface="Arial" panose="020B0604020202020204" pitchFamily="34" charset="0"/>
              <a:buChar char="•"/>
              <a:defRPr/>
            </a:pPr>
            <a:r>
              <a:rPr lang="en-US" altLang="en-US" sz="1200" dirty="0">
                <a:solidFill>
                  <a:schemeClr val="tx1"/>
                </a:solidFill>
                <a:cs typeface="+mn-cs"/>
              </a:rPr>
              <a:t>Reviewed </a:t>
            </a:r>
            <a:r>
              <a:rPr lang="en-US" sz="1200" dirty="0">
                <a:solidFill>
                  <a:schemeClr val="tx1"/>
                </a:solidFill>
                <a:cs typeface="+mn-cs"/>
                <a:hlinkClick r:id="rId6">
                  <a:extLst>
                    <a:ext uri="{A12FA001-AC4F-418D-AE19-62706E023703}">
                      <ahyp:hlinkClr xmlns:ahyp="http://schemas.microsoft.com/office/drawing/2018/hyperlinkcolor" val="tx"/>
                    </a:ext>
                  </a:extLst>
                </a:hlinkClick>
              </a:rPr>
              <a:t>11-20/1356r0</a:t>
            </a:r>
            <a:r>
              <a:rPr lang="en-US" sz="1200" dirty="0">
                <a:solidFill>
                  <a:schemeClr val="tx1"/>
                </a:solidFill>
                <a:cs typeface="+mn-cs"/>
              </a:rPr>
              <a:t> Proposed comment resolution for CID 10,11, 12, 105</a:t>
            </a:r>
            <a:endParaRPr lang="en-US" altLang="en-US" sz="1200" dirty="0">
              <a:solidFill>
                <a:schemeClr val="tx1"/>
              </a:solidFill>
              <a:cs typeface="+mn-cs"/>
            </a:endParaRPr>
          </a:p>
          <a:p>
            <a:pPr lvl="1">
              <a:spcBef>
                <a:spcPts val="200"/>
              </a:spcBef>
              <a:buFont typeface="Arial" panose="020B0604020202020204" pitchFamily="34" charset="0"/>
              <a:buChar char="•"/>
              <a:defRPr/>
            </a:pPr>
            <a:r>
              <a:rPr lang="en-US" altLang="en-US" sz="1200" dirty="0">
                <a:solidFill>
                  <a:schemeClr val="tx1"/>
                </a:solidFill>
                <a:cs typeface="+mn-cs"/>
              </a:rPr>
              <a:t>Alternate technical report was briefly reviewed: </a:t>
            </a:r>
            <a:r>
              <a:rPr lang="en-US" altLang="en-US" sz="1200" dirty="0">
                <a:solidFill>
                  <a:schemeClr val="tx1"/>
                </a:solidFill>
                <a:cs typeface="+mn-cs"/>
                <a:hlinkClick r:id="rId7">
                  <a:extLst>
                    <a:ext uri="{A12FA001-AC4F-418D-AE19-62706E023703}">
                      <ahyp:hlinkClr xmlns:ahyp="http://schemas.microsoft.com/office/drawing/2018/hyperlinkcolor" val="tx"/>
                    </a:ext>
                  </a:extLst>
                </a:hlinkClick>
              </a:rPr>
              <a:t>11-20/1376r0</a:t>
            </a:r>
            <a:endParaRPr lang="en-US" altLang="en-US" sz="1200" dirty="0">
              <a:solidFill>
                <a:schemeClr val="tx1"/>
              </a:solidFill>
              <a:cs typeface="+mn-cs"/>
            </a:endParaRPr>
          </a:p>
          <a:p>
            <a:pPr>
              <a:spcBef>
                <a:spcPts val="200"/>
              </a:spcBef>
              <a:buFont typeface="Arial" panose="020B0604020202020204" pitchFamily="34" charset="0"/>
              <a:buChar char="•"/>
              <a:defRPr/>
            </a:pPr>
            <a:r>
              <a:rPr lang="en-US" altLang="en-US" sz="1200" b="0" dirty="0">
                <a:solidFill>
                  <a:schemeClr val="tx1"/>
                </a:solidFill>
              </a:rPr>
              <a:t>15 September 2020 – Comment Resolution (see minutes: </a:t>
            </a:r>
            <a:r>
              <a:rPr lang="en-US" altLang="en-US" sz="1200" b="0" dirty="0">
                <a:solidFill>
                  <a:schemeClr val="tx1"/>
                </a:solidFill>
                <a:hlinkClick r:id="rId8">
                  <a:extLst>
                    <a:ext uri="{A12FA001-AC4F-418D-AE19-62706E023703}">
                      <ahyp:hlinkClr xmlns:ahyp="http://schemas.microsoft.com/office/drawing/2018/hyperlinkcolor" val="tx"/>
                    </a:ext>
                  </a:extLst>
                </a:hlinkClick>
              </a:rPr>
              <a:t>11-20/1512r1</a:t>
            </a:r>
            <a:r>
              <a:rPr lang="en-US" altLang="en-US" sz="1200" b="0" dirty="0">
                <a:solidFill>
                  <a:schemeClr val="tx1"/>
                </a:solidFill>
              </a:rPr>
              <a:t>) – one Motion passed (Motion 1)</a:t>
            </a:r>
          </a:p>
          <a:p>
            <a:pPr>
              <a:spcBef>
                <a:spcPts val="200"/>
              </a:spcBef>
              <a:buFont typeface="Arial" panose="020B0604020202020204" pitchFamily="34" charset="0"/>
              <a:buChar char="•"/>
              <a:defRPr/>
            </a:pPr>
            <a:r>
              <a:rPr lang="en-US" altLang="en-US" sz="1200" b="0" dirty="0">
                <a:solidFill>
                  <a:schemeClr val="tx1"/>
                </a:solidFill>
              </a:rPr>
              <a:t>1 October 2020 – (see minutes: </a:t>
            </a:r>
            <a:r>
              <a:rPr lang="en-US" altLang="en-US" sz="1200" b="0" dirty="0">
                <a:solidFill>
                  <a:schemeClr val="tx1"/>
                </a:solidFill>
                <a:hlinkClick r:id="rId9">
                  <a:extLst>
                    <a:ext uri="{A12FA001-AC4F-418D-AE19-62706E023703}">
                      <ahyp:hlinkClr xmlns:ahyp="http://schemas.microsoft.com/office/drawing/2018/hyperlinkcolor" val="tx"/>
                    </a:ext>
                  </a:extLst>
                </a:hlinkClick>
              </a:rPr>
              <a:t>11-20/1567</a:t>
            </a:r>
            <a:r>
              <a:rPr lang="en-US" altLang="en-US" sz="1200" b="0" dirty="0">
                <a:solidFill>
                  <a:schemeClr val="tx1"/>
                </a:solidFill>
              </a:rPr>
              <a:t>) – one Straw Poll agreed</a:t>
            </a:r>
          </a:p>
          <a:p>
            <a:pPr>
              <a:spcBef>
                <a:spcPts val="200"/>
              </a:spcBef>
              <a:buFont typeface="Arial" panose="020B0604020202020204" pitchFamily="34" charset="0"/>
              <a:buChar char="•"/>
              <a:defRPr/>
            </a:pPr>
            <a:r>
              <a:rPr lang="en-US" altLang="en-US" sz="1200" b="0" dirty="0">
                <a:solidFill>
                  <a:schemeClr val="tx1"/>
                </a:solidFill>
              </a:rPr>
              <a:t>8 October 2020 – (see minutes: </a:t>
            </a:r>
            <a:r>
              <a:rPr lang="en-US" altLang="en-US" sz="1200" b="0" dirty="0">
                <a:solidFill>
                  <a:schemeClr val="tx1"/>
                </a:solidFill>
                <a:hlinkClick r:id="rId10">
                  <a:extLst>
                    <a:ext uri="{A12FA001-AC4F-418D-AE19-62706E023703}">
                      <ahyp:hlinkClr xmlns:ahyp="http://schemas.microsoft.com/office/drawing/2018/hyperlinkcolor" val="tx"/>
                    </a:ext>
                  </a:extLst>
                </a:hlinkClick>
              </a:rPr>
              <a:t>11-20/1600</a:t>
            </a:r>
            <a:r>
              <a:rPr lang="en-US" altLang="en-US" sz="1200" b="0" dirty="0">
                <a:solidFill>
                  <a:schemeClr val="tx1"/>
                </a:solidFill>
              </a:rPr>
              <a:t>) – two Straw Polls agreed</a:t>
            </a:r>
          </a:p>
          <a:p>
            <a:pPr>
              <a:spcBef>
                <a:spcPts val="200"/>
              </a:spcBef>
              <a:buFont typeface="Arial" panose="020B0604020202020204" pitchFamily="34" charset="0"/>
              <a:buChar char="•"/>
              <a:defRPr/>
            </a:pPr>
            <a:r>
              <a:rPr lang="en-US" altLang="en-US" sz="1200" b="0" dirty="0">
                <a:solidFill>
                  <a:schemeClr val="tx1"/>
                </a:solidFill>
              </a:rPr>
              <a:t>13 October 2020 – (see minutes: </a:t>
            </a:r>
            <a:r>
              <a:rPr lang="en-US" altLang="en-US" sz="1200" b="0" dirty="0">
                <a:solidFill>
                  <a:schemeClr val="tx1"/>
                </a:solidFill>
                <a:hlinkClick r:id="rId11">
                  <a:extLst>
                    <a:ext uri="{A12FA001-AC4F-418D-AE19-62706E023703}">
                      <ahyp:hlinkClr xmlns:ahyp="http://schemas.microsoft.com/office/drawing/2018/hyperlinkcolor" val="tx"/>
                    </a:ext>
                  </a:extLst>
                </a:hlinkClick>
              </a:rPr>
              <a:t>11-20/1668</a:t>
            </a:r>
            <a:r>
              <a:rPr lang="en-US" altLang="en-US" sz="1200" b="0" dirty="0">
                <a:solidFill>
                  <a:schemeClr val="tx1"/>
                </a:solidFill>
              </a:rPr>
              <a:t>) – no Straw Polls  - 802 Tutorial (</a:t>
            </a:r>
            <a:r>
              <a:rPr lang="en-US" sz="1200" b="0" u="sng" dirty="0">
                <a:solidFill>
                  <a:schemeClr val="tx1"/>
                </a:solidFill>
                <a:hlinkClick r:id="rId12">
                  <a:extLst>
                    <a:ext uri="{A12FA001-AC4F-418D-AE19-62706E023703}">
                      <ahyp:hlinkClr xmlns:ahyp="http://schemas.microsoft.com/office/drawing/2018/hyperlinkcolor" val="tx"/>
                    </a:ext>
                  </a:extLst>
                </a:hlinkClick>
              </a:rPr>
              <a:t>11-20/1601</a:t>
            </a:r>
            <a:r>
              <a:rPr lang="en-US" altLang="en-US" sz="1200" b="0" dirty="0">
                <a:solidFill>
                  <a:schemeClr val="tx1"/>
                </a:solidFill>
              </a:rPr>
              <a:t>)</a:t>
            </a:r>
          </a:p>
          <a:p>
            <a:pPr>
              <a:spcBef>
                <a:spcPts val="200"/>
              </a:spcBef>
              <a:buFont typeface="Arial" panose="020B0604020202020204" pitchFamily="34" charset="0"/>
              <a:buChar char="•"/>
              <a:defRPr/>
            </a:pPr>
            <a:r>
              <a:rPr lang="en-US" altLang="en-US" sz="1200" b="0" dirty="0">
                <a:solidFill>
                  <a:schemeClr val="tx1"/>
                </a:solidFill>
              </a:rPr>
              <a:t>20 October 2020 – (see minutes: </a:t>
            </a:r>
            <a:r>
              <a:rPr lang="en-US" altLang="en-US" sz="1200" b="0" dirty="0">
                <a:solidFill>
                  <a:schemeClr val="tx1"/>
                </a:solidFill>
                <a:hlinkClick r:id="rId13">
                  <a:extLst>
                    <a:ext uri="{A12FA001-AC4F-418D-AE19-62706E023703}">
                      <ahyp:hlinkClr xmlns:ahyp="http://schemas.microsoft.com/office/drawing/2018/hyperlinkcolor" val="tx"/>
                    </a:ext>
                  </a:extLst>
                </a:hlinkClick>
              </a:rPr>
              <a:t>11-20/1689</a:t>
            </a:r>
            <a:r>
              <a:rPr lang="en-US" altLang="en-US" sz="1200" b="0" dirty="0">
                <a:solidFill>
                  <a:schemeClr val="tx1"/>
                </a:solidFill>
              </a:rPr>
              <a:t>) – no Straw Polls </a:t>
            </a:r>
          </a:p>
          <a:p>
            <a:pPr>
              <a:spcBef>
                <a:spcPts val="200"/>
              </a:spcBef>
              <a:buFont typeface="Arial" panose="020B0604020202020204" pitchFamily="34" charset="0"/>
              <a:buChar char="•"/>
              <a:defRPr/>
            </a:pPr>
            <a:r>
              <a:rPr lang="en-US" altLang="en-US" sz="1200" b="0" dirty="0">
                <a:solidFill>
                  <a:schemeClr val="tx1"/>
                </a:solidFill>
              </a:rPr>
              <a:t>27 October 2020 – (see minutes: </a:t>
            </a:r>
            <a:r>
              <a:rPr lang="en-US" altLang="en-US" sz="1200" b="0" dirty="0">
                <a:solidFill>
                  <a:schemeClr val="tx1"/>
                </a:solidFill>
                <a:hlinkClick r:id="rId14">
                  <a:extLst>
                    <a:ext uri="{A12FA001-AC4F-418D-AE19-62706E023703}">
                      <ahyp:hlinkClr xmlns:ahyp="http://schemas.microsoft.com/office/drawing/2018/hyperlinkcolor" val="tx"/>
                    </a:ext>
                  </a:extLst>
                </a:hlinkClick>
              </a:rPr>
              <a:t>11-20/1748</a:t>
            </a:r>
            <a:r>
              <a:rPr lang="en-US" altLang="en-US" sz="1200" b="0" dirty="0">
                <a:solidFill>
                  <a:schemeClr val="tx1"/>
                </a:solidFill>
              </a:rPr>
              <a:t>) – no Straw Polls</a:t>
            </a:r>
          </a:p>
          <a:p>
            <a:pPr>
              <a:spcBef>
                <a:spcPts val="200"/>
              </a:spcBef>
              <a:buFont typeface="Arial" panose="020B0604020202020204" pitchFamily="34" charset="0"/>
              <a:buChar char="•"/>
              <a:defRPr/>
            </a:pPr>
            <a:r>
              <a:rPr lang="en-US" altLang="en-US" sz="1200" b="0" dirty="0">
                <a:solidFill>
                  <a:schemeClr val="tx1"/>
                </a:solidFill>
              </a:rPr>
              <a:t>3/4 November 2020 – (see minutes: </a:t>
            </a:r>
            <a:r>
              <a:rPr lang="en-US" altLang="en-US" sz="1200" b="0" dirty="0">
                <a:solidFill>
                  <a:schemeClr val="tx1"/>
                </a:solidFill>
                <a:hlinkClick r:id="rId15">
                  <a:extLst>
                    <a:ext uri="{A12FA001-AC4F-418D-AE19-62706E023703}">
                      <ahyp:hlinkClr xmlns:ahyp="http://schemas.microsoft.com/office/drawing/2018/hyperlinkcolor" val="tx"/>
                    </a:ext>
                  </a:extLst>
                </a:hlinkClick>
              </a:rPr>
              <a:t>11-20/1926</a:t>
            </a:r>
            <a:r>
              <a:rPr lang="en-US" altLang="en-US" sz="1200" b="0" dirty="0">
                <a:solidFill>
                  <a:schemeClr val="tx1"/>
                </a:solidFill>
              </a:rPr>
              <a:t>) – several motions passed resolving most of the open comments (Motions 2-6)</a:t>
            </a:r>
          </a:p>
          <a:p>
            <a:pPr>
              <a:spcBef>
                <a:spcPts val="200"/>
              </a:spcBef>
              <a:buFont typeface="Arial" panose="020B0604020202020204" pitchFamily="34" charset="0"/>
              <a:buChar char="•"/>
              <a:defRPr/>
            </a:pPr>
            <a:r>
              <a:rPr lang="en-US" altLang="en-US" sz="1200" b="0" dirty="0">
                <a:solidFill>
                  <a:schemeClr val="tx1"/>
                </a:solidFill>
              </a:rPr>
              <a:t>15 December 2020 – (see minutes: </a:t>
            </a:r>
            <a:r>
              <a:rPr lang="en-US" altLang="en-US" sz="1200" b="0" dirty="0">
                <a:solidFill>
                  <a:schemeClr val="tx1"/>
                </a:solidFill>
                <a:hlinkClick r:id="rId16">
                  <a:extLst>
                    <a:ext uri="{A12FA001-AC4F-418D-AE19-62706E023703}">
                      <ahyp:hlinkClr xmlns:ahyp="http://schemas.microsoft.com/office/drawing/2018/hyperlinkcolor" val="tx"/>
                    </a:ext>
                  </a:extLst>
                </a:hlinkClick>
              </a:rPr>
              <a:t>11-20/1977r0</a:t>
            </a:r>
            <a:r>
              <a:rPr lang="en-US" altLang="en-US" sz="1200" b="0" dirty="0">
                <a:solidFill>
                  <a:schemeClr val="tx1"/>
                </a:solidFill>
              </a:rPr>
              <a:t>) – reviewed open comments and proposed resolutions</a:t>
            </a:r>
          </a:p>
          <a:p>
            <a:pPr>
              <a:spcBef>
                <a:spcPts val="200"/>
              </a:spcBef>
              <a:buFont typeface="Arial" panose="020B0604020202020204" pitchFamily="34" charset="0"/>
              <a:buChar char="•"/>
              <a:defRPr/>
            </a:pPr>
            <a:r>
              <a:rPr lang="en-US" altLang="en-US" sz="1200" b="0" dirty="0">
                <a:solidFill>
                  <a:schemeClr val="tx1"/>
                </a:solidFill>
              </a:rPr>
              <a:t>05 January 2021 – (see minutes: </a:t>
            </a:r>
            <a:r>
              <a:rPr lang="en-US" altLang="en-US" sz="1200" b="0" dirty="0">
                <a:solidFill>
                  <a:schemeClr val="tx1"/>
                </a:solidFill>
                <a:hlinkClick r:id="rId17">
                  <a:extLst>
                    <a:ext uri="{A12FA001-AC4F-418D-AE19-62706E023703}">
                      <ahyp:hlinkClr xmlns:ahyp="http://schemas.microsoft.com/office/drawing/2018/hyperlinkcolor" val="tx"/>
                    </a:ext>
                  </a:extLst>
                </a:hlinkClick>
              </a:rPr>
              <a:t>11-21/0058r0</a:t>
            </a:r>
            <a:r>
              <a:rPr lang="en-US" altLang="en-US" sz="1200" b="0" dirty="0">
                <a:solidFill>
                  <a:schemeClr val="tx1"/>
                </a:solidFill>
              </a:rPr>
              <a:t>) – reviewed editorial review status, report updates, and proposed motions.  </a:t>
            </a:r>
          </a:p>
          <a:p>
            <a:pPr>
              <a:spcBef>
                <a:spcPts val="200"/>
              </a:spcBef>
              <a:buFont typeface="Arial" panose="020B0604020202020204" pitchFamily="34" charset="0"/>
              <a:buChar char="•"/>
              <a:defRPr/>
            </a:pPr>
            <a:r>
              <a:rPr lang="en-US" altLang="en-US" sz="1200" b="0" dirty="0">
                <a:solidFill>
                  <a:schemeClr val="tx1"/>
                </a:solidFill>
              </a:rPr>
              <a:t>January 2021 Interim – (see minutes: </a:t>
            </a:r>
            <a:r>
              <a:rPr lang="en-US" altLang="en-US" sz="1200" b="0" dirty="0">
                <a:solidFill>
                  <a:schemeClr val="tx1"/>
                </a:solidFill>
                <a:hlinkClick r:id="rId18">
                  <a:extLst>
                    <a:ext uri="{A12FA001-AC4F-418D-AE19-62706E023703}">
                      <ahyp:hlinkClr xmlns:ahyp="http://schemas.microsoft.com/office/drawing/2018/hyperlinkcolor" val="tx"/>
                    </a:ext>
                  </a:extLst>
                </a:hlinkClick>
              </a:rPr>
              <a:t>11-21/0148r0</a:t>
            </a:r>
            <a:r>
              <a:rPr lang="en-US" altLang="en-US" sz="1200" b="0" dirty="0">
                <a:solidFill>
                  <a:schemeClr val="tx1"/>
                </a:solidFill>
              </a:rPr>
              <a:t>) – reviewed: report status, the report 11-20/0013r10, completed comment resolution, approved a motioned to send </a:t>
            </a:r>
            <a:r>
              <a:rPr lang="en-US" altLang="en-US" sz="1200" b="0" dirty="0">
                <a:solidFill>
                  <a:schemeClr val="tx1"/>
                </a:solidFill>
                <a:hlinkClick r:id="rId19">
                  <a:extLst>
                    <a:ext uri="{A12FA001-AC4F-418D-AE19-62706E023703}">
                      <ahyp:hlinkClr xmlns:ahyp="http://schemas.microsoft.com/office/drawing/2018/hyperlinkcolor" val="tx"/>
                    </a:ext>
                  </a:extLst>
                </a:hlinkClick>
              </a:rPr>
              <a:t>11-20/0013r10</a:t>
            </a:r>
            <a:r>
              <a:rPr lang="en-US" altLang="en-US" sz="1200" b="0" dirty="0">
                <a:solidFill>
                  <a:schemeClr val="tx1"/>
                </a:solidFill>
              </a:rPr>
              <a:t> to the 802.11 WG for approval. Discussed: the possibility of a Liaison Statement to 3GPP and other interested parties.  The WG did not approve the report. </a:t>
            </a:r>
            <a:endParaRPr lang="en-US" altLang="en-US" sz="1400" b="0" dirty="0">
              <a:solidFill>
                <a:schemeClr val="tx1"/>
              </a:solidFill>
            </a:endParaRPr>
          </a:p>
          <a:p>
            <a:pPr marL="457200" indent="-457200">
              <a:buFont typeface="Arial" panose="020B0604020202020204" pitchFamily="34" charset="0"/>
              <a:buChar char="•"/>
            </a:pPr>
            <a:r>
              <a:rPr lang="en-US" altLang="en-US" sz="2000" dirty="0">
                <a:solidFill>
                  <a:schemeClr val="tx1"/>
                </a:solidFill>
              </a:rPr>
              <a:t>March 2021 Plenary – (see minutes: 11-21/0521r0) – three discussion contributions were discussed: </a:t>
            </a:r>
            <a:br>
              <a:rPr lang="en-US" altLang="en-US" sz="2000" dirty="0">
                <a:solidFill>
                  <a:schemeClr val="tx1"/>
                </a:solidFill>
              </a:rPr>
            </a:br>
            <a:r>
              <a:rPr lang="en-US" sz="1200" b="0" dirty="0">
                <a:hlinkClick r:id="rId20"/>
              </a:rPr>
              <a:t>11-21/0413r0</a:t>
            </a:r>
            <a:r>
              <a:rPr lang="en-US" sz="1200" b="0" dirty="0"/>
              <a:t>, </a:t>
            </a:r>
            <a:r>
              <a:rPr lang="en-US" sz="1200" b="0" dirty="0">
                <a:hlinkClick r:id="rId21"/>
              </a:rPr>
              <a:t>11-21/0438r0</a:t>
            </a:r>
            <a:r>
              <a:rPr lang="en-US" sz="1200" b="0" dirty="0"/>
              <a:t>, and </a:t>
            </a:r>
            <a:r>
              <a:rPr lang="en-US" sz="1200" b="0" dirty="0">
                <a:hlinkClick r:id="rId22"/>
              </a:rPr>
              <a:t>11-21/0459r1</a:t>
            </a:r>
            <a:r>
              <a:rPr lang="en-US" sz="1200" b="0" dirty="0"/>
              <a:t> </a:t>
            </a:r>
            <a:r>
              <a:rPr lang="en-US" sz="1200" b="0" dirty="0">
                <a:solidFill>
                  <a:schemeClr val="tx1"/>
                </a:solidFill>
              </a:rPr>
              <a:t> and main 802.11 “uses” of the report were discussed: </a:t>
            </a:r>
          </a:p>
          <a:p>
            <a:pPr marL="1257300" lvl="2" indent="-457200">
              <a:buFont typeface="+mj-lt"/>
              <a:buAutoNum type="arabicPeriod"/>
            </a:pPr>
            <a:r>
              <a:rPr lang="en-US" sz="1200" dirty="0">
                <a:solidFill>
                  <a:schemeClr val="tx1"/>
                </a:solidFill>
                <a:cs typeface="+mn-cs"/>
              </a:rPr>
              <a:t>To clarify 802.11’s understanding of WLAN/5G interworking and how it relates to 802.11</a:t>
            </a:r>
          </a:p>
          <a:p>
            <a:pPr marL="1257300" lvl="2" indent="-457200">
              <a:buFont typeface="+mj-lt"/>
              <a:buAutoNum type="arabicPeriod"/>
            </a:pPr>
            <a:r>
              <a:rPr lang="en-US" sz="1200" dirty="0">
                <a:solidFill>
                  <a:schemeClr val="tx1"/>
                </a:solidFill>
                <a:cs typeface="+mn-cs"/>
              </a:rPr>
              <a:t>To provide recommendations to 802.11 identifying areas that may need work to improve WLAN/5G interworking</a:t>
            </a:r>
          </a:p>
          <a:p>
            <a:pPr marL="1257300" lvl="2" indent="-457200">
              <a:buFont typeface="+mj-lt"/>
              <a:buAutoNum type="arabicPeriod"/>
            </a:pPr>
            <a:r>
              <a:rPr lang="en-US" sz="1200" dirty="0">
                <a:solidFill>
                  <a:schemeClr val="tx1"/>
                </a:solidFill>
                <a:cs typeface="+mn-cs"/>
              </a:rPr>
              <a:t>To provide 802.11 questions and comments to 3GPP to improve 802.11 understanding WLAN/5G interworking and/or suggest possible 3GPP improvements </a:t>
            </a:r>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15</a:t>
            </a:fld>
            <a:endParaRPr lang="en-GB" dirty="0"/>
          </a:p>
        </p:txBody>
      </p:sp>
      <p:sp>
        <p:nvSpPr>
          <p:cNvPr id="5" name="Footer Placeholder 4"/>
          <p:cNvSpPr>
            <a:spLocks noGrp="1"/>
          </p:cNvSpPr>
          <p:nvPr>
            <p:ph type="ftr" idx="14"/>
          </p:nvPr>
        </p:nvSpPr>
        <p:spPr/>
        <p:txBody>
          <a:bodyPr/>
          <a:lstStyle/>
          <a:p>
            <a:r>
              <a:rPr lang="en-GB" dirty="0"/>
              <a:t>Joseph Levy (InterDigital)</a:t>
            </a:r>
          </a:p>
        </p:txBody>
      </p:sp>
      <p:sp>
        <p:nvSpPr>
          <p:cNvPr id="6" name="Date Placeholder 5"/>
          <p:cNvSpPr>
            <a:spLocks noGrp="1"/>
          </p:cNvSpPr>
          <p:nvPr>
            <p:ph type="dt" idx="15"/>
          </p:nvPr>
        </p:nvSpPr>
        <p:spPr/>
        <p:txBody>
          <a:bodyPr/>
          <a:lstStyle/>
          <a:p>
            <a:r>
              <a:rPr lang="en-US" dirty="0"/>
              <a:t>April 2021</a:t>
            </a:r>
            <a:endParaRPr lang="en-GB" dirty="0"/>
          </a:p>
        </p:txBody>
      </p:sp>
    </p:spTree>
    <p:extLst>
      <p:ext uri="{BB962C8B-B14F-4D97-AF65-F5344CB8AC3E}">
        <p14:creationId xmlns:p14="http://schemas.microsoft.com/office/powerpoint/2010/main" val="10145354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685802"/>
            <a:ext cx="10361084" cy="474662"/>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idx="1"/>
          </p:nvPr>
        </p:nvSpPr>
        <p:spPr>
          <a:xfrm>
            <a:off x="812799" y="1160464"/>
            <a:ext cx="10665885" cy="3474004"/>
          </a:xfrm>
          <a:ln/>
        </p:spPr>
        <p:txBody>
          <a:bodyPr/>
          <a:lstStyle/>
          <a:p>
            <a:pPr algn="ctr"/>
            <a:r>
              <a:rPr lang="en-US" altLang="en-US" sz="2800" dirty="0"/>
              <a:t>Agenda for:</a:t>
            </a:r>
          </a:p>
          <a:p>
            <a:pPr algn="ctr"/>
            <a:r>
              <a:rPr lang="en-US" altLang="en-US" sz="2800" dirty="0"/>
              <a:t> 802.11 AANI SC </a:t>
            </a:r>
            <a:br>
              <a:rPr lang="en-US" altLang="en-US" sz="2800" dirty="0"/>
            </a:br>
            <a:r>
              <a:rPr lang="en-US" altLang="en-US" dirty="0"/>
              <a:t>(Advanced Access Network Interface Standing Committee)</a:t>
            </a:r>
          </a:p>
          <a:p>
            <a:pPr algn="ctr"/>
            <a:r>
              <a:rPr lang="en-US" altLang="en-US" dirty="0"/>
              <a:t>13 April 2021</a:t>
            </a:r>
          </a:p>
          <a:p>
            <a:pPr algn="ctr"/>
            <a:r>
              <a:rPr lang="en-GB" dirty="0"/>
              <a:t>Teleconference</a:t>
            </a:r>
          </a:p>
          <a:p>
            <a:pPr algn="ctr"/>
            <a:r>
              <a:rPr lang="en-US" altLang="en-US" dirty="0"/>
              <a:t>Chair: Joseph Levy (InterDigital)</a:t>
            </a:r>
          </a:p>
          <a:p>
            <a:pPr algn="ctr"/>
            <a:r>
              <a:rPr lang="en-US" altLang="en-US" sz="2000" dirty="0"/>
              <a:t>Vice Chair: Open</a:t>
            </a:r>
          </a:p>
          <a:p>
            <a:pPr algn="ctr"/>
            <a:r>
              <a:rPr lang="en-US" altLang="en-US" sz="2000" dirty="0"/>
              <a:t>Secretary: Open</a:t>
            </a:r>
            <a:endParaRPr lang="en-US" altLang="en-US" dirty="0"/>
          </a:p>
        </p:txBody>
      </p:sp>
      <p:sp>
        <p:nvSpPr>
          <p:cNvPr id="5" name="Footer Placeholder 4"/>
          <p:cNvSpPr>
            <a:spLocks noGrp="1"/>
          </p:cNvSpPr>
          <p:nvPr>
            <p:ph type="ftr" idx="14"/>
          </p:nvPr>
        </p:nvSpPr>
        <p:spPr/>
        <p:txBody>
          <a:bodyPr/>
          <a:lstStyle/>
          <a:p>
            <a:r>
              <a:rPr lang="en-GB" dirty="0"/>
              <a:t>Joseph Levy (InterDigital)</a:t>
            </a:r>
          </a:p>
        </p:txBody>
      </p:sp>
      <p:sp>
        <p:nvSpPr>
          <p:cNvPr id="4" name="Date Placeholder 3"/>
          <p:cNvSpPr>
            <a:spLocks noGrp="1"/>
          </p:cNvSpPr>
          <p:nvPr>
            <p:ph type="dt" idx="15"/>
          </p:nvPr>
        </p:nvSpPr>
        <p:spPr/>
        <p:txBody>
          <a:bodyPr/>
          <a:lstStyle/>
          <a:p>
            <a:r>
              <a:rPr lang="en-US" dirty="0"/>
              <a:t>April 2021</a:t>
            </a:r>
            <a:endParaRPr lang="en-GB"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a:t>
            </a:fld>
            <a:endParaRPr lang="en-GB" dirty="0"/>
          </a:p>
        </p:txBody>
      </p:sp>
      <p:sp>
        <p:nvSpPr>
          <p:cNvPr id="3" name="TextBox 2">
            <a:extLst>
              <a:ext uri="{FF2B5EF4-FFF2-40B4-BE49-F238E27FC236}">
                <a16:creationId xmlns:a16="http://schemas.microsoft.com/office/drawing/2014/main" id="{443B98C9-C847-4EA9-A208-0AE53C2FE4EA}"/>
              </a:ext>
            </a:extLst>
          </p:cNvPr>
          <p:cNvSpPr txBox="1"/>
          <p:nvPr/>
        </p:nvSpPr>
        <p:spPr>
          <a:xfrm>
            <a:off x="865717" y="4785964"/>
            <a:ext cx="9855201" cy="369332"/>
          </a:xfrm>
          <a:prstGeom prst="rect">
            <a:avLst/>
          </a:prstGeom>
          <a:noFill/>
        </p:spPr>
        <p:txBody>
          <a:bodyPr wrap="square" rtlCol="0">
            <a:spAutoFit/>
          </a:bodyPr>
          <a:lstStyle/>
          <a:p>
            <a:r>
              <a:rPr lang="en-US" sz="1800" dirty="0">
                <a:solidFill>
                  <a:schemeClr val="tx1"/>
                </a:solidFill>
              </a:rPr>
              <a:t>r0: First draft of the Agenda</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914401" y="685801"/>
            <a:ext cx="10361084" cy="380999"/>
          </a:xfrm>
        </p:spPr>
        <p:txBody>
          <a:bodyPr/>
          <a:lstStyle/>
          <a:p>
            <a:pPr eaLnBrk="1" hangingPunct="1"/>
            <a:r>
              <a:rPr lang="en-US" altLang="en-US" dirty="0"/>
              <a:t>Reminders and Rules</a:t>
            </a:r>
          </a:p>
        </p:txBody>
      </p:sp>
      <p:sp>
        <p:nvSpPr>
          <p:cNvPr id="10243" name="Rectangle 3"/>
          <p:cNvSpPr>
            <a:spLocks noGrp="1" noChangeArrowheads="1"/>
          </p:cNvSpPr>
          <p:nvPr>
            <p:ph idx="1"/>
          </p:nvPr>
        </p:nvSpPr>
        <p:spPr>
          <a:xfrm>
            <a:off x="811742" y="1295400"/>
            <a:ext cx="11151658" cy="5180014"/>
          </a:xfrm>
        </p:spPr>
        <p:txBody>
          <a:bodyPr/>
          <a:lstStyle/>
          <a:p>
            <a:r>
              <a:rPr lang="en-US" altLang="en-US" sz="2800" dirty="0"/>
              <a:t>Call for Secretary</a:t>
            </a:r>
          </a:p>
          <a:p>
            <a:pPr eaLnBrk="1" hangingPunct="1"/>
            <a:r>
              <a:rPr lang="en-US" altLang="en-US" sz="2800" dirty="0"/>
              <a:t>Reminders to attendees:</a:t>
            </a:r>
          </a:p>
          <a:p>
            <a:pPr lvl="1"/>
            <a:r>
              <a:rPr lang="en-US" altLang="en-US" sz="2400" dirty="0"/>
              <a:t>Please record your attendance: </a:t>
            </a:r>
            <a:r>
              <a:rPr lang="en-US" sz="2400" dirty="0">
                <a:hlinkClick r:id="rId3"/>
              </a:rPr>
              <a:t>https://imat.ieee.org/802.11/attendance</a:t>
            </a:r>
            <a:endParaRPr lang="en-US" sz="2400" dirty="0"/>
          </a:p>
          <a:p>
            <a:pPr lvl="1"/>
            <a:r>
              <a:rPr lang="en-US" altLang="en-US" sz="2400" dirty="0"/>
              <a:t>Please mute yourself, unless you wish to speak</a:t>
            </a:r>
          </a:p>
          <a:p>
            <a:pPr lvl="1" eaLnBrk="1" hangingPunct="1"/>
            <a:r>
              <a:rPr lang="en-US" altLang="en-US" sz="2400" dirty="0"/>
              <a:t>No recordings</a:t>
            </a:r>
          </a:p>
          <a:p>
            <a:pPr eaLnBrk="1" hangingPunct="1"/>
            <a:r>
              <a:rPr lang="en-US" altLang="en-US" sz="2800" dirty="0"/>
              <a:t>AANI SC Operating Rules:</a:t>
            </a:r>
          </a:p>
          <a:p>
            <a:pPr lvl="1" eaLnBrk="1" hangingPunct="1"/>
            <a:r>
              <a:rPr lang="en-US" altLang="en-US" dirty="0"/>
              <a:t>Anyone present can:</a:t>
            </a:r>
          </a:p>
          <a:p>
            <a:pPr marL="800100" lvl="1" indent="-342900" eaLnBrk="1" hangingPunct="1">
              <a:buFont typeface="Arial" panose="020B0604020202020204" pitchFamily="34" charset="0"/>
              <a:buChar char="•"/>
            </a:pPr>
            <a:r>
              <a:rPr lang="en-US" altLang="en-US" dirty="0"/>
              <a:t>Participate in discussions</a:t>
            </a:r>
          </a:p>
          <a:p>
            <a:pPr marL="800100" lvl="1" indent="-342900" eaLnBrk="1" hangingPunct="1">
              <a:buFont typeface="Arial" panose="020B0604020202020204" pitchFamily="34" charset="0"/>
              <a:buChar char="•"/>
            </a:pPr>
            <a:r>
              <a:rPr lang="en-US" altLang="en-US" dirty="0"/>
              <a:t>Provide and present contributions (please notify the Chair)</a:t>
            </a:r>
          </a:p>
          <a:p>
            <a:pPr marL="800100" lvl="1" indent="-342900" eaLnBrk="1" hangingPunct="1">
              <a:buFont typeface="Arial" panose="020B0604020202020204" pitchFamily="34" charset="0"/>
              <a:buChar char="•"/>
            </a:pPr>
            <a:r>
              <a:rPr lang="en-US" altLang="en-US" dirty="0"/>
              <a:t>Vote on straw polls</a:t>
            </a:r>
          </a:p>
          <a:p>
            <a:pPr lvl="1" eaLnBrk="1" hangingPunct="1"/>
            <a:r>
              <a:rPr lang="en-US" altLang="en-US" sz="1600" dirty="0"/>
              <a:t>Non-preannounced Motions are not in order during 802.11 teleconferences</a:t>
            </a:r>
          </a:p>
          <a:p>
            <a:pPr lvl="1" eaLnBrk="1" hangingPunct="1"/>
            <a:r>
              <a:rPr lang="en-US" altLang="en-US" sz="1600" dirty="0"/>
              <a:t>Motions with 10 days notice are allowed (please contact the Chair)</a:t>
            </a:r>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dirty="0"/>
              <a:t>April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35123261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914401" y="685802"/>
            <a:ext cx="10361084" cy="457197"/>
          </a:xfrm>
        </p:spPr>
        <p:txBody>
          <a:bodyPr/>
          <a:lstStyle/>
          <a:p>
            <a:pPr eaLnBrk="1" hangingPunct="1"/>
            <a:r>
              <a:rPr lang="en-US" altLang="en-US" dirty="0"/>
              <a:t>Agenda</a:t>
            </a:r>
          </a:p>
        </p:txBody>
      </p:sp>
      <p:sp>
        <p:nvSpPr>
          <p:cNvPr id="20483" name="Rectangle 3"/>
          <p:cNvSpPr>
            <a:spLocks noGrp="1" noChangeArrowheads="1"/>
          </p:cNvSpPr>
          <p:nvPr>
            <p:ph idx="1"/>
          </p:nvPr>
        </p:nvSpPr>
        <p:spPr>
          <a:xfrm>
            <a:off x="304800" y="1140779"/>
            <a:ext cx="11394796" cy="5332415"/>
          </a:xfrm>
        </p:spPr>
        <p:txBody>
          <a:bodyPr/>
          <a:lstStyle/>
          <a:p>
            <a:pPr marL="0" indent="0">
              <a:spcBef>
                <a:spcPts val="200"/>
              </a:spcBef>
              <a:defRPr/>
            </a:pPr>
            <a:r>
              <a:rPr lang="en-US" altLang="en-US" dirty="0"/>
              <a:t>Tuesday 13 April 2021 09:00 – 10:00 h ET</a:t>
            </a:r>
          </a:p>
          <a:p>
            <a:pPr marL="857250" lvl="1" indent="-457200">
              <a:spcBef>
                <a:spcPts val="200"/>
              </a:spcBef>
              <a:buFont typeface="+mj-lt"/>
              <a:buAutoNum type="arabicPeriod"/>
              <a:defRPr/>
            </a:pPr>
            <a:r>
              <a:rPr lang="en-US" altLang="en-US" dirty="0"/>
              <a:t>Call for Secretary</a:t>
            </a:r>
          </a:p>
          <a:p>
            <a:pPr marL="857250" lvl="1" indent="-457200">
              <a:spcBef>
                <a:spcPts val="200"/>
              </a:spcBef>
              <a:buFont typeface="Times New Roman" panose="02020603050405020304" pitchFamily="18" charset="0"/>
              <a:buAutoNum type="arabicPeriod"/>
              <a:defRPr/>
            </a:pPr>
            <a:r>
              <a:rPr lang="en-US" altLang="en-US" dirty="0"/>
              <a:t>Administrative: Reminders, Rules, Guidelines, Resources,  Participation, Motions discussion, Approval of Minutes, General Status  [10 min.]</a:t>
            </a:r>
          </a:p>
          <a:p>
            <a:pPr marL="857250" lvl="1" indent="-457200">
              <a:spcBef>
                <a:spcPts val="200"/>
              </a:spcBef>
              <a:buFont typeface="Times New Roman" panose="02020603050405020304" pitchFamily="18" charset="0"/>
              <a:buAutoNum type="arabicPeriod"/>
              <a:defRPr/>
            </a:pPr>
            <a:r>
              <a:rPr lang="en-US" altLang="en-US" dirty="0"/>
              <a:t>Contributions:</a:t>
            </a:r>
          </a:p>
          <a:p>
            <a:pPr marL="1257300" lvl="2" indent="-457200">
              <a:spcBef>
                <a:spcPts val="200"/>
              </a:spcBef>
              <a:buFont typeface="+mj-lt"/>
              <a:buAutoNum type="alphaLcParenR"/>
              <a:defRPr/>
            </a:pPr>
            <a:r>
              <a:rPr lang="en-US" altLang="en-US" dirty="0">
                <a:latin typeface="+mj-lt"/>
                <a:hlinkClick r:id="rId3"/>
              </a:rPr>
              <a:t>11-21/0616r0</a:t>
            </a:r>
            <a:r>
              <a:rPr lang="en-US" altLang="en-US" dirty="0">
                <a:latin typeface="+mj-lt"/>
              </a:rPr>
              <a:t> “</a:t>
            </a:r>
            <a:r>
              <a:rPr lang="en-US" b="0" i="0" dirty="0">
                <a:solidFill>
                  <a:srgbClr val="000000"/>
                </a:solidFill>
                <a:effectLst/>
                <a:latin typeface="+mj-lt"/>
              </a:rPr>
              <a:t>802.11ax Features and Applicability to 5G and Wi-Fi Convergence” Osama Aboul-Magd (Huawei Technologies)</a:t>
            </a:r>
          </a:p>
          <a:p>
            <a:pPr marL="857250" lvl="1" indent="-457200">
              <a:spcBef>
                <a:spcPts val="200"/>
              </a:spcBef>
              <a:buFont typeface="+mj-lt"/>
              <a:buAutoNum type="arabicPeriod"/>
              <a:defRPr/>
            </a:pPr>
            <a:r>
              <a:rPr lang="en-US" altLang="en-US" dirty="0"/>
              <a:t>Future Sessions Planning [3 min.]</a:t>
            </a:r>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dirty="0"/>
              <a:t>April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Tree>
    <p:extLst>
      <p:ext uri="{BB962C8B-B14F-4D97-AF65-F5344CB8AC3E}">
        <p14:creationId xmlns:p14="http://schemas.microsoft.com/office/powerpoint/2010/main" val="194212733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65200" y="693693"/>
            <a:ext cx="10361084" cy="1035049"/>
          </a:xfrm>
        </p:spPr>
        <p:txBody>
          <a:bodyPr/>
          <a:lstStyle/>
          <a:p>
            <a:r>
              <a:rPr lang="en-US" sz="2800" b="1" i="0" u="none" strike="noStrike" baseline="0" dirty="0">
                <a:solidFill>
                  <a:srgbClr val="3131CC"/>
                </a:solidFill>
                <a:latin typeface="Arial" panose="020B0604020202020204" pitchFamily="34" charset="0"/>
              </a:rPr>
              <a:t>Participants in the IEEE-SA “</a:t>
            </a:r>
            <a:r>
              <a:rPr lang="en-US" sz="2800" b="1" i="1" u="none" strike="noStrike" baseline="0" dirty="0">
                <a:solidFill>
                  <a:srgbClr val="3131CC"/>
                </a:solidFill>
                <a:latin typeface="Arial" panose="020B0604020202020204" pitchFamily="34" charset="0"/>
              </a:rPr>
              <a:t>individual process</a:t>
            </a:r>
            <a:r>
              <a:rPr lang="en-US" sz="2800" b="1" i="0" u="none" strike="noStrike" baseline="0" dirty="0">
                <a:solidFill>
                  <a:srgbClr val="3131CC"/>
                </a:solidFill>
                <a:latin typeface="Arial" panose="020B0604020202020204" pitchFamily="34" charset="0"/>
              </a:rPr>
              <a:t>” shall act independently of others, including employers</a:t>
            </a:r>
            <a:endParaRPr lang="en-US" sz="4400" dirty="0"/>
          </a:p>
        </p:txBody>
      </p:sp>
      <p:sp>
        <p:nvSpPr>
          <p:cNvPr id="3" name="Content Placeholder 2"/>
          <p:cNvSpPr>
            <a:spLocks noGrp="1"/>
          </p:cNvSpPr>
          <p:nvPr>
            <p:ph idx="1"/>
          </p:nvPr>
        </p:nvSpPr>
        <p:spPr>
          <a:xfrm>
            <a:off x="710046" y="1728742"/>
            <a:ext cx="10766303" cy="4921249"/>
          </a:xfrm>
        </p:spPr>
        <p:txBody>
          <a:bodyPr/>
          <a:lstStyle/>
          <a:p>
            <a:pPr marR="0" algn="l"/>
            <a:r>
              <a:rPr lang="en-US" sz="2000" b="0" i="0" u="none" strike="noStrike" baseline="0" dirty="0">
                <a:solidFill>
                  <a:srgbClr val="000000"/>
                </a:solidFill>
                <a:latin typeface="Arial" panose="020B0604020202020204" pitchFamily="34" charset="0"/>
              </a:rPr>
              <a:t>The </a:t>
            </a:r>
            <a:r>
              <a:rPr lang="en-US" sz="2000" b="0" i="0" u="none" strike="noStrike" baseline="0" dirty="0">
                <a:solidFill>
                  <a:srgbClr val="0064FF"/>
                </a:solidFill>
                <a:latin typeface="Arial" panose="020B0604020202020204" pitchFamily="34" charset="0"/>
                <a:hlinkClick r:id="rId2"/>
              </a:rPr>
              <a:t>IEEE-SA Standards Board Bylaws </a:t>
            </a:r>
            <a:r>
              <a:rPr lang="en-US" sz="2000" b="0" dirty="0">
                <a:latin typeface="Arial" panose="020B0604020202020204" pitchFamily="34" charset="0"/>
              </a:rPr>
              <a:t>require </a:t>
            </a:r>
            <a:r>
              <a:rPr lang="en-US" sz="2000" b="0" i="0" u="none" strike="noStrike" baseline="0" dirty="0">
                <a:solidFill>
                  <a:srgbClr val="000000"/>
                </a:solidFill>
                <a:latin typeface="Arial" panose="020B0604020202020204" pitchFamily="34" charset="0"/>
              </a:rPr>
              <a:t>that “</a:t>
            </a:r>
            <a:r>
              <a:rPr lang="en-US" sz="2000" b="0" i="1" u="none" strike="noStrike" baseline="0" dirty="0">
                <a:solidFill>
                  <a:srgbClr val="000000"/>
                </a:solidFill>
                <a:latin typeface="Arial" panose="020B0604020202020204" pitchFamily="34" charset="0"/>
              </a:rPr>
              <a:t>participants in the IEEE standards development individual process shall act based on their qualifications and experience”</a:t>
            </a:r>
            <a:endParaRPr lang="en-US" sz="2000" b="0" i="0" u="none" strike="noStrike" baseline="0" dirty="0">
              <a:solidFill>
                <a:srgbClr val="000000"/>
              </a:solidFill>
              <a:latin typeface="Arial" panose="020B0604020202020204" pitchFamily="34" charset="0"/>
            </a:endParaRPr>
          </a:p>
          <a:p>
            <a:pPr marR="0" algn="l"/>
            <a:r>
              <a:rPr lang="en-US" sz="2000" b="0" i="0" u="none" strike="noStrike" baseline="0" dirty="0">
                <a:solidFill>
                  <a:srgbClr val="000000"/>
                </a:solidFill>
                <a:latin typeface="Arial" panose="020B0604020202020204" pitchFamily="34" charset="0"/>
              </a:rPr>
              <a:t>•This means participants: </a:t>
            </a:r>
            <a:r>
              <a:rPr lang="en-US" sz="2000" b="1" i="0" u="none" strike="noStrike" baseline="0" dirty="0">
                <a:solidFill>
                  <a:srgbClr val="00AF4F"/>
                </a:solidFill>
                <a:latin typeface="Arial" panose="020B0604020202020204" pitchFamily="34" charset="0"/>
              </a:rPr>
              <a:t>Shall act &amp; vote </a:t>
            </a:r>
            <a:r>
              <a:rPr lang="en-US" sz="2000" b="0" i="0" u="none" strike="noStrike" baseline="0" dirty="0">
                <a:solidFill>
                  <a:srgbClr val="000000"/>
                </a:solidFill>
                <a:latin typeface="Arial" panose="020B0604020202020204" pitchFamily="34" charset="0"/>
              </a:rPr>
              <a:t>based on their personal &amp; independent opinions derived from their expertise, knowledge, and qualifications</a:t>
            </a:r>
          </a:p>
          <a:p>
            <a:pPr marR="0" algn="l"/>
            <a:r>
              <a:rPr lang="en-US" sz="2000" b="1" i="0" u="none" strike="noStrike" baseline="0" dirty="0">
                <a:solidFill>
                  <a:srgbClr val="FF0000"/>
                </a:solidFill>
                <a:latin typeface="Arial" panose="020B0604020202020204" pitchFamily="34" charset="0"/>
              </a:rPr>
              <a:t>Shall not act or vote </a:t>
            </a:r>
            <a:r>
              <a:rPr lang="en-US" sz="2000" b="0" i="0" u="none" strike="noStrike" baseline="0" dirty="0">
                <a:solidFill>
                  <a:srgbClr val="000000"/>
                </a:solidFill>
                <a:latin typeface="Arial" panose="020B0604020202020204" pitchFamily="34" charset="0"/>
              </a:rPr>
              <a:t>based on any obligation to or any direction from any other person or organization, including an employer or client, regardless of any external commitments, agreements, contracts, or orders</a:t>
            </a:r>
          </a:p>
          <a:p>
            <a:pPr marR="0" algn="l"/>
            <a:r>
              <a:rPr lang="en-US" sz="2000" b="1" i="0" u="none" strike="noStrike" baseline="0" dirty="0">
                <a:solidFill>
                  <a:srgbClr val="FF0000"/>
                </a:solidFill>
                <a:latin typeface="Arial" panose="020B0604020202020204" pitchFamily="34" charset="0"/>
              </a:rPr>
              <a:t>Shall not direct </a:t>
            </a:r>
            <a:r>
              <a:rPr lang="en-US" sz="2000" b="0" i="0" u="none" strike="noStrike" baseline="0" dirty="0">
                <a:solidFill>
                  <a:srgbClr val="000000"/>
                </a:solidFill>
                <a:latin typeface="Arial" panose="020B0604020202020204" pitchFamily="34" charset="0"/>
              </a:rPr>
              <a:t>the actions or votes of other participants or retaliate against other participants for fulfilling their responsibility to act &amp; vote based on their personal &amp; independently developed opinions</a:t>
            </a:r>
          </a:p>
          <a:p>
            <a:pPr marR="0" algn="l"/>
            <a:endParaRPr lang="en-US" sz="2000" b="0" i="0" u="none" strike="noStrike" baseline="0" dirty="0">
              <a:solidFill>
                <a:srgbClr val="000000"/>
              </a:solidFill>
              <a:latin typeface="Arial" panose="020B0604020202020204" pitchFamily="34" charset="0"/>
            </a:endParaRPr>
          </a:p>
          <a:p>
            <a:pPr marR="0" algn="l"/>
            <a:r>
              <a:rPr lang="en-US" sz="2000" b="0" i="0" u="none" strike="noStrike" baseline="0" dirty="0">
                <a:solidFill>
                  <a:srgbClr val="000000"/>
                </a:solidFill>
                <a:latin typeface="Arial" panose="020B0604020202020204" pitchFamily="34" charset="0"/>
              </a:rPr>
              <a:t>•By participating in standards activities using the “</a:t>
            </a:r>
            <a:r>
              <a:rPr lang="en-US" sz="2000" b="0" i="1" u="none" strike="noStrike" baseline="0" dirty="0">
                <a:solidFill>
                  <a:srgbClr val="000000"/>
                </a:solidFill>
                <a:latin typeface="Arial" panose="020B0604020202020204" pitchFamily="34" charset="0"/>
              </a:rPr>
              <a:t>individual process</a:t>
            </a:r>
            <a:r>
              <a:rPr lang="en-US" sz="2000" b="0" i="0" u="none" strike="noStrike" baseline="0" dirty="0">
                <a:solidFill>
                  <a:srgbClr val="000000"/>
                </a:solidFill>
                <a:latin typeface="Arial" panose="020B0604020202020204" pitchFamily="34" charset="0"/>
              </a:rPr>
              <a:t>”, you are deemed to accept these requirements; if you are unable to satisfy these requirements then you shall immediately cease any participation </a:t>
            </a:r>
          </a:p>
        </p:txBody>
      </p:sp>
      <p:sp>
        <p:nvSpPr>
          <p:cNvPr id="4" name="Footer Placeholder 3"/>
          <p:cNvSpPr>
            <a:spLocks noGrp="1"/>
          </p:cNvSpPr>
          <p:nvPr>
            <p:ph type="ftr" idx="14"/>
          </p:nvPr>
        </p:nvSpPr>
        <p:spPr/>
        <p:txBody>
          <a:bodyPr/>
          <a:lstStyle/>
          <a:p>
            <a:r>
              <a:rPr lang="en-GB" dirty="0"/>
              <a:t>Joseph Levy (InterDigital)</a:t>
            </a:r>
          </a:p>
        </p:txBody>
      </p:sp>
      <p:sp>
        <p:nvSpPr>
          <p:cNvPr id="5" name="Date Placeholder 4"/>
          <p:cNvSpPr>
            <a:spLocks noGrp="1"/>
          </p:cNvSpPr>
          <p:nvPr>
            <p:ph type="dt" idx="15"/>
          </p:nvPr>
        </p:nvSpPr>
        <p:spPr/>
        <p:txBody>
          <a:bodyPr/>
          <a:lstStyle/>
          <a:p>
            <a:r>
              <a:rPr lang="en-US" dirty="0"/>
              <a:t>April 2021</a:t>
            </a:r>
            <a:endParaRPr lang="en-GB" dirty="0"/>
          </a:p>
        </p:txBody>
      </p:sp>
      <p:sp>
        <p:nvSpPr>
          <p:cNvPr id="6" name="Slide Number Placeholder 5"/>
          <p:cNvSpPr>
            <a:spLocks noGrp="1"/>
          </p:cNvSpPr>
          <p:nvPr>
            <p:ph type="sldNum" idx="12"/>
          </p:nvPr>
        </p:nvSpPr>
        <p:spPr/>
        <p:txBody>
          <a:bodyPr/>
          <a:lstStyle/>
          <a:p>
            <a:r>
              <a:rPr lang="en-GB" dirty="0"/>
              <a:t>Slide </a:t>
            </a:r>
            <a:fld id="{440F5867-744E-4AA6-B0ED-4C44D2DFBB7B}" type="slidenum">
              <a:rPr lang="en-GB" smtClean="0"/>
              <a:pPr/>
              <a:t>5</a:t>
            </a:fld>
            <a:endParaRPr lang="en-GB" dirty="0"/>
          </a:p>
        </p:txBody>
      </p:sp>
    </p:spTree>
    <p:extLst>
      <p:ext uri="{BB962C8B-B14F-4D97-AF65-F5344CB8AC3E}">
        <p14:creationId xmlns:p14="http://schemas.microsoft.com/office/powerpoint/2010/main" val="194374066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r>
              <a:rPr lang="en-US" altLang="en-US" sz="3600" dirty="0">
                <a:solidFill>
                  <a:schemeClr val="tx1"/>
                </a:solidFill>
              </a:rPr>
              <a:t>Resources – URLs</a:t>
            </a:r>
          </a:p>
        </p:txBody>
      </p:sp>
      <p:sp>
        <p:nvSpPr>
          <p:cNvPr id="15363" name="Rectangle 3"/>
          <p:cNvSpPr>
            <a:spLocks noGrp="1" noChangeArrowheads="1"/>
          </p:cNvSpPr>
          <p:nvPr>
            <p:ph idx="1"/>
          </p:nvPr>
        </p:nvSpPr>
        <p:spPr>
          <a:xfrm>
            <a:off x="1087967" y="1672750"/>
            <a:ext cx="10820400" cy="4494214"/>
          </a:xfrm>
        </p:spPr>
        <p:txBody>
          <a:bodyPr/>
          <a:lstStyle/>
          <a:p>
            <a:pPr>
              <a:lnSpc>
                <a:spcPct val="90000"/>
              </a:lnSpc>
            </a:pPr>
            <a:r>
              <a:rPr lang="en-US" altLang="en-US" sz="2800" dirty="0"/>
              <a:t>Link to IEEE Disclosure of Affiliation </a:t>
            </a:r>
          </a:p>
          <a:p>
            <a:pPr lvl="1">
              <a:lnSpc>
                <a:spcPct val="90000"/>
              </a:lnSpc>
            </a:pPr>
            <a:r>
              <a:rPr lang="en-US" altLang="en-US" sz="1800" dirty="0">
                <a:solidFill>
                  <a:srgbClr val="0070C0"/>
                </a:solidFill>
                <a:hlinkClick r:id="rId3">
                  <a:extLst>
                    <a:ext uri="{A12FA001-AC4F-418D-AE19-62706E023703}">
                      <ahyp:hlinkClr xmlns:ahyp="http://schemas.microsoft.com/office/drawing/2018/hyperlinkcolor" val="tx"/>
                    </a:ext>
                  </a:extLst>
                </a:hlinkClick>
              </a:rPr>
              <a:t>https://standards.ieee.org/faqs/affiliation.html</a:t>
            </a:r>
            <a:endParaRPr lang="en-US" altLang="en-US" sz="1800" dirty="0">
              <a:solidFill>
                <a:srgbClr val="0070C0"/>
              </a:solidFill>
            </a:endParaRPr>
          </a:p>
          <a:p>
            <a:pPr>
              <a:lnSpc>
                <a:spcPct val="90000"/>
              </a:lnSpc>
            </a:pPr>
            <a:r>
              <a:rPr lang="en-US" altLang="en-US" sz="2800" dirty="0"/>
              <a:t>Links to IEEE Antitrust Guidelines</a:t>
            </a:r>
          </a:p>
          <a:p>
            <a:pPr lvl="1">
              <a:lnSpc>
                <a:spcPct val="90000"/>
              </a:lnSpc>
            </a:pPr>
            <a:r>
              <a:rPr lang="en-US" altLang="en-US" sz="1800" dirty="0">
                <a:solidFill>
                  <a:srgbClr val="0070C0"/>
                </a:solidFill>
                <a:hlinkClick r:id="rId4">
                  <a:extLst>
                    <a:ext uri="{A12FA001-AC4F-418D-AE19-62706E023703}">
                      <ahyp:hlinkClr xmlns:ahyp="http://schemas.microsoft.com/office/drawing/2018/hyperlinkcolor" val="tx"/>
                    </a:ext>
                  </a:extLst>
                </a:hlinkClick>
              </a:rPr>
              <a:t>https://standards.ieee.org/content/dam/ieee-standards/standards/web/documents/other/antitrust.pdf</a:t>
            </a:r>
            <a:r>
              <a:rPr lang="en-US" altLang="en-US" sz="1800" dirty="0">
                <a:solidFill>
                  <a:srgbClr val="0070C0"/>
                </a:solidFill>
              </a:rPr>
              <a:t>  </a:t>
            </a:r>
          </a:p>
          <a:p>
            <a:pPr>
              <a:lnSpc>
                <a:spcPct val="90000"/>
              </a:lnSpc>
            </a:pPr>
            <a:r>
              <a:rPr lang="en-US" altLang="en-US" sz="2800" dirty="0"/>
              <a:t>Link to IEEE Code of Ethics</a:t>
            </a:r>
          </a:p>
          <a:p>
            <a:pPr lvl="1">
              <a:lnSpc>
                <a:spcPct val="90000"/>
              </a:lnSpc>
            </a:pPr>
            <a:r>
              <a:rPr lang="en-US" altLang="en-US" sz="1800" dirty="0">
                <a:solidFill>
                  <a:srgbClr val="0070C0"/>
                </a:solidFill>
                <a:hlinkClick r:id="rId5">
                  <a:extLst>
                    <a:ext uri="{A12FA001-AC4F-418D-AE19-62706E023703}">
                      <ahyp:hlinkClr xmlns:ahyp="http://schemas.microsoft.com/office/drawing/2018/hyperlinkcolor" val="tx"/>
                    </a:ext>
                  </a:extLst>
                </a:hlinkClick>
              </a:rPr>
              <a:t>https://www.ieee.org/about/corporate/governance/p7-8.html</a:t>
            </a:r>
            <a:r>
              <a:rPr lang="en-US" altLang="en-US" sz="1800" dirty="0">
                <a:solidFill>
                  <a:srgbClr val="0070C0"/>
                </a:solidFill>
              </a:rPr>
              <a:t> </a:t>
            </a:r>
          </a:p>
          <a:p>
            <a:pPr>
              <a:lnSpc>
                <a:spcPct val="90000"/>
              </a:lnSpc>
            </a:pPr>
            <a:r>
              <a:rPr lang="en-US" altLang="en-US" sz="2800" dirty="0"/>
              <a:t>Link to IEEE Code of Conduct</a:t>
            </a:r>
          </a:p>
          <a:p>
            <a:pPr lvl="1">
              <a:lnSpc>
                <a:spcPct val="90000"/>
              </a:lnSpc>
            </a:pPr>
            <a:r>
              <a:rPr lang="en-US" altLang="en-US" sz="1800" dirty="0">
                <a:solidFill>
                  <a:srgbClr val="0070C0"/>
                </a:solidFill>
                <a:hlinkClick r:id="rId6">
                  <a:extLst>
                    <a:ext uri="{A12FA001-AC4F-418D-AE19-62706E023703}">
                      <ahyp:hlinkClr xmlns:ahyp="http://schemas.microsoft.com/office/drawing/2018/hyperlinkcolor" val="tx"/>
                    </a:ext>
                  </a:extLst>
                </a:hlinkClick>
              </a:rPr>
              <a:t>https://www.ieee.org/content/dam/ieee-org/ieee/web/org/about/ieee_code_of_conduct.pdf</a:t>
            </a:r>
            <a:endParaRPr lang="en-US" altLang="en-US" sz="1800" dirty="0">
              <a:solidFill>
                <a:srgbClr val="0070C0"/>
              </a:solidFill>
            </a:endParaRPr>
          </a:p>
          <a:p>
            <a:pPr>
              <a:lnSpc>
                <a:spcPct val="90000"/>
              </a:lnSpc>
            </a:pPr>
            <a:r>
              <a:rPr lang="en-US" altLang="en-US" sz="2800" dirty="0"/>
              <a:t>Link to IEEE Patent Policy</a:t>
            </a:r>
            <a:endParaRPr lang="en-US" altLang="en-US" sz="2400" dirty="0"/>
          </a:p>
          <a:p>
            <a:pPr lvl="1">
              <a:lnSpc>
                <a:spcPct val="90000"/>
              </a:lnSpc>
            </a:pPr>
            <a:r>
              <a:rPr lang="en-US" altLang="en-US" sz="1800" dirty="0">
                <a:solidFill>
                  <a:srgbClr val="0070C0"/>
                </a:solidFill>
                <a:hlinkClick r:id="rId7">
                  <a:extLst>
                    <a:ext uri="{A12FA001-AC4F-418D-AE19-62706E023703}">
                      <ahyp:hlinkClr xmlns:ahyp="http://schemas.microsoft.com/office/drawing/2018/hyperlinkcolor" val="tx"/>
                    </a:ext>
                  </a:extLst>
                </a:hlinkClick>
              </a:rPr>
              <a:t>http://standards.ieee.org/develop/policies/bylaws/sect6-7.html#6</a:t>
            </a:r>
            <a:endParaRPr lang="en-US" altLang="en-US" sz="1800" dirty="0">
              <a:solidFill>
                <a:srgbClr val="0070C0"/>
              </a:solidFill>
            </a:endParaRPr>
          </a:p>
          <a:p>
            <a:pPr lvl="1">
              <a:lnSpc>
                <a:spcPct val="90000"/>
              </a:lnSpc>
            </a:pPr>
            <a:endParaRPr lang="en-US" altLang="en-US" sz="2400" dirty="0"/>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dirty="0"/>
              <a:t>April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12689774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914401" y="1828800"/>
            <a:ext cx="10361084" cy="4113213"/>
          </a:xfrm>
        </p:spPr>
        <p:txBody>
          <a:bodyPr>
            <a:normAutofit lnSpcReduction="10000"/>
          </a:bodyPr>
          <a:lstStyle/>
          <a:p>
            <a:pPr>
              <a:buFont typeface="Arial" panose="020B0604020202020204" pitchFamily="34" charset="0"/>
              <a:buChar char="•"/>
            </a:pPr>
            <a:r>
              <a:rPr lang="en-US" altLang="en-US" dirty="0"/>
              <a:t>By participating in this activity, you agree to comply with the IEEE Code of Ethics, all applicable laws, and all IEEE policies and procedures including, but not limited to, the IEEE SA Copyright Policy. </a:t>
            </a:r>
          </a:p>
          <a:p>
            <a:pPr>
              <a:spcBef>
                <a:spcPts val="0"/>
              </a:spcBef>
              <a:spcAft>
                <a:spcPts val="0"/>
              </a:spcAft>
              <a:buClr>
                <a:srgbClr val="CC3300"/>
              </a:buClr>
              <a:buSzPct val="50000"/>
              <a:buFont typeface="Arial" panose="020B0604020202020204" pitchFamily="34" charset="0"/>
              <a:buChar char="•"/>
            </a:pPr>
            <a:endParaRPr lang="en-US" altLang="en-US" sz="3200" dirty="0">
              <a:latin typeface="Calibri" pitchFamily="34" charset="0"/>
              <a:cs typeface="Calibri" pitchFamily="34" charset="0"/>
            </a:endParaRPr>
          </a:p>
          <a:p>
            <a:pPr marL="642938" lvl="1" indent="-257175">
              <a:buSzPct val="150000"/>
              <a:buFont typeface="Arial" panose="020B0604020202020204" pitchFamily="34" charset="0"/>
              <a:buChar char="•"/>
            </a:pPr>
            <a:r>
              <a:rPr lang="en-US" altLang="en-US" dirty="0"/>
              <a:t>Previously Published material (copyright assertion indicated) shall not be presented/submitted to the Working Group nor incorporated into a Working Group draft unless permission is granted. </a:t>
            </a:r>
          </a:p>
          <a:p>
            <a:pPr marL="642938" lvl="1" indent="-257175">
              <a:buSzPct val="150000"/>
              <a:buFont typeface="Arial" panose="020B0604020202020204" pitchFamily="34" charset="0"/>
              <a:buChar char="•"/>
            </a:pPr>
            <a:r>
              <a:rPr lang="en-US" altLang="en-US" dirty="0"/>
              <a:t>Prior to presentation or submission, you shall notify the Working Group Chair of previously Published material and should assist the Chair in obtaining copyright permission acceptable to IEEE SA.</a:t>
            </a:r>
          </a:p>
          <a:p>
            <a:pPr marL="642938" lvl="1" indent="-257175">
              <a:buSzPct val="150000"/>
              <a:buFont typeface="Arial" panose="020B0604020202020204" pitchFamily="34" charset="0"/>
              <a:buChar char="•"/>
            </a:pPr>
            <a:r>
              <a:rPr lang="en-US" altLang="en-US" dirty="0"/>
              <a:t>For material that is not previously Published, IEEE is automatically granted a license to use any material that is presented or submitted.</a:t>
            </a:r>
          </a:p>
          <a:p>
            <a:pPr marL="942975" lvl="2" indent="-257175">
              <a:buSzPct val="150000"/>
              <a:buFont typeface="Arial" panose="020B0604020202020204" pitchFamily="34" charset="0"/>
              <a:buChar char="•"/>
            </a:pPr>
            <a:endParaRPr lang="en-US" altLang="en-US" sz="1400" dirty="0"/>
          </a:p>
        </p:txBody>
      </p:sp>
      <p:sp>
        <p:nvSpPr>
          <p:cNvPr id="4" name="Date Placeholder 3">
            <a:extLst>
              <a:ext uri="{FF2B5EF4-FFF2-40B4-BE49-F238E27FC236}">
                <a16:creationId xmlns:a16="http://schemas.microsoft.com/office/drawing/2014/main" id="{2F69097F-9064-40C0-8B81-F01991023C50}"/>
              </a:ext>
            </a:extLst>
          </p:cNvPr>
          <p:cNvSpPr>
            <a:spLocks noGrp="1"/>
          </p:cNvSpPr>
          <p:nvPr>
            <p:ph type="dt" idx="15"/>
          </p:nvPr>
        </p:nvSpPr>
        <p:spPr/>
        <p:txBody>
          <a:bodyPr/>
          <a:lstStyle/>
          <a:p>
            <a:r>
              <a:rPr lang="en-US" dirty="0"/>
              <a:t>April 2021</a:t>
            </a:r>
            <a:endParaRPr lang="en-GB" dirty="0"/>
          </a:p>
        </p:txBody>
      </p:sp>
      <p:sp>
        <p:nvSpPr>
          <p:cNvPr id="5" name="Footer Placeholder 4">
            <a:extLst>
              <a:ext uri="{FF2B5EF4-FFF2-40B4-BE49-F238E27FC236}">
                <a16:creationId xmlns:a16="http://schemas.microsoft.com/office/drawing/2014/main" id="{14A708BA-F43E-4827-905C-C32D9DB2BA05}"/>
              </a:ext>
            </a:extLst>
          </p:cNvPr>
          <p:cNvSpPr>
            <a:spLocks noGrp="1"/>
          </p:cNvSpPr>
          <p:nvPr>
            <p:ph type="ftr" idx="14"/>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88B4D9D1-698D-41FC-BD93-4E2702B81DDD}"/>
              </a:ext>
            </a:extLst>
          </p:cNvPr>
          <p:cNvSpPr>
            <a:spLocks noGrp="1"/>
          </p:cNvSpPr>
          <p:nvPr>
            <p:ph type="sldNum" idx="12"/>
          </p:nvPr>
        </p:nvSpPr>
        <p:spPr/>
        <p:txBody>
          <a:bodyPr/>
          <a:lstStyle/>
          <a:p>
            <a:r>
              <a:rPr lang="en-GB" dirty="0"/>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346465004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a:xfrm>
            <a:off x="914401" y="685801"/>
            <a:ext cx="10361084" cy="533399"/>
          </a:xfrm>
        </p:spPr>
        <p:txBody>
          <a:bodyPr>
            <a:normAutofit fontScale="90000"/>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647171" y="1295400"/>
            <a:ext cx="10897657" cy="5181600"/>
          </a:xfrm>
        </p:spPr>
        <p:txBody>
          <a:bodyPr>
            <a:noAutofit/>
          </a:bodyPr>
          <a:lstStyle/>
          <a:p>
            <a:pPr marL="900113" lvl="2" indent="-214313">
              <a:buSzPct val="150000"/>
              <a:buFont typeface="Arial" panose="020B0604020202020204" pitchFamily="34" charset="0"/>
              <a:buChar char="•"/>
            </a:pPr>
            <a:r>
              <a:rPr lang="en-US" sz="2000" dirty="0"/>
              <a:t>The IEEE SA Copyright Policy is described in the IEEE SA Standards Board Bylaws and IEEE SA Standards Board Operations Manual</a:t>
            </a:r>
          </a:p>
          <a:p>
            <a:pPr marL="1243013" lvl="3" indent="-214313">
              <a:buSzPct val="150000"/>
              <a:buFont typeface="Arial" panose="020B0604020202020204" pitchFamily="34" charset="0"/>
              <a:buChar char="•"/>
            </a:pPr>
            <a:r>
              <a:rPr lang="en-US" dirty="0"/>
              <a:t>IEEE SA Copyright Policy, see </a:t>
            </a:r>
            <a:br>
              <a:rPr lang="en-US" dirty="0"/>
            </a:br>
            <a:r>
              <a:rPr lang="en-US" dirty="0"/>
              <a:t>	Clause 7 of the IEEE SA Standards Board Bylaws</a:t>
            </a:r>
            <a:br>
              <a:rPr lang="en-US" dirty="0"/>
            </a:br>
            <a:r>
              <a:rPr lang="en-US" dirty="0"/>
              <a:t> 	</a:t>
            </a:r>
            <a:r>
              <a:rPr lang="en-US" sz="1800" dirty="0">
                <a:hlinkClick r:id="rId2"/>
              </a:rPr>
              <a:t>https://standards.ieee.org/about/policies/bylaws/sect6-7.html#7</a:t>
            </a:r>
            <a:br>
              <a:rPr lang="en-US" sz="1800" dirty="0"/>
            </a:br>
            <a:r>
              <a:rPr lang="en-US" dirty="0"/>
              <a:t>	Clause 6.1 of the IEEE SA Standards Board Operations Manual</a:t>
            </a:r>
            <a:br>
              <a:rPr lang="en-US" dirty="0"/>
            </a:br>
            <a:r>
              <a:rPr lang="en-US" dirty="0"/>
              <a:t>	</a:t>
            </a:r>
            <a:r>
              <a:rPr lang="en-US" sz="1800" dirty="0">
                <a:hlinkClick r:id="rId3"/>
              </a:rPr>
              <a:t>https://standards.ieee.org/about/policies/opman/sect6.html</a:t>
            </a:r>
            <a:endParaRPr lang="en-US" sz="1800" dirty="0"/>
          </a:p>
          <a:p>
            <a:pPr marL="900113" lvl="2" indent="-214313">
              <a:buSzPct val="150000"/>
              <a:buFont typeface="Arial" panose="020B0604020202020204" pitchFamily="34" charset="0"/>
              <a:buChar char="•"/>
            </a:pPr>
            <a:r>
              <a:rPr lang="en-US" sz="2000" dirty="0"/>
              <a:t>IEEE SA Copyright Permission</a:t>
            </a:r>
          </a:p>
          <a:p>
            <a:pPr marL="1243013" lvl="3" indent="-214313">
              <a:buSzPct val="150000"/>
              <a:buFont typeface="Arial" panose="020B0604020202020204" pitchFamily="34" charset="0"/>
              <a:buChar char="•"/>
            </a:pPr>
            <a:r>
              <a:rPr lang="en-US" sz="1800" dirty="0">
                <a:hlinkClick r:id="rId4"/>
              </a:rPr>
              <a:t>https://standards.ieee.org/content/dam/ieee-standards/standards/web/documents/other/permissionltrs.zip</a:t>
            </a:r>
            <a:endParaRPr lang="en-US" sz="1800" dirty="0"/>
          </a:p>
          <a:p>
            <a:pPr marL="900113" lvl="2" indent="-214313">
              <a:buSzPct val="150000"/>
              <a:buFont typeface="Arial" panose="020B0604020202020204" pitchFamily="34" charset="0"/>
              <a:buChar char="•"/>
            </a:pPr>
            <a:r>
              <a:rPr lang="en-US" sz="2000" dirty="0"/>
              <a:t>IEEE SA Copyright FAQs</a:t>
            </a:r>
          </a:p>
          <a:p>
            <a:pPr marL="1243013" lvl="3" indent="-214313">
              <a:buSzPct val="150000"/>
              <a:buFont typeface="Arial" panose="020B0604020202020204" pitchFamily="34" charset="0"/>
              <a:buChar char="•"/>
            </a:pPr>
            <a:r>
              <a:rPr lang="en-US" sz="1800" dirty="0">
                <a:hlinkClick r:id="rId5"/>
              </a:rPr>
              <a:t>http://standards.ieee.org/faqs/copyrights.html/</a:t>
            </a:r>
            <a:endParaRPr lang="en-US" sz="1800" dirty="0"/>
          </a:p>
          <a:p>
            <a:pPr marL="900113" lvl="2" indent="-214313">
              <a:buSzPct val="150000"/>
              <a:buFont typeface="Arial" panose="020B0604020202020204" pitchFamily="34" charset="0"/>
              <a:buChar char="•"/>
            </a:pPr>
            <a:r>
              <a:rPr lang="en-US" sz="2000" dirty="0"/>
              <a:t>IEEE SA Best Practices for IEEE Standards Development </a:t>
            </a:r>
          </a:p>
          <a:p>
            <a:pPr marL="1243013" lvl="3" indent="-214313">
              <a:buSzPct val="150000"/>
              <a:buFont typeface="Arial" panose="020B0604020202020204" pitchFamily="34" charset="0"/>
              <a:buChar char="•"/>
            </a:pPr>
            <a:r>
              <a:rPr lang="en-US" sz="1800" dirty="0">
                <a:hlinkClick r:id="rId6"/>
              </a:rPr>
              <a:t>http://standards.ieee.org/develop/policies/best_practices_for_ieee_standards_development_051215.pdf</a:t>
            </a:r>
            <a:endParaRPr lang="en-US" sz="1800" dirty="0"/>
          </a:p>
          <a:p>
            <a:pPr marL="900113" lvl="2" indent="-214313">
              <a:buSzPct val="150000"/>
              <a:buFont typeface="Arial" panose="020B0604020202020204" pitchFamily="34" charset="0"/>
              <a:buChar char="•"/>
            </a:pPr>
            <a:r>
              <a:rPr lang="en-US" sz="2000" dirty="0"/>
              <a:t>Distribution of Draft Standards (see 6.1.3 of the SASB Operations Manual)</a:t>
            </a:r>
          </a:p>
          <a:p>
            <a:pPr marL="1243013" lvl="3" indent="-214313">
              <a:buSzPct val="150000"/>
              <a:buFont typeface="Arial" panose="020B0604020202020204" pitchFamily="34" charset="0"/>
              <a:buChar char="•"/>
            </a:pPr>
            <a:r>
              <a:rPr lang="en-US" sz="1800" dirty="0">
                <a:hlinkClick r:id="rId3"/>
              </a:rPr>
              <a:t>https://standards.ieee.org/about/policies/opman/sect6.html</a:t>
            </a:r>
            <a:endParaRPr lang="en-US" sz="1800" dirty="0"/>
          </a:p>
          <a:p>
            <a:pPr marL="900113" lvl="2" indent="-214313">
              <a:buSzPct val="150000"/>
              <a:buFont typeface="Arial" panose="020B0604020202020204" pitchFamily="34" charset="0"/>
              <a:buChar char="•"/>
            </a:pPr>
            <a:endParaRPr lang="en-US" altLang="en-US" sz="1100" dirty="0"/>
          </a:p>
        </p:txBody>
      </p:sp>
      <p:sp>
        <p:nvSpPr>
          <p:cNvPr id="4" name="Date Placeholder 3">
            <a:extLst>
              <a:ext uri="{FF2B5EF4-FFF2-40B4-BE49-F238E27FC236}">
                <a16:creationId xmlns:a16="http://schemas.microsoft.com/office/drawing/2014/main" id="{4EFEFA23-E4B2-409F-8D51-8C1D2B217056}"/>
              </a:ext>
            </a:extLst>
          </p:cNvPr>
          <p:cNvSpPr>
            <a:spLocks noGrp="1"/>
          </p:cNvSpPr>
          <p:nvPr>
            <p:ph type="dt" idx="15"/>
          </p:nvPr>
        </p:nvSpPr>
        <p:spPr/>
        <p:txBody>
          <a:bodyPr/>
          <a:lstStyle/>
          <a:p>
            <a:r>
              <a:rPr lang="en-US" dirty="0"/>
              <a:t>April 2021</a:t>
            </a:r>
            <a:endParaRPr lang="en-GB" dirty="0"/>
          </a:p>
        </p:txBody>
      </p:sp>
      <p:sp>
        <p:nvSpPr>
          <p:cNvPr id="5" name="Footer Placeholder 4">
            <a:extLst>
              <a:ext uri="{FF2B5EF4-FFF2-40B4-BE49-F238E27FC236}">
                <a16:creationId xmlns:a16="http://schemas.microsoft.com/office/drawing/2014/main" id="{A94E8563-66BB-4C3D-89D9-05D200F4C945}"/>
              </a:ext>
            </a:extLst>
          </p:cNvPr>
          <p:cNvSpPr>
            <a:spLocks noGrp="1"/>
          </p:cNvSpPr>
          <p:nvPr>
            <p:ph type="ftr" idx="14"/>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A01EA25B-6871-4DA6-8B1F-D2A37B634C17}"/>
              </a:ext>
            </a:extLst>
          </p:cNvPr>
          <p:cNvSpPr>
            <a:spLocks noGrp="1"/>
          </p:cNvSpPr>
          <p:nvPr>
            <p:ph type="sldNum" idx="12"/>
          </p:nvPr>
        </p:nvSpPr>
        <p:spPr/>
        <p:txBody>
          <a:bodyPr/>
          <a:lstStyle/>
          <a:p>
            <a:r>
              <a:rPr lang="en-GB" dirty="0"/>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131171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DD8AFA-96CC-4862-AFC7-2BE3678EED82}"/>
              </a:ext>
            </a:extLst>
          </p:cNvPr>
          <p:cNvSpPr>
            <a:spLocks noGrp="1"/>
          </p:cNvSpPr>
          <p:nvPr>
            <p:ph type="title"/>
          </p:nvPr>
        </p:nvSpPr>
        <p:spPr>
          <a:xfrm>
            <a:off x="914401" y="685801"/>
            <a:ext cx="10361084" cy="380999"/>
          </a:xfrm>
        </p:spPr>
        <p:txBody>
          <a:bodyPr/>
          <a:lstStyle/>
          <a:p>
            <a:r>
              <a:rPr lang="en-US" dirty="0"/>
              <a:t>AANI SC Status/Activity</a:t>
            </a:r>
          </a:p>
        </p:txBody>
      </p:sp>
      <p:sp>
        <p:nvSpPr>
          <p:cNvPr id="3" name="Content Placeholder 2">
            <a:extLst>
              <a:ext uri="{FF2B5EF4-FFF2-40B4-BE49-F238E27FC236}">
                <a16:creationId xmlns:a16="http://schemas.microsoft.com/office/drawing/2014/main" id="{8D0E50DF-6144-4031-AB0C-F5E542DA4BA7}"/>
              </a:ext>
            </a:extLst>
          </p:cNvPr>
          <p:cNvSpPr>
            <a:spLocks noGrp="1"/>
          </p:cNvSpPr>
          <p:nvPr>
            <p:ph idx="1"/>
          </p:nvPr>
        </p:nvSpPr>
        <p:spPr>
          <a:xfrm>
            <a:off x="678127" y="1246189"/>
            <a:ext cx="10935229" cy="5229225"/>
          </a:xfrm>
        </p:spPr>
        <p:txBody>
          <a:bodyPr/>
          <a:lstStyle/>
          <a:p>
            <a:pPr marL="0" marR="0" indent="0">
              <a:spcBef>
                <a:spcPts val="0"/>
              </a:spcBef>
              <a:spcAft>
                <a:spcPts val="0"/>
              </a:spcAft>
            </a:pPr>
            <a:r>
              <a:rPr lang="en-US" dirty="0">
                <a:effectLst/>
                <a:latin typeface="+mj-lt"/>
                <a:ea typeface="Calibri" panose="020F0502020204030204" pitchFamily="34" charset="0"/>
                <a:cs typeface="Times New Roman" panose="02020603050405020304" pitchFamily="18" charset="0"/>
              </a:rPr>
              <a:t>Topics:</a:t>
            </a:r>
          </a:p>
          <a:p>
            <a:pPr marL="0" marR="0">
              <a:spcBef>
                <a:spcPts val="0"/>
              </a:spcBef>
              <a:spcAft>
                <a:spcPts val="0"/>
              </a:spcAft>
              <a:buFont typeface="+mj-lt"/>
              <a:buAutoNum type="arabicPeriod"/>
            </a:pPr>
            <a:r>
              <a:rPr lang="en-US" dirty="0">
                <a:effectLst/>
                <a:latin typeface="+mj-lt"/>
                <a:ea typeface="Calibri" panose="020F0502020204030204" pitchFamily="34" charset="0"/>
                <a:cs typeface="Times New Roman" panose="02020603050405020304" pitchFamily="18" charset="0"/>
              </a:rPr>
              <a:t>The WBA L</a:t>
            </a:r>
            <a:r>
              <a:rPr lang="en-US" dirty="0">
                <a:effectLst/>
                <a:latin typeface="+mj-lt"/>
                <a:ea typeface="Calibri" panose="020F0502020204030204" pitchFamily="34" charset="0"/>
              </a:rPr>
              <a:t>S </a:t>
            </a:r>
            <a:r>
              <a:rPr lang="en-US" dirty="0">
                <a:solidFill>
                  <a:srgbClr val="000000"/>
                </a:solidFill>
                <a:effectLst/>
                <a:latin typeface="+mj-lt"/>
                <a:ea typeface="Calibri" panose="020F0502020204030204" pitchFamily="34" charset="0"/>
              </a:rPr>
              <a:t>(</a:t>
            </a:r>
            <a:r>
              <a:rPr lang="en-US" u="sng" dirty="0">
                <a:solidFill>
                  <a:srgbClr val="000000"/>
                </a:solidFill>
                <a:effectLst/>
                <a:latin typeface="+mj-lt"/>
                <a:ea typeface="Calibri" panose="020F0502020204030204" pitchFamily="34" charset="0"/>
                <a:hlinkClick r:id="rId2"/>
              </a:rPr>
              <a:t>11-21-0170r0</a:t>
            </a:r>
            <a:r>
              <a:rPr lang="en-US" dirty="0">
                <a:solidFill>
                  <a:srgbClr val="000000"/>
                </a:solidFill>
                <a:effectLst/>
                <a:latin typeface="+mj-lt"/>
                <a:ea typeface="Calibri" panose="020F0502020204030204" pitchFamily="34" charset="0"/>
              </a:rPr>
              <a:t>) - specifically, addressing 802.11ax or other 802.11-2020 capabilities that can be used to meet the use cases identified in the LS.  </a:t>
            </a:r>
          </a:p>
          <a:p>
            <a:pPr marL="457200" lvl="1" indent="-342900">
              <a:spcBef>
                <a:spcPts val="0"/>
              </a:spcBef>
              <a:spcAft>
                <a:spcPts val="0"/>
              </a:spcAft>
              <a:buFont typeface="Arial" panose="020B0604020202020204" pitchFamily="34" charset="0"/>
              <a:buChar char="•"/>
            </a:pPr>
            <a:r>
              <a:rPr lang="en-US" dirty="0">
                <a:latin typeface="+mj-lt"/>
                <a:ea typeface="Calibri" panose="020F0502020204030204" pitchFamily="34" charset="0"/>
              </a:rPr>
              <a:t>Contributions:</a:t>
            </a:r>
          </a:p>
          <a:p>
            <a:pPr lvl="1">
              <a:spcBef>
                <a:spcPts val="0"/>
              </a:spcBef>
              <a:spcAft>
                <a:spcPts val="0"/>
              </a:spcAft>
              <a:buFont typeface="+mj-lt"/>
              <a:buAutoNum type="arabicPeriod"/>
              <a:tabLst>
                <a:tab pos="914400" algn="l"/>
              </a:tabLst>
              <a:defRPr/>
            </a:pPr>
            <a:r>
              <a:rPr lang="en-US" altLang="en-US" dirty="0">
                <a:latin typeface="+mj-lt"/>
                <a:hlinkClick r:id="rId3"/>
              </a:rPr>
              <a:t>11-21/0616r0</a:t>
            </a:r>
            <a:r>
              <a:rPr lang="en-US" altLang="en-US" dirty="0">
                <a:latin typeface="+mj-lt"/>
              </a:rPr>
              <a:t> </a:t>
            </a:r>
            <a:r>
              <a:rPr lang="en-US" altLang="en-US" dirty="0">
                <a:latin typeface="+mj-lt"/>
                <a:cs typeface="Times New Roman" panose="02020603050405020304" pitchFamily="18" charset="0"/>
              </a:rPr>
              <a:t>“</a:t>
            </a:r>
            <a:r>
              <a:rPr lang="en-US" dirty="0">
                <a:latin typeface="+mj-lt"/>
                <a:cs typeface="Times New Roman" panose="02020603050405020304" pitchFamily="18" charset="0"/>
              </a:rPr>
              <a:t>802.11ax Features and Applicability to 5G and Wi-Fi Convergence” Osama Aboul-Magd (Huawei Technologies)   </a:t>
            </a:r>
          </a:p>
          <a:p>
            <a:pPr marL="457200" lvl="1" indent="-342900">
              <a:spcBef>
                <a:spcPts val="0"/>
              </a:spcBef>
              <a:spcAft>
                <a:spcPts val="0"/>
              </a:spcAft>
              <a:buFont typeface="Arial" panose="020B0604020202020204" pitchFamily="34" charset="0"/>
              <a:buChar char="•"/>
            </a:pPr>
            <a:r>
              <a:rPr lang="en-US" dirty="0">
                <a:latin typeface="+mj-lt"/>
                <a:ea typeface="Calibri" panose="020F0502020204030204" pitchFamily="34" charset="0"/>
              </a:rPr>
              <a:t>Pending contributions</a:t>
            </a:r>
            <a:r>
              <a:rPr lang="en-US" dirty="0">
                <a:solidFill>
                  <a:srgbClr val="000000"/>
                </a:solidFill>
                <a:effectLst/>
                <a:latin typeface="+mj-lt"/>
                <a:ea typeface="Calibri" panose="020F0502020204030204" pitchFamily="34" charset="0"/>
              </a:rPr>
              <a:t>: </a:t>
            </a:r>
            <a:endParaRPr lang="en-US" sz="2400" dirty="0">
              <a:effectLst/>
              <a:latin typeface="+mj-lt"/>
              <a:ea typeface="Calibri" panose="020F0502020204030204" pitchFamily="34" charset="0"/>
            </a:endParaRPr>
          </a:p>
          <a:p>
            <a:pPr marL="742950" marR="0" lvl="1" indent="-285750">
              <a:spcBef>
                <a:spcPts val="0"/>
              </a:spcBef>
              <a:spcAft>
                <a:spcPts val="0"/>
              </a:spcAft>
              <a:buFont typeface="+mj-lt"/>
              <a:buAutoNum type="arabicPeriod"/>
              <a:tabLst>
                <a:tab pos="914400" algn="l"/>
              </a:tabLst>
            </a:pPr>
            <a:r>
              <a:rPr lang="en-US" dirty="0">
                <a:effectLst/>
                <a:latin typeface="+mj-lt"/>
                <a:ea typeface="Calibri" panose="020F0502020204030204" pitchFamily="34" charset="0"/>
                <a:cs typeface="Times New Roman" panose="02020603050405020304" pitchFamily="18" charset="0"/>
              </a:rPr>
              <a:t>how TCLAS improvements in 802.11-2020 relate to QoS for 5G flows - ??   </a:t>
            </a:r>
          </a:p>
          <a:p>
            <a:pPr marL="742950" marR="0" lvl="1" indent="-285750">
              <a:spcBef>
                <a:spcPts val="0"/>
              </a:spcBef>
              <a:spcAft>
                <a:spcPts val="0"/>
              </a:spcAft>
              <a:buFont typeface="+mj-lt"/>
              <a:buAutoNum type="arabicPeriod"/>
              <a:tabLst>
                <a:tab pos="914400" algn="l"/>
              </a:tabLst>
            </a:pPr>
            <a:endParaRPr lang="en-US" sz="2800" dirty="0">
              <a:effectLst/>
              <a:latin typeface="+mj-lt"/>
              <a:ea typeface="Calibri" panose="020F0502020204030204" pitchFamily="34" charset="0"/>
            </a:endParaRPr>
          </a:p>
          <a:p>
            <a:pPr marL="0" marR="0">
              <a:spcBef>
                <a:spcPts val="0"/>
              </a:spcBef>
              <a:spcAft>
                <a:spcPts val="0"/>
              </a:spcAft>
              <a:buFont typeface="+mj-lt"/>
              <a:buAutoNum type="arabicPeriod"/>
            </a:pPr>
            <a:r>
              <a:rPr lang="en-US" dirty="0">
                <a:solidFill>
                  <a:srgbClr val="000000"/>
                </a:solidFill>
                <a:effectLst/>
                <a:latin typeface="+mj-lt"/>
                <a:ea typeface="Calibri" panose="020F0502020204030204" pitchFamily="34" charset="0"/>
              </a:rPr>
              <a:t>Contributions related to the "Draft technical report on interworking between 3GPP 5G network and WLAN" (</a:t>
            </a:r>
            <a:r>
              <a:rPr lang="en-US" u="sng" dirty="0">
                <a:solidFill>
                  <a:srgbClr val="0000FF"/>
                </a:solidFill>
                <a:effectLst/>
                <a:latin typeface="+mj-lt"/>
                <a:ea typeface="Calibri" panose="020F0502020204030204" pitchFamily="34" charset="0"/>
                <a:hlinkClick r:id="rId4"/>
              </a:rPr>
              <a:t>11-20/0013r11</a:t>
            </a:r>
            <a:r>
              <a:rPr lang="en-US" dirty="0">
                <a:effectLst/>
                <a:latin typeface="+mj-lt"/>
                <a:ea typeface="Calibri" panose="020F0502020204030204" pitchFamily="34" charset="0"/>
              </a:rPr>
              <a:t>). </a:t>
            </a:r>
          </a:p>
          <a:p>
            <a:pPr marL="400050" lvl="1">
              <a:spcBef>
                <a:spcPts val="0"/>
              </a:spcBef>
              <a:spcAft>
                <a:spcPts val="0"/>
              </a:spcAft>
              <a:buFont typeface="+mj-lt"/>
              <a:buAutoNum type="arabicPeriod"/>
            </a:pPr>
            <a:r>
              <a:rPr lang="en-US" dirty="0">
                <a:effectLst/>
                <a:latin typeface="+mj-lt"/>
                <a:ea typeface="Calibri" panose="020F0502020204030204" pitchFamily="34" charset="0"/>
              </a:rPr>
              <a:t>Significant discussion was had during the AANI SC teleconference on Monday 15 March 2021.  </a:t>
            </a:r>
          </a:p>
          <a:p>
            <a:pPr marL="400050" lvl="1">
              <a:spcBef>
                <a:spcPts val="0"/>
              </a:spcBef>
              <a:spcAft>
                <a:spcPts val="0"/>
              </a:spcAft>
              <a:buFont typeface="+mj-lt"/>
              <a:buAutoNum type="arabicPeriod"/>
            </a:pPr>
            <a:r>
              <a:rPr lang="en-US" dirty="0">
                <a:latin typeface="+mj-lt"/>
                <a:ea typeface="Calibri" panose="020F0502020204030204" pitchFamily="34" charset="0"/>
              </a:rPr>
              <a:t>At the Tuesday 06 April AANI SC teleconference contribution </a:t>
            </a:r>
            <a:r>
              <a:rPr lang="en-US" altLang="en-US" dirty="0">
                <a:hlinkClick r:id="rId5"/>
              </a:rPr>
              <a:t>11-21/0580r0</a:t>
            </a:r>
            <a:r>
              <a:rPr lang="en-US" altLang="en-US" dirty="0"/>
              <a:t> </a:t>
            </a:r>
            <a:r>
              <a:rPr lang="en-US" altLang="en-US" sz="2000" dirty="0">
                <a:latin typeface="+mj-lt"/>
              </a:rPr>
              <a:t>“</a:t>
            </a:r>
            <a:r>
              <a:rPr lang="en-US" sz="2000" dirty="0">
                <a:latin typeface="+mj-lt"/>
              </a:rPr>
              <a:t>Proposed resolution on the comments of “WLAN/5G interworking report Proposed Way Forward(11-21/0438r0)” Hyun Seo Oh (ETRI), et. al. was discussed and approved by straw poll. </a:t>
            </a:r>
          </a:p>
        </p:txBody>
      </p:sp>
      <p:sp>
        <p:nvSpPr>
          <p:cNvPr id="4" name="Slide Number Placeholder 3">
            <a:extLst>
              <a:ext uri="{FF2B5EF4-FFF2-40B4-BE49-F238E27FC236}">
                <a16:creationId xmlns:a16="http://schemas.microsoft.com/office/drawing/2014/main" id="{E13DE79F-99F0-4EFF-BFE7-EC7D9520AAC3}"/>
              </a:ext>
            </a:extLst>
          </p:cNvPr>
          <p:cNvSpPr>
            <a:spLocks noGrp="1"/>
          </p:cNvSpPr>
          <p:nvPr>
            <p:ph type="sldNum" idx="12"/>
          </p:nvPr>
        </p:nvSpPr>
        <p:spPr/>
        <p:txBody>
          <a:bodyPr/>
          <a:lstStyle/>
          <a:p>
            <a:r>
              <a:rPr lang="en-GB" dirty="0"/>
              <a:t>Slide </a:t>
            </a:r>
            <a:fld id="{440F5867-744E-4AA6-B0ED-4C44D2DFBB7B}" type="slidenum">
              <a:rPr lang="en-GB" smtClean="0"/>
              <a:pPr/>
              <a:t>9</a:t>
            </a:fld>
            <a:endParaRPr lang="en-GB" dirty="0"/>
          </a:p>
        </p:txBody>
      </p:sp>
      <p:sp>
        <p:nvSpPr>
          <p:cNvPr id="5" name="Footer Placeholder 4">
            <a:extLst>
              <a:ext uri="{FF2B5EF4-FFF2-40B4-BE49-F238E27FC236}">
                <a16:creationId xmlns:a16="http://schemas.microsoft.com/office/drawing/2014/main" id="{93F75A3C-91C3-465C-9C3F-1380744B98E9}"/>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5C4B6BC7-A56A-4E9B-BB7C-3594ABF51981}"/>
              </a:ext>
            </a:extLst>
          </p:cNvPr>
          <p:cNvSpPr>
            <a:spLocks noGrp="1"/>
          </p:cNvSpPr>
          <p:nvPr>
            <p:ph type="dt" idx="15"/>
          </p:nvPr>
        </p:nvSpPr>
        <p:spPr/>
        <p:txBody>
          <a:bodyPr/>
          <a:lstStyle/>
          <a:p>
            <a:r>
              <a:rPr lang="en-US" dirty="0"/>
              <a:t>April 2021</a:t>
            </a:r>
            <a:endParaRPr lang="en-GB" dirty="0"/>
          </a:p>
        </p:txBody>
      </p:sp>
    </p:spTree>
    <p:extLst>
      <p:ext uri="{BB962C8B-B14F-4D97-AF65-F5344CB8AC3E}">
        <p14:creationId xmlns:p14="http://schemas.microsoft.com/office/powerpoint/2010/main" val="2579674492"/>
      </p:ext>
    </p:extLst>
  </p:cSld>
  <p:clrMapOvr>
    <a:masterClrMapping/>
  </p:clrMapOvr>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Presentation1" id="{6F2D85B4-B705-4018-9CF0-E6E4BD03567D}" vid="{6A25E773-D890-44CD-BA7F-9C3E9F9CAE58}"/>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5C7DFCADC33959499CA2174C6C12CE0D" ma:contentTypeVersion="13" ma:contentTypeDescription="Create a new document." ma:contentTypeScope="" ma:versionID="a3fc4679fdd7500c1d3a32e1d1f4f41d">
  <xsd:schema xmlns:xsd="http://www.w3.org/2001/XMLSchema" xmlns:xs="http://www.w3.org/2001/XMLSchema" xmlns:p="http://schemas.microsoft.com/office/2006/metadata/properties" xmlns:ns3="60873816-0101-4504-946e-6fdefec58fb5" xmlns:ns4="4e36d776-f4f9-4739-bb28-fcc060563e14" targetNamespace="http://schemas.microsoft.com/office/2006/metadata/properties" ma:root="true" ma:fieldsID="5e5750bb2fd743998b6e6034b6081643" ns3:_="" ns4:_="">
    <xsd:import namespace="60873816-0101-4504-946e-6fdefec58fb5"/>
    <xsd:import namespace="4e36d776-f4f9-4739-bb28-fcc060563e14"/>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4:SharedWithUsers" minOccurs="0"/>
                <xsd:element ref="ns4:SharedWithDetails" minOccurs="0"/>
                <xsd:element ref="ns4:SharingHintHash" minOccurs="0"/>
                <xsd:element ref="ns3:MediaServiceOCR" minOccurs="0"/>
                <xsd:element ref="ns3:MediaServiceLocatio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60873816-0101-4504-946e-6fdefec58fb5"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MediaServiceAutoTags" ma:internalName="MediaServiceAutoTags" ma:readOnly="true">
      <xsd:simpleType>
        <xsd:restriction base="dms:Text"/>
      </xsd:simpleType>
    </xsd:element>
    <xsd:element name="MediaServiceOCR" ma:index="15" nillable="true" ma:displayName="MediaServiceOCR" ma:internalName="MediaServiceOCR" ma:readOnly="true">
      <xsd:simpleType>
        <xsd:restriction base="dms:Note">
          <xsd:maxLength value="255"/>
        </xsd:restriction>
      </xsd:simpleType>
    </xsd:element>
    <xsd:element name="MediaServiceLocation" ma:index="16" nillable="true" ma:displayName="MediaServiceLocation" ma:internalName="MediaServiceLocatio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4e36d776-f4f9-4739-bb28-fcc060563e14"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element name="SharingHintHash" ma:index="14"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A034F48E-90AD-4246-ACE4-D7D7572A3FAE}">
  <ds:schemaRefs>
    <ds:schemaRef ds:uri="http://schemas.microsoft.com/sharepoint/v3/contenttype/forms"/>
  </ds:schemaRefs>
</ds:datastoreItem>
</file>

<file path=customXml/itemProps2.xml><?xml version="1.0" encoding="utf-8"?>
<ds:datastoreItem xmlns:ds="http://schemas.openxmlformats.org/officeDocument/2006/customXml" ds:itemID="{C1B35010-95F5-442D-8F5B-357EDA6B4347}">
  <ds:schemaRefs>
    <ds:schemaRef ds:uri="60873816-0101-4504-946e-6fdefec58fb5"/>
    <ds:schemaRef ds:uri="http://purl.org/dc/terms/"/>
    <ds:schemaRef ds:uri="http://schemas.openxmlformats.org/package/2006/metadata/core-properties"/>
    <ds:schemaRef ds:uri="http://purl.org/dc/dcmitype/"/>
    <ds:schemaRef ds:uri="http://schemas.microsoft.com/office/infopath/2007/PartnerControls"/>
    <ds:schemaRef ds:uri="http://schemas.microsoft.com/office/2006/documentManagement/types"/>
    <ds:schemaRef ds:uri="http://purl.org/dc/elements/1.1/"/>
    <ds:schemaRef ds:uri="http://schemas.microsoft.com/office/2006/metadata/properties"/>
    <ds:schemaRef ds:uri="4e36d776-f4f9-4739-bb28-fcc060563e14"/>
    <ds:schemaRef ds:uri="http://www.w3.org/XML/1998/namespace"/>
  </ds:schemaRefs>
</ds:datastoreItem>
</file>

<file path=customXml/itemProps3.xml><?xml version="1.0" encoding="utf-8"?>
<ds:datastoreItem xmlns:ds="http://schemas.openxmlformats.org/officeDocument/2006/customXml" ds:itemID="{F3F14640-4E7F-4A2D-B44E-1E3362A4DF8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60873816-0101-4504-946e-6fdefec58fb5"/>
    <ds:schemaRef ds:uri="4e36d776-f4f9-4739-bb28-fcc060563e14"/>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11978</TotalTime>
  <Words>2127</Words>
  <Application>Microsoft Office PowerPoint</Application>
  <PresentationFormat>Widescreen</PresentationFormat>
  <Paragraphs>213</Paragraphs>
  <Slides>15</Slides>
  <Notes>6</Notes>
  <HiddenSlides>0</HiddenSlides>
  <MMClips>0</MMClips>
  <ScaleCrop>false</ScaleCrop>
  <HeadingPairs>
    <vt:vector size="8" baseType="variant">
      <vt:variant>
        <vt:lpstr>Fonts Used</vt:lpstr>
      </vt:variant>
      <vt:variant>
        <vt:i4>4</vt:i4>
      </vt:variant>
      <vt:variant>
        <vt:lpstr>Theme</vt:lpstr>
      </vt:variant>
      <vt:variant>
        <vt:i4>1</vt:i4>
      </vt:variant>
      <vt:variant>
        <vt:lpstr>Embedded OLE Servers</vt:lpstr>
      </vt:variant>
      <vt:variant>
        <vt:i4>1</vt:i4>
      </vt:variant>
      <vt:variant>
        <vt:lpstr>Slide Titles</vt:lpstr>
      </vt:variant>
      <vt:variant>
        <vt:i4>15</vt:i4>
      </vt:variant>
    </vt:vector>
  </HeadingPairs>
  <TitlesOfParts>
    <vt:vector size="21" baseType="lpstr">
      <vt:lpstr>Arial</vt:lpstr>
      <vt:lpstr>Calibri</vt:lpstr>
      <vt:lpstr>Symbol</vt:lpstr>
      <vt:lpstr>Times New Roman</vt:lpstr>
      <vt:lpstr>Office Theme</vt:lpstr>
      <vt:lpstr>Document</vt:lpstr>
      <vt:lpstr>AANI SC Teleconference Agenda</vt:lpstr>
      <vt:lpstr>Abstract</vt:lpstr>
      <vt:lpstr>Reminders and Rules</vt:lpstr>
      <vt:lpstr>Agenda</vt:lpstr>
      <vt:lpstr>Participants in the IEEE-SA “individual process” shall act independently of others, including employers</vt:lpstr>
      <vt:lpstr>Resources – URLs</vt:lpstr>
      <vt:lpstr>IEEE SA Copyright Policy</vt:lpstr>
      <vt:lpstr>IEEE SA Copyright Policy</vt:lpstr>
      <vt:lpstr>AANI SC Status/Activity</vt:lpstr>
      <vt:lpstr>Contributions</vt:lpstr>
      <vt:lpstr>Straw Poll</vt:lpstr>
      <vt:lpstr>Future Sessions Planning</vt:lpstr>
      <vt:lpstr>Backup slides</vt:lpstr>
      <vt:lpstr>Status on the Proposal on Interworking</vt:lpstr>
      <vt:lpstr>Status on the Proposal on Interworking (cont.)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AANI SC Teleconference Agenda</dc:title>
  <dc:creator>Joseph Levy</dc:creator>
  <cp:lastModifiedBy>Joseph Levy</cp:lastModifiedBy>
  <cp:revision>6</cp:revision>
  <dcterms:created xsi:type="dcterms:W3CDTF">2021-01-13T08:32:13Z</dcterms:created>
  <dcterms:modified xsi:type="dcterms:W3CDTF">2021-04-13T01:07:10Z</dcterms:modified>
</cp:coreProperties>
</file>

<file path=docProps/thumbnail.jpeg>
</file>