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352" r:id="rId3"/>
    <p:sldId id="595" r:id="rId4"/>
    <p:sldId id="601" r:id="rId5"/>
    <p:sldId id="604" r:id="rId6"/>
    <p:sldId id="599" r:id="rId7"/>
    <p:sldId id="596" r:id="rId8"/>
    <p:sldId id="597" r:id="rId9"/>
    <p:sldId id="312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周培(Zhou Pei)" initials="周培(Zhou" lastIdx="2" clrIdx="0">
    <p:extLst>
      <p:ext uri="{19B8F6BF-5375-455C-9EA6-DF929625EA0E}">
        <p15:presenceInfo xmlns:p15="http://schemas.microsoft.com/office/powerpoint/2012/main" userId="S-1-5-21-1439682878-3164288827-2260694920-8437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92385" autoAdjust="0"/>
  </p:normalViewPr>
  <p:slideViewPr>
    <p:cSldViewPr>
      <p:cViewPr varScale="1">
        <p:scale>
          <a:sx n="83" d="100"/>
          <a:sy n="83" d="100"/>
        </p:scale>
        <p:origin x="1310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32" y="-66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XX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XX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XX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XX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XX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XX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XX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XX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XX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XX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Pei Zhou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802.11-21/</a:t>
            </a:r>
            <a:r>
              <a:rPr lang="en-US" altLang="zh-CN" sz="1800" b="1" dirty="0"/>
              <a:t>0648</a:t>
            </a:r>
            <a:r>
              <a:rPr lang="en-US" altLang="en-US" sz="1800" b="1" dirty="0"/>
              <a:t>r0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April 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>
                <a:latin typeface="+mn-lt"/>
                <a:ea typeface="+mn-ea"/>
              </a:rPr>
              <a:t>Slide </a:t>
            </a:r>
            <a:fld id="{53ABCD13-380B-4CB5-B9B1-96CEC68A8A42}" type="slidenum">
              <a:rPr lang="en-US" altLang="en-US" sz="1200" b="0" smtClean="0">
                <a:latin typeface="+mn-lt"/>
                <a:ea typeface="+mn-ea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>
              <a:latin typeface="+mn-lt"/>
              <a:ea typeface="+mn-ea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Arial" panose="020B0604020202020204" pitchFamily="34" charset="0"/>
              </a:rPr>
              <a:t>Discussion on Sensing Setup Procedure</a:t>
            </a:r>
            <a:endParaRPr lang="en-US" altLang="en-US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ea typeface="+mn-ea"/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ea typeface="+mn-ea"/>
                <a:cs typeface="Arial" panose="020B0604020202020204" pitchFamily="34" charset="0"/>
              </a:rPr>
              <a:t> 2021-04-</a:t>
            </a:r>
            <a:r>
              <a:rPr lang="en-US" altLang="zh-CN" sz="2000" b="0" dirty="0">
                <a:ea typeface="+mn-ea"/>
                <a:cs typeface="Arial" panose="020B0604020202020204" pitchFamily="34" charset="0"/>
              </a:rPr>
              <a:t>13</a:t>
            </a:r>
            <a:endParaRPr lang="en-US" altLang="en-US" sz="2000" b="0" dirty="0">
              <a:ea typeface="+mn-ea"/>
              <a:cs typeface="Arial" panose="020B0604020202020204" pitchFamily="34" charset="0"/>
            </a:endParaRP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>
                <a:latin typeface="+mn-lt"/>
                <a:ea typeface="+mn-ea"/>
                <a:cs typeface="Arial" panose="020B0604020202020204" pitchFamily="34" charset="0"/>
              </a:rPr>
              <a:t> Authors:</a:t>
            </a:r>
            <a:endParaRPr lang="en-US" altLang="en-US" sz="2000" b="0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>
                <a:latin typeface="+mn-lt"/>
              </a:rPr>
              <a:t>Pei Zhou </a:t>
            </a:r>
            <a:r>
              <a:rPr lang="en-US" altLang="ko-KR" dirty="0">
                <a:latin typeface="+mn-lt"/>
              </a:rPr>
              <a:t>(OPPO)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35453E-01D6-416A-8BCF-BCABF9510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935391"/>
              </p:ext>
            </p:extLst>
          </p:nvPr>
        </p:nvGraphicFramePr>
        <p:xfrm>
          <a:off x="685800" y="2880360"/>
          <a:ext cx="7858124" cy="199644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911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33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4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OPPO</a:t>
                      </a:r>
                      <a:endParaRPr lang="en-US" alt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zhoupei1@oppo.com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2496378"/>
                  </a:ext>
                </a:extLst>
              </a:tr>
              <a:tr h="37433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huang.lei1@oppo.com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7919050"/>
                  </a:ext>
                </a:extLst>
              </a:tr>
              <a:tr h="3743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altLang="zh-CN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7454712"/>
                  </a:ext>
                </a:extLst>
              </a:tr>
              <a:tr h="3743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Liuming Lu</a:t>
                      </a:r>
                      <a:endParaRPr lang="ko-KR" altLang="zh-CN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797053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Background</a:t>
            </a:r>
            <a:endParaRPr lang="en-SG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609599" y="1630362"/>
            <a:ext cx="7934325" cy="42370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800" b="0" kern="0" dirty="0">
                <a:cs typeface="Arial" panose="020B0604020202020204" pitchFamily="34" charset="0"/>
              </a:rPr>
              <a:t>A sensing session is composed of one or more of the following phases: setup phase, measurement phase, reporting phase, and termination phase. [1][2]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1800" b="0" kern="0" dirty="0">
                <a:cs typeface="Arial" panose="020B0604020202020204" pitchFamily="34" charset="0"/>
              </a:rPr>
              <a:t>In the setup phase, a sensing session is established, and operational parameters associated with the sensing session are determined and exchanged between STAs. [1][2]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1800" b="0" kern="0" dirty="0">
                <a:cs typeface="Arial" panose="020B0604020202020204" pitchFamily="34" charset="0"/>
              </a:rPr>
              <a:t>More than one sensing responder may participate in the measurement phase and reporting phase of a sensing session. [1] Therefore, WLAN sensing should consider setup with multiple responders.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zh-CN" sz="1800" b="0" kern="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1800" b="0" kern="0" dirty="0">
                <a:cs typeface="Arial" panose="020B0604020202020204" pitchFamily="34" charset="0"/>
              </a:rPr>
              <a:t>In this contribution, we highlight some issues about setup with multiple responders and proposes potential solution.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zh-CN" sz="1800" b="0" kern="0" dirty="0">
              <a:cs typeface="Arial" panose="020B0604020202020204" pitchFamily="34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83CB181-2878-4B8E-8C4F-AFDDE219F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</p:spTree>
    <p:extLst>
      <p:ext uri="{BB962C8B-B14F-4D97-AF65-F5344CB8AC3E}">
        <p14:creationId xmlns:p14="http://schemas.microsoft.com/office/powerpoint/2010/main" val="3310466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609600"/>
          </a:xfrm>
        </p:spPr>
        <p:txBody>
          <a:bodyPr/>
          <a:lstStyle/>
          <a:p>
            <a:r>
              <a:rPr lang="en-US" sz="2400" dirty="0">
                <a:cs typeface="Arial" panose="020B0604020202020204" pitchFamily="34" charset="0"/>
              </a:rPr>
              <a:t>Recap:</a:t>
            </a:r>
            <a:r>
              <a:rPr lang="en-US" altLang="zh-CN" sz="2400" dirty="0"/>
              <a:t> Setup (Negotiation) with multiple responders [1]</a:t>
            </a:r>
            <a:endParaRPr lang="en-SG" sz="2400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133041D-FAAD-468B-AE21-8CF1D199C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  <p:sp>
        <p:nvSpPr>
          <p:cNvPr id="82" name="矩形 81">
            <a:extLst>
              <a:ext uri="{FF2B5EF4-FFF2-40B4-BE49-F238E27FC236}">
                <a16:creationId xmlns:a16="http://schemas.microsoft.com/office/drawing/2014/main" id="{A0B1DB6B-8E9A-4F2B-8152-CA228D1BE6DF}"/>
              </a:ext>
            </a:extLst>
          </p:cNvPr>
          <p:cNvSpPr/>
          <p:nvPr/>
        </p:nvSpPr>
        <p:spPr>
          <a:xfrm>
            <a:off x="685799" y="1589081"/>
            <a:ext cx="7772399" cy="3279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338" indent="-287338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zh-CN" sz="1600" dirty="0"/>
              <a:t>For multiple responders, sensing initiator needs to negotiate with all of them.</a:t>
            </a:r>
          </a:p>
          <a:p>
            <a:pPr marL="744538" lvl="1" indent="-287338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sz="1600" dirty="0"/>
              <a:t>The sensing initiator could perform negotiation with each of them </a:t>
            </a:r>
            <a:r>
              <a:rPr lang="en-US" altLang="zh-CN" sz="1600" b="1" dirty="0"/>
              <a:t>individually and separately</a:t>
            </a:r>
            <a:r>
              <a:rPr lang="en-US" altLang="zh-CN" sz="1600" dirty="0"/>
              <a:t>.</a:t>
            </a:r>
          </a:p>
          <a:p>
            <a:pPr marL="1201738" lvl="2" indent="-2873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/>
              <a:t>This would lead to larger overhead and is not a scalable solution.</a:t>
            </a:r>
          </a:p>
          <a:p>
            <a:pPr marL="744538" lvl="1" indent="-287338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sz="1600" dirty="0"/>
              <a:t>If we define the Sensing Request frame as a Control frame, say, a variant of Trigger frame, then it is possible to design </a:t>
            </a:r>
            <a:r>
              <a:rPr lang="en-US" altLang="zh-CN" sz="1600" b="1" dirty="0"/>
              <a:t>simultaneous responses</a:t>
            </a:r>
            <a:r>
              <a:rPr lang="en-US" altLang="zh-CN" sz="1600" dirty="0"/>
              <a:t>.</a:t>
            </a:r>
          </a:p>
          <a:p>
            <a:pPr marL="1201738" lvl="2" indent="-2873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/>
              <a:t>This option may be feasible if the sensing initiator is an AP STA.</a:t>
            </a:r>
          </a:p>
          <a:p>
            <a:pPr marL="744538" lvl="1" indent="-287338">
              <a:lnSpc>
                <a:spcPct val="150000"/>
              </a:lnSpc>
              <a:buFont typeface="Wingdings" panose="05000000000000000000" pitchFamily="2" charset="2"/>
              <a:buChar char="l"/>
            </a:pPr>
            <a:endParaRPr lang="en-US" altLang="zh-CN" sz="1600" dirty="0"/>
          </a:p>
          <a:p>
            <a:pPr marL="287338" indent="-287338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altLang="zh-CN" sz="1600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D96D3008-BC9A-4B0B-AA66-CEAFF4A0DF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278" y="4154344"/>
            <a:ext cx="3237360" cy="1710131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F8A978F0-797F-44A4-BEB5-2D604D26A4B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400"/>
          <a:stretch/>
        </p:blipFill>
        <p:spPr>
          <a:xfrm>
            <a:off x="5029200" y="4300887"/>
            <a:ext cx="2109344" cy="1546774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CB5259B3-7FA4-4C5F-B31B-9B0187630E13}"/>
              </a:ext>
            </a:extLst>
          </p:cNvPr>
          <p:cNvSpPr/>
          <p:nvPr/>
        </p:nvSpPr>
        <p:spPr>
          <a:xfrm>
            <a:off x="2009950" y="5847661"/>
            <a:ext cx="19720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individually and separately</a:t>
            </a:r>
            <a:endParaRPr lang="zh-CN" altLang="en-US" b="1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B812F1ED-10A4-4AC8-96A9-2EFBFB6ACFC0}"/>
              </a:ext>
            </a:extLst>
          </p:cNvPr>
          <p:cNvSpPr/>
          <p:nvPr/>
        </p:nvSpPr>
        <p:spPr>
          <a:xfrm>
            <a:off x="5524263" y="5847660"/>
            <a:ext cx="11673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simultaneously</a:t>
            </a:r>
            <a:endParaRPr lang="zh-CN" altLang="en-US" b="1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D0CC840D-3892-4E21-896C-D39116EAAC6F}"/>
              </a:ext>
            </a:extLst>
          </p:cNvPr>
          <p:cNvSpPr/>
          <p:nvPr/>
        </p:nvSpPr>
        <p:spPr>
          <a:xfrm>
            <a:off x="2374680" y="6198414"/>
            <a:ext cx="45862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Fig. 1 Two different kinds of s</a:t>
            </a:r>
            <a:r>
              <a:rPr lang="en-US" altLang="zh-CN" dirty="0">
                <a:cs typeface="Arial" panose="020B0604020202020204" pitchFamily="34" charset="0"/>
              </a:rPr>
              <a:t>ensing setup with </a:t>
            </a:r>
            <a:r>
              <a:rPr lang="en-US" altLang="zh-CN" dirty="0"/>
              <a:t>multiple responders </a:t>
            </a:r>
            <a:r>
              <a:rPr lang="en-US" altLang="zh-CN" dirty="0">
                <a:cs typeface="Arial" panose="020B0604020202020204" pitchFamily="34" charset="0"/>
              </a:rPr>
              <a:t>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3590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609600"/>
          </a:xfrm>
        </p:spPr>
        <p:txBody>
          <a:bodyPr/>
          <a:lstStyle/>
          <a:p>
            <a:r>
              <a:rPr lang="en-US" sz="2400" dirty="0">
                <a:cs typeface="Arial" panose="020B0604020202020204" pitchFamily="34" charset="0"/>
              </a:rPr>
              <a:t>Issue</a:t>
            </a:r>
            <a:endParaRPr lang="en-SG" sz="2400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133041D-FAAD-468B-AE21-8CF1D199C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  <p:sp>
        <p:nvSpPr>
          <p:cNvPr id="82" name="矩形 81">
            <a:extLst>
              <a:ext uri="{FF2B5EF4-FFF2-40B4-BE49-F238E27FC236}">
                <a16:creationId xmlns:a16="http://schemas.microsoft.com/office/drawing/2014/main" id="{A0B1DB6B-8E9A-4F2B-8152-CA228D1BE6DF}"/>
              </a:ext>
            </a:extLst>
          </p:cNvPr>
          <p:cNvSpPr/>
          <p:nvPr/>
        </p:nvSpPr>
        <p:spPr>
          <a:xfrm>
            <a:off x="685798" y="1345696"/>
            <a:ext cx="77723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338" indent="-287338">
              <a:buFont typeface="Wingdings" panose="05000000000000000000" pitchFamily="2" charset="2"/>
              <a:buChar char="q"/>
            </a:pPr>
            <a:r>
              <a:rPr lang="en-US" altLang="zh-CN" sz="1600" dirty="0"/>
              <a:t>Considering the sensing scenario shown in Fig. 2 [3], Sensing Initiator (AP) has to setup the following bursts (or sensing session) with Sensing Responders:</a:t>
            </a:r>
          </a:p>
          <a:p>
            <a:pPr marL="744538" lvl="1" indent="-287338">
              <a:buFont typeface="Wingdings" panose="05000000000000000000" pitchFamily="2" charset="2"/>
              <a:buChar char="l"/>
            </a:pPr>
            <a:r>
              <a:rPr lang="en-US" altLang="zh-CN" sz="1400" b="1" dirty="0"/>
              <a:t>Sensing transmitter (Sensing Responder 1) -&gt; Sensing receiver (Sensing Initiator)</a:t>
            </a:r>
          </a:p>
          <a:p>
            <a:pPr marL="744538" lvl="1" indent="-287338">
              <a:buFont typeface="Wingdings" panose="05000000000000000000" pitchFamily="2" charset="2"/>
              <a:buChar char="l"/>
            </a:pPr>
            <a:r>
              <a:rPr lang="en-US" altLang="zh-CN" sz="1400" b="1" dirty="0"/>
              <a:t>Sensing transmitter (Sensing Responder 1) -&gt; Sensing receiver (Sensing Responder 2)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486F7260-6FEA-4A93-B0AA-E43BEADCD9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2800899"/>
            <a:ext cx="2209800" cy="1812496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645BED1A-6899-4CA4-9F73-082F2119B707}"/>
              </a:ext>
            </a:extLst>
          </p:cNvPr>
          <p:cNvSpPr/>
          <p:nvPr/>
        </p:nvSpPr>
        <p:spPr>
          <a:xfrm>
            <a:off x="685799" y="2411655"/>
            <a:ext cx="548640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338" lvl="1" indent="-287338">
              <a:buFont typeface="Wingdings" panose="05000000000000000000" pitchFamily="2" charset="2"/>
              <a:buChar char="q"/>
            </a:pPr>
            <a:r>
              <a:rPr lang="en-US" altLang="zh-CN" sz="1600" b="1" dirty="0"/>
              <a:t>For the individually and separately setup (negotiation)</a:t>
            </a:r>
            <a:endParaRPr lang="zh-CN" altLang="en-US" sz="1600" b="1" dirty="0"/>
          </a:p>
          <a:p>
            <a:pPr marL="800100" lvl="1" indent="-342900">
              <a:buFont typeface="+mj-lt"/>
              <a:buAutoNum type="arabicPeriod"/>
            </a:pPr>
            <a:r>
              <a:rPr lang="en-US" altLang="zh-CN" sz="1400" dirty="0"/>
              <a:t>Sensing Initiator transmits Sensing Request frame to Sensing Responder 1 to setup:</a:t>
            </a:r>
          </a:p>
          <a:p>
            <a:pPr marL="1201738" lvl="2" indent="-287338">
              <a:buFont typeface="Arial" panose="020B0604020202020204" pitchFamily="34" charset="0"/>
              <a:buChar char="•"/>
            </a:pPr>
            <a:r>
              <a:rPr lang="en-US" altLang="zh-CN" b="1" dirty="0"/>
              <a:t>Sensing transmitter (Sensing Responder 1) -&gt; Sensing receiver (Sensing Initiator)</a:t>
            </a:r>
          </a:p>
          <a:p>
            <a:pPr marL="1201738" lvl="2" indent="-287338">
              <a:buFont typeface="Arial" panose="020B0604020202020204" pitchFamily="34" charset="0"/>
              <a:buChar char="•"/>
            </a:pPr>
            <a:r>
              <a:rPr lang="en-US" altLang="zh-CN" b="1" dirty="0"/>
              <a:t>Sensing transmitter (Sensing Responder 1) -&gt; Sensing receiver (Sensing Responder 2)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zh-CN" sz="1400" dirty="0"/>
              <a:t>Sensing</a:t>
            </a:r>
            <a:r>
              <a:rPr lang="en-US" altLang="zh-CN" sz="1400" b="1" dirty="0"/>
              <a:t> </a:t>
            </a:r>
            <a:r>
              <a:rPr lang="en-US" altLang="zh-CN" sz="1400" dirty="0"/>
              <a:t>Responder 1 transmits Sensing Response frame to Sensing Initiator to </a:t>
            </a:r>
            <a:r>
              <a:rPr lang="en-US" altLang="zh-CN" sz="1400" dirty="0">
                <a:solidFill>
                  <a:srgbClr val="00B050"/>
                </a:solidFill>
              </a:rPr>
              <a:t>accept </a:t>
            </a:r>
            <a:r>
              <a:rPr lang="en-US" altLang="zh-CN" sz="1400" dirty="0"/>
              <a:t>the setup.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zh-CN" sz="1400" dirty="0"/>
              <a:t>Sensing Initiator transmits Sensing Request frame to Sensing Responder 2 to setup:</a:t>
            </a:r>
          </a:p>
          <a:p>
            <a:pPr marL="1201738" lvl="2" indent="-287338">
              <a:buFont typeface="Arial" panose="020B0604020202020204" pitchFamily="34" charset="0"/>
              <a:buChar char="•"/>
            </a:pPr>
            <a:r>
              <a:rPr lang="en-US" altLang="zh-CN" b="1" dirty="0"/>
              <a:t>Sensing transmitter (Sensing Responder 1) -&gt; Sensing receiver (Sensing Responder 2)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zh-CN" sz="1400" dirty="0"/>
              <a:t>If Sensing Responder 2 transmits Sensing Response frame to Sensing Initiator to </a:t>
            </a:r>
            <a:r>
              <a:rPr lang="en-US" altLang="zh-CN" sz="1400" dirty="0">
                <a:solidFill>
                  <a:srgbClr val="FF0000"/>
                </a:solidFill>
              </a:rPr>
              <a:t>reject</a:t>
            </a:r>
            <a:r>
              <a:rPr lang="en-US" altLang="zh-CN" sz="1400" dirty="0"/>
              <a:t> the setup.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F367608D-8A40-4238-A9EF-7A7829FC1FE0}"/>
              </a:ext>
            </a:extLst>
          </p:cNvPr>
          <p:cNvSpPr/>
          <p:nvPr/>
        </p:nvSpPr>
        <p:spPr>
          <a:xfrm>
            <a:off x="685798" y="5573785"/>
            <a:ext cx="785812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/>
              <a:t>However, Sensing Responder 1 doesn’t know Sensing Responder 2 rejected the corresponding burst (or sensing session), it will still transmits measurement signal to Sensing Responder 2, which will waste time and power.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404A0219-905E-45A5-A7D3-579DF989DDCB}"/>
              </a:ext>
            </a:extLst>
          </p:cNvPr>
          <p:cNvSpPr/>
          <p:nvPr/>
        </p:nvSpPr>
        <p:spPr>
          <a:xfrm>
            <a:off x="6260877" y="4613395"/>
            <a:ext cx="21973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Fig. 2 </a:t>
            </a:r>
            <a:r>
              <a:rPr lang="en-US" altLang="ko-KR" dirty="0"/>
              <a:t>Configurations </a:t>
            </a:r>
            <a:r>
              <a:rPr lang="en-US" altLang="zh-CN" dirty="0"/>
              <a:t>of s</a:t>
            </a:r>
            <a:r>
              <a:rPr lang="en-US" altLang="zh-CN" dirty="0">
                <a:cs typeface="Arial" panose="020B0604020202020204" pitchFamily="34" charset="0"/>
              </a:rPr>
              <a:t>ensing setup with </a:t>
            </a:r>
            <a:r>
              <a:rPr lang="en-US" altLang="zh-CN" dirty="0"/>
              <a:t>multiple responders</a:t>
            </a:r>
            <a:r>
              <a:rPr lang="en-US" altLang="zh-CN" dirty="0">
                <a:cs typeface="Arial" panose="020B0604020202020204" pitchFamily="34" charset="0"/>
              </a:rPr>
              <a:t>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6284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609600"/>
          </a:xfrm>
        </p:spPr>
        <p:txBody>
          <a:bodyPr/>
          <a:lstStyle/>
          <a:p>
            <a:r>
              <a:rPr lang="en-US" sz="2400" dirty="0">
                <a:cs typeface="Arial" panose="020B0604020202020204" pitchFamily="34" charset="0"/>
              </a:rPr>
              <a:t>Issue</a:t>
            </a:r>
            <a:endParaRPr lang="en-SG" sz="2400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133041D-FAAD-468B-AE21-8CF1D199C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486F7260-6FEA-4A93-B0AA-E43BEADCD9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1749" y="3202024"/>
            <a:ext cx="2413504" cy="1979576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645BED1A-6899-4CA4-9F73-082F2119B707}"/>
              </a:ext>
            </a:extLst>
          </p:cNvPr>
          <p:cNvSpPr/>
          <p:nvPr/>
        </p:nvSpPr>
        <p:spPr>
          <a:xfrm>
            <a:off x="609600" y="1403217"/>
            <a:ext cx="81152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338" lvl="1" indent="-287338">
              <a:buFont typeface="Wingdings" panose="05000000000000000000" pitchFamily="2" charset="2"/>
              <a:buChar char="q"/>
            </a:pPr>
            <a:r>
              <a:rPr lang="en-US" altLang="zh-CN" sz="1600" b="1" dirty="0"/>
              <a:t>For the simultaneously setup (negotiation)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zh-CN" sz="1400" dirty="0"/>
              <a:t>Sensing Initiator transmits Sensing Request frame to Sensing Responder 1 and Sensing Responder 2 simultaneously to setup:</a:t>
            </a:r>
          </a:p>
          <a:p>
            <a:pPr marL="1201738" lvl="2" indent="-287338">
              <a:buFont typeface="Arial" panose="020B0604020202020204" pitchFamily="34" charset="0"/>
              <a:buChar char="•"/>
            </a:pPr>
            <a:r>
              <a:rPr lang="en-US" altLang="zh-CN" b="1" dirty="0"/>
              <a:t>Sensing transmitter (Sensing Responder 1) -&gt; Sensing receiver (Sensing Initiator)</a:t>
            </a:r>
          </a:p>
          <a:p>
            <a:pPr marL="1201738" lvl="2" indent="-287338">
              <a:buFont typeface="Arial" panose="020B0604020202020204" pitchFamily="34" charset="0"/>
              <a:buChar char="•"/>
            </a:pPr>
            <a:r>
              <a:rPr lang="en-US" altLang="zh-CN" b="1" dirty="0"/>
              <a:t>Sensing transmitter (Sensing Responder 1) -&gt; Sensing receiver (Sensing Responder 2)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zh-CN" sz="1400" dirty="0"/>
              <a:t>Sensing</a:t>
            </a:r>
            <a:r>
              <a:rPr lang="en-US" altLang="zh-CN" sz="1400" b="1" dirty="0"/>
              <a:t> </a:t>
            </a:r>
            <a:r>
              <a:rPr lang="en-US" altLang="zh-CN" sz="1400" dirty="0"/>
              <a:t>Responder 1 and Sensing</a:t>
            </a:r>
            <a:r>
              <a:rPr lang="en-US" altLang="zh-CN" sz="1400" b="1" dirty="0"/>
              <a:t> </a:t>
            </a:r>
            <a:r>
              <a:rPr lang="en-US" altLang="zh-CN" sz="1400" dirty="0"/>
              <a:t>Responder 2 transmits Sensing Response frames to Sensing Initiator simultaneously.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F67220-7549-45A9-B9D4-75F5D242025D}"/>
              </a:ext>
            </a:extLst>
          </p:cNvPr>
          <p:cNvSpPr/>
          <p:nvPr/>
        </p:nvSpPr>
        <p:spPr>
          <a:xfrm>
            <a:off x="1077575" y="3059093"/>
            <a:ext cx="523125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400" dirty="0"/>
              <a:t>If Sensing Responder 1 decides to </a:t>
            </a:r>
            <a:r>
              <a:rPr lang="en-US" altLang="zh-CN" sz="1400" dirty="0">
                <a:solidFill>
                  <a:srgbClr val="FF0000"/>
                </a:solidFill>
              </a:rPr>
              <a:t>reject</a:t>
            </a:r>
            <a:r>
              <a:rPr lang="en-US" altLang="zh-CN" sz="1400" dirty="0"/>
              <a:t>, but Sensing Responder 2 </a:t>
            </a:r>
            <a:r>
              <a:rPr lang="en-US" altLang="zh-CN" sz="1400" dirty="0">
                <a:solidFill>
                  <a:srgbClr val="00B050"/>
                </a:solidFill>
              </a:rPr>
              <a:t>accepts</a:t>
            </a:r>
            <a:r>
              <a:rPr lang="en-US" altLang="zh-CN" sz="1400" dirty="0"/>
              <a:t> the following setup :</a:t>
            </a:r>
          </a:p>
          <a:p>
            <a:pPr marL="744538" lvl="1" indent="-287338">
              <a:buFont typeface="Arial" panose="020B0604020202020204" pitchFamily="34" charset="0"/>
              <a:buChar char="•"/>
            </a:pPr>
            <a:r>
              <a:rPr lang="en-US" altLang="zh-CN" b="1" dirty="0"/>
              <a:t>Sensing transmitter (Sensing Responder 1) -&gt; Sensing receiver (Sensing Responder 2)</a:t>
            </a:r>
          </a:p>
          <a:p>
            <a:r>
              <a:rPr lang="en-US" altLang="zh-CN" sz="1400" dirty="0"/>
              <a:t>However, Sensing Responder 2 doesn’t know Sensing Responder 1’s decision, it will still wait for the measurement signal from Sensing Responder 1 in the corresponding burst (or sensing session), which will waste time.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400" dirty="0"/>
              <a:t>If Sensing Responder 1 </a:t>
            </a:r>
            <a:r>
              <a:rPr lang="en-US" altLang="zh-CN" sz="1400" dirty="0">
                <a:solidFill>
                  <a:srgbClr val="00B050"/>
                </a:solidFill>
              </a:rPr>
              <a:t>accepts</a:t>
            </a:r>
            <a:r>
              <a:rPr lang="en-US" altLang="zh-CN" sz="1400" dirty="0"/>
              <a:t>, but Sensing Responder 2 decides to </a:t>
            </a:r>
            <a:r>
              <a:rPr lang="en-US" altLang="zh-CN" sz="1400" dirty="0">
                <a:solidFill>
                  <a:srgbClr val="FF0000"/>
                </a:solidFill>
              </a:rPr>
              <a:t>reject</a:t>
            </a:r>
            <a:r>
              <a:rPr lang="en-US" altLang="zh-CN" sz="1400" dirty="0">
                <a:solidFill>
                  <a:srgbClr val="00B050"/>
                </a:solidFill>
              </a:rPr>
              <a:t> </a:t>
            </a:r>
            <a:r>
              <a:rPr lang="en-US" altLang="zh-CN" sz="1400" dirty="0"/>
              <a:t>the following setup :</a:t>
            </a:r>
          </a:p>
          <a:p>
            <a:pPr marL="744538" lvl="1" indent="-287338">
              <a:buFont typeface="Arial" panose="020B0604020202020204" pitchFamily="34" charset="0"/>
              <a:buChar char="•"/>
            </a:pPr>
            <a:r>
              <a:rPr lang="en-US" altLang="zh-CN" b="1" dirty="0"/>
              <a:t>Sensing transmitter (Sensing Responder 1) -&gt; Sensing receiver (Sensing Responder 2)</a:t>
            </a:r>
          </a:p>
          <a:p>
            <a:r>
              <a:rPr lang="en-US" altLang="zh-CN" sz="1400" dirty="0"/>
              <a:t>However, Sensing Responder 1 doesn’t know Sensing Responder 2’s decision, it will still transmits measurement signal to Sensing Responder 2 in the corresponding burst (sensing session), which will waste time and power. 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4DDB4B6-9222-4176-BE0A-7CFE026A8852}"/>
              </a:ext>
            </a:extLst>
          </p:cNvPr>
          <p:cNvSpPr/>
          <p:nvPr/>
        </p:nvSpPr>
        <p:spPr>
          <a:xfrm>
            <a:off x="6527579" y="5157658"/>
            <a:ext cx="21973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Fig. 2 </a:t>
            </a:r>
            <a:r>
              <a:rPr lang="en-US" altLang="ko-KR" dirty="0"/>
              <a:t>Configurations </a:t>
            </a:r>
            <a:r>
              <a:rPr lang="en-US" altLang="zh-CN" dirty="0"/>
              <a:t>of s</a:t>
            </a:r>
            <a:r>
              <a:rPr lang="en-US" altLang="zh-CN" dirty="0">
                <a:cs typeface="Arial" panose="020B0604020202020204" pitchFamily="34" charset="0"/>
              </a:rPr>
              <a:t>ensing setup with </a:t>
            </a:r>
            <a:r>
              <a:rPr lang="en-US" altLang="zh-CN" dirty="0"/>
              <a:t>multiple responders</a:t>
            </a:r>
            <a:r>
              <a:rPr lang="en-US" altLang="zh-CN" dirty="0">
                <a:cs typeface="Arial" panose="020B0604020202020204" pitchFamily="34" charset="0"/>
              </a:rPr>
              <a:t>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01068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609600"/>
          </a:xfrm>
        </p:spPr>
        <p:txBody>
          <a:bodyPr/>
          <a:lstStyle/>
          <a:p>
            <a:r>
              <a:rPr lang="en-US" altLang="zh-CN" sz="2400" dirty="0">
                <a:cs typeface="Arial" panose="020B0604020202020204" pitchFamily="34" charset="0"/>
              </a:rPr>
              <a:t>Proposal: Sensing Setup Confirmation</a:t>
            </a:r>
            <a:endParaRPr lang="en-SG" sz="2400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133041D-FAAD-468B-AE21-8CF1D199C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2900CFCF-0F32-490D-9674-4F197059140F}"/>
              </a:ext>
            </a:extLst>
          </p:cNvPr>
          <p:cNvSpPr/>
          <p:nvPr/>
        </p:nvSpPr>
        <p:spPr>
          <a:xfrm>
            <a:off x="685799" y="1589081"/>
            <a:ext cx="777239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338" indent="-287338">
              <a:buFont typeface="Wingdings" panose="05000000000000000000" pitchFamily="2" charset="2"/>
              <a:buChar char="q"/>
            </a:pPr>
            <a:r>
              <a:rPr lang="en-US" altLang="zh-CN" sz="1600" dirty="0"/>
              <a:t>If Sensing Initiator performs sensing setup with multiple responders, it can transmit </a:t>
            </a:r>
            <a:r>
              <a:rPr lang="en-US" altLang="zh-CN" sz="1600" b="1" dirty="0">
                <a:solidFill>
                  <a:srgbClr val="FF0000"/>
                </a:solidFill>
              </a:rPr>
              <a:t>Sensing Confirm frame(s) </a:t>
            </a:r>
            <a:r>
              <a:rPr lang="en-US" altLang="zh-CN" sz="1600" dirty="0"/>
              <a:t>to responders to confirm the accepted setup (in sensing session).</a:t>
            </a:r>
          </a:p>
          <a:p>
            <a:r>
              <a:rPr lang="en-US" altLang="zh-CN" sz="1600" dirty="0"/>
              <a:t>Note 1: The presence of Sensing Confirm frame can be indicated in Sensing Request frame.</a:t>
            </a:r>
          </a:p>
          <a:p>
            <a:r>
              <a:rPr lang="en-US" altLang="zh-CN" sz="1600" dirty="0"/>
              <a:t>Note 2:</a:t>
            </a:r>
            <a:r>
              <a:rPr lang="zh-CN" altLang="en-US" sz="1600" dirty="0"/>
              <a:t> </a:t>
            </a:r>
            <a:r>
              <a:rPr lang="en-US" altLang="zh-CN" sz="1600" dirty="0"/>
              <a:t>The format of Sensing Confirm frame is TBD.</a:t>
            </a:r>
          </a:p>
          <a:p>
            <a:endParaRPr lang="en-US" altLang="zh-CN" sz="1600" dirty="0"/>
          </a:p>
          <a:p>
            <a:pPr marL="287338" indent="-287338">
              <a:buFont typeface="Wingdings" panose="05000000000000000000" pitchFamily="2" charset="2"/>
              <a:buChar char="q"/>
            </a:pPr>
            <a:r>
              <a:rPr lang="en-US" altLang="zh-CN" sz="1600" dirty="0"/>
              <a:t>There are two examples:</a:t>
            </a:r>
            <a:endParaRPr lang="en-SG" altLang="zh-CN" sz="1600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9110FDB-2719-4D62-9AC2-16CF75395B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0457" y="3429000"/>
            <a:ext cx="3101541" cy="2386592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7DB0963E-7952-4BDC-AA71-ECC49742FDBD}"/>
              </a:ext>
            </a:extLst>
          </p:cNvPr>
          <p:cNvSpPr/>
          <p:nvPr/>
        </p:nvSpPr>
        <p:spPr>
          <a:xfrm>
            <a:off x="2151933" y="5815592"/>
            <a:ext cx="19720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individually and separately</a:t>
            </a:r>
            <a:endParaRPr lang="zh-CN" altLang="en-US" b="1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5AD3756-A02B-4EA7-9216-1D89D413BBD6}"/>
              </a:ext>
            </a:extLst>
          </p:cNvPr>
          <p:cNvSpPr/>
          <p:nvPr/>
        </p:nvSpPr>
        <p:spPr>
          <a:xfrm>
            <a:off x="5941548" y="5796078"/>
            <a:ext cx="11673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simultaneously</a:t>
            </a:r>
            <a:endParaRPr lang="zh-CN" altLang="en-US" b="1" dirty="0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CF0E272F-7E1F-4CEF-A140-8D007520BD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4430" y="3469088"/>
            <a:ext cx="3101541" cy="2326990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058314BF-41A3-4807-9CAD-21D31F9FEA9C}"/>
              </a:ext>
            </a:extLst>
          </p:cNvPr>
          <p:cNvSpPr/>
          <p:nvPr/>
        </p:nvSpPr>
        <p:spPr>
          <a:xfrm>
            <a:off x="2460312" y="6079428"/>
            <a:ext cx="50282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Fig. 3 Two examples of s</a:t>
            </a:r>
            <a:r>
              <a:rPr lang="en-US" altLang="zh-CN" dirty="0">
                <a:cs typeface="Arial" panose="020B0604020202020204" pitchFamily="34" charset="0"/>
              </a:rPr>
              <a:t>ensing setup confirmation with </a:t>
            </a:r>
            <a:r>
              <a:rPr lang="en-US" altLang="zh-CN" dirty="0"/>
              <a:t>multiple responders </a:t>
            </a:r>
            <a:r>
              <a:rPr lang="en-US" altLang="zh-CN" dirty="0">
                <a:cs typeface="Arial" panose="020B0604020202020204" pitchFamily="34" charset="0"/>
              </a:rPr>
              <a:t>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04490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Summary</a:t>
            </a:r>
            <a:endParaRPr lang="en-SG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7E9E8E-B323-4A39-B126-5E391E9E9445}"/>
              </a:ext>
            </a:extLst>
          </p:cNvPr>
          <p:cNvSpPr txBox="1"/>
          <p:nvPr/>
        </p:nvSpPr>
        <p:spPr>
          <a:xfrm>
            <a:off x="685800" y="2043938"/>
            <a:ext cx="78581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sz="2000" kern="0" dirty="0">
                <a:latin typeface="+mn-lt"/>
                <a:cs typeface="Arial" panose="020B0604020202020204" pitchFamily="34" charset="0"/>
              </a:rPr>
              <a:t>WLAN sensing considers setup with multiple responders.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sz="2000" kern="0" dirty="0">
              <a:latin typeface="+mn-lt"/>
              <a:cs typeface="Arial" panose="020B060402020202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sz="2000" kern="0" dirty="0">
                <a:latin typeface="+mn-lt"/>
                <a:cs typeface="Arial" panose="020B0604020202020204" pitchFamily="34" charset="0"/>
              </a:rPr>
              <a:t>Sensing setup confirmation procedure should be considered in the setup </a:t>
            </a:r>
            <a:r>
              <a:rPr lang="en-US" altLang="zh-CN" sz="2000" kern="0" dirty="0">
                <a:cs typeface="Arial" panose="020B0604020202020204" pitchFamily="34" charset="0"/>
              </a:rPr>
              <a:t>with multiple responders.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843B136E-0B0F-4AF0-8ED1-63E62BA4F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</p:spTree>
    <p:extLst>
      <p:ext uri="{BB962C8B-B14F-4D97-AF65-F5344CB8AC3E}">
        <p14:creationId xmlns:p14="http://schemas.microsoft.com/office/powerpoint/2010/main" val="4276757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cs typeface="Arial" panose="020B0604020202020204" pitchFamily="34" charset="0"/>
              </a:rPr>
              <a:t>SP 1</a:t>
            </a:r>
            <a:endParaRPr lang="en-SG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7E9E8E-B323-4A39-B126-5E391E9E9445}"/>
              </a:ext>
            </a:extLst>
          </p:cNvPr>
          <p:cNvSpPr txBox="1"/>
          <p:nvPr/>
        </p:nvSpPr>
        <p:spPr>
          <a:xfrm>
            <a:off x="685800" y="2043938"/>
            <a:ext cx="7858125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sz="2000" kern="0" dirty="0">
                <a:latin typeface="+mn-lt"/>
                <a:cs typeface="Arial" panose="020B0604020202020204" pitchFamily="34" charset="0"/>
              </a:rPr>
              <a:t>Do you support that 802.11bf amendment shall define </a:t>
            </a:r>
            <a:r>
              <a:rPr lang="en-US" altLang="zh-CN" sz="2000" kern="0" dirty="0">
                <a:latin typeface="+mn-lt"/>
                <a:cs typeface="Arial" panose="020B0604020202020204" pitchFamily="34" charset="0"/>
              </a:rPr>
              <a:t>sensing confirm frame for sensing setup?</a:t>
            </a:r>
          </a:p>
          <a:p>
            <a:pPr eaLnBrk="0" hangingPunct="0">
              <a:spcBef>
                <a:spcPct val="20000"/>
              </a:spcBef>
            </a:pPr>
            <a:endParaRPr lang="en-US" altLang="zh-CN" sz="2000" dirty="0"/>
          </a:p>
          <a:p>
            <a:pPr eaLnBrk="0" hangingPunct="0">
              <a:spcBef>
                <a:spcPct val="20000"/>
              </a:spcBef>
            </a:pPr>
            <a:r>
              <a:rPr lang="en-US" altLang="zh-CN" sz="2000" dirty="0"/>
              <a:t>Note: the format of sensing confirm frame is TBD.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sz="2000" kern="0" dirty="0">
              <a:latin typeface="+mn-lt"/>
              <a:cs typeface="Arial" panose="020B060402020202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sz="2000" kern="0" dirty="0">
              <a:latin typeface="+mn-lt"/>
              <a:cs typeface="Arial" panose="020B060402020202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sz="2000" kern="0" dirty="0">
              <a:latin typeface="+mn-lt"/>
              <a:cs typeface="Arial" panose="020B0604020202020204" pitchFamily="34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2000" kern="0" dirty="0">
                <a:latin typeface="+mn-lt"/>
                <a:cs typeface="Arial" panose="020B0604020202020204" pitchFamily="34" charset="0"/>
              </a:rPr>
              <a:t>Y/N/A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F06F4F70-B3B5-4319-B886-21BAAB741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</p:spTree>
    <p:extLst>
      <p:ext uri="{BB962C8B-B14F-4D97-AF65-F5344CB8AC3E}">
        <p14:creationId xmlns:p14="http://schemas.microsoft.com/office/powerpoint/2010/main" val="2048516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167640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altLang="zh-CN" sz="1800" b="0" dirty="0">
                <a:ea typeface="+mn-ea"/>
                <a:cs typeface="Arial" panose="020B0604020202020204" pitchFamily="34" charset="0"/>
              </a:rPr>
              <a:t>11-21-0370-01-00bf-considerations-of-sensing-negotiation</a:t>
            </a:r>
          </a:p>
          <a:p>
            <a:pPr marL="457200" indent="-457200">
              <a:buFont typeface="+mj-lt"/>
              <a:buAutoNum type="arabicParenR"/>
            </a:pPr>
            <a:r>
              <a:rPr lang="en-US" altLang="zh-CN" sz="1800" b="0" dirty="0">
                <a:ea typeface="+mn-ea"/>
                <a:cs typeface="Arial" panose="020B0604020202020204" pitchFamily="34" charset="0"/>
              </a:rPr>
              <a:t>11-20-1851-04-00bf-overview-of-wi-fi-sensing-protocol</a:t>
            </a:r>
          </a:p>
          <a:p>
            <a:pPr marL="457200" indent="-457200">
              <a:buFont typeface="+mj-lt"/>
              <a:buAutoNum type="arabicParenR"/>
            </a:pPr>
            <a:r>
              <a:rPr lang="en-US" altLang="zh-CN" sz="1800" b="0" dirty="0">
                <a:ea typeface="+mn-ea"/>
                <a:cs typeface="Arial" panose="020B0604020202020204" pitchFamily="34" charset="0"/>
              </a:rPr>
              <a:t>11-21-0145-05-00bf-collaborative-wlan-sensing-follow-ups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56345662-2CB4-4F8E-9D0B-B1289819F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45099</TotalTime>
  <Words>936</Words>
  <Application>Microsoft Office PowerPoint</Application>
  <PresentationFormat>On-screen Show (4:3)</PresentationFormat>
  <Paragraphs>110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맑은 고딕</vt:lpstr>
      <vt:lpstr>MS PGothic</vt:lpstr>
      <vt:lpstr>Arial</vt:lpstr>
      <vt:lpstr>Times New Roman</vt:lpstr>
      <vt:lpstr>Wingdings</vt:lpstr>
      <vt:lpstr>802-11-Submission</vt:lpstr>
      <vt:lpstr>Discussion on Sensing Setup Procedure</vt:lpstr>
      <vt:lpstr>Background</vt:lpstr>
      <vt:lpstr>Recap: Setup (Negotiation) with multiple responders [1]</vt:lpstr>
      <vt:lpstr>Issue</vt:lpstr>
      <vt:lpstr>Issue</vt:lpstr>
      <vt:lpstr>Proposal: Sensing Setup Confirmation</vt:lpstr>
      <vt:lpstr>Summary</vt:lpstr>
      <vt:lpstr>SP 1</vt:lpstr>
      <vt:lpstr>Reference</vt:lpstr>
    </vt:vector>
  </TitlesOfParts>
  <Company>OPPO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Sensing Setup Confirmation Procedure</dc:title>
  <dc:creator>Pei Zhou</dc:creator>
  <cp:lastModifiedBy>HUANG LEI</cp:lastModifiedBy>
  <cp:revision>20</cp:revision>
  <cp:lastPrinted>2014-11-04T15:04:57Z</cp:lastPrinted>
  <dcterms:created xsi:type="dcterms:W3CDTF">2007-04-17T18:10:23Z</dcterms:created>
  <dcterms:modified xsi:type="dcterms:W3CDTF">2021-04-13T02:06:23Z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