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doc" ContentType="application/msword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56" r:id="rId2"/>
    <p:sldId id="266" r:id="rId3"/>
    <p:sldId id="265" r:id="rId4"/>
    <p:sldId id="257" r:id="rId5"/>
    <p:sldId id="267" r:id="rId6"/>
    <p:sldId id="268" r:id="rId7"/>
    <p:sldId id="269" r:id="rId8"/>
    <p:sldId id="270" r:id="rId9"/>
    <p:sldId id="271" r:id="rId10"/>
    <p:sldId id="264" r:id="rId11"/>
  </p:sldIdLst>
  <p:sldSz cx="12192000" cy="6858000"/>
  <p:notesSz cx="6934200" cy="9280525"/>
  <p:defaultTextStyle>
    <a:defPPr>
      <a:defRPr lang="en-GB"/>
    </a:defPPr>
    <a:lvl1pPr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1pPr>
    <a:lvl2pPr marL="742950" indent="-28575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2pPr>
    <a:lvl3pPr marL="11430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3pPr>
    <a:lvl4pPr marL="16002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4pPr>
    <a:lvl5pPr marL="2057400" indent="-228600" algn="l" defTabSz="449263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itchFamily="16" charset="0"/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bg1"/>
        </a:solidFill>
        <a:latin typeface="Times New Roman" pitchFamily="16" charset="0"/>
        <a:ea typeface="MS Gothic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>
      <p:cViewPr varScale="1">
        <p:scale>
          <a:sx n="67" d="100"/>
          <a:sy n="67" d="100"/>
        </p:scale>
        <p:origin x="572" y="48"/>
      </p:cViewPr>
      <p:guideLst>
        <p:guide orient="horz" pos="2160"/>
        <p:guide pos="384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27475" y="0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87CCAAF-252C-4847-8D16-EDD6B40E4912}" type="datetimeFigureOut">
              <a:rPr lang="en-US" smtClean="0"/>
              <a:pPr/>
              <a:t>4/7/2021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27475" y="8815388"/>
            <a:ext cx="3005138" cy="4635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9996500-462A-4966-9632-4197CBF31A04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37442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9" name="AutoShape 1"/>
          <p:cNvSpPr>
            <a:spLocks noChangeArrowheads="1"/>
          </p:cNvSpPr>
          <p:nvPr/>
        </p:nvSpPr>
        <p:spPr bwMode="auto">
          <a:xfrm>
            <a:off x="0" y="0"/>
            <a:ext cx="6934200" cy="9280525"/>
          </a:xfrm>
          <a:prstGeom prst="roundRect">
            <a:avLst>
              <a:gd name="adj" fmla="val 19"/>
            </a:avLst>
          </a:prstGeom>
          <a:solidFill>
            <a:srgbClr val="FFFFFF"/>
          </a:solidFill>
          <a:ln w="9525">
            <a:noFill/>
            <a:round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2050" name="Rectangle 2"/>
          <p:cNvSpPr>
            <a:spLocks noGrp="1" noChangeArrowheads="1"/>
          </p:cNvSpPr>
          <p:nvPr>
            <p:ph type="hdr"/>
          </p:nvPr>
        </p:nvSpPr>
        <p:spPr bwMode="auto">
          <a:xfrm>
            <a:off x="5640388" y="96838"/>
            <a:ext cx="639762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doc.: IEEE 802.11-yy/xxxxr0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654050" y="96838"/>
            <a:ext cx="825500" cy="2111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4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Month Year</a:t>
            </a:r>
          </a:p>
        </p:txBody>
      </p:sp>
      <p:sp>
        <p:nvSpPr>
          <p:cNvPr id="2052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385763" y="701675"/>
            <a:ext cx="6161087" cy="3467100"/>
          </a:xfrm>
          <a:prstGeom prst="rect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2053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4763" cy="417512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3600" tIns="46080" rIns="93600" bIns="46080" numCol="1" anchor="t" anchorCtr="0" compatLnSpc="1">
            <a:prstTxWarp prst="textNoShape">
              <a:avLst/>
            </a:prstTxWarp>
          </a:bodyPr>
          <a:lstStyle/>
          <a:p>
            <a:pPr lvl="0"/>
            <a:endParaRPr lang="en-US" smtClean="0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/>
          </p:nvPr>
        </p:nvSpPr>
        <p:spPr bwMode="auto">
          <a:xfrm>
            <a:off x="5357813" y="8985250"/>
            <a:ext cx="92233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457200" algn="l"/>
                <a:tab pos="1371600" algn="l"/>
                <a:tab pos="2286000" algn="l"/>
                <a:tab pos="3200400" algn="l"/>
                <a:tab pos="4114800" algn="l"/>
                <a:tab pos="5029200" algn="l"/>
                <a:tab pos="5943600" algn="l"/>
                <a:tab pos="6858000" algn="l"/>
                <a:tab pos="7772400" algn="l"/>
                <a:tab pos="8686800" algn="l"/>
                <a:tab pos="9601200" algn="l"/>
                <a:tab pos="105156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John Doe, Some Company</a:t>
            </a:r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222625" y="8985250"/>
            <a:ext cx="511175" cy="363538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/>
              <a:t>Page </a:t>
            </a:r>
            <a:fld id="{47A7FEEB-9CD2-43FE-843C-C5350BEACB45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722313" y="8985250"/>
            <a:ext cx="714375" cy="18256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sz="120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2057" name="Line 9"/>
          <p:cNvSpPr>
            <a:spLocks noChangeShapeType="1"/>
          </p:cNvSpPr>
          <p:nvPr/>
        </p:nvSpPr>
        <p:spPr bwMode="auto">
          <a:xfrm>
            <a:off x="723900" y="8983663"/>
            <a:ext cx="54864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  <p:sp>
        <p:nvSpPr>
          <p:cNvPr id="2058" name="Line 10"/>
          <p:cNvSpPr>
            <a:spLocks noChangeShapeType="1"/>
          </p:cNvSpPr>
          <p:nvPr/>
        </p:nvSpPr>
        <p:spPr bwMode="auto">
          <a:xfrm>
            <a:off x="647700" y="296863"/>
            <a:ext cx="5638800" cy="1587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40659187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1pPr>
    <a:lvl2pPr marL="742950" indent="-28575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2pPr>
    <a:lvl3pPr marL="11430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3pPr>
    <a:lvl4pPr marL="16002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4pPr>
    <a:lvl5pPr marL="2057400" indent="-228600" algn="l" defTabSz="449263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itchFamily="16" charset="0"/>
      <a:defRPr sz="1200" kern="1200">
        <a:solidFill>
          <a:srgbClr val="000000"/>
        </a:solidFill>
        <a:latin typeface="Times New Roman" pitchFamily="16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704411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CA5AFF69-4AEE-4693-9CD6-98E2EBC076EC}" type="slidenum">
              <a:rPr lang="en-US"/>
              <a:pPr/>
              <a:t>4</a:t>
            </a:fld>
            <a:endParaRPr lang="en-US"/>
          </a:p>
        </p:txBody>
      </p:sp>
      <p:sp>
        <p:nvSpPr>
          <p:cNvPr id="13313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3314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30764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802.11-yy/xxxxr0</a:t>
            </a:r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/>
              <a:t>Month Year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/>
              <a:t>John Doe, Some Company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E6AF579C-E269-44CC-A9F4-B7D1E2EA3836}" type="slidenum">
              <a:rPr lang="en-US"/>
              <a:pPr/>
              <a:t>10</a:t>
            </a:fld>
            <a:endParaRPr lang="en-US"/>
          </a:p>
        </p:txBody>
      </p:sp>
      <p:sp>
        <p:nvSpPr>
          <p:cNvPr id="20481" name="Rectangle 1"/>
          <p:cNvSpPr txBox="1">
            <a:spLocks noGrp="1" noRot="1" noChangeAspect="1" noChangeArrowheads="1"/>
          </p:cNvSpPr>
          <p:nvPr>
            <p:ph type="sldImg"/>
          </p:nvPr>
        </p:nvSpPr>
        <p:spPr bwMode="auto">
          <a:xfrm>
            <a:off x="384175" y="701675"/>
            <a:ext cx="6165850" cy="3468688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2" name="Rectangle 2"/>
          <p:cNvSpPr txBox="1">
            <a:spLocks noGrp="1" noChangeArrowheads="1"/>
          </p:cNvSpPr>
          <p:nvPr>
            <p:ph type="body" idx="1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544687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April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Osama Aboul-Magd, Huawei Technologies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DE40C9FC-4879-4F20-9ECA-A574A90476B7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  <p:sp>
        <p:nvSpPr>
          <p:cNvPr id="11" name="Rectangle 4"/>
          <p:cNvSpPr>
            <a:spLocks noGrp="1" noChangeArrowheads="1"/>
          </p:cNvSpPr>
          <p:nvPr>
            <p:ph type="ftr" idx="14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12" name="Rectangle 3"/>
          <p:cNvSpPr>
            <a:spLocks noGrp="1" noChangeArrowheads="1"/>
          </p:cNvSpPr>
          <p:nvPr>
            <p:ph type="dt" idx="15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April 2021</a:t>
            </a: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April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Osama Aboul-Magd, Huawei Technologies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3ABCC52B-A3F7-440B-BBF2-55191E6E777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1" y="1981201"/>
            <a:ext cx="5077884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5484" y="1981201"/>
            <a:ext cx="5080000" cy="41132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April 2021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Osama Aboul-Magd, Huawei Technologies</a:t>
            </a:r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1CD163DD-D5E7-41DA-95F2-71530C24F8C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April 2021</a:t>
            </a:r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idx="11"/>
          </p:nvPr>
        </p:nvSpPr>
        <p:spPr>
          <a:xfrm>
            <a:off x="7524760" y="6475414"/>
            <a:ext cx="3865024" cy="180975"/>
          </a:xfrm>
        </p:spPr>
        <p:txBody>
          <a:bodyPr/>
          <a:lstStyle>
            <a:lvl1pPr>
              <a:defRPr/>
            </a:lvl1pPr>
          </a:lstStyle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9B99EC4-A1FB-4C79-B9A5-C1FFD5A90380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April 2021</a:t>
            </a:r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Osama Aboul-Magd, Huawei Technologies</a:t>
            </a:r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06B781AF-4CCF-49B0-A572-DE54FBE5D94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April 2021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Osama Aboul-Magd, Huawei Technologies</a:t>
            </a:r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F5D8E26B-7BCF-4D25-9C89-0168A6618F18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April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Osama Aboul-Magd, Huawei Technologies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6B5E41C2-EF12-4EF2-8280-F2B4208277C2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6801" y="685801"/>
            <a:ext cx="2588684" cy="540861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685801"/>
            <a:ext cx="7569200" cy="540861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April 2021</a:t>
            </a:r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Osama Aboul-Magd, Huawei Technologies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Slide </a:t>
            </a:r>
            <a:fld id="{9B0D65C8-A0CA-4DDA-83BB-897866218593}" type="slidenum">
              <a:rPr lang="en-GB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Grp="1" noChangeArrowheads="1"/>
          </p:cNvSpPr>
          <p:nvPr>
            <p:ph type="title"/>
          </p:nvPr>
        </p:nvSpPr>
        <p:spPr bwMode="auto">
          <a:xfrm>
            <a:off x="914401" y="685801"/>
            <a:ext cx="10361084" cy="1065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title text format</a:t>
            </a:r>
          </a:p>
        </p:txBody>
      </p:sp>
      <p:sp>
        <p:nvSpPr>
          <p:cNvPr id="1026" name="Rectangle 2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1" y="1981201"/>
            <a:ext cx="10361084" cy="4113213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92160" tIns="46080" rIns="92160" bIns="4608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the outline text format</a:t>
            </a:r>
          </a:p>
          <a:p>
            <a:pPr lvl="1"/>
            <a:r>
              <a:rPr lang="en-GB" smtClean="0"/>
              <a:t>Second Outline Level</a:t>
            </a:r>
          </a:p>
          <a:p>
            <a:pPr lvl="2"/>
            <a:r>
              <a:rPr lang="en-GB" smtClean="0"/>
              <a:t>Third Outline Level</a:t>
            </a:r>
          </a:p>
          <a:p>
            <a:pPr lvl="3"/>
            <a:r>
              <a:rPr lang="en-GB" smtClean="0"/>
              <a:t>Fourth Outline Level</a:t>
            </a:r>
          </a:p>
          <a:p>
            <a:pPr lvl="4"/>
            <a:r>
              <a:rPr lang="en-GB" smtClean="0"/>
              <a:t>Fifth Outline Level</a:t>
            </a:r>
          </a:p>
          <a:p>
            <a:pPr lvl="4"/>
            <a:r>
              <a:rPr lang="en-GB" smtClean="0"/>
              <a:t>Sixth Outline Level</a:t>
            </a:r>
          </a:p>
          <a:p>
            <a:pPr lvl="4"/>
            <a:r>
              <a:rPr lang="en-GB" smtClean="0"/>
              <a:t>Seventh Outline Level</a:t>
            </a:r>
          </a:p>
          <a:p>
            <a:pPr lvl="4"/>
            <a:r>
              <a:rPr lang="en-GB" smtClean="0"/>
              <a:t>Eighth Outline Level</a:t>
            </a:r>
          </a:p>
          <a:p>
            <a:pPr lvl="4"/>
            <a:r>
              <a:rPr lang="en-GB" smtClean="0"/>
              <a:t>Ninth Outline Level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dt"/>
          </p:nvPr>
        </p:nvSpPr>
        <p:spPr bwMode="auto">
          <a:xfrm>
            <a:off x="929217" y="333375"/>
            <a:ext cx="2499764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US" smtClean="0"/>
              <a:t>April 2021</a:t>
            </a:r>
            <a:endParaRPr lang="en-GB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ftr"/>
          </p:nvPr>
        </p:nvSpPr>
        <p:spPr bwMode="auto">
          <a:xfrm>
            <a:off x="7143757" y="6475414"/>
            <a:ext cx="4246027" cy="180975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sldNum"/>
          </p:nvPr>
        </p:nvSpPr>
        <p:spPr bwMode="auto">
          <a:xfrm>
            <a:off x="5793318" y="6475414"/>
            <a:ext cx="704849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lvl1pPr algn="ctr"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>
                <a:solidFill>
                  <a:srgbClr val="000000"/>
                </a:solidFill>
                <a:cs typeface="Arial Unicode MS" charset="0"/>
              </a:defRPr>
            </a:lvl1pPr>
          </a:lstStyle>
          <a:p>
            <a:r>
              <a:rPr lang="en-GB"/>
              <a:t>Slide </a:t>
            </a:r>
            <a:fld id="{D09C756B-EB39-4236-ADBB-73052B179AE4}" type="slidenum">
              <a:rPr lang="en-GB"/>
              <a:pPr/>
              <a:t>‹#›</a:t>
            </a:fld>
            <a:endParaRPr lang="en-GB"/>
          </a:p>
        </p:txBody>
      </p:sp>
      <p:sp>
        <p:nvSpPr>
          <p:cNvPr id="1030" name="Line 6"/>
          <p:cNvSpPr>
            <a:spLocks noChangeShapeType="1"/>
          </p:cNvSpPr>
          <p:nvPr/>
        </p:nvSpPr>
        <p:spPr bwMode="auto">
          <a:xfrm>
            <a:off x="914400" y="609600"/>
            <a:ext cx="103632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31" name="Rectangle 7"/>
          <p:cNvSpPr>
            <a:spLocks noChangeArrowheads="1"/>
          </p:cNvSpPr>
          <p:nvPr/>
        </p:nvSpPr>
        <p:spPr bwMode="auto">
          <a:xfrm>
            <a:off x="912285" y="6475413"/>
            <a:ext cx="718145" cy="184666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wrap="none" lIns="0" tIns="0" rIns="0" bIns="0">
            <a:spAutoFit/>
          </a:bodyPr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sz="1200" dirty="0">
                <a:solidFill>
                  <a:srgbClr val="000000"/>
                </a:solidFill>
              </a:rPr>
              <a:t>Submission</a:t>
            </a:r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914400" y="6477000"/>
            <a:ext cx="10464800" cy="1588"/>
          </a:xfrm>
          <a:prstGeom prst="line">
            <a:avLst/>
          </a:prstGeom>
          <a:noFill/>
          <a:ln w="12600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/>
          <a:lstStyle/>
          <a:p>
            <a:endParaRPr lang="en-GB" sz="2400"/>
          </a:p>
        </p:txBody>
      </p:sp>
      <p:sp>
        <p:nvSpPr>
          <p:cNvPr id="10" name="Date Placeholder 3"/>
          <p:cNvSpPr txBox="1">
            <a:spLocks/>
          </p:cNvSpPr>
          <p:nvPr userDrawn="1"/>
        </p:nvSpPr>
        <p:spPr bwMode="auto">
          <a:xfrm>
            <a:off x="6667504" y="357166"/>
            <a:ext cx="4667283" cy="27305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b" anchorCtr="0" compatLnSpc="1">
            <a:prstTxWarp prst="textNoShape">
              <a:avLst/>
            </a:prstTxWarp>
          </a:bodyPr>
          <a:lstStyle>
            <a:lvl1pPr>
              <a:defRPr/>
            </a:lvl1pPr>
          </a:lstStyle>
          <a:p>
            <a:pPr marL="0" marR="0" lvl="0" indent="0" algn="r" defTabSz="449263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buNone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/>
            </a:pP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doc.: IEEE </a:t>
            </a:r>
            <a:r>
              <a:rPr kumimoji="0" lang="en-GB" sz="18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Times New Roman" pitchFamily="16" charset="0"/>
                <a:ea typeface="MS Gothic" charset="-128"/>
                <a:cs typeface="Arial Unicode MS" charset="0"/>
              </a:rPr>
              <a:t>802.11-21/0616r0</a:t>
            </a:r>
            <a:endParaRPr kumimoji="0" lang="en-GB" sz="1800" b="1" i="0" u="none" strike="noStrike" kern="120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Times New Roman" pitchFamily="16" charset="0"/>
              <a:ea typeface="MS Gothic" charset="-128"/>
              <a:cs typeface="Arial Unicode MS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8" r:id="rId8"/>
    <p:sldLayoutId id="2147483659" r:id="rId9"/>
  </p:sldLayoutIdLst>
  <p:timing>
    <p:tnLst>
      <p:par>
        <p:cTn id="1" dur="indefinite" restart="never" nodeType="tmRoot"/>
      </p:par>
    </p:tnLst>
  </p:timing>
  <p:hf hdr="0"/>
  <p:txStyles>
    <p:titleStyle>
      <a:lvl1pPr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+mj-lt"/>
          <a:ea typeface="+mj-ea"/>
          <a:cs typeface="+mj-cs"/>
        </a:defRPr>
      </a:lvl1pPr>
      <a:lvl2pPr marL="742950" indent="-28575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2pPr>
      <a:lvl3pPr marL="1143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3pPr>
      <a:lvl4pPr marL="1600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4pPr>
      <a:lvl5pPr marL="20574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5pPr>
      <a:lvl6pPr marL="25146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6pPr>
      <a:lvl7pPr marL="29718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7pPr>
      <a:lvl8pPr marL="34290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8pPr>
      <a:lvl9pPr marL="3886200" indent="-228600" algn="ctr" defTabSz="449263" rtl="0" eaLnBrk="1" fontAlgn="base" hangingPunct="1">
        <a:spcBef>
          <a:spcPct val="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3200" b="1">
          <a:solidFill>
            <a:srgbClr val="000000"/>
          </a:solidFill>
          <a:latin typeface="Times New Roman" pitchFamily="16" charset="0"/>
          <a:ea typeface="MS Gothic" charset="-128"/>
        </a:defRPr>
      </a:lvl9pPr>
    </p:titleStyle>
    <p:bodyStyle>
      <a:lvl1pPr marL="342900" indent="-342900" algn="l" defTabSz="449263" rtl="0" eaLnBrk="1" fontAlgn="base" hangingPunct="1">
        <a:spcBef>
          <a:spcPts val="6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400" b="1">
          <a:solidFill>
            <a:srgbClr val="000000"/>
          </a:solidFill>
          <a:latin typeface="+mn-lt"/>
          <a:ea typeface="+mn-ea"/>
          <a:cs typeface="+mn-cs"/>
        </a:defRPr>
      </a:lvl1pPr>
      <a:lvl2pPr marL="742950" indent="-285750" algn="l" defTabSz="449263" rtl="0" eaLnBrk="1" fontAlgn="base" hangingPunct="1">
        <a:spcBef>
          <a:spcPts val="5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2000">
          <a:solidFill>
            <a:srgbClr val="000000"/>
          </a:solidFill>
          <a:latin typeface="+mn-lt"/>
          <a:ea typeface="+mn-ea"/>
        </a:defRPr>
      </a:lvl2pPr>
      <a:lvl3pPr marL="1143000" indent="-228600" algn="l" defTabSz="449263" rtl="0" eaLnBrk="1" fontAlgn="base" hangingPunct="1">
        <a:spcBef>
          <a:spcPts val="45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>
          <a:solidFill>
            <a:srgbClr val="000000"/>
          </a:solidFill>
          <a:latin typeface="+mn-lt"/>
          <a:ea typeface="+mn-ea"/>
        </a:defRPr>
      </a:lvl3pPr>
      <a:lvl4pPr marL="1600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4pPr>
      <a:lvl5pPr marL="20574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5pPr>
      <a:lvl6pPr marL="25146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6pPr>
      <a:lvl7pPr marL="29718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7pPr>
      <a:lvl8pPr marL="34290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8pPr>
      <a:lvl9pPr marL="3886200" indent="-228600" algn="l" defTabSz="449263" rtl="0" eaLnBrk="1" fontAlgn="base" hangingPunct="1">
        <a:spcBef>
          <a:spcPts val="400"/>
        </a:spcBef>
        <a:spcAft>
          <a:spcPct val="0"/>
        </a:spcAft>
        <a:buClr>
          <a:srgbClr val="000000"/>
        </a:buClr>
        <a:buSzPct val="100000"/>
        <a:buFont typeface="Times New Roman" pitchFamily="16" charset="0"/>
        <a:defRPr sz="1600">
          <a:solidFill>
            <a:srgbClr val="000000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emf"/><Relationship Id="rId4" Type="http://schemas.openxmlformats.org/officeDocument/2006/relationships/oleObject" Target="../embeddings/Microsoft_Word_97_-_2003_Document1.doc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hyperlink" Target="https://mentor.ieee.org/802.11/dcn/15/11-15-1109-01-00ax-obss-nav-and-pd-threshold-rule-for-spatial-reuse.pptx" TargetMode="External"/><Relationship Id="rId3" Type="http://schemas.openxmlformats.org/officeDocument/2006/relationships/hyperlink" Target="https://mentor.ieee.org/802.11/dcn/21/11-21-0170-00-0000-2021-jan-liaison-from-wba-re-convergence.docx" TargetMode="External"/><Relationship Id="rId7" Type="http://schemas.openxmlformats.org/officeDocument/2006/relationships/hyperlink" Target="https://mentor.ieee.org/802.11/dcn/16/11-16-1198-03-00ax-preliminary-11ax-par-verification.pptx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hyperlink" Target="https://mentor.ieee.org/802.11/dcn/16/11-16-1363-01-00ax-11ax-par-verification-through-ofdma.ppt" TargetMode="External"/><Relationship Id="rId5" Type="http://schemas.openxmlformats.org/officeDocument/2006/relationships/hyperlink" Target="https://mentor.ieee.org/802.11/dcn/17/11-17-0090-01-00ax-11ax-par-verification-using-ul-mu-mimo.pptx" TargetMode="External"/><Relationship Id="rId4" Type="http://schemas.openxmlformats.org/officeDocument/2006/relationships/hyperlink" Target="https://mentor.ieee.org/802.11/dcn/17/11-17-1360-00-00ax-multiple-bss-simulations-for-par-verification-follow-up.pptx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914400" y="469900"/>
            <a:ext cx="10363200" cy="1470025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 dirty="0" smtClean="0"/>
              <a:t>802.11ax Features and Applicability to 5G and Wi-Fi Convergence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676400" y="1939925"/>
            <a:ext cx="8534400" cy="476250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</a:t>
            </a:r>
            <a:r>
              <a:rPr lang="en-GB" sz="2000"/>
              <a:t>:</a:t>
            </a:r>
            <a:r>
              <a:rPr lang="en-GB" sz="2000" b="0"/>
              <a:t> </a:t>
            </a:r>
            <a:r>
              <a:rPr lang="en-GB" sz="2000" b="0" smtClean="0"/>
              <a:t>2021-04-9</a:t>
            </a:r>
            <a:endParaRPr lang="en-GB" sz="2000" b="0" dirty="0"/>
          </a:p>
        </p:txBody>
      </p:sp>
      <p:sp>
        <p:nvSpPr>
          <p:cNvPr id="6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 dirty="0"/>
          </a:p>
        </p:txBody>
      </p:sp>
      <p:sp>
        <p:nvSpPr>
          <p:cNvPr id="7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dirty="0"/>
              <a:t>Slide </a:t>
            </a:r>
            <a:fld id="{93823DB3-BAA4-4F4A-B4B3-ED9ABE70E976}" type="slidenum">
              <a:rPr lang="en-GB"/>
              <a:pPr/>
              <a:t>1</a:t>
            </a:fld>
            <a:endParaRPr lang="en-GB" dirty="0"/>
          </a:p>
        </p:txBody>
      </p:sp>
      <p:graphicFrame>
        <p:nvGraphicFramePr>
          <p:cNvPr id="3075" name="Object 3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74521617"/>
              </p:ext>
            </p:extLst>
          </p:nvPr>
        </p:nvGraphicFramePr>
        <p:xfrm>
          <a:off x="1292225" y="3216275"/>
          <a:ext cx="10194925" cy="247967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94" name="Document" r:id="rId4" imgW="10439485" imgH="2543802" progId="Word.Document.8">
                  <p:embed/>
                </p:oleObj>
              </mc:Choice>
              <mc:Fallback>
                <p:oleObj name="Document" r:id="rId4" imgW="10439485" imgH="2543802" progId="Word.Document.8">
                  <p:embed/>
                  <p:pic>
                    <p:nvPicPr>
                      <p:cNvPr id="0" name="Picture 3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292225" y="3216275"/>
                        <a:ext cx="10194925" cy="2479675"/>
                      </a:xfrm>
                      <a:prstGeom prst="rect">
                        <a:avLst/>
                      </a:prstGeom>
                      <a:noFill/>
                      <a:extLst/>
                    </p:spPr>
                  </p:pic>
                </p:oleObj>
              </mc:Fallback>
            </mc:AlternateContent>
          </a:graphicData>
        </a:graphic>
      </p:graphicFrame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1143000" y="2660650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References</a:t>
            </a: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914401" y="1524000"/>
            <a:ext cx="10361084" cy="4113213"/>
          </a:xfrm>
        </p:spPr>
        <p:txBody>
          <a:bodyPr/>
          <a:lstStyle/>
          <a:p>
            <a:r>
              <a:rPr lang="en-GB" dirty="0"/>
              <a:t>[1]	</a:t>
            </a:r>
            <a:r>
              <a:rPr lang="en-GB" dirty="0">
                <a:hlinkClick r:id="rId3"/>
              </a:rPr>
              <a:t>https://</a:t>
            </a:r>
            <a:r>
              <a:rPr lang="en-GB" dirty="0" smtClean="0">
                <a:hlinkClick r:id="rId3"/>
              </a:rPr>
              <a:t>mentor.ieee.org/802.11/dcn/21/11-21-0170-00-0000-2021-jan-liaison-from-wba-re-convergence.docx</a:t>
            </a:r>
            <a:r>
              <a:rPr lang="en-GB" dirty="0" smtClean="0"/>
              <a:t> </a:t>
            </a:r>
          </a:p>
          <a:p>
            <a:r>
              <a:rPr lang="en-GB" dirty="0" smtClean="0"/>
              <a:t>[</a:t>
            </a:r>
            <a:r>
              <a:rPr lang="en-GB" dirty="0"/>
              <a:t>2]	</a:t>
            </a:r>
            <a:r>
              <a:rPr lang="en-GB" dirty="0">
                <a:hlinkClick r:id="rId4"/>
              </a:rPr>
              <a:t>https://</a:t>
            </a:r>
            <a:r>
              <a:rPr lang="en-GB" dirty="0" smtClean="0">
                <a:hlinkClick r:id="rId4"/>
              </a:rPr>
              <a:t>mentor.ieee.org/802.11/dcn/17/11-17-1360-00-00ax-multiple-bss-simulations-for-par-verification-follow-up.pptx</a:t>
            </a:r>
            <a:r>
              <a:rPr lang="en-GB" dirty="0" smtClean="0"/>
              <a:t> </a:t>
            </a:r>
          </a:p>
          <a:p>
            <a:r>
              <a:rPr lang="en-GB" dirty="0"/>
              <a:t>[3]	</a:t>
            </a:r>
            <a:r>
              <a:rPr lang="en-GB" dirty="0">
                <a:hlinkClick r:id="rId5"/>
              </a:rPr>
              <a:t>https://</a:t>
            </a:r>
            <a:r>
              <a:rPr lang="en-GB" dirty="0" smtClean="0">
                <a:hlinkClick r:id="rId5"/>
              </a:rPr>
              <a:t>mentor.ieee.org/802.11/dcn/17/11-17-0090-01-00ax-11ax-par-verification-using-ul-mu-mimo.pptx</a:t>
            </a:r>
            <a:r>
              <a:rPr lang="en-GB" dirty="0" smtClean="0"/>
              <a:t> </a:t>
            </a:r>
          </a:p>
          <a:p>
            <a:r>
              <a:rPr lang="en-GB" dirty="0"/>
              <a:t>[4]	</a:t>
            </a:r>
            <a:r>
              <a:rPr lang="en-GB" dirty="0">
                <a:hlinkClick r:id="rId6"/>
              </a:rPr>
              <a:t>https://</a:t>
            </a:r>
            <a:r>
              <a:rPr lang="en-GB" dirty="0" smtClean="0">
                <a:hlinkClick r:id="rId6"/>
              </a:rPr>
              <a:t>mentor.ieee.org/802.11/dcn/16/11-16-1363-01-00ax-11ax-par-verification-through-ofdma.ppt</a:t>
            </a:r>
            <a:r>
              <a:rPr lang="en-GB" dirty="0" smtClean="0"/>
              <a:t> </a:t>
            </a:r>
          </a:p>
          <a:p>
            <a:r>
              <a:rPr lang="en-GB" dirty="0"/>
              <a:t>[5]	</a:t>
            </a:r>
            <a:r>
              <a:rPr lang="en-GB" dirty="0">
                <a:hlinkClick r:id="rId7"/>
              </a:rPr>
              <a:t>https://</a:t>
            </a:r>
            <a:r>
              <a:rPr lang="en-GB" dirty="0" smtClean="0">
                <a:hlinkClick r:id="rId7"/>
              </a:rPr>
              <a:t>mentor.ieee.org/802.11/dcn/16/11-16-1198-03-00ax-preliminary-11ax-par-verification.pptx</a:t>
            </a:r>
            <a:r>
              <a:rPr lang="en-GB" dirty="0" smtClean="0"/>
              <a:t> </a:t>
            </a:r>
          </a:p>
          <a:p>
            <a:r>
              <a:rPr lang="en-GB" dirty="0"/>
              <a:t>[6]	</a:t>
            </a:r>
            <a:r>
              <a:rPr lang="en-GB" dirty="0">
                <a:hlinkClick r:id="rId8"/>
              </a:rPr>
              <a:t>https://</a:t>
            </a:r>
            <a:r>
              <a:rPr lang="en-GB" dirty="0" smtClean="0">
                <a:hlinkClick r:id="rId8"/>
              </a:rPr>
              <a:t>mentor.ieee.org/802.11/dcn/15/11-15-1109-01-00ax-obss-nav-and-pd-threshold-rule-for-spatial-reuse.pptx</a:t>
            </a:r>
            <a:r>
              <a:rPr lang="en-GB" dirty="0" smtClean="0"/>
              <a:t> 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531D307C-65C7-4BB3-B44A-1501D36803F7}" type="slidenum">
              <a:rPr lang="en-GB"/>
              <a:pPr/>
              <a:t>10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Revisions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R0 : Initial draft to stimulate the discussion at the AANI SC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2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6041763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Background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65200" y="1600200"/>
            <a:ext cx="10361084" cy="4113213"/>
          </a:xfrm>
        </p:spPr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The Wireless Broadband Alliance has forwarded a liaison statement [1] to the 802.11 WG including a white paper </a:t>
            </a:r>
            <a:r>
              <a:rPr lang="en-US" dirty="0" err="1" smtClean="0"/>
              <a:t>entitiled</a:t>
            </a:r>
            <a:r>
              <a:rPr lang="en-US" dirty="0" smtClean="0"/>
              <a:t> “5G and Wi-Fi RAN Convergence”.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The liaison letter includes two specific requests: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dirty="0"/>
              <a:t>Need for further study within IEEE 802.11 on how fine grain </a:t>
            </a:r>
            <a:r>
              <a:rPr lang="en-US" dirty="0" err="1"/>
              <a:t>QoS</a:t>
            </a:r>
            <a:r>
              <a:rPr lang="en-US" dirty="0"/>
              <a:t> for 5G flows can be provided in </a:t>
            </a:r>
            <a:r>
              <a:rPr lang="en-US" u="sng" dirty="0"/>
              <a:t>802.11ax</a:t>
            </a:r>
            <a:r>
              <a:rPr lang="en-US" dirty="0"/>
              <a:t> and 802.11be leveraging new MAC/PHY capabilities of these standards.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dirty="0" smtClean="0"/>
              <a:t>Challenges </a:t>
            </a:r>
            <a:r>
              <a:rPr lang="en-US" dirty="0"/>
              <a:t>related to enabling </a:t>
            </a:r>
            <a:r>
              <a:rPr lang="en-US" dirty="0" err="1"/>
              <a:t>QoS</a:t>
            </a:r>
            <a:r>
              <a:rPr lang="en-US" dirty="0"/>
              <a:t> differentiation for 5G flows over WLAN access, especially if the </a:t>
            </a:r>
            <a:r>
              <a:rPr lang="en-US" dirty="0" err="1"/>
              <a:t>QoS</a:t>
            </a:r>
            <a:r>
              <a:rPr lang="en-US" dirty="0"/>
              <a:t> mapping is not addressed by WLAN vendor - one way to address this includes defining 5QIs to DSCP values to 802.11 User Priority mapping, considerations for supporting the device centric and network centric approaches for WLAN </a:t>
            </a:r>
            <a:r>
              <a:rPr lang="en-US" dirty="0" err="1"/>
              <a:t>QoS</a:t>
            </a:r>
            <a:r>
              <a:rPr lang="en-US" dirty="0"/>
              <a:t> differentiation for 5G flows based on IPsec child SAs, defining 5G </a:t>
            </a:r>
            <a:r>
              <a:rPr lang="en-US" dirty="0" err="1"/>
              <a:t>QoS</a:t>
            </a:r>
            <a:r>
              <a:rPr lang="en-US" dirty="0"/>
              <a:t> parameters to 802.11 User Priority and TSPEC parameters mapping and extending TCLAS element to support IPsec SA traffic.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3</a:t>
            </a:fld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94050791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7" name="Rectangle 1"/>
          <p:cNvSpPr>
            <a:spLocks noGrp="1" noChangeArrowheads="1"/>
          </p:cNvSpPr>
          <p:nvPr>
            <p:ph type="title"/>
          </p:nvPr>
        </p:nvSpPr>
        <p:spPr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GB"/>
              <a:t>Abstract</a:t>
            </a:r>
          </a:p>
        </p:txBody>
      </p:sp>
      <p:sp>
        <p:nvSpPr>
          <p:cNvPr id="4098" name="Rectangle 2"/>
          <p:cNvSpPr>
            <a:spLocks noGrp="1" noChangeArrowheads="1"/>
          </p:cNvSpPr>
          <p:nvPr>
            <p:ph idx="1"/>
          </p:nvPr>
        </p:nvSpPr>
        <p:spPr>
          <a:ln/>
        </p:spPr>
        <p:txBody>
          <a:bodyPr/>
          <a:lstStyle/>
          <a:p>
            <a:pPr>
              <a:buFont typeface="Arial" panose="020B0604020202020204" pitchFamily="34" charset="0"/>
              <a:buChar char="•"/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dirty="0" smtClean="0"/>
              <a:t>This submission is concerned with 802.11ax features and how these may be related to WBA requirements. </a:t>
            </a:r>
            <a:endParaRPr lang="en-GB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/>
              <a:t>Slide </a:t>
            </a:r>
            <a:fld id="{351F4386-A5E2-41A1-B4D0-BE653C929E06}" type="slidenum">
              <a:rPr lang="en-GB"/>
              <a:pPr/>
              <a:t>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1" y="533400"/>
            <a:ext cx="10361084" cy="1065213"/>
          </a:xfrm>
        </p:spPr>
        <p:txBody>
          <a:bodyPr/>
          <a:lstStyle/>
          <a:p>
            <a:r>
              <a:rPr lang="en-US" dirty="0" smtClean="0"/>
              <a:t>802.11ax Features - I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5</a:t>
            </a:fld>
            <a:endParaRPr lang="en-GB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936685"/>
              </p:ext>
            </p:extLst>
          </p:nvPr>
        </p:nvGraphicFramePr>
        <p:xfrm>
          <a:off x="381000" y="1524000"/>
          <a:ext cx="11277600" cy="4635201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1981200"/>
                <a:gridCol w="3657600"/>
                <a:gridCol w="2819400"/>
                <a:gridCol w="2819400"/>
              </a:tblGrid>
              <a:tr h="751292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Item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Description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Remark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Applicability to WBA Requirements</a:t>
                      </a:r>
                      <a:endParaRPr lang="en-US" dirty="0"/>
                    </a:p>
                  </a:txBody>
                  <a:tcPr/>
                </a:tc>
              </a:tr>
              <a:tr h="751292">
                <a:tc>
                  <a:txBody>
                    <a:bodyPr/>
                    <a:lstStyle/>
                    <a:p>
                      <a:r>
                        <a:rPr lang="en-US" dirty="0" smtClean="0"/>
                        <a:t>Channel Bandwidth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20, 40,</a:t>
                      </a:r>
                      <a:r>
                        <a:rPr lang="en-US" baseline="0" dirty="0" smtClean="0"/>
                        <a:t> 80, 160, and 80+80 MHz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Same as in 802.11ac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1395257">
                <a:tc>
                  <a:txBody>
                    <a:bodyPr/>
                    <a:lstStyle/>
                    <a:p>
                      <a:r>
                        <a:rPr lang="en-US" dirty="0" smtClean="0"/>
                        <a:t>Band of Operation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2.4 GHz. 5 GHz, and 6 GHz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First 802.11</a:t>
                      </a:r>
                      <a:r>
                        <a:rPr lang="en-US" baseline="0" dirty="0" smtClean="0"/>
                        <a:t> amendment to specify the operation in the 6 GHz band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May</a:t>
                      </a:r>
                      <a:r>
                        <a:rPr lang="en-US" baseline="0" dirty="0" smtClean="0"/>
                        <a:t> be easier to find vacant wider channels (e.g., 160 MHz) available for improved performance.</a:t>
                      </a:r>
                      <a:endParaRPr lang="en-US" dirty="0"/>
                    </a:p>
                  </a:txBody>
                  <a:tcPr/>
                </a:tc>
              </a:tr>
              <a:tr h="435273">
                <a:tc rowSpan="2">
                  <a:txBody>
                    <a:bodyPr/>
                    <a:lstStyle/>
                    <a:p>
                      <a:r>
                        <a:rPr lang="en-US" dirty="0" smtClean="0"/>
                        <a:t>Waveform</a:t>
                      </a:r>
                      <a:r>
                        <a:rPr lang="en-US" baseline="0" dirty="0" smtClean="0"/>
                        <a:t> and Resource Units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OFDMA (UL and DL)</a:t>
                      </a:r>
                      <a:endParaRPr 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dirty="0" smtClean="0"/>
                        <a:t>First 802.11</a:t>
                      </a:r>
                      <a:r>
                        <a:rPr lang="en-US" baseline="0" dirty="0" smtClean="0"/>
                        <a:t> amendment to specify OFDMA transmission format</a:t>
                      </a:r>
                      <a:endParaRPr 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dirty="0" smtClean="0"/>
                        <a:t>The AP may schedule flows more often than others to achieve certain performance goal (e.g. GBR). However the scheduler is implementation dependent</a:t>
                      </a:r>
                      <a:endParaRPr lang="en-US" dirty="0"/>
                    </a:p>
                  </a:txBody>
                  <a:tcPr/>
                </a:tc>
              </a:tr>
              <a:tr h="435273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RUs</a:t>
                      </a:r>
                      <a:r>
                        <a:rPr lang="en-US" baseline="0" dirty="0" smtClean="0"/>
                        <a:t> = 26, 52, 106. 242, 484, 996, 2x996 subcarriers</a:t>
                      </a:r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1280625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1" y="533400"/>
            <a:ext cx="10361084" cy="1065213"/>
          </a:xfrm>
        </p:spPr>
        <p:txBody>
          <a:bodyPr/>
          <a:lstStyle/>
          <a:p>
            <a:r>
              <a:rPr lang="en-US" dirty="0" smtClean="0"/>
              <a:t>802.11ax Features - II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6</a:t>
            </a:fld>
            <a:endParaRPr lang="en-GB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33558134"/>
              </p:ext>
            </p:extLst>
          </p:nvPr>
        </p:nvGraphicFramePr>
        <p:xfrm>
          <a:off x="929217" y="1295400"/>
          <a:ext cx="10576984" cy="5498624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1858119"/>
                <a:gridCol w="3430373"/>
                <a:gridCol w="2644246"/>
                <a:gridCol w="2644246"/>
              </a:tblGrid>
              <a:tr h="604540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Item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Description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Remark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Applicability to WBA Requirements</a:t>
                      </a:r>
                      <a:endParaRPr lang="en-US" sz="2000" dirty="0"/>
                    </a:p>
                  </a:txBody>
                  <a:tcPr/>
                </a:tc>
              </a:tr>
              <a:tr h="1051560"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MU MIMO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UL and DL MU</a:t>
                      </a:r>
                      <a:r>
                        <a:rPr lang="en-US" sz="1800" baseline="0" dirty="0" smtClean="0"/>
                        <a:t> MIMO. MU MIMO allows for up to 8 users per RU.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802.11ac</a:t>
                      </a:r>
                      <a:r>
                        <a:rPr lang="en-US" sz="1800" baseline="0" dirty="0" smtClean="0"/>
                        <a:t> supports DL MU MIMO only.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</a:tr>
              <a:tr h="564481">
                <a:tc rowSpan="4">
                  <a:txBody>
                    <a:bodyPr/>
                    <a:lstStyle/>
                    <a:p>
                      <a:r>
                        <a:rPr lang="en-US" sz="1800" dirty="0" smtClean="0"/>
                        <a:t>Trigger Frame</a:t>
                      </a:r>
                    </a:p>
                    <a:p>
                      <a:r>
                        <a:rPr lang="en-US" sz="1800" dirty="0" smtClean="0"/>
                        <a:t>(several Types)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Basic Trigger Frame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Triggers UL transmissions.</a:t>
                      </a:r>
                      <a:r>
                        <a:rPr lang="en-US" sz="1800" baseline="0" dirty="0" smtClean="0"/>
                        <a:t> Indicates participating STAs and RU allocation.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Scheduler is implementation dependent</a:t>
                      </a:r>
                      <a:endParaRPr lang="en-US" sz="1800" dirty="0"/>
                    </a:p>
                  </a:txBody>
                  <a:tcPr/>
                </a:tc>
              </a:tr>
              <a:tr h="524422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Beam Forming Report Poll (BFRP)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</a:tr>
              <a:tr h="454184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MU-BAR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</a:tr>
              <a:tr h="560252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Buffer Status Report Poll (BSRP)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A non-AP STA delivers buffer status reports (BSRs) to assist its AP in allocating UL MU resources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Can be used as an input to the</a:t>
                      </a:r>
                      <a:r>
                        <a:rPr lang="en-US" sz="1800" baseline="0" dirty="0" smtClean="0"/>
                        <a:t> scheduler.</a:t>
                      </a:r>
                      <a:endParaRPr lang="en-US" sz="18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4320804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1" y="533400"/>
            <a:ext cx="10361084" cy="1065213"/>
          </a:xfrm>
        </p:spPr>
        <p:txBody>
          <a:bodyPr/>
          <a:lstStyle/>
          <a:p>
            <a:r>
              <a:rPr lang="en-US" dirty="0" smtClean="0"/>
              <a:t>802.11ax Features - III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7</a:t>
            </a:fld>
            <a:endParaRPr lang="en-GB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36242907"/>
              </p:ext>
            </p:extLst>
          </p:nvPr>
        </p:nvGraphicFramePr>
        <p:xfrm>
          <a:off x="381000" y="1598613"/>
          <a:ext cx="11125200" cy="4121358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1954427"/>
                <a:gridCol w="3608173"/>
                <a:gridCol w="2781300"/>
                <a:gridCol w="2781300"/>
              </a:tblGrid>
              <a:tr h="776721"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Item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Description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Remark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smtClean="0"/>
                        <a:t>Applicability to WBA Requirements</a:t>
                      </a:r>
                      <a:endParaRPr lang="en-US" sz="2000" dirty="0"/>
                    </a:p>
                  </a:txBody>
                  <a:tcPr/>
                </a:tc>
              </a:tr>
              <a:tr h="463237">
                <a:tc rowSpan="4">
                  <a:txBody>
                    <a:bodyPr/>
                    <a:lstStyle/>
                    <a:p>
                      <a:r>
                        <a:rPr lang="en-US" sz="1800" dirty="0" smtClean="0"/>
                        <a:t>Trigger Frame</a:t>
                      </a:r>
                    </a:p>
                    <a:p>
                      <a:r>
                        <a:rPr lang="en-US" sz="1800" dirty="0" smtClean="0"/>
                        <a:t>(several Types)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GCR</a:t>
                      </a:r>
                      <a:r>
                        <a:rPr lang="en-US" sz="1800" baseline="0" dirty="0" smtClean="0"/>
                        <a:t> MU-BAR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</a:tr>
              <a:tr h="1292048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Bandwidth Query Report Poll (BQRP)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A non-AP STA may send bandwidth query reports (BQRs) to assist its AP in allocating DL MU and UL MU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dirty="0" smtClean="0"/>
                        <a:t>resources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</a:tr>
              <a:tr h="7091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NDP Feedback Report Poll (NFRP)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</a:tr>
              <a:tr h="70918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MU-RTS</a:t>
                      </a:r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87085549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1" y="533400"/>
            <a:ext cx="10361084" cy="1065213"/>
          </a:xfrm>
        </p:spPr>
        <p:txBody>
          <a:bodyPr/>
          <a:lstStyle/>
          <a:p>
            <a:r>
              <a:rPr lang="en-US" dirty="0" smtClean="0"/>
              <a:t>802.11ax Features - VI</a:t>
            </a:r>
            <a:endParaRPr lang="en-US" dirty="0"/>
          </a:p>
        </p:txBody>
      </p:sp>
      <p:sp>
        <p:nvSpPr>
          <p:cNvPr id="6" name="Date Placeholder 5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idx="11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440F5867-744E-4AA6-B0ED-4C44D2DFBB7B}" type="slidenum">
              <a:rPr lang="en-GB" smtClean="0"/>
              <a:pPr/>
              <a:t>8</a:t>
            </a:fld>
            <a:endParaRPr lang="en-GB" dirty="0"/>
          </a:p>
        </p:txBody>
      </p:sp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73530935"/>
              </p:ext>
            </p:extLst>
          </p:nvPr>
        </p:nvGraphicFramePr>
        <p:xfrm>
          <a:off x="381000" y="1524000"/>
          <a:ext cx="11277600" cy="5199728"/>
        </p:xfrm>
        <a:graphic>
          <a:graphicData uri="http://schemas.openxmlformats.org/drawingml/2006/table">
            <a:tbl>
              <a:tblPr firstRow="1" bandRow="1">
                <a:tableStyleId>{00A15C55-8517-42AA-B614-E9B94910E393}</a:tableStyleId>
              </a:tblPr>
              <a:tblGrid>
                <a:gridCol w="1981200"/>
                <a:gridCol w="3048000"/>
                <a:gridCol w="3429000"/>
                <a:gridCol w="2819400"/>
              </a:tblGrid>
              <a:tr h="751292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Item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Description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Remark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Applicability to WBA Requirements</a:t>
                      </a:r>
                      <a:endParaRPr lang="en-US" dirty="0"/>
                    </a:p>
                  </a:txBody>
                  <a:tcPr/>
                </a:tc>
              </a:tr>
              <a:tr h="751292">
                <a:tc rowSpan="2">
                  <a:txBody>
                    <a:bodyPr/>
                    <a:lstStyle/>
                    <a:p>
                      <a:r>
                        <a:rPr lang="en-US" dirty="0" smtClean="0"/>
                        <a:t>Target Wake Up Time (TWT)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Individual TWT</a:t>
                      </a:r>
                      <a:endParaRPr 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dirty="0" smtClean="0"/>
                        <a:t>TWT is mainly a power save mechanism</a:t>
                      </a:r>
                      <a:endParaRPr lang="en-US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lang="en-US" baseline="0" dirty="0" smtClean="0"/>
                        <a:t>STAs may set individual TWT SP or  follow the broadcast TWT schedule as advertised by the scheduling AP</a:t>
                      </a:r>
                      <a:endParaRPr lang="en-US" dirty="0"/>
                    </a:p>
                  </a:txBody>
                  <a:tcPr/>
                </a:tc>
              </a:tr>
              <a:tr h="751292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Broadcast TWT</a:t>
                      </a:r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489324">
                <a:tc rowSpan="2">
                  <a:txBody>
                    <a:bodyPr/>
                    <a:lstStyle/>
                    <a:p>
                      <a:r>
                        <a:rPr lang="en-US" dirty="0" smtClean="0"/>
                        <a:t>Spatial Reuse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OBSS PD-based spatial reuse operation</a:t>
                      </a:r>
                      <a:endParaRPr lang="en-US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Simulation</a:t>
                      </a:r>
                      <a:r>
                        <a:rPr lang="en-US" baseline="0" dirty="0" smtClean="0"/>
                        <a:t> results show a throughput gain of about 20% [6]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457200"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0" i="0" u="none" strike="noStrike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PSR-based spatial reuse operation</a:t>
                      </a:r>
                      <a:endParaRPr lang="en-US" b="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??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751292">
                <a:tc>
                  <a:txBody>
                    <a:bodyPr/>
                    <a:lstStyle/>
                    <a:p>
                      <a:r>
                        <a:rPr lang="en-US" dirty="0" smtClean="0"/>
                        <a:t>User Experience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4x improvement in user throughput compared to 802.11n and 802.11ac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The 4x improvement is not universal and is dependent on the traffic scenarios – see [2-5]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Gain in</a:t>
                      </a:r>
                      <a:r>
                        <a:rPr lang="en-US" baseline="0" dirty="0" smtClean="0"/>
                        <a:t> user throughput is dependent on scenario</a:t>
                      </a:r>
                      <a:endParaRPr lang="en-US" dirty="0"/>
                    </a:p>
                  </a:txBody>
                  <a:tcPr/>
                </a:tc>
              </a:tr>
              <a:tr h="751292">
                <a:tc>
                  <a:txBody>
                    <a:bodyPr/>
                    <a:lstStyle/>
                    <a:p>
                      <a:r>
                        <a:rPr lang="en-US" dirty="0" smtClean="0"/>
                        <a:t>MCS 10 and MCS 11 (1024 QAM)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Higher MCS values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Compared to 256 QAM in 802.11ac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6457237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Conclusion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802.11ax has not developed any mechanisms specific to improving the </a:t>
            </a:r>
            <a:r>
              <a:rPr lang="en-US" dirty="0" err="1" smtClean="0"/>
              <a:t>QoS</a:t>
            </a:r>
            <a:endParaRPr lang="en-US" dirty="0" smtClean="0"/>
          </a:p>
          <a:p>
            <a:pPr lvl="1">
              <a:buFont typeface="Arial" panose="020B0604020202020204" pitchFamily="34" charset="0"/>
              <a:buChar char="•"/>
            </a:pPr>
            <a:r>
              <a:rPr lang="en-US" dirty="0" smtClean="0"/>
              <a:t>No new priority access scheme or code points</a:t>
            </a:r>
          </a:p>
          <a:p>
            <a:pPr>
              <a:buFont typeface="Arial" panose="020B0604020202020204" pitchFamily="34" charset="0"/>
              <a:buChar char="•"/>
            </a:pPr>
            <a:r>
              <a:rPr lang="en-US" dirty="0" smtClean="0"/>
              <a:t>802.11ax introduced a new set of mechanisms (OFDMA, MU MIMO, </a:t>
            </a:r>
            <a:r>
              <a:rPr lang="en-US" dirty="0" err="1" smtClean="0"/>
              <a:t>etc</a:t>
            </a:r>
            <a:r>
              <a:rPr lang="en-US" dirty="0" smtClean="0"/>
              <a:t>) that may improve performance measures. The improvement is related to specific implementation and traffic scenario, </a:t>
            </a:r>
            <a:r>
              <a:rPr lang="en-US" dirty="0">
                <a:solidFill>
                  <a:schemeClr val="tx1"/>
                </a:solidFill>
              </a:rPr>
              <a:t>which do not cover the </a:t>
            </a:r>
            <a:r>
              <a:rPr lang="en-US" dirty="0" smtClean="0">
                <a:solidFill>
                  <a:schemeClr val="tx1"/>
                </a:solidFill>
              </a:rPr>
              <a:t>scenarios of </a:t>
            </a:r>
            <a:r>
              <a:rPr lang="en-US" dirty="0">
                <a:solidFill>
                  <a:schemeClr val="tx1"/>
                </a:solidFill>
              </a:rPr>
              <a:t>the WBA liaison [1]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idx="12"/>
          </p:nvPr>
        </p:nvSpPr>
        <p:spPr/>
        <p:txBody>
          <a:bodyPr/>
          <a:lstStyle/>
          <a:p>
            <a:r>
              <a:rPr lang="en-GB" smtClean="0"/>
              <a:t>Slide </a:t>
            </a:r>
            <a:fld id="{06B781AF-4CCF-49B0-A572-DE54FBE5D942}" type="slidenum">
              <a:rPr lang="en-GB" smtClean="0"/>
              <a:pPr/>
              <a:t>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idx="14"/>
          </p:nvPr>
        </p:nvSpPr>
        <p:spPr/>
        <p:txBody>
          <a:bodyPr/>
          <a:lstStyle/>
          <a:p>
            <a:r>
              <a:rPr lang="en-GB" smtClean="0"/>
              <a:t>Osama Aboul-Magd, Huawei Technologies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5"/>
          </p:nvPr>
        </p:nvSpPr>
        <p:spPr/>
        <p:txBody>
          <a:bodyPr/>
          <a:lstStyle/>
          <a:p>
            <a:r>
              <a:rPr lang="en-US" smtClean="0"/>
              <a:t>April 2021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985339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MS Gothic"/>
        <a:cs typeface=""/>
      </a:majorFont>
      <a:minorFont>
        <a:latin typeface="Times New Roman"/>
        <a:ea typeface="MS Gothic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00B8FF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449263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>
            <a:srgbClr val="000000"/>
          </a:buClr>
          <a:buSzPct val="100000"/>
          <a:buFont typeface="Times New Roman" pitchFamily="16" charset="0"/>
          <a:buNone/>
          <a:tabLst/>
          <a:defRPr kumimoji="0" lang="en-GB" sz="2400" b="0" i="0" u="none" strike="noStrike" cap="none" normalizeH="0" baseline="0" smtClean="0">
            <a:ln>
              <a:noFill/>
            </a:ln>
            <a:solidFill>
              <a:schemeClr val="bg1"/>
            </a:solidFill>
            <a:effectLst/>
            <a:latin typeface="Times New Roman" pitchFamily="16" charset="0"/>
            <a:ea typeface="MS Gothic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802-11-Submission-16-9.potx" id="{5CD6ABF7-B8BD-443A-9DC0-E5B38AC683DA}" vid="{19A33F2F-E7B4-4D20-A394-337028C24156}"/>
    </a:ext>
  </a:ext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802-11-Submission-16-9</Template>
  <TotalTime>335</TotalTime>
  <Words>817</Words>
  <Application>Microsoft Office PowerPoint</Application>
  <PresentationFormat>Widescreen</PresentationFormat>
  <Paragraphs>134</Paragraphs>
  <Slides>10</Slides>
  <Notes>3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6" baseType="lpstr">
      <vt:lpstr>Arial Unicode MS</vt:lpstr>
      <vt:lpstr>MS Gothic</vt:lpstr>
      <vt:lpstr>Arial</vt:lpstr>
      <vt:lpstr>Times New Roman</vt:lpstr>
      <vt:lpstr>Office Theme</vt:lpstr>
      <vt:lpstr>Document</vt:lpstr>
      <vt:lpstr>802.11ax Features and Applicability to 5G and Wi-Fi Convergence</vt:lpstr>
      <vt:lpstr>Revisions</vt:lpstr>
      <vt:lpstr>Background</vt:lpstr>
      <vt:lpstr>Abstract</vt:lpstr>
      <vt:lpstr>802.11ax Features - I</vt:lpstr>
      <vt:lpstr>802.11ax Features - II</vt:lpstr>
      <vt:lpstr>802.11ax Features - III</vt:lpstr>
      <vt:lpstr>802.11ax Features - VI</vt:lpstr>
      <vt:lpstr>Conclusion</vt:lpstr>
      <vt:lpstr>References</vt:lpstr>
    </vt:vector>
  </TitlesOfParts>
  <Company>Huawei Technologies Co.,Ltd.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[place presentation subject title text here]</dc:title>
  <dc:creator>Osama AboulMagd</dc:creator>
  <cp:lastModifiedBy>Osama AboulMagd</cp:lastModifiedBy>
  <cp:revision>21</cp:revision>
  <cp:lastPrinted>1601-01-01T00:00:00Z</cp:lastPrinted>
  <dcterms:created xsi:type="dcterms:W3CDTF">2021-04-05T11:59:53Z</dcterms:created>
  <dcterms:modified xsi:type="dcterms:W3CDTF">2021-04-07T16:51:02Z</dcterms:modified>
</cp:coreProperties>
</file>

<file path=docProps/thumbnail.jpeg>
</file>