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85"/>
  </p:notesMasterIdLst>
  <p:handoutMasterIdLst>
    <p:handoutMasterId r:id="rId86"/>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2069" r:id="rId18"/>
    <p:sldId id="1095" r:id="rId19"/>
    <p:sldId id="1096" r:id="rId20"/>
    <p:sldId id="1991" r:id="rId21"/>
    <p:sldId id="1992" r:id="rId22"/>
    <p:sldId id="2076" r:id="rId23"/>
    <p:sldId id="2072" r:id="rId24"/>
    <p:sldId id="2080" r:id="rId25"/>
    <p:sldId id="2081" r:id="rId26"/>
    <p:sldId id="1561" r:id="rId27"/>
    <p:sldId id="1562" r:id="rId28"/>
    <p:sldId id="2044" r:id="rId29"/>
    <p:sldId id="1596" r:id="rId30"/>
    <p:sldId id="1896" r:id="rId31"/>
    <p:sldId id="1898" r:id="rId32"/>
    <p:sldId id="2041" r:id="rId33"/>
    <p:sldId id="2042" r:id="rId34"/>
    <p:sldId id="2049" r:id="rId35"/>
    <p:sldId id="2051" r:id="rId36"/>
    <p:sldId id="2052" r:id="rId37"/>
    <p:sldId id="2053" r:id="rId38"/>
    <p:sldId id="2045" r:id="rId39"/>
    <p:sldId id="1946" r:id="rId40"/>
    <p:sldId id="1964" r:id="rId41"/>
    <p:sldId id="2054" r:id="rId42"/>
    <p:sldId id="2055" r:id="rId43"/>
    <p:sldId id="2056" r:id="rId44"/>
    <p:sldId id="2058" r:id="rId45"/>
    <p:sldId id="1965" r:id="rId46"/>
    <p:sldId id="2066" r:id="rId47"/>
    <p:sldId id="1999" r:id="rId48"/>
    <p:sldId id="2031" r:id="rId49"/>
    <p:sldId id="2018" r:id="rId50"/>
    <p:sldId id="2019" r:id="rId51"/>
    <p:sldId id="1967" r:id="rId52"/>
    <p:sldId id="2067" r:id="rId53"/>
    <p:sldId id="2068" r:id="rId54"/>
    <p:sldId id="2082" r:id="rId55"/>
    <p:sldId id="2083" r:id="rId56"/>
    <p:sldId id="2084" r:id="rId57"/>
    <p:sldId id="2085" r:id="rId58"/>
    <p:sldId id="2086" r:id="rId59"/>
    <p:sldId id="2079" r:id="rId60"/>
    <p:sldId id="2087" r:id="rId61"/>
    <p:sldId id="2038" r:id="rId62"/>
    <p:sldId id="2039" r:id="rId63"/>
    <p:sldId id="1936" r:id="rId64"/>
    <p:sldId id="2032" r:id="rId65"/>
    <p:sldId id="2033" r:id="rId66"/>
    <p:sldId id="2059" r:id="rId67"/>
    <p:sldId id="1985" r:id="rId68"/>
    <p:sldId id="268" r:id="rId69"/>
    <p:sldId id="2034" r:id="rId70"/>
    <p:sldId id="1984" r:id="rId71"/>
    <p:sldId id="2060" r:id="rId72"/>
    <p:sldId id="2073" r:id="rId73"/>
    <p:sldId id="2077" r:id="rId74"/>
    <p:sldId id="2062" r:id="rId75"/>
    <p:sldId id="2063" r:id="rId76"/>
    <p:sldId id="2065" r:id="rId77"/>
    <p:sldId id="2078" r:id="rId78"/>
    <p:sldId id="2064" r:id="rId79"/>
    <p:sldId id="1541" r:id="rId80"/>
    <p:sldId id="2075" r:id="rId81"/>
    <p:sldId id="2070" r:id="rId82"/>
    <p:sldId id="874" r:id="rId83"/>
    <p:sldId id="305" r:id="rId8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8" autoAdjust="0"/>
    <p:restoredTop sz="96704" autoAdjust="0"/>
  </p:normalViewPr>
  <p:slideViewPr>
    <p:cSldViewPr>
      <p:cViewPr varScale="1">
        <p:scale>
          <a:sx n="126" d="100"/>
          <a:sy n="126" d="100"/>
        </p:scale>
        <p:origin x="1332" y="132"/>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Sheet1!$B$2:$B$13</c:f>
              <c:numCache>
                <c:formatCode>General</c:formatCode>
                <c:ptCount val="12"/>
                <c:pt idx="0">
                  <c:v>4</c:v>
                </c:pt>
                <c:pt idx="1">
                  <c:v>6</c:v>
                </c:pt>
                <c:pt idx="2">
                  <c:v>6</c:v>
                </c:pt>
                <c:pt idx="3">
                  <c:v>8</c:v>
                </c:pt>
                <c:pt idx="4">
                  <c:v>8</c:v>
                </c:pt>
                <c:pt idx="5">
                  <c:v>8</c:v>
                </c:pt>
                <c:pt idx="6">
                  <c:v>9</c:v>
                </c:pt>
                <c:pt idx="7">
                  <c:v>9</c:v>
                </c:pt>
                <c:pt idx="8">
                  <c:v>9</c:v>
                </c:pt>
                <c:pt idx="9">
                  <c:v>9</c:v>
                </c:pt>
                <c:pt idx="10">
                  <c:v>9</c:v>
                </c:pt>
                <c:pt idx="11">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Sheet1!$C$2:$C$13</c:f>
              <c:numCache>
                <c:formatCode>General</c:formatCode>
                <c:ptCount val="12"/>
                <c:pt idx="0">
                  <c:v>23</c:v>
                </c:pt>
                <c:pt idx="1">
                  <c:v>22</c:v>
                </c:pt>
                <c:pt idx="2">
                  <c:v>26</c:v>
                </c:pt>
                <c:pt idx="3">
                  <c:v>29</c:v>
                </c:pt>
                <c:pt idx="4">
                  <c:v>30</c:v>
                </c:pt>
                <c:pt idx="5">
                  <c:v>29</c:v>
                </c:pt>
                <c:pt idx="6">
                  <c:v>29</c:v>
                </c:pt>
                <c:pt idx="7">
                  <c:v>28</c:v>
                </c:pt>
                <c:pt idx="8">
                  <c:v>27</c:v>
                </c:pt>
                <c:pt idx="9">
                  <c:v>27</c:v>
                </c:pt>
                <c:pt idx="10">
                  <c:v>27</c:v>
                </c:pt>
                <c:pt idx="11">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256"/>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65</a:t>
            </a:fld>
            <a:endParaRPr lang="en-AU"/>
          </a:p>
        </p:txBody>
      </p:sp>
    </p:spTree>
    <p:extLst>
      <p:ext uri="{BB962C8B-B14F-4D97-AF65-F5344CB8AC3E}">
        <p14:creationId xmlns:p14="http://schemas.microsoft.com/office/powerpoint/2010/main" val="61855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802.11-21/0613r6</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29a15120e8f9b558996a8f7054300c1e" TargetMode="External"/><Relationship Id="rId2" Type="http://schemas.openxmlformats.org/officeDocument/2006/relationships/hyperlink" Target="https://ieeesa.webex.com/ieeesa/j.php?MTID=m4c08703523d6096ecea41deb1b4d8e27"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1/dcn/21/11-21-0624-00-coex-march-2021-meeting-minutes.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2" Type="http://schemas.openxmlformats.org/officeDocument/2006/relationships/hyperlink" Target="https://www.fcc.gov/sites/default/files/tac-presentations-1-14-21.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1/11-21-0796-00-coex-coexistence-between-radars-and-communication-systems-in-the-60ghz-band.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1/11-21-0814-00-coex-etsi-6ghz-narrow-band-status.pptx" TargetMode="External"/><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2.xml"/><Relationship Id="rId4" Type="http://schemas.openxmlformats.org/officeDocument/2006/relationships/hyperlink" Target="https://mentor.ieee.org/802.11/dcn/21/11-21-0832-00-coex-narrowband-coexistence-with-wi-fi-in-6-ghz.pptx"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May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18 May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meet twice during the virtual</a:t>
            </a:r>
            <a:br>
              <a:rPr lang="en-AU" dirty="0"/>
            </a:br>
            <a:r>
              <a:rPr lang="en-AU" dirty="0"/>
              <a:t>IEEE 802.11 WG interim meeting in May 2021</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sz="half" idx="1"/>
          </p:nvPr>
        </p:nvSpPr>
        <p:spPr>
          <a:xfrm>
            <a:off x="685800" y="1981200"/>
            <a:ext cx="3810000" cy="4114800"/>
          </a:xfrm>
        </p:spPr>
        <p:txBody>
          <a:bodyPr/>
          <a:lstStyle/>
          <a:p>
            <a:pPr lvl="1"/>
            <a:r>
              <a:rPr lang="en-AU" dirty="0"/>
              <a:t>Wednesday, 12 May 2021</a:t>
            </a:r>
            <a:br>
              <a:rPr lang="en-AU" dirty="0"/>
            </a:br>
            <a:r>
              <a:rPr lang="en-AU" dirty="0"/>
              <a:t>@ 4-6pm ET</a:t>
            </a:r>
          </a:p>
          <a:p>
            <a:pPr lvl="1"/>
            <a:r>
              <a:rPr lang="en-AU" dirty="0" err="1"/>
              <a:t>Webex</a:t>
            </a:r>
            <a:r>
              <a:rPr lang="en-AU" dirty="0"/>
              <a:t> details:</a:t>
            </a:r>
          </a:p>
          <a:p>
            <a:pPr lvl="2"/>
            <a:r>
              <a:rPr lang="en-AU" dirty="0">
                <a:hlinkClick r:id="rId2"/>
              </a:rPr>
              <a:t>https://ieeesa.webex.com/ieeesa/j.php?MTID=m4c08703523d6096ecea41deb1b4d8e27</a:t>
            </a:r>
            <a:endParaRPr lang="en-AU" dirty="0"/>
          </a:p>
          <a:p>
            <a:pPr lvl="2"/>
            <a:r>
              <a:rPr lang="en-AU" dirty="0"/>
              <a:t>Meeting number: 173 037 6074</a:t>
            </a:r>
          </a:p>
          <a:p>
            <a:pPr lvl="3"/>
            <a:endParaRPr lang="en-AU" dirty="0"/>
          </a:p>
          <a:p>
            <a:pPr lvl="1"/>
            <a:endParaRPr lang="en-AU" dirty="0"/>
          </a:p>
          <a:p>
            <a:pPr lvl="3"/>
            <a:endParaRPr lang="en-AU"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2"/>
          </p:nvPr>
        </p:nvSpPr>
        <p:spPr>
          <a:xfrm>
            <a:off x="4648200" y="1981200"/>
            <a:ext cx="3810000" cy="4114800"/>
          </a:xfrm>
        </p:spPr>
        <p:txBody>
          <a:bodyPr/>
          <a:lstStyle/>
          <a:p>
            <a:pPr lvl="1"/>
            <a:r>
              <a:rPr lang="en-AU" dirty="0"/>
              <a:t>Monday, 17 May 2021</a:t>
            </a:r>
            <a:br>
              <a:rPr lang="en-AU" dirty="0"/>
            </a:br>
            <a:r>
              <a:rPr lang="en-AU" dirty="0"/>
              <a:t>@ 4-6pm ET</a:t>
            </a:r>
          </a:p>
          <a:p>
            <a:pPr lvl="1"/>
            <a:r>
              <a:rPr lang="en-AU" dirty="0" err="1"/>
              <a:t>Webex</a:t>
            </a:r>
            <a:r>
              <a:rPr lang="en-AU" dirty="0"/>
              <a:t> details:</a:t>
            </a:r>
          </a:p>
          <a:p>
            <a:pPr lvl="2"/>
            <a:r>
              <a:rPr lang="en-AU" dirty="0">
                <a:hlinkClick r:id="rId3"/>
              </a:rPr>
              <a:t>https://ieeesa.webex.com/ieeesa/j.php?MTID=m29a15120e8f9b558996a8f7054300c1e</a:t>
            </a:r>
            <a:endParaRPr lang="en-AU" dirty="0"/>
          </a:p>
          <a:p>
            <a:pPr lvl="2"/>
            <a:r>
              <a:rPr lang="en-AU" dirty="0"/>
              <a:t>Meeting number: 173 492 9294</a:t>
            </a:r>
          </a:p>
          <a:p>
            <a:endParaRPr lang="en-AU" dirty="0"/>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a:t>
            </a:fld>
            <a:endParaRPr lang="en-US"/>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May 2021</a:t>
            </a:r>
          </a:p>
        </p:txBody>
      </p:sp>
      <p:sp>
        <p:nvSpPr>
          <p:cNvPr id="3" name="Content Placeholder 2"/>
          <p:cNvSpPr>
            <a:spLocks noGrp="1"/>
          </p:cNvSpPr>
          <p:nvPr>
            <p:ph idx="1"/>
          </p:nvPr>
        </p:nvSpPr>
        <p:spPr>
          <a:xfrm>
            <a:off x="685800" y="1760092"/>
            <a:ext cx="7772400" cy="4114800"/>
          </a:xfrm>
        </p:spPr>
        <p:txBody>
          <a:bodyPr/>
          <a:lstStyle/>
          <a:p>
            <a:r>
              <a:rPr lang="en-AU" dirty="0">
                <a:solidFill>
                  <a:srgbClr val="FF0000"/>
                </a:solidFill>
              </a:rPr>
              <a:t>Approved</a:t>
            </a:r>
            <a:r>
              <a:rPr lang="en-AU" dirty="0"/>
              <a:t>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Discussion of 60 GHz coexistence issues</a:t>
            </a:r>
          </a:p>
          <a:p>
            <a:pPr lvl="2"/>
            <a:r>
              <a:rPr lang="en-AU" dirty="0"/>
              <a:t>Review of ETSI BRAN activities</a:t>
            </a:r>
          </a:p>
          <a:p>
            <a:pPr lvl="3"/>
            <a:r>
              <a:rPr lang="en-AU" dirty="0"/>
              <a:t>EN 303 687 issues (6 GHz) </a:t>
            </a:r>
          </a:p>
          <a:p>
            <a:pPr lvl="4"/>
            <a:r>
              <a:rPr lang="en-AU" sz="1400" dirty="0"/>
              <a:t>Including a discussion of NB FH in 6 GHz</a:t>
            </a:r>
          </a:p>
          <a:p>
            <a:pPr lvl="3"/>
            <a:r>
              <a:rPr lang="en-AU" dirty="0"/>
              <a:t>EN 301 893 issues (5 GHz)</a:t>
            </a:r>
          </a:p>
          <a:p>
            <a:pPr lvl="4"/>
            <a:r>
              <a:rPr lang="en-AU" sz="1400" dirty="0"/>
              <a:t>Including status of compromise on adaptivity</a:t>
            </a:r>
          </a:p>
          <a:p>
            <a:pPr lvl="2"/>
            <a:r>
              <a:rPr lang="en-AU" dirty="0"/>
              <a:t>Discussion of how 802.11ax/be could respond to adaptivity</a:t>
            </a:r>
            <a:br>
              <a:rPr lang="en-AU" dirty="0"/>
            </a:br>
            <a:r>
              <a:rPr lang="en-AU" dirty="0"/>
              <a:t>rules in Europe</a:t>
            </a:r>
          </a:p>
          <a:p>
            <a:pPr lvl="3"/>
            <a:r>
              <a:rPr lang="en-AU" i="1" dirty="0">
                <a:solidFill>
                  <a:srgbClr val="FF0000"/>
                </a:solidFill>
              </a:rPr>
              <a:t>Scheduled for Monday, 17 May 2021</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a:xfrm>
            <a:off x="8053388" y="6477000"/>
            <a:ext cx="490537" cy="182562"/>
          </a:xfrm>
        </p:spPr>
        <p:txBody>
          <a:bodyPr/>
          <a:lstStyle/>
          <a:p>
            <a:r>
              <a:rPr lang="en-US"/>
              <a:t>Andrew Myles, Cisco</a:t>
            </a:r>
            <a:endParaRPr lang="en-US" dirty="0"/>
          </a:p>
        </p:txBody>
      </p:sp>
      <p:sp>
        <p:nvSpPr>
          <p:cNvPr id="5" name="Slide Number Placeholder 4"/>
          <p:cNvSpPr>
            <a:spLocks noGrp="1"/>
          </p:cNvSpPr>
          <p:nvPr>
            <p:ph type="sldNum" sz="quarter" idx="11"/>
          </p:nvPr>
        </p:nvSpPr>
        <p:spPr>
          <a:xfrm>
            <a:off x="4327525" y="6477000"/>
            <a:ext cx="565150" cy="182562"/>
          </a:xfrm>
        </p:spPr>
        <p:txBody>
          <a:bodyPr/>
          <a:lstStyle/>
          <a:p>
            <a:r>
              <a:rPr lang="en-US"/>
              <a:t>Slide </a:t>
            </a:r>
            <a:fld id="{EF4002E7-DB4D-4CC3-8382-1939D19420D8}" type="slidenum">
              <a:rPr lang="en-US" smtClean="0"/>
              <a:pPr/>
              <a:t>11</a:t>
            </a:fld>
            <a:endParaRPr lang="en-US"/>
          </a:p>
        </p:txBody>
      </p:sp>
      <p:sp>
        <p:nvSpPr>
          <p:cNvPr id="6" name="Right Brace 5">
            <a:extLst>
              <a:ext uri="{FF2B5EF4-FFF2-40B4-BE49-F238E27FC236}">
                <a16:creationId xmlns:a16="http://schemas.microsoft.com/office/drawing/2014/main" id="{E8DB6005-BA3A-4E3F-A6E5-974559AD0035}"/>
              </a:ext>
            </a:extLst>
          </p:cNvPr>
          <p:cNvSpPr/>
          <p:nvPr/>
        </p:nvSpPr>
        <p:spPr bwMode="auto">
          <a:xfrm>
            <a:off x="6172200" y="2217292"/>
            <a:ext cx="381000" cy="2819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F50A0C17-2AB0-4BF5-AC10-4F2B121FA0EB}"/>
              </a:ext>
            </a:extLst>
          </p:cNvPr>
          <p:cNvSpPr txBox="1"/>
          <p:nvPr/>
        </p:nvSpPr>
        <p:spPr>
          <a:xfrm>
            <a:off x="6553200" y="3207892"/>
            <a:ext cx="2286000" cy="954107"/>
          </a:xfrm>
          <a:prstGeom prst="rect">
            <a:avLst/>
          </a:prstGeom>
          <a:noFill/>
        </p:spPr>
        <p:txBody>
          <a:bodyPr wrap="square">
            <a:spAutoFit/>
          </a:bodyPr>
          <a:lstStyle/>
          <a:p>
            <a:r>
              <a:rPr lang="en-AU" sz="1400" i="1" dirty="0">
                <a:solidFill>
                  <a:srgbClr val="FF0000"/>
                </a:solidFill>
                <a:latin typeface="+mj-lt"/>
              </a:rPr>
              <a:t>Mostly scheduled for Wednesday, 12 May 2021 but may run into</a:t>
            </a:r>
            <a:br>
              <a:rPr lang="en-AU" sz="1400" i="1" dirty="0">
                <a:solidFill>
                  <a:srgbClr val="FF0000"/>
                </a:solidFill>
                <a:latin typeface="+mj-lt"/>
              </a:rPr>
            </a:br>
            <a:r>
              <a:rPr lang="en-AU" sz="1400" i="1" dirty="0">
                <a:solidFill>
                  <a:srgbClr val="FF0000"/>
                </a:solidFill>
                <a:latin typeface="+mj-lt"/>
              </a:rPr>
              <a:t>Monday, 17 May 2021</a:t>
            </a:r>
            <a:endParaRPr lang="en-AU" sz="1400" dirty="0">
              <a:latin typeface="+mj-lt"/>
            </a:endParaRPr>
          </a:p>
        </p:txBody>
      </p:sp>
      <p:sp>
        <p:nvSpPr>
          <p:cNvPr id="7" name="Rectangle 6">
            <a:extLst>
              <a:ext uri="{FF2B5EF4-FFF2-40B4-BE49-F238E27FC236}">
                <a16:creationId xmlns:a16="http://schemas.microsoft.com/office/drawing/2014/main" id="{9C5B1FD0-5A1A-426B-A791-2FAA418A90D6}"/>
              </a:ext>
            </a:extLst>
          </p:cNvPr>
          <p:cNvSpPr/>
          <p:nvPr/>
        </p:nvSpPr>
        <p:spPr bwMode="auto">
          <a:xfrm rot="1323216">
            <a:off x="5492580" y="2004393"/>
            <a:ext cx="3444876" cy="381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Approved by unanimous consent</a:t>
            </a:r>
          </a:p>
        </p:txBody>
      </p:sp>
      <p:sp>
        <p:nvSpPr>
          <p:cNvPr id="9" name="Right Brace 8">
            <a:extLst>
              <a:ext uri="{FF2B5EF4-FFF2-40B4-BE49-F238E27FC236}">
                <a16:creationId xmlns:a16="http://schemas.microsoft.com/office/drawing/2014/main" id="{36A30B49-D76C-4083-9841-40C9FF773EEE}"/>
              </a:ext>
            </a:extLst>
          </p:cNvPr>
          <p:cNvSpPr/>
          <p:nvPr/>
        </p:nvSpPr>
        <p:spPr bwMode="auto">
          <a:xfrm>
            <a:off x="6553200" y="4579492"/>
            <a:ext cx="381000" cy="1897508"/>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TextBox 10">
            <a:extLst>
              <a:ext uri="{FF2B5EF4-FFF2-40B4-BE49-F238E27FC236}">
                <a16:creationId xmlns:a16="http://schemas.microsoft.com/office/drawing/2014/main" id="{35FB2D3C-27AF-4807-B653-96F709878D74}"/>
              </a:ext>
            </a:extLst>
          </p:cNvPr>
          <p:cNvSpPr txBox="1"/>
          <p:nvPr/>
        </p:nvSpPr>
        <p:spPr>
          <a:xfrm>
            <a:off x="7010400" y="5329535"/>
            <a:ext cx="1828800" cy="461665"/>
          </a:xfrm>
          <a:prstGeom prst="rect">
            <a:avLst/>
          </a:prstGeom>
          <a:noFill/>
        </p:spPr>
        <p:txBody>
          <a:bodyPr wrap="square">
            <a:spAutoFit/>
          </a:bodyPr>
          <a:lstStyle/>
          <a:p>
            <a:r>
              <a:rPr lang="en-AU" sz="1200" i="1" dirty="0">
                <a:solidFill>
                  <a:srgbClr val="FF0000"/>
                </a:solidFill>
                <a:latin typeface="+mj-lt"/>
              </a:rPr>
              <a:t>Monday, 17 May 2021</a:t>
            </a:r>
          </a:p>
          <a:p>
            <a:r>
              <a:rPr lang="en-AU" i="1" dirty="0">
                <a:solidFill>
                  <a:srgbClr val="FF0000"/>
                </a:solidFill>
                <a:latin typeface="+mj-lt"/>
              </a:rPr>
              <a:t>starts slide 57</a:t>
            </a:r>
            <a:endParaRPr lang="en-AU" dirty="0"/>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a:t>
            </a:fld>
            <a:endParaRPr lang="en-US"/>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during the March 2021 plenary to include 60 GHz</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14</a:t>
            </a:fld>
            <a:endParaRPr lang="en-US"/>
          </a:p>
        </p:txBody>
      </p:sp>
    </p:spTree>
    <p:extLst>
      <p:ext uri="{BB962C8B-B14F-4D97-AF65-F5344CB8AC3E}">
        <p14:creationId xmlns:p14="http://schemas.microsoft.com/office/powerpoint/2010/main" val="3164367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77172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March 2021</a:t>
            </a:r>
          </a:p>
        </p:txBody>
      </p:sp>
      <p:sp>
        <p:nvSpPr>
          <p:cNvPr id="3" name="Content Placeholder 2"/>
          <p:cNvSpPr>
            <a:spLocks noGrp="1"/>
          </p:cNvSpPr>
          <p:nvPr>
            <p:ph idx="1"/>
          </p:nvPr>
        </p:nvSpPr>
        <p:spPr/>
        <p:txBody>
          <a:bodyPr/>
          <a:lstStyle/>
          <a:p>
            <a:pPr lvl="1"/>
            <a:r>
              <a:rPr lang="en-AU" dirty="0"/>
              <a:t>The draft minutes for the Coex SC at the virtual meeting in March 2021 are available on Mentor:</a:t>
            </a:r>
          </a:p>
          <a:p>
            <a:pPr lvl="2"/>
            <a:r>
              <a:rPr lang="en-AU" dirty="0"/>
              <a:t>See </a:t>
            </a:r>
            <a:r>
              <a:rPr lang="en-AU" dirty="0">
                <a:hlinkClick r:id="rId2"/>
              </a:rPr>
              <a:t>11-21-0624-00</a:t>
            </a:r>
            <a:endParaRPr lang="en-AU" dirty="0"/>
          </a:p>
          <a:p>
            <a:pPr lvl="1"/>
            <a:r>
              <a:rPr lang="en-AU" dirty="0"/>
              <a:t>Motion:</a:t>
            </a:r>
          </a:p>
          <a:p>
            <a:pPr lvl="2"/>
            <a:r>
              <a:rPr lang="en-AU" i="1" dirty="0"/>
              <a:t>The IEEE 802 Coex SC approves </a:t>
            </a:r>
            <a:r>
              <a:rPr lang="en-AU" i="1" dirty="0">
                <a:hlinkClick r:id="rId2"/>
              </a:rPr>
              <a:t>11-21-0624-00</a:t>
            </a:r>
            <a:r>
              <a:rPr lang="en-AU" i="1" dirty="0"/>
              <a:t> as the minutes of its virtual meeting in March 2021</a:t>
            </a:r>
          </a:p>
          <a:p>
            <a:pPr lvl="2"/>
            <a:r>
              <a:rPr lang="en-AU" dirty="0"/>
              <a:t>Moved: </a:t>
            </a:r>
          </a:p>
          <a:p>
            <a:pPr lvl="2"/>
            <a:r>
              <a:rPr lang="en-AU" dirty="0"/>
              <a:t>Seconded:</a:t>
            </a:r>
          </a:p>
          <a:p>
            <a:pPr lvl="2"/>
            <a:r>
              <a:rPr lang="en-AU" dirty="0"/>
              <a:t>Result: </a:t>
            </a:r>
            <a:r>
              <a:rPr lang="en-AU" dirty="0">
                <a:solidFill>
                  <a:srgbClr val="FF0000"/>
                </a:solidFill>
              </a:rPr>
              <a:t>Approved by unanimous consent</a:t>
            </a:r>
          </a:p>
          <a:p>
            <a:pPr lvl="2"/>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102448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51530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981200"/>
            <a:ext cx="7772400" cy="4114800"/>
          </a:xfrm>
        </p:spPr>
        <p:txBody>
          <a:bodyPr/>
          <a:lstStyle/>
          <a:p>
            <a:r>
              <a:rPr lang="en-AU" dirty="0"/>
              <a:t>Key messages from today’s session …</a:t>
            </a:r>
          </a:p>
          <a:p>
            <a:pPr lvl="1"/>
            <a:r>
              <a:rPr lang="en-AU" dirty="0"/>
              <a:t>Discussion about 60 GHz coexistence is just starting in the Coex SC</a:t>
            </a:r>
          </a:p>
          <a:p>
            <a:pPr lvl="2"/>
            <a:r>
              <a:rPr lang="en-AU" dirty="0"/>
              <a:t>… so no news yet!</a:t>
            </a:r>
          </a:p>
          <a:p>
            <a:pPr lvl="1"/>
            <a:r>
              <a:rPr lang="en-AU" dirty="0"/>
              <a:t>The need for coexistence between Wi-Fi &amp; LAA is real</a:t>
            </a:r>
          </a:p>
          <a:p>
            <a:pPr lvl="2"/>
            <a:r>
              <a:rPr lang="en-AU" dirty="0"/>
              <a:t>… with more contributions required to help understand/resolve potential issues</a:t>
            </a:r>
          </a:p>
          <a:p>
            <a:pPr lvl="1"/>
            <a:r>
              <a:rPr lang="en-AU" dirty="0"/>
              <a:t>In Europe, a stable draft of EN 303 687 (6 GHz) includes the previously agreed compromise for </a:t>
            </a:r>
            <a:r>
              <a:rPr lang="en-AU" i="1" dirty="0"/>
              <a:t>EDT</a:t>
            </a:r>
            <a:r>
              <a:rPr lang="en-AU" dirty="0"/>
              <a:t> @ -72 dBm</a:t>
            </a:r>
          </a:p>
          <a:p>
            <a:pPr lvl="2"/>
            <a:r>
              <a:rPr lang="en-AU" dirty="0"/>
              <a:t>… but the NB FH issue is open and </a:t>
            </a:r>
            <a:r>
              <a:rPr lang="en-AU" i="1" dirty="0"/>
              <a:t>hot</a:t>
            </a:r>
            <a:r>
              <a:rPr lang="en-AU" dirty="0"/>
              <a:t>!</a:t>
            </a:r>
          </a:p>
          <a:p>
            <a:pPr lvl="2"/>
            <a:r>
              <a:rPr lang="en-AU" dirty="0"/>
              <a:t>… and work is needed to refine/enable 802.11ax/be operation</a:t>
            </a:r>
          </a:p>
          <a:p>
            <a:pPr lvl="1"/>
            <a:r>
              <a:rPr lang="en-AU" dirty="0"/>
              <a:t>In Europe, a stable draft of EN 301 893 (5 GHz) includes newly agreed compromise that requires 802.11be to use an </a:t>
            </a:r>
            <a:r>
              <a:rPr lang="en-AU" i="1" dirty="0"/>
              <a:t>EDT</a:t>
            </a:r>
            <a:r>
              <a:rPr lang="en-AU" dirty="0"/>
              <a:t> @ -72 dBm</a:t>
            </a:r>
          </a:p>
          <a:p>
            <a:pPr lvl="2"/>
            <a:r>
              <a:rPr lang="en-AU" dirty="0"/>
              <a:t>… which means we now need to worry about 802.11ax/be coexistence</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18</a:t>
            </a:fld>
            <a:endParaRPr lang="en-US"/>
          </a:p>
        </p:txBody>
      </p:sp>
    </p:spTree>
    <p:extLst>
      <p:ext uri="{BB962C8B-B14F-4D97-AF65-F5344CB8AC3E}">
        <p14:creationId xmlns:p14="http://schemas.microsoft.com/office/powerpoint/2010/main" val="407768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coexistence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283101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6</a:t>
            </a:r>
            <a:r>
              <a:rPr lang="en-AU" baseline="30000" dirty="0"/>
              <a:t>th</a:t>
            </a:r>
            <a:r>
              <a:rPr lang="en-AU" dirty="0"/>
              <a:t> virtual meeting of the </a:t>
            </a:r>
            <a:r>
              <a:rPr lang="en-AU" i="1" dirty="0"/>
              <a:t>Coex SC </a:t>
            </a:r>
            <a:r>
              <a:rPr lang="en-AU" dirty="0"/>
              <a:t>in May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2214760379"/>
              </p:ext>
            </p:extLst>
          </p:nvPr>
        </p:nvGraphicFramePr>
        <p:xfrm>
          <a:off x="491490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15884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15884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15884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2583696750"/>
              </p:ext>
            </p:extLst>
          </p:nvPr>
        </p:nvGraphicFramePr>
        <p:xfrm>
          <a:off x="1676400" y="16002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523496318"/>
              </p:ext>
            </p:extLst>
          </p:nvPr>
        </p:nvGraphicFramePr>
        <p:xfrm>
          <a:off x="1698171" y="3657600"/>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Chair requests assistance in putting together 60 GHz material for the May 2021 meeting</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ESTI BRAN</a:t>
            </a:r>
          </a:p>
          <a:p>
            <a:pPr lvl="2"/>
            <a:r>
              <a:rPr lang="en-AU" dirty="0"/>
              <a:t>See </a:t>
            </a:r>
            <a:r>
              <a:rPr lang="en-AU" dirty="0">
                <a:hlinkClick r:id="rId2"/>
              </a:rPr>
              <a:t>11-21-0430-00</a:t>
            </a:r>
            <a:endParaRPr lang="en-AU" dirty="0"/>
          </a:p>
          <a:p>
            <a:pPr lvl="1"/>
            <a:r>
              <a:rPr lang="en-AU" dirty="0"/>
              <a:t>The Coex SC Chair requested assistance in putting together material for this meeting</a:t>
            </a:r>
          </a:p>
          <a:p>
            <a:pPr lvl="1"/>
            <a:r>
              <a:rPr lang="en-AU" dirty="0"/>
              <a:t>The author (</a:t>
            </a:r>
            <a:r>
              <a:rPr lang="en-US" dirty="0"/>
              <a:t>Assaf Kasher)</a:t>
            </a:r>
            <a:r>
              <a:rPr lang="en-AU" dirty="0"/>
              <a:t> of </a:t>
            </a:r>
            <a:r>
              <a:rPr lang="en-AU" dirty="0">
                <a:hlinkClick r:id="rId2"/>
              </a:rPr>
              <a:t>11-21-0430-00</a:t>
            </a:r>
            <a:r>
              <a:rPr lang="en-AU" dirty="0"/>
              <a:t> was requested to assist …. and has responded </a:t>
            </a:r>
            <a:r>
              <a:rPr lang="en-AU" dirty="0">
                <a:sym typeface="Wingdings" panose="05000000000000000000" pitchFamily="2" charset="2"/>
              </a:rPr>
              <a:t></a:t>
            </a:r>
            <a:endParaRPr lang="en-AU" dirty="0"/>
          </a:p>
          <a:p>
            <a:pPr lvl="2"/>
            <a:r>
              <a:rPr lang="en-US" dirty="0"/>
              <a:t>Assaf comments, “</a:t>
            </a:r>
            <a:r>
              <a:rPr lang="en-US" i="1" dirty="0"/>
              <a:t>we are planning to have a presentation related to coexistence between radar and 60GHz communication devices</a:t>
            </a:r>
            <a:r>
              <a:rPr lang="en-US" dirty="0"/>
              <a:t>”</a:t>
            </a:r>
            <a:endParaRPr lang="en-AU" dirty="0"/>
          </a:p>
          <a:p>
            <a:pPr lvl="2"/>
            <a:endParaRPr lang="en-AU" dirty="0"/>
          </a:p>
          <a:p>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a:t>
            </a:fld>
            <a:endParaRPr lang="en-US"/>
          </a:p>
        </p:txBody>
      </p:sp>
      <p:pic>
        <p:nvPicPr>
          <p:cNvPr id="1025" name="Picture 1" descr="Download document">
            <a:extLst>
              <a:ext uri="{FF2B5EF4-FFF2-40B4-BE49-F238E27FC236}">
                <a16:creationId xmlns:a16="http://schemas.microsoft.com/office/drawing/2014/main" id="{3FBAE5DD-188E-4424-8A46-17EE25813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atus has changed within the last 45 days">
            <a:extLst>
              <a:ext uri="{FF2B5EF4-FFF2-40B4-BE49-F238E27FC236}">
                <a16:creationId xmlns:a16="http://schemas.microsoft.com/office/drawing/2014/main" id="{503379EF-6773-44AA-9FD5-650E557584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520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CF53B94-E6A4-447D-8C9E-FF0D6455C8CE}"/>
              </a:ext>
            </a:extLst>
          </p:cNvPr>
          <p:cNvSpPr>
            <a:spLocks noGrp="1"/>
          </p:cNvSpPr>
          <p:nvPr>
            <p:ph type="title"/>
          </p:nvPr>
        </p:nvSpPr>
        <p:spPr/>
        <p:txBody>
          <a:bodyPr/>
          <a:lstStyle/>
          <a:p>
            <a:r>
              <a:rPr lang="en-AU" dirty="0"/>
              <a:t>The FCC TAC has highlighted questions related to 60 GHz of potential interest to Coex SC</a:t>
            </a:r>
          </a:p>
        </p:txBody>
      </p:sp>
      <p:sp>
        <p:nvSpPr>
          <p:cNvPr id="3" name="Content Placeholder 2">
            <a:extLst>
              <a:ext uri="{FF2B5EF4-FFF2-40B4-BE49-F238E27FC236}">
                <a16:creationId xmlns:a16="http://schemas.microsoft.com/office/drawing/2014/main" id="{7C0C76EF-07D5-4A51-9043-6A6BD5C26DDB}"/>
              </a:ext>
            </a:extLst>
          </p:cNvPr>
          <p:cNvSpPr>
            <a:spLocks noGrp="1"/>
          </p:cNvSpPr>
          <p:nvPr>
            <p:ph idx="1"/>
          </p:nvPr>
        </p:nvSpPr>
        <p:spPr>
          <a:xfrm>
            <a:off x="685800" y="1828800"/>
            <a:ext cx="7772400" cy="4114800"/>
          </a:xfrm>
        </p:spPr>
        <p:txBody>
          <a:bodyPr/>
          <a:lstStyle/>
          <a:p>
            <a:pPr lvl="1"/>
            <a:r>
              <a:rPr lang="en-AU" dirty="0"/>
              <a:t>In April 2021, the 802.11 WG Chair noted an </a:t>
            </a:r>
            <a:r>
              <a:rPr lang="en-AU" i="1" dirty="0"/>
              <a:t>FCC TAC Future of Unlicensed Operations Q4 2020 Report </a:t>
            </a:r>
            <a:r>
              <a:rPr lang="en-AU" dirty="0"/>
              <a:t>related to the topic of 60GHz coexistence between radars &amp; communication systems.</a:t>
            </a:r>
          </a:p>
          <a:p>
            <a:pPr lvl="2"/>
            <a:r>
              <a:rPr lang="en-AU" dirty="0"/>
              <a:t>See </a:t>
            </a:r>
            <a:r>
              <a:rPr lang="en-US" dirty="0">
                <a:hlinkClick r:id="rId2"/>
              </a:rPr>
              <a:t>https://www.fcc.gov/sites/default/files/tac-presentations-1-14-21.pdf</a:t>
            </a:r>
            <a:endParaRPr lang="en-AU" dirty="0"/>
          </a:p>
          <a:p>
            <a:pPr lvl="1"/>
            <a:r>
              <a:rPr lang="en-AU" dirty="0"/>
              <a:t>She particularly noted that slide 13 contains questions for potential discussion &amp; contributions in the Coex SC</a:t>
            </a:r>
          </a:p>
          <a:p>
            <a:pPr lvl="2"/>
            <a:r>
              <a:rPr lang="en-AU" i="1" dirty="0">
                <a:effectLst/>
                <a:latin typeface="+mj-lt"/>
                <a:ea typeface="Calibri" panose="020F0502020204030204" pitchFamily="34" charset="0"/>
              </a:rPr>
              <a:t>Should FCC rules allow greater radiated power for radar applications than currently permitted?</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the parameters for Google Soli, for which other entities have filed “me too” requests, be included in the rules?</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What changes to the recent waiver parameters are needed to improve sharing with communications applications?</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the FCC require communications applications (and radar applications) to use a contention based protocol?</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radar applications that perform LBT be allowed to use the same power levels as communications applications </a:t>
            </a:r>
            <a:r>
              <a:rPr lang="en-AU" i="1" dirty="0">
                <a:effectLst/>
                <a:latin typeface="Arial" panose="020B0604020202020204" pitchFamily="34" charset="0"/>
                <a:ea typeface="Calibri" panose="020F0502020204030204" pitchFamily="34" charset="0"/>
              </a:rPr>
              <a:t>in this band?</a:t>
            </a:r>
            <a:r>
              <a:rPr lang="en-AU" dirty="0">
                <a:effectLst/>
                <a:latin typeface="Arial" panose="020B0604020202020204" pitchFamily="34" charset="0"/>
                <a:ea typeface="Calibri" panose="020F0502020204030204" pitchFamily="34" charset="0"/>
              </a:rPr>
              <a:t> </a:t>
            </a:r>
            <a:endParaRPr lang="en-AU" dirty="0">
              <a:effectLst/>
              <a:latin typeface="Calibri" panose="020F0502020204030204" pitchFamily="34" charset="0"/>
              <a:ea typeface="Calibri" panose="020F0502020204030204" pitchFamily="34" charset="0"/>
            </a:endParaRPr>
          </a:p>
          <a:p>
            <a:pPr lvl="1"/>
            <a:endParaRPr lang="en-AU" dirty="0"/>
          </a:p>
          <a:p>
            <a:pPr lvl="1"/>
            <a:endParaRPr lang="en-AU" dirty="0"/>
          </a:p>
          <a:p>
            <a:pPr lvl="2"/>
            <a:endParaRPr lang="en-AU" dirty="0"/>
          </a:p>
        </p:txBody>
      </p:sp>
      <p:sp>
        <p:nvSpPr>
          <p:cNvPr id="4" name="Footer Placeholder 3">
            <a:extLst>
              <a:ext uri="{FF2B5EF4-FFF2-40B4-BE49-F238E27FC236}">
                <a16:creationId xmlns:a16="http://schemas.microsoft.com/office/drawing/2014/main" id="{74CF8FE4-5095-42B3-8D66-CCEAC608CA9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4A6F473-3EBB-4374-AF71-46EEF1B288A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a:t>
            </a:fld>
            <a:endParaRPr lang="en-US"/>
          </a:p>
        </p:txBody>
      </p:sp>
    </p:spTree>
    <p:extLst>
      <p:ext uri="{BB962C8B-B14F-4D97-AF65-F5344CB8AC3E}">
        <p14:creationId xmlns:p14="http://schemas.microsoft.com/office/powerpoint/2010/main" val="3246432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40671-7252-4220-9CCC-4C9F83DB764B}"/>
              </a:ext>
            </a:extLst>
          </p:cNvPr>
          <p:cNvSpPr>
            <a:spLocks noGrp="1"/>
          </p:cNvSpPr>
          <p:nvPr>
            <p:ph type="title"/>
          </p:nvPr>
        </p:nvSpPr>
        <p:spPr/>
        <p:txBody>
          <a:bodyPr/>
          <a:lstStyle/>
          <a:p>
            <a:r>
              <a:rPr lang="en-AU" dirty="0"/>
              <a:t>The Coex SC will discuss contributions related to</a:t>
            </a:r>
            <a:br>
              <a:rPr lang="en-AU" dirty="0"/>
            </a:br>
            <a:r>
              <a:rPr lang="en-AU" dirty="0"/>
              <a:t>60 GHz coexistence</a:t>
            </a:r>
          </a:p>
        </p:txBody>
      </p:sp>
      <p:sp>
        <p:nvSpPr>
          <p:cNvPr id="3" name="Content Placeholder 2">
            <a:extLst>
              <a:ext uri="{FF2B5EF4-FFF2-40B4-BE49-F238E27FC236}">
                <a16:creationId xmlns:a16="http://schemas.microsoft.com/office/drawing/2014/main" id="{6B7B4B7C-3EDD-4765-A413-77D2ACD7315A}"/>
              </a:ext>
            </a:extLst>
          </p:cNvPr>
          <p:cNvSpPr>
            <a:spLocks noGrp="1"/>
          </p:cNvSpPr>
          <p:nvPr>
            <p:ph idx="1"/>
          </p:nvPr>
        </p:nvSpPr>
        <p:spPr/>
        <p:txBody>
          <a:bodyPr/>
          <a:lstStyle/>
          <a:p>
            <a:r>
              <a:rPr lang="en-AU" dirty="0"/>
              <a:t>Contributions so far ...</a:t>
            </a:r>
          </a:p>
          <a:p>
            <a:pPr lvl="1"/>
            <a:r>
              <a:rPr lang="en-AU" dirty="0">
                <a:solidFill>
                  <a:schemeClr val="tx2"/>
                </a:solidFill>
                <a:hlinkClick r:id="rId2"/>
              </a:rPr>
              <a:t>11-21-0796-00</a:t>
            </a:r>
            <a:r>
              <a:rPr lang="en-AU" dirty="0">
                <a:solidFill>
                  <a:schemeClr val="tx2"/>
                </a:solidFill>
              </a:rPr>
              <a:t>: </a:t>
            </a:r>
            <a:r>
              <a:rPr lang="en-AU" i="1" dirty="0"/>
              <a:t>Coexistence between radars and communication systems in the 60 GHz band</a:t>
            </a:r>
          </a:p>
          <a:p>
            <a:pPr lvl="2"/>
            <a:r>
              <a:rPr lang="en-AU" dirty="0">
                <a:solidFill>
                  <a:schemeClr val="tx2"/>
                </a:solidFill>
              </a:rPr>
              <a:t>Authors: Alecsander Eitan (Qualcomm), </a:t>
            </a:r>
            <a:r>
              <a:rPr lang="en-US" sz="1600" dirty="0">
                <a:effectLst/>
              </a:rPr>
              <a:t>Assaf Kasher (Qualcomm), Bin Tian (Qualcomm), Alan Norman (Facebook), Claudio Da Silva (Intel)</a:t>
            </a:r>
            <a:endParaRPr lang="en-AU" dirty="0">
              <a:solidFill>
                <a:schemeClr val="tx2"/>
              </a:solidFill>
            </a:endParaRPr>
          </a:p>
          <a:p>
            <a:pPr lvl="2"/>
            <a:r>
              <a:rPr lang="en-AU" dirty="0">
                <a:solidFill>
                  <a:schemeClr val="tx2"/>
                </a:solidFill>
              </a:rPr>
              <a:t>Time requested: 30 min</a:t>
            </a:r>
          </a:p>
        </p:txBody>
      </p:sp>
      <p:sp>
        <p:nvSpPr>
          <p:cNvPr id="4" name="Footer Placeholder 3">
            <a:extLst>
              <a:ext uri="{FF2B5EF4-FFF2-40B4-BE49-F238E27FC236}">
                <a16:creationId xmlns:a16="http://schemas.microsoft.com/office/drawing/2014/main" id="{541BA478-79B4-4040-91C0-7D7A53B477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7454D12-809A-454D-994A-C67D4F550A4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801882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125529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of devices supporting LAA globally is more than 200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86565842"/>
              </p:ext>
            </p:extLst>
          </p:nvPr>
        </p:nvGraphicFramePr>
        <p:xfrm>
          <a:off x="457200" y="1981200"/>
          <a:ext cx="5335585" cy="2938473"/>
        </p:xfrm>
        <a:graphic>
          <a:graphicData uri="http://schemas.openxmlformats.org/drawingml/2006/table">
            <a:tbl>
              <a:tblPr firstRow="1" bandRow="1">
                <a:tableStyleId>{21E4AEA4-8DFA-4A89-87EB-49C32662AFE0}</a:tableStyleId>
              </a:tblPr>
              <a:tblGrid>
                <a:gridCol w="667545">
                  <a:extLst>
                    <a:ext uri="{9D8B030D-6E8A-4147-A177-3AD203B41FA5}">
                      <a16:colId xmlns:a16="http://schemas.microsoft.com/office/drawing/2014/main" val="3409454223"/>
                    </a:ext>
                  </a:extLst>
                </a:gridCol>
                <a:gridCol w="1012032">
                  <a:extLst>
                    <a:ext uri="{9D8B030D-6E8A-4147-A177-3AD203B41FA5}">
                      <a16:colId xmlns:a16="http://schemas.microsoft.com/office/drawing/2014/main" val="1001302695"/>
                    </a:ext>
                  </a:extLst>
                </a:gridCol>
                <a:gridCol w="914002">
                  <a:extLst>
                    <a:ext uri="{9D8B030D-6E8A-4147-A177-3AD203B41FA5}">
                      <a16:colId xmlns:a16="http://schemas.microsoft.com/office/drawing/2014/main" val="175375953"/>
                    </a:ext>
                  </a:extLst>
                </a:gridCol>
                <a:gridCol w="914002">
                  <a:extLst>
                    <a:ext uri="{9D8B030D-6E8A-4147-A177-3AD203B41FA5}">
                      <a16:colId xmlns:a16="http://schemas.microsoft.com/office/drawing/2014/main" val="3937962473"/>
                    </a:ext>
                  </a:extLst>
                </a:gridCol>
                <a:gridCol w="914002">
                  <a:extLst>
                    <a:ext uri="{9D8B030D-6E8A-4147-A177-3AD203B41FA5}">
                      <a16:colId xmlns:a16="http://schemas.microsoft.com/office/drawing/2014/main" val="4245245893"/>
                    </a:ext>
                  </a:extLst>
                </a:gridCol>
                <a:gridCol w="914002">
                  <a:extLst>
                    <a:ext uri="{9D8B030D-6E8A-4147-A177-3AD203B41FA5}">
                      <a16:colId xmlns:a16="http://schemas.microsoft.com/office/drawing/2014/main" val="15395562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r>
                        <a:rPr lang="en-AU" sz="1200" dirty="0"/>
                        <a:t>26</a:t>
                      </a:r>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
        <p:nvSpPr>
          <p:cNvPr id="8" name="Rectangle 7"/>
          <p:cNvSpPr/>
          <p:nvPr/>
        </p:nvSpPr>
        <p:spPr bwMode="auto">
          <a:xfrm>
            <a:off x="76200" y="55626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604189"/>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2"/>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12"/>
              <a:tabLst>
                <a:tab pos="182563" algn="l"/>
              </a:tabLst>
            </a:pPr>
            <a:r>
              <a:rPr lang="en-AU" sz="900" dirty="0">
                <a:latin typeface="+mj-lt"/>
              </a:rPr>
              <a:t>GSA: LTE 5G Market Statistics (Mar 2021)</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cxnSp>
        <p:nvCxnSpPr>
          <p:cNvPr id="10" name="Straight Arrow Connector 9">
            <a:extLst>
              <a:ext uri="{FF2B5EF4-FFF2-40B4-BE49-F238E27FC236}">
                <a16:creationId xmlns:a16="http://schemas.microsoft.com/office/drawing/2014/main" id="{09893B0B-8366-49CE-9E75-318172A2E102}"/>
              </a:ext>
            </a:extLst>
          </p:cNvPr>
          <p:cNvCxnSpPr>
            <a:cxnSpLocks/>
          </p:cNvCxnSpPr>
          <p:nvPr/>
        </p:nvCxnSpPr>
        <p:spPr bwMode="auto">
          <a:xfrm flipH="1">
            <a:off x="5792785" y="3150456"/>
            <a:ext cx="684214"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1" name="Straight Arrow Connector 10">
            <a:extLst>
              <a:ext uri="{FF2B5EF4-FFF2-40B4-BE49-F238E27FC236}">
                <a16:creationId xmlns:a16="http://schemas.microsoft.com/office/drawing/2014/main" id="{DEDEBD08-3AC8-40DE-9641-8E89FB65D8D7}"/>
              </a:ext>
            </a:extLst>
          </p:cNvPr>
          <p:cNvCxnSpPr>
            <a:cxnSpLocks/>
          </p:cNvCxnSpPr>
          <p:nvPr/>
        </p:nvCxnSpPr>
        <p:spPr bwMode="auto">
          <a:xfrm flipH="1">
            <a:off x="5791199" y="39886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2" name="Straight Arrow Connector 11">
            <a:extLst>
              <a:ext uri="{FF2B5EF4-FFF2-40B4-BE49-F238E27FC236}">
                <a16:creationId xmlns:a16="http://schemas.microsoft.com/office/drawing/2014/main" id="{9CF249E0-3624-4227-86A9-0B53E3E5B3A6}"/>
              </a:ext>
            </a:extLst>
          </p:cNvPr>
          <p:cNvCxnSpPr>
            <a:cxnSpLocks/>
          </p:cNvCxnSpPr>
          <p:nvPr/>
        </p:nvCxnSpPr>
        <p:spPr bwMode="auto">
          <a:xfrm flipH="1">
            <a:off x="5791199" y="48268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F812E755-1A4B-47DC-ACFE-56A3A23943F1}"/>
              </a:ext>
            </a:extLst>
          </p:cNvPr>
          <p:cNvSpPr/>
          <p:nvPr/>
        </p:nvSpPr>
        <p:spPr bwMode="auto">
          <a:xfrm>
            <a:off x="6477000" y="3048000"/>
            <a:ext cx="1371600" cy="1904999"/>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j-lt"/>
              </a:rPr>
              <a:t>A new data series, focused on client devices rather than operators</a:t>
            </a:r>
            <a:endParaRPr kumimoji="0" lang="en-AU" sz="14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34229474"/>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277572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was a significant LAA deployment in Jan 2020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383158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(way back in July 2017 when we actually saw each other F2F) to be appointed the IEEE 802.11 Coexistence SC’s permanent Secretary</a:t>
            </a:r>
          </a:p>
          <a:p>
            <a:pPr lvl="1"/>
            <a:r>
              <a:rPr lang="en-AU" dirty="0">
                <a:sym typeface="Wingdings" panose="05000000000000000000" pitchFamily="2" charset="2"/>
              </a:rPr>
              <a:t>Please remember to register you attendance using IMAT</a:t>
            </a:r>
          </a:p>
          <a:p>
            <a:pPr lvl="2"/>
            <a:r>
              <a:rPr lang="en-AU" dirty="0">
                <a:sym typeface="Wingdings" panose="05000000000000000000" pitchFamily="2" charset="2"/>
                <a:hlinkClick r:id="rId2"/>
              </a:rPr>
              <a:t>https://imat.ieee.org/attendance</a:t>
            </a:r>
            <a:endParaRPr lang="en-AU" dirty="0">
              <a:sym typeface="Wingdings" panose="05000000000000000000" pitchFamily="2" charset="2"/>
            </a:endParaRP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study in Chicago in Jan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In Jan 2021, the Coex SC heard from one of the authors of the Chicago Wi-Fi deployment study noted in previous meetings</a:t>
            </a:r>
          </a:p>
          <a:p>
            <a:pPr lvl="2"/>
            <a:r>
              <a:rPr lang="en-AU" dirty="0"/>
              <a:t>See </a:t>
            </a:r>
            <a:r>
              <a:rPr lang="en-AU" dirty="0">
                <a:hlinkClick r:id="rId2"/>
              </a:rPr>
              <a:t>11-20-1973</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7213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Wi-Fi Beacon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University of Chicago study investigated the effect of LAA on Wi-Fi operation in various typical configurations, including hidden node</a:t>
            </a:r>
          </a:p>
          <a:p>
            <a:pPr lvl="1"/>
            <a:r>
              <a:rPr lang="en-AU" dirty="0"/>
              <a:t>The work showed that LAA</a:t>
            </a:r>
            <a:br>
              <a:rPr lang="en-AU" dirty="0"/>
            </a:br>
            <a:r>
              <a:rPr lang="en-AU" dirty="0"/>
              <a:t>caused significant interference</a:t>
            </a:r>
            <a:br>
              <a:rPr lang="en-AU" dirty="0"/>
            </a:br>
            <a:r>
              <a:rPr lang="en-AU" dirty="0"/>
              <a:t>to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a:t>
            </a:r>
            <a:r>
              <a:rPr lang="en-AU" dirty="0" err="1"/>
              <a:t>TxOPs</a:t>
            </a:r>
            <a:r>
              <a:rPr lang="en-AU" dirty="0"/>
              <a:t> (~8 </a:t>
            </a:r>
            <a:r>
              <a:rPr lang="en-AU" dirty="0" err="1"/>
              <a:t>ms</a:t>
            </a:r>
            <a:r>
              <a:rPr lang="en-AU" dirty="0"/>
              <a:t>)</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Wi-Fi data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3442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3442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40386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no LAA</a:t>
            </a:r>
            <a:endParaRPr kumimoji="0" lang="en-AU" sz="12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4046221"/>
            <a:ext cx="303212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one LAA</a:t>
            </a:r>
            <a:endParaRPr kumimoji="0" lang="en-AU" sz="12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stCxn id="6" idx="3"/>
            <a:endCxn id="16" idx="1"/>
          </p:cNvCxnSpPr>
          <p:nvPr/>
        </p:nvCxnSpPr>
        <p:spPr bwMode="auto">
          <a:xfrm>
            <a:off x="3749314" y="41876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914400" y="5911457"/>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Addition of LAA caused all Wi-Fi traffic to collapse …</a:t>
            </a:r>
            <a:endParaRPr kumimoji="0" lang="en-AU" sz="12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7189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5131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914400" y="6153843"/>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 except </a:t>
            </a:r>
            <a:r>
              <a:rPr lang="en-AU" dirty="0">
                <a:solidFill>
                  <a:srgbClr val="FFC000"/>
                </a:solidFill>
                <a:latin typeface="+mj-lt"/>
              </a:rPr>
              <a:t>streaming</a:t>
            </a:r>
            <a:r>
              <a:rPr lang="en-AU" dirty="0">
                <a:solidFill>
                  <a:srgbClr val="FF0000"/>
                </a:solidFill>
                <a:latin typeface="+mj-lt"/>
              </a:rPr>
              <a:t> because LAA uses licensed for streaming</a:t>
            </a:r>
            <a:endParaRPr kumimoji="0" lang="en-AU" sz="12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7544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5486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810000" y="4316454"/>
            <a:ext cx="161607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All client close</a:t>
            </a:r>
            <a:br>
              <a:rPr lang="en-AU" dirty="0">
                <a:solidFill>
                  <a:srgbClr val="FF0000"/>
                </a:solidFill>
                <a:latin typeface="+mj-lt"/>
              </a:rPr>
            </a:br>
            <a:r>
              <a:rPr lang="en-AU" dirty="0">
                <a:solidFill>
                  <a:srgbClr val="FF0000"/>
                </a:solidFill>
                <a:latin typeface="+mj-lt"/>
              </a:rPr>
              <a:t>to Wi-Fi APs </a:t>
            </a:r>
            <a:endParaRPr kumimoji="0" lang="en-AU" sz="12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D1CC-E698-4B26-89BF-E0FC07B986FE}"/>
              </a:ext>
            </a:extLst>
          </p:cNvPr>
          <p:cNvSpPr>
            <a:spLocks noGrp="1"/>
          </p:cNvSpPr>
          <p:nvPr>
            <p:ph type="title"/>
          </p:nvPr>
        </p:nvSpPr>
        <p:spPr/>
        <p:txBody>
          <a:bodyPr/>
          <a:lstStyle/>
          <a:p>
            <a:r>
              <a:rPr lang="en-AU" dirty="0"/>
              <a:t>The previous discussions suggested a need to discuss the Uni of Chicago results in more detail</a:t>
            </a:r>
          </a:p>
        </p:txBody>
      </p:sp>
      <p:sp>
        <p:nvSpPr>
          <p:cNvPr id="3" name="Content Placeholder 2">
            <a:extLst>
              <a:ext uri="{FF2B5EF4-FFF2-40B4-BE49-F238E27FC236}">
                <a16:creationId xmlns:a16="http://schemas.microsoft.com/office/drawing/2014/main" id="{FA8FD887-5164-4057-8C4E-808C5625CA36}"/>
              </a:ext>
            </a:extLst>
          </p:cNvPr>
          <p:cNvSpPr>
            <a:spLocks noGrp="1"/>
          </p:cNvSpPr>
          <p:nvPr>
            <p:ph idx="1"/>
          </p:nvPr>
        </p:nvSpPr>
        <p:spPr/>
        <p:txBody>
          <a:bodyPr/>
          <a:lstStyle/>
          <a:p>
            <a:pPr lvl="1"/>
            <a:r>
              <a:rPr lang="en-AU" dirty="0"/>
              <a:t>There was some limited discussion on the Uni of Chicago results in January 2021 … but not much since</a:t>
            </a:r>
          </a:p>
          <a:p>
            <a:pPr lvl="1"/>
            <a:r>
              <a:rPr lang="en-AU" dirty="0"/>
              <a:t>In January 2021 …</a:t>
            </a:r>
          </a:p>
          <a:p>
            <a:pPr lvl="2"/>
            <a:r>
              <a:rPr lang="en-AU" dirty="0"/>
              <a:t>There were questions &amp; concerns about test setup &amp; realism from some …</a:t>
            </a:r>
          </a:p>
          <a:p>
            <a:pPr lvl="2"/>
            <a:r>
              <a:rPr lang="en-AU" dirty="0"/>
              <a:t>… but others drew the conclusion that </a:t>
            </a:r>
            <a:r>
              <a:rPr lang="en-AU" i="1" dirty="0"/>
              <a:t>this is a typical scenario and Wi-Fi is significantly impacted by a single LAA </a:t>
            </a:r>
            <a:r>
              <a:rPr lang="en-AU" dirty="0"/>
              <a:t>(from draft minutes)</a:t>
            </a:r>
          </a:p>
          <a:p>
            <a:pPr lvl="1"/>
            <a:r>
              <a:rPr lang="en-AU" dirty="0"/>
              <a:t>In March 2021 …</a:t>
            </a:r>
          </a:p>
          <a:p>
            <a:pPr lvl="2"/>
            <a:r>
              <a:rPr lang="en-AU" dirty="0"/>
              <a:t>Do the results represent something of concern to Wi-Fi operators/users?</a:t>
            </a:r>
          </a:p>
          <a:p>
            <a:pPr lvl="2"/>
            <a:r>
              <a:rPr lang="en-AU" dirty="0"/>
              <a:t>Is there an understanding of the causes of these results?</a:t>
            </a:r>
          </a:p>
          <a:p>
            <a:pPr lvl="2"/>
            <a:r>
              <a:rPr lang="en-AU" dirty="0"/>
              <a:t>Are there additional testing/monitoring that should occur?</a:t>
            </a:r>
          </a:p>
          <a:p>
            <a:pPr lvl="2"/>
            <a:r>
              <a:rPr lang="en-AU" dirty="0"/>
              <a:t>Is there anything that should/could be done to mitigate the risk?</a:t>
            </a:r>
          </a:p>
          <a:p>
            <a:pPr lvl="1"/>
            <a:r>
              <a:rPr lang="en-AU" dirty="0">
                <a:solidFill>
                  <a:srgbClr val="FF0000"/>
                </a:solidFill>
              </a:rPr>
              <a:t>In May 2021 …</a:t>
            </a:r>
          </a:p>
          <a:p>
            <a:pPr lvl="2"/>
            <a:r>
              <a:rPr lang="en-AU" dirty="0">
                <a:solidFill>
                  <a:srgbClr val="FF0000"/>
                </a:solidFill>
              </a:rPr>
              <a:t>Are there any further thoughts?</a:t>
            </a:r>
          </a:p>
          <a:p>
            <a:pPr lvl="2"/>
            <a:r>
              <a:rPr lang="en-AU" dirty="0">
                <a:solidFill>
                  <a:srgbClr val="FF0000"/>
                </a:solidFill>
              </a:rPr>
              <a:t>Volunteers for future submissions?</a:t>
            </a:r>
          </a:p>
        </p:txBody>
      </p:sp>
      <p:sp>
        <p:nvSpPr>
          <p:cNvPr id="4" name="Footer Placeholder 3">
            <a:extLst>
              <a:ext uri="{FF2B5EF4-FFF2-40B4-BE49-F238E27FC236}">
                <a16:creationId xmlns:a16="http://schemas.microsoft.com/office/drawing/2014/main" id="{486A6F4C-99DC-4685-914D-45EAB2C94D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7F100C-BFA0-4B4E-ADCC-6C043CF0EDB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993654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4072279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501907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34706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previously agreed 6 GHz compromise for </a:t>
            </a:r>
            <a:r>
              <a:rPr lang="en-AU" i="1" dirty="0"/>
              <a:t>ED-only</a:t>
            </a:r>
            <a:r>
              <a:rPr lang="en-AU" dirty="0"/>
              <a:t> @ -72 dBm</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as of BRAN#109</a:t>
            </a:r>
          </a:p>
          <a:p>
            <a:pPr lvl="1"/>
            <a:r>
              <a:rPr lang="en-US" dirty="0"/>
              <a:t>Draft EN 303 687 </a:t>
            </a:r>
            <a:r>
              <a:rPr lang="en-AU" dirty="0"/>
              <a:t>v0.0.12 (stable draft) – 12 Mar 2021</a:t>
            </a:r>
            <a:endParaRPr lang="en-GB" dirty="0"/>
          </a:p>
          <a:p>
            <a:r>
              <a:rPr lang="en-GB" dirty="0"/>
              <a:t>Discussion as of </a:t>
            </a:r>
            <a:r>
              <a:rPr lang="en-AU" dirty="0"/>
              <a:t>BRAN#109</a:t>
            </a:r>
          </a:p>
          <a:p>
            <a:pPr lvl="1"/>
            <a:r>
              <a:rPr lang="en-AU" dirty="0"/>
              <a:t> All agreements are included in EN 303 687 v0.0.12, including:</a:t>
            </a:r>
          </a:p>
          <a:p>
            <a:pPr lvl="2"/>
            <a:r>
              <a:rPr lang="en-AU" i="1" dirty="0"/>
              <a:t>ED-only</a:t>
            </a:r>
            <a:r>
              <a:rPr lang="en-AU" dirty="0"/>
              <a:t> at -72 dBm (reflecting previously discussed compromise)</a:t>
            </a:r>
          </a:p>
          <a:p>
            <a:pPr lvl="2"/>
            <a:r>
              <a:rPr lang="en-AU" dirty="0"/>
              <a:t>Contention based FBE (tweaks are ongoing)</a:t>
            </a:r>
          </a:p>
          <a:p>
            <a:pPr lvl="2"/>
            <a:r>
              <a:rPr lang="en-AU" dirty="0"/>
              <a:t>Variety of editorial issues &amp; issues with less relevance to coexistence</a:t>
            </a:r>
          </a:p>
          <a:p>
            <a:pPr lvl="1"/>
            <a:r>
              <a:rPr lang="en-AU" dirty="0"/>
              <a:t>A variety of issues without agreement after BRAN #108 are not incorporated into EN 303 687 v0.0.12, including:</a:t>
            </a:r>
          </a:p>
          <a:p>
            <a:pPr lvl="2"/>
            <a:r>
              <a:rPr lang="en-AU" dirty="0"/>
              <a:t>Synchronous access</a:t>
            </a:r>
          </a:p>
          <a:p>
            <a:pPr lvl="2"/>
            <a:r>
              <a:rPr lang="en-AU" dirty="0"/>
              <a:t>Wideband access</a:t>
            </a:r>
          </a:p>
          <a:p>
            <a:pPr lvl="2"/>
            <a:r>
              <a:rPr lang="en-AU" dirty="0"/>
              <a:t>LBT mechanisms</a:t>
            </a:r>
          </a:p>
          <a:p>
            <a:pPr lvl="2"/>
            <a:r>
              <a:rPr lang="en-AU" dirty="0"/>
              <a:t>NB FH access</a:t>
            </a:r>
          </a:p>
          <a:p>
            <a:pPr marL="184150" lvl="2" indent="0">
              <a:buNone/>
            </a:pPr>
            <a:endParaRPr lang="en-GB"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350068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unresolved issues</a:t>
            </a:r>
            <a:br>
              <a:rPr lang="en-AU" sz="2400" b="1" dirty="0">
                <a:solidFill>
                  <a:srgbClr val="FF0000"/>
                </a:solidFill>
              </a:rPr>
            </a:br>
            <a:r>
              <a:rPr lang="en-AU" sz="2400" b="1" dirty="0">
                <a:solidFill>
                  <a:srgbClr val="FF0000"/>
                </a:solidFill>
              </a:rPr>
              <a:t>(other than NB FH)</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66383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a:t>
            </a:r>
            <a:r>
              <a:rPr lang="en-AU" i="1" dirty="0"/>
              <a:t>synchronous access </a:t>
            </a:r>
            <a:r>
              <a:rPr lang="en-AU" dirty="0"/>
              <a:t>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Access for Load Based Equipment (LBE) in EN 303 687 is based on using LBT for </a:t>
            </a:r>
            <a:r>
              <a:rPr lang="en-AU" i="1" dirty="0"/>
              <a:t>asynchronous access</a:t>
            </a:r>
          </a:p>
          <a:p>
            <a:pPr lvl="1"/>
            <a:r>
              <a:rPr lang="en-AU" dirty="0"/>
              <a:t>There has been discussion in ETSI BRAN about using LBT for </a:t>
            </a:r>
            <a:r>
              <a:rPr lang="en-AU" i="1" dirty="0"/>
              <a:t>synchronous access </a:t>
            </a:r>
            <a:r>
              <a:rPr lang="en-AU" dirty="0"/>
              <a:t>for a long time</a:t>
            </a:r>
          </a:p>
          <a:p>
            <a:pPr lvl="2"/>
            <a:r>
              <a:rPr lang="en-AU" dirty="0"/>
              <a:t>Qualcomm made the first proposal (</a:t>
            </a:r>
            <a:r>
              <a:rPr lang="en-US" dirty="0"/>
              <a:t>BRAN(19)104018)</a:t>
            </a:r>
            <a:r>
              <a:rPr lang="en-AU" dirty="0"/>
              <a:t> in 2019</a:t>
            </a:r>
          </a:p>
          <a:p>
            <a:pPr lvl="2"/>
            <a:r>
              <a:rPr lang="en-AU" dirty="0"/>
              <a:t>Wi-Fi, as currently defined, does not make use of this mechanism … but it could</a:t>
            </a:r>
          </a:p>
          <a:p>
            <a:pPr lvl="1"/>
            <a:r>
              <a:rPr lang="en-AU" dirty="0"/>
              <a:t>In BRAN#108 there was a continuation of the discussion about </a:t>
            </a:r>
            <a:r>
              <a:rPr lang="en-AU" i="1" dirty="0"/>
              <a:t>synchronous access</a:t>
            </a:r>
            <a:r>
              <a:rPr lang="en-AU" dirty="0"/>
              <a:t>, but no consensus was reached</a:t>
            </a:r>
          </a:p>
          <a:p>
            <a:pPr lvl="2"/>
            <a:r>
              <a:rPr lang="en-AU" dirty="0"/>
              <a:t>Qualcomm claimed </a:t>
            </a:r>
            <a:r>
              <a:rPr lang="en-AU" i="1" dirty="0"/>
              <a:t>synchronous access </a:t>
            </a:r>
            <a:r>
              <a:rPr lang="en-AU" dirty="0"/>
              <a:t>had important benefits for VLP devices, and showed how it could be added to EN 303 687</a:t>
            </a:r>
          </a:p>
          <a:p>
            <a:pPr lvl="2"/>
            <a:r>
              <a:rPr lang="en-AU" dirty="0"/>
              <a:t>Intel claimed there is no clear benefit to </a:t>
            </a:r>
            <a:r>
              <a:rPr lang="en-AU" i="1" dirty="0"/>
              <a:t>synchronous access, </a:t>
            </a:r>
            <a:r>
              <a:rPr lang="en-AU" dirty="0"/>
              <a:t>and asserted it should not be incorporated into EN 303 687</a:t>
            </a:r>
          </a:p>
          <a:p>
            <a:pPr lvl="1"/>
            <a:r>
              <a:rPr lang="en-AU" dirty="0"/>
              <a:t>There were no contributions or discussion at BRAN#109 related to </a:t>
            </a:r>
            <a:r>
              <a:rPr lang="en-AU" i="1" dirty="0"/>
              <a:t>synchronous access </a:t>
            </a:r>
            <a:r>
              <a:rPr lang="en-AU" dirty="0"/>
              <a:t>… and so nothing happened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
        <p:nvSpPr>
          <p:cNvPr id="6" name="Rectangle 5">
            <a:extLst>
              <a:ext uri="{FF2B5EF4-FFF2-40B4-BE49-F238E27FC236}">
                <a16:creationId xmlns:a16="http://schemas.microsoft.com/office/drawing/2014/main" id="{33DC4978-5E85-45F7-9D9D-183EB4217FC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6759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a:t>
            </a:r>
            <a:r>
              <a:rPr lang="en-AU" i="1" dirty="0"/>
              <a:t>wideband LBT </a:t>
            </a:r>
            <a:r>
              <a:rPr lang="en-AU" dirty="0"/>
              <a:t>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It has previously been proposed to allow the use of a </a:t>
            </a:r>
            <a:r>
              <a:rPr lang="en-AU" i="1" dirty="0"/>
              <a:t>wideband EDT </a:t>
            </a:r>
            <a:r>
              <a:rPr lang="en-AU" dirty="0"/>
              <a:t>as an alternative to the current multi-channel mechanisms in EN 303 687</a:t>
            </a:r>
          </a:p>
          <a:p>
            <a:pPr lvl="2"/>
            <a:r>
              <a:rPr lang="en-AU" dirty="0" err="1"/>
              <a:t>eg</a:t>
            </a:r>
            <a:r>
              <a:rPr lang="en-AU" dirty="0"/>
              <a:t> Use </a:t>
            </a:r>
            <a:r>
              <a:rPr lang="en-AU" i="1" dirty="0"/>
              <a:t>EDT</a:t>
            </a:r>
            <a:r>
              <a:rPr lang="en-AU" dirty="0"/>
              <a:t> of -69 dBm for 40 MHz channel …</a:t>
            </a:r>
          </a:p>
          <a:p>
            <a:pPr lvl="2"/>
            <a:r>
              <a:rPr lang="en-AU" dirty="0"/>
              <a:t>… rather than -72 dB for 20 MHz in primary &amp; secondary channels</a:t>
            </a:r>
          </a:p>
          <a:p>
            <a:pPr lvl="1"/>
            <a:r>
              <a:rPr lang="en-AU" dirty="0"/>
              <a:t>In BRAN#108, the discussion was inconclusive:</a:t>
            </a:r>
          </a:p>
          <a:p>
            <a:pPr lvl="2"/>
            <a:r>
              <a:rPr lang="en-AU" dirty="0"/>
              <a:t>Huawei asserted Wi-Fi/NR-U coexistence is not adversely affected</a:t>
            </a:r>
          </a:p>
          <a:p>
            <a:pPr lvl="2"/>
            <a:r>
              <a:rPr lang="en-AU" dirty="0"/>
              <a:t>Ericsson asserted is already allowed, but Qualcomm disagreed</a:t>
            </a:r>
          </a:p>
          <a:p>
            <a:pPr lvl="2"/>
            <a:r>
              <a:rPr lang="en-AU" dirty="0"/>
              <a:t>Cisco observed that Wi-Fi may need this to enable checking the secondary channels for PIFS … although it is a very complex part of the 802.11 spec</a:t>
            </a:r>
          </a:p>
          <a:p>
            <a:pPr lvl="1"/>
            <a:r>
              <a:rPr lang="en-AU" dirty="0"/>
              <a:t>In Jan 2021, the Coex SC was asked whether the Wi-Fi community would have an objection to enabling </a:t>
            </a:r>
            <a:r>
              <a:rPr lang="en-AU" i="1" dirty="0"/>
              <a:t>wideband EDT</a:t>
            </a:r>
            <a:endParaRPr lang="en-AU" dirty="0"/>
          </a:p>
          <a:p>
            <a:pPr lvl="2"/>
            <a:r>
              <a:rPr lang="en-AU" dirty="0"/>
              <a:t>No reaction so far … does anyone have a perspective they could share?</a:t>
            </a:r>
          </a:p>
          <a:p>
            <a:pPr marL="1588" lvl="1" indent="0">
              <a:buNone/>
            </a:pPr>
            <a:r>
              <a:rPr lang="en-AU" dirty="0"/>
              <a:t>There were no contributions or discussions at BRAN#109 related to </a:t>
            </a:r>
            <a:r>
              <a:rPr lang="en-AU" i="1" dirty="0"/>
              <a:t>wideband LBT </a:t>
            </a:r>
            <a:r>
              <a:rPr lang="en-AU" dirty="0"/>
              <a:t>… and so nothing happened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
        <p:nvSpPr>
          <p:cNvPr id="6" name="Rectangle 5">
            <a:extLst>
              <a:ext uri="{FF2B5EF4-FFF2-40B4-BE49-F238E27FC236}">
                <a16:creationId xmlns:a16="http://schemas.microsoft.com/office/drawing/2014/main" id="{6FFBE5D9-5868-48EA-BFF5-699A89C21938}"/>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25628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LBT changes 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In BRAN#108, </a:t>
            </a:r>
            <a:r>
              <a:rPr lang="en-AU" dirty="0" err="1"/>
              <a:t>Mediatek</a:t>
            </a:r>
            <a:r>
              <a:rPr lang="en-AU" dirty="0"/>
              <a:t> proposed that EN 303 687 (6 GHz) drop many of the adaptivity mechanisms from EN 301 893 (5 GHz) based on assertions they do not work, </a:t>
            </a:r>
            <a:r>
              <a:rPr lang="en-AU" dirty="0" err="1"/>
              <a:t>eg</a:t>
            </a:r>
            <a:endParaRPr lang="en-AU" dirty="0"/>
          </a:p>
          <a:p>
            <a:pPr lvl="2"/>
            <a:r>
              <a:rPr lang="en-AU" dirty="0"/>
              <a:t>Traffic classes should be removed because there are no associated rules</a:t>
            </a:r>
          </a:p>
          <a:p>
            <a:pPr lvl="2"/>
            <a:r>
              <a:rPr lang="en-AU" dirty="0"/>
              <a:t>High priority should be removed because it blocks low priority completely</a:t>
            </a:r>
          </a:p>
          <a:p>
            <a:pPr lvl="2"/>
            <a:r>
              <a:rPr lang="en-AU" dirty="0"/>
              <a:t>CW</a:t>
            </a:r>
            <a:r>
              <a:rPr lang="en-AU" baseline="-25000" dirty="0"/>
              <a:t>max</a:t>
            </a:r>
            <a:r>
              <a:rPr lang="en-AU" dirty="0"/>
              <a:t> is too low</a:t>
            </a:r>
          </a:p>
          <a:p>
            <a:pPr lvl="2"/>
            <a:r>
              <a:rPr lang="en-AU" dirty="0"/>
              <a:t>Broadcast should use CW</a:t>
            </a:r>
            <a:r>
              <a:rPr lang="en-AU" baseline="-25000" dirty="0"/>
              <a:t>max</a:t>
            </a:r>
          </a:p>
          <a:p>
            <a:pPr lvl="2"/>
            <a:r>
              <a:rPr lang="en-AU" dirty="0"/>
              <a:t>CW should not reset after successful </a:t>
            </a:r>
            <a:r>
              <a:rPr lang="en-AU" dirty="0" err="1"/>
              <a:t>tx</a:t>
            </a:r>
            <a:endParaRPr lang="en-AU" dirty="0"/>
          </a:p>
          <a:p>
            <a:pPr lvl="1"/>
            <a:r>
              <a:rPr lang="en-AU" dirty="0"/>
              <a:t>There was very little support for these proposals, with opposition from Broadcom, Qualcomm, Cisco, Ruckus &amp; Ericsson </a:t>
            </a:r>
          </a:p>
          <a:p>
            <a:pPr lvl="1"/>
            <a:r>
              <a:rPr lang="en-AU" dirty="0"/>
              <a:t>There were no contributions to BRAN#109 related to </a:t>
            </a:r>
            <a:r>
              <a:rPr lang="en-AU" dirty="0" err="1"/>
              <a:t>Mediatek’s</a:t>
            </a:r>
            <a:r>
              <a:rPr lang="en-AU" dirty="0"/>
              <a:t> proposal … … and so nothing happened </a:t>
            </a:r>
          </a:p>
          <a:p>
            <a:pPr lvl="2"/>
            <a:r>
              <a:rPr lang="en-AU" dirty="0"/>
              <a:t>It is possible the proposals are dead?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
        <p:nvSpPr>
          <p:cNvPr id="6" name="Rectangle 5">
            <a:extLst>
              <a:ext uri="{FF2B5EF4-FFF2-40B4-BE49-F238E27FC236}">
                <a16:creationId xmlns:a16="http://schemas.microsoft.com/office/drawing/2014/main" id="{15E2363B-7088-4404-9B9D-3CDF3CE0ED93}"/>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572367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481368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represent a potential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err="1"/>
              <a:t>ie</a:t>
            </a:r>
            <a:r>
              <a:rPr lang="en-AU" dirty="0"/>
              <a:t>, they will randomly “stomp” on Wi-Fi (and LAA/NR-U) systems without LBT leading to poor coexistence </a:t>
            </a:r>
            <a:r>
              <a:rPr lang="en-AU" dirty="0">
                <a:sym typeface="Wingdings" panose="05000000000000000000" pitchFamily="2" charset="2"/>
              </a:rPr>
              <a:t></a:t>
            </a:r>
          </a:p>
          <a:p>
            <a:pPr lvl="1"/>
            <a:r>
              <a:rPr lang="en-AU" dirty="0">
                <a:sym typeface="Wingdings" panose="05000000000000000000" pitchFamily="2" charset="2"/>
              </a:rPr>
              <a:t>A number of proposals were made in BRAN before BRAN#108 to incorporate these new rules …</a:t>
            </a:r>
          </a:p>
          <a:p>
            <a:pPr lvl="1"/>
            <a:r>
              <a:rPr lang="en-AU" dirty="0">
                <a:sym typeface="Wingdings" panose="05000000000000000000" pitchFamily="2" charset="2"/>
              </a:rPr>
              <a:t>… but it was agreed that the LS documenting the request from the ECC to ETSI BRAN to implement the rules was required first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404975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requires 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extLst>
              <p:ext uri="{D42A27DB-BD31-4B8C-83A1-F6EECF244321}">
                <p14:modId xmlns:p14="http://schemas.microsoft.com/office/powerpoint/2010/main" val="4292659000"/>
              </p:ext>
            </p:extLst>
          </p:nvPr>
        </p:nvGraphicFramePr>
        <p:xfrm>
          <a:off x="409409" y="2486273"/>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a:t>
                      </a:r>
                      <a:r>
                        <a:rPr lang="en-AU" sz="1200" dirty="0" err="1"/>
                        <a:t>e.i.r.p</a:t>
                      </a:r>
                      <a:r>
                        <a:rPr lang="en-AU" sz="1200" dirty="0"/>
                        <a:t>.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a:t>
                      </a:r>
                      <a:r>
                        <a:rPr lang="en-AU" sz="1200" dirty="0" err="1"/>
                        <a:t>e.i.r.p</a:t>
                      </a:r>
                      <a:r>
                        <a:rPr lang="en-AU" sz="1200" dirty="0"/>
                        <a:t>.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a:t>
                      </a:r>
                      <a:r>
                        <a:rPr lang="en-AU" sz="1200" dirty="0" err="1"/>
                        <a:t>e.i.r.p</a:t>
                      </a:r>
                      <a:r>
                        <a:rPr lang="en-AU" sz="1200" dirty="0"/>
                        <a:t>.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a:t>
                      </a:r>
                      <a:r>
                        <a:rPr lang="en-AU" sz="1200" dirty="0" err="1"/>
                        <a:t>MHz.</a:t>
                      </a:r>
                      <a:r>
                        <a:rPr lang="en-AU" sz="1200" dirty="0"/>
                        <a:t> Narrowband devices also require a frequency hopping mechanism based on at least 15 hop channels to operate at a PSD value above 1 dBm/</a:t>
                      </a:r>
                      <a:r>
                        <a:rPr lang="en-AU" sz="1200" dirty="0" err="1"/>
                        <a:t>MHz.</a:t>
                      </a:r>
                      <a:r>
                        <a:rPr lang="en-AU" sz="1200" dirty="0"/>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600" dirty="0">
                <a:solidFill>
                  <a:srgbClr val="FF0000"/>
                </a:solidFill>
                <a:latin typeface="+mj-lt"/>
              </a:rPr>
              <a:t>Table 2: Very Low Power (VLP) WAS/RLAN devices</a:t>
            </a:r>
            <a:br>
              <a:rPr lang="en-AU" sz="1600" dirty="0">
                <a:solidFill>
                  <a:srgbClr val="FF0000"/>
                </a:solidFill>
                <a:latin typeface="+mj-lt"/>
              </a:rPr>
            </a:br>
            <a:r>
              <a:rPr lang="en-AU" sz="1600" dirty="0">
                <a:solidFill>
                  <a:srgbClr val="FF0000"/>
                </a:solidFill>
                <a:latin typeface="+mj-lt"/>
              </a:rPr>
              <a:t>(extract from </a:t>
            </a:r>
            <a:r>
              <a:rPr lang="en-AU" sz="1600" dirty="0">
                <a:latin typeface="+mj-lt"/>
                <a:hlinkClick r:id="rId2"/>
              </a:rPr>
              <a:t>ECC Decision (20)01</a:t>
            </a:r>
            <a:r>
              <a:rPr lang="en-AU" sz="1600" dirty="0">
                <a:solidFill>
                  <a:srgbClr val="FF0000"/>
                </a:solidFill>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Requires an ETSI BRAN defined spectrum sharing mechanism</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Maybe it will be based on LBT?</a:t>
            </a: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AD8DDBB8-EFF8-453F-A577-A66231030841}"/>
              </a:ext>
            </a:extLst>
          </p:cNvPr>
          <p:cNvSpPr/>
          <p:nvPr/>
        </p:nvSpPr>
        <p:spPr bwMode="auto">
          <a:xfrm rot="2396923">
            <a:off x="8051029" y="5455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931192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p:txBody>
          <a:bodyPr/>
          <a:lstStyle/>
          <a:p>
            <a:r>
              <a:rPr lang="en-AU" dirty="0"/>
              <a:t>In BRAN#108 there were two proposals on how to implement the ECC decision related to NB FH </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05000"/>
            <a:ext cx="7772400" cy="4114800"/>
          </a:xfrm>
        </p:spPr>
        <p:txBody>
          <a:bodyPr/>
          <a:lstStyle/>
          <a:p>
            <a:r>
              <a:rPr lang="en-AU" dirty="0"/>
              <a:t>Submissions to BRAN#108 (Dec 2020)</a:t>
            </a:r>
          </a:p>
          <a:p>
            <a:pPr lvl="1"/>
            <a:r>
              <a:rPr lang="en-US" dirty="0"/>
              <a:t>BRAN(20)108014: </a:t>
            </a:r>
            <a:r>
              <a:rPr lang="en-AU" i="1" dirty="0"/>
              <a:t>Initial Integration of NB requirements into EN 303 687 as per EC Regulation </a:t>
            </a:r>
            <a:r>
              <a:rPr lang="en-AU" dirty="0"/>
              <a:t>(Apple)</a:t>
            </a:r>
            <a:endParaRPr lang="en-US" dirty="0"/>
          </a:p>
          <a:p>
            <a:pPr lvl="1"/>
            <a:r>
              <a:rPr lang="en-US" dirty="0"/>
              <a:t>BRAN(20)108038: </a:t>
            </a:r>
            <a:r>
              <a:rPr lang="en-US" i="1" dirty="0"/>
              <a:t>6GHz VLP Narrowband </a:t>
            </a:r>
            <a:r>
              <a:rPr lang="en-US" dirty="0"/>
              <a:t>(</a:t>
            </a:r>
            <a:r>
              <a:rPr lang="en-AU" dirty="0"/>
              <a:t>Qualcomm </a:t>
            </a:r>
            <a:r>
              <a:rPr lang="en-AU" i="1" dirty="0"/>
              <a:t>et al</a:t>
            </a:r>
            <a:r>
              <a:rPr lang="en-US" dirty="0"/>
              <a:t>)</a:t>
            </a:r>
          </a:p>
          <a:p>
            <a:pPr lvl="1"/>
            <a:r>
              <a:rPr lang="en-US" dirty="0"/>
              <a:t>BRAN(20)108039 </a:t>
            </a:r>
            <a:r>
              <a:rPr lang="en-US" i="1" dirty="0"/>
              <a:t>NB Analysis </a:t>
            </a:r>
            <a:r>
              <a:rPr lang="en-US" dirty="0"/>
              <a:t>(Qualcomm)</a:t>
            </a:r>
          </a:p>
          <a:p>
            <a:r>
              <a:rPr lang="en-GB" dirty="0"/>
              <a:t>Summary of presentations at </a:t>
            </a:r>
            <a:r>
              <a:rPr lang="en-AU" dirty="0"/>
              <a:t>BRAN#108</a:t>
            </a:r>
          </a:p>
          <a:p>
            <a:pPr lvl="1"/>
            <a:r>
              <a:rPr lang="en-US" dirty="0"/>
              <a:t>BRAN(20)108014 </a:t>
            </a:r>
            <a:r>
              <a:rPr lang="en-GB" dirty="0"/>
              <a:t>from Apple copies the three FH mechanisms in EN 300 328 V2.2.2 (2.4 GHz) into EN 303 687 (6 GHz)</a:t>
            </a:r>
          </a:p>
          <a:p>
            <a:pPr lvl="1"/>
            <a:r>
              <a:rPr lang="en-US" dirty="0"/>
              <a:t>BRAN(20)108038</a:t>
            </a:r>
            <a:r>
              <a:rPr lang="en-GB" dirty="0"/>
              <a:t> from Qualcomm</a:t>
            </a:r>
            <a:r>
              <a:rPr lang="en-GB" i="1" dirty="0"/>
              <a:t> et al</a:t>
            </a:r>
            <a:r>
              <a:rPr lang="en-GB" dirty="0"/>
              <a:t> provided an alternative mechanism for including NB FH into EN 303 687 that requires a COT be obtained using LBE or FBE in the normal way before transmission</a:t>
            </a:r>
          </a:p>
          <a:p>
            <a:pPr lvl="1"/>
            <a:r>
              <a:rPr lang="en-US" dirty="0"/>
              <a:t>BRAN(20)108039</a:t>
            </a:r>
            <a:r>
              <a:rPr lang="en-GB" dirty="0"/>
              <a:t> from Qualcomm explains why the three FH mechanisms proposed by Apple lead to poor coexistence </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
        <p:nvSpPr>
          <p:cNvPr id="6" name="Rectangle 5">
            <a:extLst>
              <a:ext uri="{FF2B5EF4-FFF2-40B4-BE49-F238E27FC236}">
                <a16:creationId xmlns:a16="http://schemas.microsoft.com/office/drawing/2014/main" id="{840FE2A3-4FB3-4B5B-8B90-52187CD12BC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a:t>
            </a:r>
            <a:r>
              <a:rPr kumimoji="0" lang="en-AU" sz="1600" b="1" i="0" u="none" strike="noStrike" cap="none" normalizeH="0" baseline="0" dirty="0">
                <a:ln>
                  <a:noFill/>
                </a:ln>
                <a:solidFill>
                  <a:srgbClr val="FF0000"/>
                </a:solidFill>
                <a:effectLst/>
                <a:latin typeface="+mj-lt"/>
              </a:rPr>
              <a:t>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58121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EADF-F103-4414-95BA-CC83279F1A48}"/>
              </a:ext>
            </a:extLst>
          </p:cNvPr>
          <p:cNvSpPr>
            <a:spLocks noGrp="1"/>
          </p:cNvSpPr>
          <p:nvPr>
            <p:ph type="title"/>
          </p:nvPr>
        </p:nvSpPr>
        <p:spPr/>
        <p:txBody>
          <a:bodyPr/>
          <a:lstStyle/>
          <a:p>
            <a:r>
              <a:rPr lang="en-AU" dirty="0"/>
              <a:t>There were many objections &amp; some support in BRAN#108 for the NB FH proposal from Apple</a:t>
            </a:r>
          </a:p>
        </p:txBody>
      </p:sp>
      <p:sp>
        <p:nvSpPr>
          <p:cNvPr id="3" name="Content Placeholder 2">
            <a:extLst>
              <a:ext uri="{FF2B5EF4-FFF2-40B4-BE49-F238E27FC236}">
                <a16:creationId xmlns:a16="http://schemas.microsoft.com/office/drawing/2014/main" id="{CC3C2693-A263-4476-A31F-BC5FA4ACF653}"/>
              </a:ext>
            </a:extLst>
          </p:cNvPr>
          <p:cNvSpPr>
            <a:spLocks noGrp="1"/>
          </p:cNvSpPr>
          <p:nvPr>
            <p:ph idx="1"/>
          </p:nvPr>
        </p:nvSpPr>
        <p:spPr/>
        <p:txBody>
          <a:bodyPr/>
          <a:lstStyle/>
          <a:p>
            <a:r>
              <a:rPr lang="en-GB" dirty="0"/>
              <a:t>Summary of presentations at </a:t>
            </a:r>
            <a:r>
              <a:rPr lang="en-AU" dirty="0"/>
              <a:t>BRAN#108</a:t>
            </a:r>
          </a:p>
          <a:p>
            <a:pPr lvl="1"/>
            <a:r>
              <a:rPr lang="en-AU" dirty="0"/>
              <a:t>There were many objections to the proposal from Apple</a:t>
            </a:r>
          </a:p>
          <a:p>
            <a:pPr lvl="2"/>
            <a:r>
              <a:rPr lang="en-AU" dirty="0">
                <a:solidFill>
                  <a:srgbClr val="FF0000"/>
                </a:solidFill>
              </a:rPr>
              <a:t>Microsoft: lack of support studies; 6 GHz has a higher bar than 2.4 GHz (ISM); this new and unknown technology should not get a free pass</a:t>
            </a:r>
          </a:p>
          <a:p>
            <a:pPr lvl="2"/>
            <a:r>
              <a:rPr lang="en-AU" dirty="0" err="1">
                <a:solidFill>
                  <a:srgbClr val="FF0000"/>
                </a:solidFill>
              </a:rPr>
              <a:t>Quorvo</a:t>
            </a:r>
            <a:r>
              <a:rPr lang="en-AU" dirty="0">
                <a:solidFill>
                  <a:srgbClr val="FF0000"/>
                </a:solidFill>
              </a:rPr>
              <a:t>: use of EN 300 328 inappropriate in 6GHz; where are the studies?</a:t>
            </a:r>
          </a:p>
          <a:p>
            <a:pPr lvl="2"/>
            <a:r>
              <a:rPr lang="en-AU" dirty="0">
                <a:solidFill>
                  <a:srgbClr val="FF0000"/>
                </a:solidFill>
              </a:rPr>
              <a:t>Facebook: concerned about coexistence, especially in wider channels</a:t>
            </a:r>
          </a:p>
          <a:p>
            <a:pPr lvl="2"/>
            <a:r>
              <a:rPr lang="en-AU" dirty="0">
                <a:solidFill>
                  <a:srgbClr val="FF0000"/>
                </a:solidFill>
              </a:rPr>
              <a:t>Cisco: lack of supporting studies</a:t>
            </a:r>
          </a:p>
          <a:p>
            <a:pPr lvl="2"/>
            <a:r>
              <a:rPr lang="en-AU" dirty="0">
                <a:solidFill>
                  <a:srgbClr val="FF0000"/>
                </a:solidFill>
              </a:rPr>
              <a:t>Qualcomm/Facebook: </a:t>
            </a:r>
            <a:r>
              <a:rPr lang="en-AU" dirty="0" err="1">
                <a:solidFill>
                  <a:srgbClr val="FF0000"/>
                </a:solidFill>
              </a:rPr>
              <a:t>coex</a:t>
            </a:r>
            <a:r>
              <a:rPr lang="en-AU" dirty="0">
                <a:solidFill>
                  <a:srgbClr val="FF0000"/>
                </a:solidFill>
              </a:rPr>
              <a:t> in 6 GHz between Wi-Fi/LAA/NR-U is result of many years of work; similar work is required for NB FH before it can be accepted</a:t>
            </a:r>
          </a:p>
          <a:p>
            <a:pPr lvl="2"/>
            <a:r>
              <a:rPr lang="en-AU" dirty="0">
                <a:solidFill>
                  <a:srgbClr val="FF0000"/>
                </a:solidFill>
              </a:rPr>
              <a:t>OFCOM: 6 GHz is not like 2.4 GHz and some sort of LBT is probably needed</a:t>
            </a:r>
          </a:p>
          <a:p>
            <a:pPr lvl="2"/>
            <a:r>
              <a:rPr lang="en-AU" dirty="0">
                <a:solidFill>
                  <a:srgbClr val="FF0000"/>
                </a:solidFill>
              </a:rPr>
              <a:t>Qualcomm/Facebook/Microsoft/Intel: – see BRAN(20)108038</a:t>
            </a:r>
          </a:p>
          <a:p>
            <a:pPr lvl="1"/>
            <a:r>
              <a:rPr lang="en-AU" dirty="0"/>
              <a:t>There was some support for the proposal from Apple</a:t>
            </a:r>
          </a:p>
          <a:p>
            <a:pPr lvl="2"/>
            <a:r>
              <a:rPr lang="en-AU" dirty="0">
                <a:solidFill>
                  <a:srgbClr val="00B050"/>
                </a:solidFill>
              </a:rPr>
              <a:t>Ericsson/</a:t>
            </a:r>
            <a:r>
              <a:rPr lang="en-AU" dirty="0" err="1">
                <a:solidFill>
                  <a:srgbClr val="00B050"/>
                </a:solidFill>
              </a:rPr>
              <a:t>BMWi</a:t>
            </a:r>
            <a:r>
              <a:rPr lang="en-AU" dirty="0">
                <a:solidFill>
                  <a:srgbClr val="00B050"/>
                </a:solidFill>
              </a:rPr>
              <a:t>: new technology deserves same access to the spectrum and it is natural to use 2.4 GHz based schemes; RLAN stakeholders need to prove a problem</a:t>
            </a:r>
          </a:p>
          <a:p>
            <a:pPr lvl="1"/>
            <a:endParaRPr lang="en-AU" dirty="0"/>
          </a:p>
        </p:txBody>
      </p:sp>
      <p:sp>
        <p:nvSpPr>
          <p:cNvPr id="4" name="Footer Placeholder 3">
            <a:extLst>
              <a:ext uri="{FF2B5EF4-FFF2-40B4-BE49-F238E27FC236}">
                <a16:creationId xmlns:a16="http://schemas.microsoft.com/office/drawing/2014/main" id="{9A5E6CA0-ED25-4B34-B22A-37B50BAE74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EF8FBC5-1C10-4E72-AC2F-128CA6B802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
        <p:nvSpPr>
          <p:cNvPr id="6" name="Rectangle 5">
            <a:extLst>
              <a:ext uri="{FF2B5EF4-FFF2-40B4-BE49-F238E27FC236}">
                <a16:creationId xmlns:a16="http://schemas.microsoft.com/office/drawing/2014/main" id="{1234E4EE-EE5A-4BBF-A375-FAC668753062}"/>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261266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F7E7-18B4-48A9-BE2D-4B17E433363D}"/>
              </a:ext>
            </a:extLst>
          </p:cNvPr>
          <p:cNvSpPr>
            <a:spLocks noGrp="1"/>
          </p:cNvSpPr>
          <p:nvPr>
            <p:ph type="title"/>
          </p:nvPr>
        </p:nvSpPr>
        <p:spPr/>
        <p:txBody>
          <a:bodyPr/>
          <a:lstStyle/>
          <a:p>
            <a:r>
              <a:rPr lang="en-AU" dirty="0"/>
              <a:t>There was agreement at BRAN#108 that there was an ECC decision but nothing more …</a:t>
            </a:r>
            <a:br>
              <a:rPr lang="en-AU" dirty="0"/>
            </a:br>
            <a:endParaRPr lang="en-AU" dirty="0"/>
          </a:p>
        </p:txBody>
      </p:sp>
      <p:sp>
        <p:nvSpPr>
          <p:cNvPr id="3" name="Content Placeholder 2">
            <a:extLst>
              <a:ext uri="{FF2B5EF4-FFF2-40B4-BE49-F238E27FC236}">
                <a16:creationId xmlns:a16="http://schemas.microsoft.com/office/drawing/2014/main" id="{500CF7EC-0054-477F-90BF-E99A65777EC5}"/>
              </a:ext>
            </a:extLst>
          </p:cNvPr>
          <p:cNvSpPr>
            <a:spLocks noGrp="1"/>
          </p:cNvSpPr>
          <p:nvPr>
            <p:ph idx="1"/>
          </p:nvPr>
        </p:nvSpPr>
        <p:spPr/>
        <p:txBody>
          <a:bodyPr/>
          <a:lstStyle/>
          <a:p>
            <a:pPr lvl="1"/>
            <a:r>
              <a:rPr lang="en-AU" dirty="0"/>
              <a:t>There was agreement at BRAN#108 that BRAN had a task to perform based on the ECC decision allowing NB FH …</a:t>
            </a:r>
          </a:p>
          <a:p>
            <a:pPr lvl="1"/>
            <a:r>
              <a:rPr lang="en-AU" dirty="0"/>
              <a:t>… but there was no agreement on how to perform that task!</a:t>
            </a:r>
          </a:p>
          <a:p>
            <a:pPr lvl="1"/>
            <a:r>
              <a:rPr lang="en-AU" dirty="0"/>
              <a:t>One of the problems for many people is that:</a:t>
            </a:r>
          </a:p>
          <a:p>
            <a:pPr lvl="2"/>
            <a:r>
              <a:rPr lang="en-AU" dirty="0"/>
              <a:t>This NB FH proposal by Apple seemed to come from nowhere …</a:t>
            </a:r>
          </a:p>
          <a:p>
            <a:pPr lvl="2"/>
            <a:r>
              <a:rPr lang="en-AU" dirty="0"/>
              <a:t>… and does not seem to be based on any standard</a:t>
            </a:r>
          </a:p>
        </p:txBody>
      </p:sp>
      <p:sp>
        <p:nvSpPr>
          <p:cNvPr id="4" name="Footer Placeholder 3">
            <a:extLst>
              <a:ext uri="{FF2B5EF4-FFF2-40B4-BE49-F238E27FC236}">
                <a16:creationId xmlns:a16="http://schemas.microsoft.com/office/drawing/2014/main" id="{79B59FD2-B719-40A6-8170-08FD6ED77A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9301D36-A2F3-40D2-8DBA-8C630D94FA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
        <p:nvSpPr>
          <p:cNvPr id="6" name="Rectangle 5">
            <a:extLst>
              <a:ext uri="{FF2B5EF4-FFF2-40B4-BE49-F238E27FC236}">
                <a16:creationId xmlns:a16="http://schemas.microsoft.com/office/drawing/2014/main" id="{D77437A5-8887-48E2-AEC8-B96DAE9D1E15}"/>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539161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ETSI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US" dirty="0"/>
              <a:t>BRAN(21)108a008, “</a:t>
            </a:r>
            <a:r>
              <a:rPr lang="en-GB" i="1" dirty="0"/>
              <a:t>EN 303 687 NB Discussion Points</a:t>
            </a:r>
            <a:r>
              <a:rPr lang="en-US" dirty="0"/>
              <a:t>”, Apple</a:t>
            </a:r>
          </a:p>
          <a:p>
            <a:pPr lvl="2"/>
            <a:r>
              <a:rPr lang="en-US" dirty="0">
                <a:solidFill>
                  <a:schemeClr val="tx1">
                    <a:lumMod val="50000"/>
                    <a:lumOff val="50000"/>
                  </a:schemeClr>
                </a:solidFill>
              </a:rPr>
              <a:t>Requested feedback on Apple’s proposal</a:t>
            </a:r>
          </a:p>
          <a:p>
            <a:pPr lvl="1"/>
            <a:r>
              <a:rPr lang="en-US" dirty="0"/>
              <a:t>BRAN(21)108h003r1, “</a:t>
            </a:r>
            <a:r>
              <a:rPr lang="en-AU" i="1" dirty="0"/>
              <a:t>Proposed way forward for the introduction of VLP devices</a:t>
            </a:r>
            <a:r>
              <a:rPr lang="en-AU" dirty="0"/>
              <a:t>”, Nokia</a:t>
            </a:r>
          </a:p>
          <a:p>
            <a:pPr lvl="2"/>
            <a:r>
              <a:rPr lang="en-AU" dirty="0">
                <a:solidFill>
                  <a:srgbClr val="FF9900"/>
                </a:solidFill>
              </a:rPr>
              <a:t>Adopt a </a:t>
            </a:r>
            <a:r>
              <a:rPr lang="en-US" dirty="0">
                <a:solidFill>
                  <a:srgbClr val="FF9900"/>
                </a:solidFill>
              </a:rPr>
              <a:t>“Adaptative Frequency Hopping using NB LBT” </a:t>
            </a:r>
            <a:r>
              <a:rPr lang="en-AU" dirty="0">
                <a:solidFill>
                  <a:srgbClr val="FF9900"/>
                </a:solidFill>
              </a:rPr>
              <a:t>mechanism derived from </a:t>
            </a:r>
            <a:r>
              <a:rPr lang="en-GB" dirty="0">
                <a:solidFill>
                  <a:srgbClr val="FF9900"/>
                </a:solidFill>
                <a:sym typeface="Wingdings" panose="05000000000000000000" pitchFamily="2" charset="2"/>
              </a:rPr>
              <a:t>EN 300 328 (2.4 GHz), while investigating other approaches in parallel</a:t>
            </a:r>
            <a:endParaRPr lang="en-AU" dirty="0">
              <a:solidFill>
                <a:srgbClr val="FF9900"/>
              </a:solidFill>
            </a:endParaRPr>
          </a:p>
          <a:p>
            <a:pPr lvl="1"/>
            <a:r>
              <a:rPr lang="en-GB" dirty="0"/>
              <a:t>BRAN(21)108h004, “</a:t>
            </a:r>
            <a:r>
              <a:rPr lang="en-GB" i="1" dirty="0"/>
              <a:t>NB Frequency Hopping in 6 GHz</a:t>
            </a:r>
            <a:r>
              <a:rPr lang="en-GB" dirty="0"/>
              <a:t>”, Ericsson</a:t>
            </a:r>
          </a:p>
          <a:p>
            <a:pPr lvl="2"/>
            <a:r>
              <a:rPr lang="en-GB" dirty="0">
                <a:solidFill>
                  <a:srgbClr val="00B050"/>
                </a:solidFill>
                <a:sym typeface="Wingdings" panose="05000000000000000000" pitchFamily="2" charset="2"/>
              </a:rPr>
              <a:t>No concerns about using EN 300 328 (2.4 GHz) as baseline</a:t>
            </a:r>
          </a:p>
          <a:p>
            <a:pPr lvl="1"/>
            <a:r>
              <a:rPr lang="en-GB" dirty="0"/>
              <a:t>BRAN(21)108h006, “</a:t>
            </a:r>
            <a:r>
              <a:rPr lang="en-AU" i="1" dirty="0"/>
              <a:t>Facebook comments to NB Frequency Hopping in 6 GHz</a:t>
            </a:r>
            <a:r>
              <a:rPr lang="en-AU" dirty="0"/>
              <a:t>”, Facebook</a:t>
            </a:r>
          </a:p>
          <a:p>
            <a:pPr lvl="2"/>
            <a:r>
              <a:rPr lang="en-AU" dirty="0">
                <a:solidFill>
                  <a:srgbClr val="FF0000"/>
                </a:solidFill>
              </a:rPr>
              <a:t>Major concerns without proper studies</a:t>
            </a:r>
            <a:endParaRPr lang="en-GB" dirty="0">
              <a:solidFill>
                <a:srgbClr val="FF0000"/>
              </a:solidFill>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
        <p:nvSpPr>
          <p:cNvPr id="6" name="Rectangle 5">
            <a:extLst>
              <a:ext uri="{FF2B5EF4-FFF2-40B4-BE49-F238E27FC236}">
                <a16:creationId xmlns:a16="http://schemas.microsoft.com/office/drawing/2014/main" id="{9EE08929-26D0-4E5A-92F1-3A5CE4C5A531}"/>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4273128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ETSI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GB" dirty="0"/>
              <a:t>BRAN(21)108h007</a:t>
            </a:r>
            <a:r>
              <a:rPr lang="en-GB" dirty="0">
                <a:sym typeface="Wingdings" panose="05000000000000000000" pitchFamily="2" charset="2"/>
              </a:rPr>
              <a:t>, “</a:t>
            </a:r>
            <a:r>
              <a:rPr lang="en-GB" dirty="0"/>
              <a:t>Summary of Responses to BRAN(21)108a008</a:t>
            </a:r>
            <a:r>
              <a:rPr lang="en-GB" dirty="0">
                <a:sym typeface="Wingdings" panose="05000000000000000000" pitchFamily="2" charset="2"/>
              </a:rPr>
              <a:t>”, Apple</a:t>
            </a:r>
          </a:p>
          <a:p>
            <a:pPr lvl="2"/>
            <a:r>
              <a:rPr lang="en-US" dirty="0">
                <a:solidFill>
                  <a:schemeClr val="tx1">
                    <a:lumMod val="50000"/>
                    <a:lumOff val="50000"/>
                  </a:schemeClr>
                </a:solidFill>
              </a:rPr>
              <a:t>Summarized feedback on Apple’s proposal, suggesting no compromise yet</a:t>
            </a:r>
            <a:endParaRPr lang="en-AU" dirty="0">
              <a:solidFill>
                <a:schemeClr val="tx1">
                  <a:lumMod val="50000"/>
                  <a:lumOff val="50000"/>
                </a:schemeClr>
              </a:solidFill>
              <a:sym typeface="Wingdings" panose="05000000000000000000" pitchFamily="2" charset="2"/>
            </a:endParaRPr>
          </a:p>
          <a:p>
            <a:pPr lvl="1"/>
            <a:r>
              <a:rPr lang="en-GB" dirty="0"/>
              <a:t>BRAN(21)109025, “Non-Adaptive Frequency Hopping in 6 GHz”, Ericsson</a:t>
            </a:r>
          </a:p>
          <a:p>
            <a:pPr lvl="2"/>
            <a:r>
              <a:rPr lang="en-GB" dirty="0">
                <a:solidFill>
                  <a:srgbClr val="00B050"/>
                </a:solidFill>
              </a:rPr>
              <a:t>Suggests adopting non-adaptive frequency hopping as specified in EN 300 328 into EN 301 893 on basis that LBT does not work with hidden nodes</a:t>
            </a:r>
            <a:r>
              <a:rPr lang="en-GB" dirty="0"/>
              <a:t>	</a:t>
            </a:r>
            <a:endParaRPr lang="en-AU" dirty="0"/>
          </a:p>
          <a:p>
            <a:pPr lvl="1"/>
            <a:r>
              <a:rPr lang="en-GB" dirty="0"/>
              <a:t>BRAN(21)109036r1</a:t>
            </a:r>
            <a:r>
              <a:rPr lang="en-AU" dirty="0"/>
              <a:t>, “</a:t>
            </a:r>
            <a:r>
              <a:rPr lang="en-GB" dirty="0"/>
              <a:t>Comments on Narrowband VLP and document BRAN(21)109025”</a:t>
            </a:r>
            <a:r>
              <a:rPr lang="en-AU" dirty="0"/>
              <a:t>, Ruckus, HPE, Cisco</a:t>
            </a:r>
          </a:p>
          <a:p>
            <a:pPr lvl="2"/>
            <a:r>
              <a:rPr lang="en-AU" dirty="0">
                <a:solidFill>
                  <a:srgbClr val="FF0000"/>
                </a:solidFill>
              </a:rPr>
              <a:t>Objects to suggestion in </a:t>
            </a:r>
            <a:r>
              <a:rPr lang="en-GB" dirty="0">
                <a:solidFill>
                  <a:srgbClr val="FF0000"/>
                </a:solidFill>
              </a:rPr>
              <a:t>BRAN(21)109025 on basis risks have not yet been fully evaluated</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
        <p:nvSpPr>
          <p:cNvPr id="6" name="Rectangle 5">
            <a:extLst>
              <a:ext uri="{FF2B5EF4-FFF2-40B4-BE49-F238E27FC236}">
                <a16:creationId xmlns:a16="http://schemas.microsoft.com/office/drawing/2014/main" id="{234C4E41-BDEC-4DF0-A49E-F40427DD91D7}"/>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210721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21A4-0082-4DD9-AB36-15E9C9C3C29C}"/>
              </a:ext>
            </a:extLst>
          </p:cNvPr>
          <p:cNvSpPr>
            <a:spLocks noGrp="1"/>
          </p:cNvSpPr>
          <p:nvPr>
            <p:ph type="title"/>
          </p:nvPr>
        </p:nvSpPr>
        <p:spPr>
          <a:xfrm>
            <a:off x="685800" y="685800"/>
            <a:ext cx="8001000" cy="1066800"/>
          </a:xfrm>
        </p:spPr>
        <p:txBody>
          <a:bodyPr/>
          <a:lstStyle/>
          <a:p>
            <a:r>
              <a:rPr lang="en-AU" dirty="0"/>
              <a:t>The next steps to a resolution of the NB FH 6 GHz questions were unclear after BRAN #109</a:t>
            </a:r>
          </a:p>
        </p:txBody>
      </p:sp>
      <p:sp>
        <p:nvSpPr>
          <p:cNvPr id="3" name="Content Placeholder 2">
            <a:extLst>
              <a:ext uri="{FF2B5EF4-FFF2-40B4-BE49-F238E27FC236}">
                <a16:creationId xmlns:a16="http://schemas.microsoft.com/office/drawing/2014/main" id="{C292649E-BCBB-4857-B89D-DD097329A156}"/>
              </a:ext>
            </a:extLst>
          </p:cNvPr>
          <p:cNvSpPr>
            <a:spLocks noGrp="1"/>
          </p:cNvSpPr>
          <p:nvPr>
            <p:ph idx="1"/>
          </p:nvPr>
        </p:nvSpPr>
        <p:spPr/>
        <p:txBody>
          <a:bodyPr/>
          <a:lstStyle/>
          <a:p>
            <a:pPr lvl="1"/>
            <a:r>
              <a:rPr lang="en-AU" dirty="0"/>
              <a:t>It is well understood in ETSI BRAN that EN 303 687 probably needs to enable NB FH in 6 GHz in some form … eventually</a:t>
            </a:r>
          </a:p>
          <a:p>
            <a:pPr lvl="2"/>
            <a:r>
              <a:rPr lang="en-AU" dirty="0"/>
              <a:t>Because of the ECC Decision</a:t>
            </a:r>
          </a:p>
          <a:p>
            <a:pPr lvl="1"/>
            <a:r>
              <a:rPr lang="en-AU" dirty="0"/>
              <a:t>However, the lack of consensus before BRAN#109 meant:</a:t>
            </a:r>
          </a:p>
          <a:p>
            <a:pPr lvl="2"/>
            <a:r>
              <a:rPr lang="en-AU" dirty="0"/>
              <a:t>The </a:t>
            </a:r>
            <a:r>
              <a:rPr lang="en-AU" i="1" dirty="0"/>
              <a:t>form</a:t>
            </a:r>
            <a:r>
              <a:rPr lang="en-AU" dirty="0"/>
              <a:t> is unknown</a:t>
            </a:r>
          </a:p>
          <a:p>
            <a:pPr lvl="2"/>
            <a:r>
              <a:rPr lang="en-AU" dirty="0"/>
              <a:t>The </a:t>
            </a:r>
            <a:r>
              <a:rPr lang="en-AU" i="1" dirty="0"/>
              <a:t>timing</a:t>
            </a:r>
            <a:r>
              <a:rPr lang="en-AU" dirty="0"/>
              <a:t> is uncertain</a:t>
            </a:r>
          </a:p>
          <a:p>
            <a:pPr lvl="1"/>
            <a:r>
              <a:rPr lang="en-AU" dirty="0"/>
              <a:t>There was further discussion at BRAN#109 but the conclusion after each presentation of each contribution was:</a:t>
            </a:r>
          </a:p>
          <a:p>
            <a:pPr lvl="2"/>
            <a:r>
              <a:rPr lang="en-AU" i="1" dirty="0"/>
              <a:t>There is no agreement on the proposal. This contribution is noted</a:t>
            </a:r>
          </a:p>
        </p:txBody>
      </p:sp>
      <p:sp>
        <p:nvSpPr>
          <p:cNvPr id="4" name="Footer Placeholder 3">
            <a:extLst>
              <a:ext uri="{FF2B5EF4-FFF2-40B4-BE49-F238E27FC236}">
                <a16:creationId xmlns:a16="http://schemas.microsoft.com/office/drawing/2014/main" id="{9B46C076-52FF-472C-9542-F71A193394D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C96174F-969F-4DC1-94EA-1A82E48AA2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
        <p:nvSpPr>
          <p:cNvPr id="6" name="Rectangle 5">
            <a:extLst>
              <a:ext uri="{FF2B5EF4-FFF2-40B4-BE49-F238E27FC236}">
                <a16:creationId xmlns:a16="http://schemas.microsoft.com/office/drawing/2014/main" id="{319E3CA5-A1F2-4E9F-A968-58D0C4E57B50}"/>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a:t>
            </a:r>
            <a:r>
              <a:rPr kumimoji="0" lang="en-AU" sz="1600" b="1" i="0" u="none" strike="noStrike" cap="none" normalizeH="0" baseline="0" dirty="0">
                <a:ln>
                  <a:noFill/>
                </a:ln>
                <a:solidFill>
                  <a:srgbClr val="FF0000"/>
                </a:solidFill>
                <a:effectLst/>
                <a:latin typeface="+mj-lt"/>
              </a:rPr>
              <a:t>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1623699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BRAN#109e, there was no consensus on how to incorporate NB FH in EN 303 687 (6 GHz)</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AU" dirty="0"/>
              <a:t>Submissions to BRAN#109e (Apr 2021)</a:t>
            </a:r>
          </a:p>
          <a:p>
            <a:pPr lvl="1"/>
            <a:r>
              <a:rPr lang="en-US" dirty="0"/>
              <a:t>BRAN (21)109e003r1: EN 303 687 NB Inputs (Apple)</a:t>
            </a:r>
          </a:p>
          <a:p>
            <a:pPr lvl="2"/>
            <a:r>
              <a:rPr lang="en-AU" dirty="0">
                <a:solidFill>
                  <a:srgbClr val="FF0000"/>
                </a:solidFill>
              </a:rPr>
              <a:t>No agreement for NB FH in 6 GHz to be based 2.4 GHz rules</a:t>
            </a:r>
            <a:endParaRPr lang="en-US" dirty="0">
              <a:solidFill>
                <a:srgbClr val="FF0000"/>
              </a:solidFill>
            </a:endParaRPr>
          </a:p>
          <a:p>
            <a:pPr lvl="1"/>
            <a:r>
              <a:rPr lang="en-US" dirty="0"/>
              <a:t>BRAN(21)109e007:</a:t>
            </a:r>
            <a:r>
              <a:rPr lang="en-US" i="1" dirty="0"/>
              <a:t> Comments on EN 303687 NB Inputs document BRAN(21)109e003</a:t>
            </a:r>
            <a:r>
              <a:rPr lang="en-US" dirty="0"/>
              <a:t> (Facebook)</a:t>
            </a:r>
          </a:p>
          <a:p>
            <a:pPr lvl="2"/>
            <a:r>
              <a:rPr lang="en-AU" dirty="0">
                <a:solidFill>
                  <a:srgbClr val="FF0000"/>
                </a:solidFill>
              </a:rPr>
              <a:t>Challenged the basis of Apple’s </a:t>
            </a:r>
            <a:r>
              <a:rPr lang="en-GB" dirty="0">
                <a:solidFill>
                  <a:srgbClr val="FF0000"/>
                </a:solidFill>
              </a:rPr>
              <a:t>6 GHz NB FH proposals</a:t>
            </a:r>
            <a:endParaRPr lang="en-US" dirty="0">
              <a:solidFill>
                <a:srgbClr val="FF0000"/>
              </a:solidFill>
            </a:endParaRPr>
          </a:p>
          <a:p>
            <a:pPr lvl="1"/>
            <a:r>
              <a:rPr lang="en-US" dirty="0"/>
              <a:t>BRAN(21)109e004: </a:t>
            </a:r>
            <a:r>
              <a:rPr lang="en-US" i="1" dirty="0"/>
              <a:t>Frequency Hopping in 6 GHz </a:t>
            </a:r>
            <a:r>
              <a:rPr lang="en-US" dirty="0"/>
              <a:t>(Ericsson)</a:t>
            </a:r>
          </a:p>
          <a:p>
            <a:pPr lvl="2"/>
            <a:r>
              <a:rPr lang="en-AU" dirty="0">
                <a:solidFill>
                  <a:srgbClr val="FF0000"/>
                </a:solidFill>
              </a:rPr>
              <a:t>No consensus on Ericsson’s proposal for inclusion of refined FH NB in 6 GHz</a:t>
            </a:r>
          </a:p>
          <a:p>
            <a:pPr lvl="1"/>
            <a:r>
              <a:rPr lang="en-US" dirty="0"/>
              <a:t>BRAN(21)109e008: </a:t>
            </a:r>
            <a:r>
              <a:rPr lang="en-US" i="1" dirty="0"/>
              <a:t>Wi-Fi - BT Test Setup Simulations </a:t>
            </a:r>
            <a:r>
              <a:rPr lang="en-US" dirty="0"/>
              <a:t>(Qualcomm)</a:t>
            </a:r>
          </a:p>
          <a:p>
            <a:pPr lvl="2"/>
            <a:r>
              <a:rPr lang="en-AU" dirty="0">
                <a:solidFill>
                  <a:srgbClr val="FF0000"/>
                </a:solidFill>
              </a:rPr>
              <a:t>No consensus on Qualcomm’s evaluation of Wi-Fi/FH NB </a:t>
            </a:r>
            <a:r>
              <a:rPr lang="en-AU" dirty="0" err="1">
                <a:solidFill>
                  <a:srgbClr val="FF0000"/>
                </a:solidFill>
              </a:rPr>
              <a:t>coex</a:t>
            </a:r>
            <a:r>
              <a:rPr lang="en-AU" dirty="0">
                <a:solidFill>
                  <a:srgbClr val="FF0000"/>
                </a:solidFill>
              </a:rPr>
              <a:t> in 6 GHz</a:t>
            </a:r>
            <a:endParaRPr lang="en-US" dirty="0">
              <a:solidFill>
                <a:srgbClr val="FF0000"/>
              </a:solidFill>
            </a:endParaRPr>
          </a:p>
          <a:p>
            <a:pPr lvl="2"/>
            <a:endParaRPr lang="en-US" dirty="0">
              <a:solidFill>
                <a:srgbClr val="FF0000"/>
              </a:solidFill>
            </a:endParaRP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51</a:t>
            </a:fld>
            <a:endParaRPr lang="en-US"/>
          </a:p>
        </p:txBody>
      </p:sp>
    </p:spTree>
    <p:extLst>
      <p:ext uri="{BB962C8B-B14F-4D97-AF65-F5344CB8AC3E}">
        <p14:creationId xmlns:p14="http://schemas.microsoft.com/office/powerpoint/2010/main" val="1936896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BRAN#109e, Apple did not obtain agreement for NB FH in 6 GHz to be based 2.4 GHz rules</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(21)109e003r1 </a:t>
            </a:r>
            <a:r>
              <a:rPr lang="en-GB" dirty="0"/>
              <a:t>from Apple </a:t>
            </a:r>
            <a:endParaRPr lang="en-AU" dirty="0"/>
          </a:p>
          <a:p>
            <a:pPr lvl="1"/>
            <a:r>
              <a:rPr lang="en-US" dirty="0"/>
              <a:t>BRAN (21)109e003r1 </a:t>
            </a:r>
            <a:r>
              <a:rPr lang="en-GB" dirty="0"/>
              <a:t>from Apple proposed that NB FH in EN 303 687 be based on NB FH rules in EN 303 328 (2.4 GHz)</a:t>
            </a:r>
          </a:p>
          <a:p>
            <a:pPr lvl="2"/>
            <a:r>
              <a:rPr lang="en-GB" dirty="0"/>
              <a:t>Investigated, using simulation, </a:t>
            </a:r>
            <a:r>
              <a:rPr lang="en-GB" dirty="0" err="1"/>
              <a:t>coex</a:t>
            </a:r>
            <a:r>
              <a:rPr lang="en-GB" dirty="0"/>
              <a:t> between Wi-Fi &amp; Bluetooth-like systems in 5 GHz (with AFH disabled), and concluded:</a:t>
            </a:r>
          </a:p>
          <a:p>
            <a:pPr lvl="3"/>
            <a:r>
              <a:rPr lang="en-GB" dirty="0"/>
              <a:t>At moderate load, BT has no effect on Wi-Fi</a:t>
            </a:r>
          </a:p>
          <a:p>
            <a:pPr lvl="3"/>
            <a:r>
              <a:rPr lang="en-GB" dirty="0"/>
              <a:t>At higher loads, there is some effect but only when systems are close</a:t>
            </a:r>
          </a:p>
          <a:p>
            <a:pPr lvl="3"/>
            <a:r>
              <a:rPr lang="en-GB" dirty="0"/>
              <a:t>With AFH enabled, the adverse effect disappears</a:t>
            </a:r>
          </a:p>
          <a:p>
            <a:pPr lvl="2"/>
            <a:r>
              <a:rPr lang="en-GB" dirty="0"/>
              <a:t>Noted that the use of AFH and the many spare channels in 6 GHz means NB FH will practically have no adverse affect on Wi-Fi </a:t>
            </a:r>
          </a:p>
          <a:p>
            <a:pPr lvl="1"/>
            <a:r>
              <a:rPr lang="en-GB" dirty="0"/>
              <a:t>There was no agreement on Apple’s proposal</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3161779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BRAN#109e, Facebook challenged the basis of Apple’s </a:t>
            </a:r>
            <a:r>
              <a:rPr lang="en-GB" dirty="0"/>
              <a:t>6 GHz NB FH proposals</a:t>
            </a:r>
            <a:br>
              <a:rPr lang="en-AU" dirty="0"/>
            </a:br>
            <a:endParaRPr lang="en-AU" dirty="0"/>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(21)109e007 </a:t>
            </a:r>
            <a:r>
              <a:rPr lang="en-GB" dirty="0"/>
              <a:t>from Facebook </a:t>
            </a:r>
            <a:endParaRPr lang="en-AU" dirty="0"/>
          </a:p>
          <a:p>
            <a:pPr lvl="1"/>
            <a:r>
              <a:rPr lang="en-US" dirty="0"/>
              <a:t>BRAN (21)109e007 </a:t>
            </a:r>
            <a:r>
              <a:rPr lang="en-GB" dirty="0"/>
              <a:t>from Facebook challenged Apple’s investigation as the basis of their 6 GHz NB FH proposals</a:t>
            </a:r>
          </a:p>
          <a:p>
            <a:pPr lvl="2"/>
            <a:r>
              <a:rPr lang="en-GB" dirty="0">
                <a:latin typeface="Arial" panose="020B0604020202020204" pitchFamily="34" charset="0"/>
                <a:ea typeface="Arial" panose="020B0604020202020204" pitchFamily="34" charset="0"/>
              </a:rPr>
              <a:t>Asserted c</a:t>
            </a:r>
            <a:r>
              <a:rPr lang="en-GB" dirty="0">
                <a:effectLst/>
                <a:latin typeface="Arial" panose="020B0604020202020204" pitchFamily="34" charset="0"/>
                <a:ea typeface="Arial" panose="020B0604020202020204" pitchFamily="34" charset="0"/>
              </a:rPr>
              <a:t>oexistence betwee</a:t>
            </a:r>
            <a:r>
              <a:rPr lang="en-GB" dirty="0">
                <a:latin typeface="Arial" panose="020B0604020202020204" pitchFamily="34" charset="0"/>
                <a:ea typeface="Arial" panose="020B0604020202020204" pitchFamily="34" charset="0"/>
              </a:rPr>
              <a:t>n </a:t>
            </a:r>
            <a:r>
              <a:rPr lang="en-GB" dirty="0">
                <a:effectLst/>
                <a:latin typeface="Arial" panose="020B0604020202020204" pitchFamily="34" charset="0"/>
                <a:ea typeface="Arial" panose="020B0604020202020204" pitchFamily="34" charset="0"/>
              </a:rPr>
              <a:t>BT and Wi-Fi in 2.4 GHz is not equivalent to the NB interference to Wi-Fi in 6 GHz</a:t>
            </a:r>
          </a:p>
          <a:p>
            <a:pPr lvl="2"/>
            <a:r>
              <a:rPr lang="en-GB" dirty="0">
                <a:effectLst/>
                <a:latin typeface="Arial" panose="020B0604020202020204" pitchFamily="34" charset="0"/>
                <a:ea typeface="Arial" panose="020B0604020202020204" pitchFamily="34" charset="0"/>
              </a:rPr>
              <a:t>Claimed a proper study </a:t>
            </a:r>
            <a:r>
              <a:rPr lang="en-GB" sz="1800" dirty="0">
                <a:effectLst/>
                <a:latin typeface="Arial" panose="020B0604020202020204" pitchFamily="34" charset="0"/>
                <a:ea typeface="Arial" panose="020B0604020202020204" pitchFamily="34" charset="0"/>
              </a:rPr>
              <a:t>needs to </a:t>
            </a:r>
            <a:r>
              <a:rPr lang="en-GB" sz="1800" i="1" dirty="0">
                <a:effectLst/>
                <a:latin typeface="Arial" panose="020B0604020202020204" pitchFamily="34" charset="0"/>
                <a:ea typeface="Arial" panose="020B0604020202020204" pitchFamily="34" charset="0"/>
              </a:rPr>
              <a:t>include the NB scenarios for both adaptive &amp; non-adaptive FHSS equipment with variety of the NB bandwidths with the Wi-Fi equipment(s) using at a minimum all MCSs &amp; all Wi-Fi bandwidths</a:t>
            </a:r>
            <a:endParaRPr lang="en-AU" sz="1800" dirty="0">
              <a:effectLst/>
              <a:latin typeface="Times New Roman" panose="02020603050405020304" pitchFamily="18" charset="0"/>
              <a:ea typeface="Times New Roman" panose="02020603050405020304" pitchFamily="18" charset="0"/>
            </a:endParaRPr>
          </a:p>
          <a:p>
            <a:pPr lvl="2"/>
            <a:r>
              <a:rPr lang="en-GB" dirty="0">
                <a:effectLst/>
                <a:latin typeface="Arial" panose="020B0604020202020204" pitchFamily="34" charset="0"/>
                <a:ea typeface="Arial" panose="020B0604020202020204" pitchFamily="34" charset="0"/>
              </a:rPr>
              <a:t>Claimed </a:t>
            </a:r>
            <a:r>
              <a:rPr lang="en-GB" i="1" dirty="0">
                <a:effectLst/>
                <a:latin typeface="Arial" panose="020B0604020202020204" pitchFamily="34" charset="0"/>
                <a:ea typeface="Arial" panose="020B0604020202020204" pitchFamily="34" charset="0"/>
              </a:rPr>
              <a:t>the NB Draft text in EN 303687 is incomplete and needs further technical details substantiated by the study on coexistence with wideband WAS/RLAN devices</a:t>
            </a:r>
            <a:endParaRPr lang="en-AU" i="1" dirty="0">
              <a:effectLst/>
              <a:latin typeface="Times New Roman" panose="02020603050405020304" pitchFamily="18" charset="0"/>
              <a:ea typeface="Times New Roman" panose="02020603050405020304" pitchFamily="18" charset="0"/>
            </a:endParaRPr>
          </a:p>
          <a:p>
            <a:pPr lvl="1"/>
            <a:r>
              <a:rPr lang="en-GB" dirty="0">
                <a:effectLst/>
                <a:latin typeface="Arial" panose="020B0604020202020204" pitchFamily="34" charset="0"/>
                <a:ea typeface="Arial" panose="020B0604020202020204" pitchFamily="34" charset="0"/>
              </a:rPr>
              <a:t> </a:t>
            </a:r>
            <a:r>
              <a:rPr lang="en-GB" dirty="0"/>
              <a:t>There was not consensus on Facebook’s submission</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2861512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8153400" cy="1066800"/>
          </a:xfrm>
        </p:spPr>
        <p:txBody>
          <a:bodyPr/>
          <a:lstStyle/>
          <a:p>
            <a:r>
              <a:rPr lang="en-AU" dirty="0"/>
              <a:t>In BRAN#109e, there was no consensus on Ericsson’s proposal for inclusion of refined FH NB in 6 GHz </a:t>
            </a:r>
            <a:br>
              <a:rPr lang="en-AU" dirty="0"/>
            </a:br>
            <a:endParaRPr lang="en-AU" dirty="0"/>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(21)109e004r1 </a:t>
            </a:r>
            <a:r>
              <a:rPr lang="en-GB" dirty="0"/>
              <a:t>from Ericsson </a:t>
            </a:r>
            <a:endParaRPr lang="en-AU" dirty="0"/>
          </a:p>
          <a:p>
            <a:pPr lvl="1"/>
            <a:r>
              <a:rPr lang="en-US" dirty="0"/>
              <a:t>BRAN (21)109e004r1 </a:t>
            </a:r>
            <a:r>
              <a:rPr lang="en-GB" dirty="0"/>
              <a:t>from Ericsson </a:t>
            </a:r>
            <a:r>
              <a:rPr lang="en-AU" dirty="0"/>
              <a:t>generally supported the inclusion of NB FH mechanisms in EN 303 687 (6 GHz)</a:t>
            </a:r>
            <a:endParaRPr lang="en-GB" dirty="0"/>
          </a:p>
          <a:p>
            <a:pPr lvl="2"/>
            <a:r>
              <a:rPr lang="en-AU" dirty="0">
                <a:effectLst/>
                <a:latin typeface="Arial" panose="020B0604020202020204" pitchFamily="34" charset="0"/>
                <a:ea typeface="Arial" panose="020B0604020202020204" pitchFamily="34" charset="0"/>
              </a:rPr>
              <a:t>Suggested adoption of NB FH mechanisms from EN 303 328 (2.4 GHz), but refined parameters more suitable for NB FH in 6 GHz</a:t>
            </a:r>
          </a:p>
          <a:p>
            <a:pPr lvl="2"/>
            <a:r>
              <a:rPr lang="en-AU" dirty="0">
                <a:latin typeface="Arial" panose="020B0604020202020204" pitchFamily="34" charset="0"/>
                <a:ea typeface="Times New Roman" panose="02020603050405020304" pitchFamily="18" charset="0"/>
              </a:rPr>
              <a:t>Noted that a vendor can introduce NB FH to market by relying on a Notified Body, rather than anything in EN 303 687</a:t>
            </a:r>
            <a:endParaRPr lang="en-AU" dirty="0">
              <a:effectLst/>
              <a:latin typeface="Times New Roman" panose="02020603050405020304" pitchFamily="18" charset="0"/>
              <a:ea typeface="Times New Roman" panose="02020603050405020304" pitchFamily="18" charset="0"/>
            </a:endParaRPr>
          </a:p>
          <a:p>
            <a:pPr lvl="1"/>
            <a:r>
              <a:rPr lang="en-GB" dirty="0"/>
              <a:t>There was no consensus on Ericsson’s proposal</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558001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8001000" cy="1066800"/>
          </a:xfrm>
        </p:spPr>
        <p:txBody>
          <a:bodyPr/>
          <a:lstStyle/>
          <a:p>
            <a:r>
              <a:rPr lang="en-AU" dirty="0"/>
              <a:t>In BRAN#109e, there was no consensus on Qualcomm’s evaluation of Wi-Fi/FH NB </a:t>
            </a:r>
            <a:r>
              <a:rPr lang="en-AU" dirty="0" err="1"/>
              <a:t>coex</a:t>
            </a:r>
            <a:r>
              <a:rPr lang="en-AU" dirty="0"/>
              <a:t> in 6 GHz </a:t>
            </a:r>
            <a:br>
              <a:rPr lang="en-AU" dirty="0"/>
            </a:br>
            <a:endParaRPr lang="en-AU" dirty="0"/>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(21)109e008 </a:t>
            </a:r>
            <a:r>
              <a:rPr lang="en-GB" dirty="0"/>
              <a:t>from Qualcomm </a:t>
            </a:r>
            <a:endParaRPr lang="en-AU" dirty="0"/>
          </a:p>
          <a:p>
            <a:pPr lvl="1"/>
            <a:r>
              <a:rPr lang="en-US" dirty="0"/>
              <a:t>BRAN (21)109e008 </a:t>
            </a:r>
            <a:r>
              <a:rPr lang="en-GB" dirty="0"/>
              <a:t>from Qualcomm </a:t>
            </a:r>
            <a:r>
              <a:rPr lang="en-AU" dirty="0"/>
              <a:t>concluded NB FH is not an adequate sharing mechanism, as required by ECC DEC(20)01 </a:t>
            </a:r>
            <a:endParaRPr lang="en-GB" dirty="0"/>
          </a:p>
          <a:p>
            <a:pPr lvl="2"/>
            <a:r>
              <a:rPr lang="en-AU" dirty="0"/>
              <a:t>Simulated BT/Wi-Fi </a:t>
            </a:r>
            <a:r>
              <a:rPr lang="en-AU" dirty="0" err="1"/>
              <a:t>coex</a:t>
            </a:r>
            <a:r>
              <a:rPr lang="en-AU" dirty="0"/>
              <a:t> in various load/interference scenarios, without AFH</a:t>
            </a:r>
          </a:p>
          <a:p>
            <a:pPr lvl="2"/>
            <a:r>
              <a:rPr lang="en-AU" dirty="0"/>
              <a:t>Asserted NB FH can cause major throughput &amp; latency degradation to a wideband Wi-Fi link, mainly due to a lack of LBT</a:t>
            </a:r>
          </a:p>
          <a:p>
            <a:pPr lvl="1"/>
            <a:r>
              <a:rPr lang="en-GB" dirty="0"/>
              <a:t>There was no consensus on Qualcomm’s conclusions … after lots of discussion</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240570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C0DD-67F4-47FF-8C78-65E56B0F78D0}"/>
              </a:ext>
            </a:extLst>
          </p:cNvPr>
          <p:cNvSpPr>
            <a:spLocks noGrp="1"/>
          </p:cNvSpPr>
          <p:nvPr>
            <p:ph type="title"/>
          </p:nvPr>
        </p:nvSpPr>
        <p:spPr/>
        <p:txBody>
          <a:bodyPr/>
          <a:lstStyle/>
          <a:p>
            <a:r>
              <a:rPr lang="en-AU" dirty="0"/>
              <a:t>The Coex SC will probably consider multiple submissions on the NB FH in 6 GHz issue</a:t>
            </a:r>
          </a:p>
        </p:txBody>
      </p:sp>
      <p:sp>
        <p:nvSpPr>
          <p:cNvPr id="3" name="Content Placeholder 2">
            <a:extLst>
              <a:ext uri="{FF2B5EF4-FFF2-40B4-BE49-F238E27FC236}">
                <a16:creationId xmlns:a16="http://schemas.microsoft.com/office/drawing/2014/main" id="{09203C22-3F70-48EE-B261-55201605FE7E}"/>
              </a:ext>
            </a:extLst>
          </p:cNvPr>
          <p:cNvSpPr>
            <a:spLocks noGrp="1"/>
          </p:cNvSpPr>
          <p:nvPr>
            <p:ph idx="1"/>
          </p:nvPr>
        </p:nvSpPr>
        <p:spPr/>
        <p:txBody>
          <a:bodyPr/>
          <a:lstStyle/>
          <a:p>
            <a:pPr lvl="1"/>
            <a:r>
              <a:rPr lang="en-AU" dirty="0"/>
              <a:t>The IEEE 802.11 WG should have an interest in how NB FH is specified by EN 303 687 for 6 GHz because some form of it is inevitable …</a:t>
            </a:r>
          </a:p>
          <a:p>
            <a:pPr lvl="2"/>
            <a:r>
              <a:rPr lang="en-AU" dirty="0">
                <a:latin typeface="+mj-lt"/>
                <a:hlinkClick r:id="rId2"/>
              </a:rPr>
              <a:t>ECC Decision (20)01</a:t>
            </a:r>
            <a:r>
              <a:rPr lang="en-AU" dirty="0">
                <a:latin typeface="+mj-lt"/>
              </a:rPr>
              <a:t> already allows it</a:t>
            </a:r>
            <a:endParaRPr lang="en-AU" dirty="0"/>
          </a:p>
          <a:p>
            <a:pPr lvl="1"/>
            <a:r>
              <a:rPr lang="en-AU" dirty="0"/>
              <a:t>… and it may have a significant impact on Wi-Fi operation in at least some circumstances</a:t>
            </a:r>
          </a:p>
          <a:p>
            <a:pPr lvl="1"/>
            <a:r>
              <a:rPr lang="en-AU" dirty="0"/>
              <a:t>However, this is a relatively new issue and so more investigation and education is probably required</a:t>
            </a:r>
          </a:p>
          <a:p>
            <a:pPr lvl="1"/>
            <a:r>
              <a:rPr lang="en-AU" dirty="0"/>
              <a:t>Several WG members interested in the coexistence issues between Wi-Fi and NB FH in 6 GHz have volunteered to assist, with contributions:</a:t>
            </a:r>
          </a:p>
          <a:p>
            <a:pPr lvl="2"/>
            <a:r>
              <a:rPr lang="en-AU" dirty="0">
                <a:hlinkClick r:id="rId3"/>
              </a:rPr>
              <a:t>11-21-0814-00</a:t>
            </a:r>
            <a:r>
              <a:rPr lang="en-AU" dirty="0"/>
              <a:t> – </a:t>
            </a:r>
            <a:r>
              <a:rPr lang="en-GB" i="1" dirty="0"/>
              <a:t>ETSI 6GHz Narrow Band Status </a:t>
            </a:r>
            <a:r>
              <a:rPr lang="en-AU" dirty="0"/>
              <a:t>- Stuart Thomas (Apple)</a:t>
            </a:r>
          </a:p>
          <a:p>
            <a:pPr lvl="2"/>
            <a:r>
              <a:rPr lang="en-AU" dirty="0">
                <a:hlinkClick r:id="rId4"/>
              </a:rPr>
              <a:t>11-21-0832-00</a:t>
            </a:r>
            <a:r>
              <a:rPr lang="en-AU" dirty="0"/>
              <a:t> – </a:t>
            </a:r>
            <a:r>
              <a:rPr lang="en-AU" i="1" dirty="0"/>
              <a:t>Narrowband in 6 GHz </a:t>
            </a:r>
            <a:r>
              <a:rPr lang="en-AU" dirty="0"/>
              <a:t>- Menzo Wentink (Qualcomm)</a:t>
            </a:r>
          </a:p>
        </p:txBody>
      </p:sp>
      <p:sp>
        <p:nvSpPr>
          <p:cNvPr id="4" name="Footer Placeholder 3">
            <a:extLst>
              <a:ext uri="{FF2B5EF4-FFF2-40B4-BE49-F238E27FC236}">
                <a16:creationId xmlns:a16="http://schemas.microsoft.com/office/drawing/2014/main" id="{49A039C3-978A-4E09-A827-97245EA1F80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45F9FF3-7CFD-4D6D-A7EF-8F61DCE72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481559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5DEA3-ED76-477E-B2F2-6D4DB57E85F9}"/>
              </a:ext>
            </a:extLst>
          </p:cNvPr>
          <p:cNvSpPr>
            <a:spLocks noGrp="1"/>
          </p:cNvSpPr>
          <p:nvPr>
            <p:ph idx="1"/>
          </p:nvPr>
        </p:nvSpPr>
        <p:spPr/>
        <p:txBody>
          <a:bodyPr/>
          <a:lstStyle/>
          <a:p>
            <a:r>
              <a:rPr lang="en-AU" dirty="0">
                <a:solidFill>
                  <a:srgbClr val="FF0000"/>
                </a:solidFill>
              </a:rPr>
              <a:t>Restart here on Monday, 17 May 2021</a:t>
            </a:r>
          </a:p>
        </p:txBody>
      </p:sp>
      <p:sp>
        <p:nvSpPr>
          <p:cNvPr id="3" name="Footer Placeholder 2">
            <a:extLst>
              <a:ext uri="{FF2B5EF4-FFF2-40B4-BE49-F238E27FC236}">
                <a16:creationId xmlns:a16="http://schemas.microsoft.com/office/drawing/2014/main" id="{197633E3-FB8A-4E87-8A25-2AF0EF4C0572}"/>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48AAB02-6DAB-4DF7-BB06-A4CBED7170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1613214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Future work for </a:t>
            </a:r>
            <a:r>
              <a:rPr lang="en-AU" sz="2400" b="1" dirty="0" err="1">
                <a:solidFill>
                  <a:srgbClr val="FF0000"/>
                </a:solidFill>
              </a:rPr>
              <a:t>TGbe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7438379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1B71-FF6E-4CDC-BEDC-9675FAF30BA4}"/>
              </a:ext>
            </a:extLst>
          </p:cNvPr>
          <p:cNvSpPr>
            <a:spLocks noGrp="1"/>
          </p:cNvSpPr>
          <p:nvPr>
            <p:ph type="title"/>
          </p:nvPr>
        </p:nvSpPr>
        <p:spPr>
          <a:xfrm>
            <a:off x="685799" y="685800"/>
            <a:ext cx="7858125" cy="1066800"/>
          </a:xfrm>
        </p:spPr>
        <p:txBody>
          <a:bodyPr/>
          <a:lstStyle/>
          <a:p>
            <a:r>
              <a:rPr lang="en-AU" dirty="0"/>
              <a:t>There is work required to enable good coexistence</a:t>
            </a:r>
            <a:br>
              <a:rPr lang="en-AU" dirty="0"/>
            </a:br>
            <a:r>
              <a:rPr lang="en-AU" dirty="0"/>
              <a:t> &amp; operation in 6 GHz in the future</a:t>
            </a:r>
          </a:p>
        </p:txBody>
      </p:sp>
      <p:sp>
        <p:nvSpPr>
          <p:cNvPr id="3" name="Content Placeholder 2">
            <a:extLst>
              <a:ext uri="{FF2B5EF4-FFF2-40B4-BE49-F238E27FC236}">
                <a16:creationId xmlns:a16="http://schemas.microsoft.com/office/drawing/2014/main" id="{CC9C0572-4529-42DF-A351-42272F126F51}"/>
              </a:ext>
            </a:extLst>
          </p:cNvPr>
          <p:cNvSpPr>
            <a:spLocks noGrp="1"/>
          </p:cNvSpPr>
          <p:nvPr>
            <p:ph idx="1"/>
          </p:nvPr>
        </p:nvSpPr>
        <p:spPr/>
        <p:txBody>
          <a:bodyPr/>
          <a:lstStyle/>
          <a:p>
            <a:pPr lvl="1"/>
            <a:r>
              <a:rPr lang="en-AU" dirty="0"/>
              <a:t>The adaptivity compromise in EN 303 687 means both 802.11ax &amp; 802.11be will need to operate using an </a:t>
            </a:r>
            <a:r>
              <a:rPr lang="en-AU" i="1" dirty="0"/>
              <a:t>EDT</a:t>
            </a:r>
            <a:r>
              <a:rPr lang="en-AU" dirty="0"/>
              <a:t> at -72 dBm in 6 GHz</a:t>
            </a:r>
          </a:p>
          <a:p>
            <a:pPr lvl="1"/>
            <a:r>
              <a:rPr lang="en-AU" dirty="0"/>
              <a:t>However, the current 802.11 standard effectively specified 802.11ax &amp; 802.11be operate using </a:t>
            </a:r>
            <a:r>
              <a:rPr lang="en-AU" i="1" dirty="0"/>
              <a:t>PD/ED </a:t>
            </a:r>
            <a:r>
              <a:rPr lang="en-AU" dirty="0"/>
              <a:t>at -82/-72 dBm in 6 GHz (in Europe)</a:t>
            </a:r>
          </a:p>
          <a:p>
            <a:pPr lvl="2"/>
            <a:r>
              <a:rPr lang="en-AU" dirty="0"/>
              <a:t>Which may disadvantage 802.11ax &amp; 802.11be when operating in the same</a:t>
            </a:r>
            <a:br>
              <a:rPr lang="en-AU" dirty="0"/>
            </a:br>
            <a:r>
              <a:rPr lang="en-AU" dirty="0"/>
              <a:t>6 GHz channel as LAA/NR-U using </a:t>
            </a:r>
            <a:r>
              <a:rPr lang="en-AU" i="1" dirty="0"/>
              <a:t>ED-only</a:t>
            </a:r>
            <a:r>
              <a:rPr lang="en-AU" dirty="0"/>
              <a:t> at -72 dBm </a:t>
            </a:r>
          </a:p>
          <a:p>
            <a:pPr lvl="1"/>
            <a:r>
              <a:rPr lang="en-AU" dirty="0" err="1"/>
              <a:t>TGbe</a:t>
            </a:r>
            <a:r>
              <a:rPr lang="en-AU" dirty="0"/>
              <a:t>/</a:t>
            </a:r>
            <a:r>
              <a:rPr lang="en-AU" dirty="0" err="1"/>
              <a:t>TGme</a:t>
            </a:r>
            <a:r>
              <a:rPr lang="en-AU" dirty="0"/>
              <a:t> might want to consider if &amp; when 802.11ax &amp; 802.11be should operate at </a:t>
            </a:r>
            <a:r>
              <a:rPr lang="en-AU" i="1" dirty="0"/>
              <a:t>ED-only</a:t>
            </a:r>
            <a:r>
              <a:rPr lang="en-AU" dirty="0"/>
              <a:t> at -72 dBm in 6 GHz</a:t>
            </a:r>
          </a:p>
          <a:p>
            <a:pPr lvl="2"/>
            <a:r>
              <a:rPr lang="en-AU" dirty="0"/>
              <a:t>A similar question could be applied to 5 GHz operation under EN 301 893 </a:t>
            </a:r>
          </a:p>
          <a:p>
            <a:pPr lvl="1"/>
            <a:r>
              <a:rPr lang="en-AU" dirty="0" err="1"/>
              <a:t>TGbe</a:t>
            </a:r>
            <a:r>
              <a:rPr lang="en-AU" dirty="0"/>
              <a:t> may also need to propose revisions to for 6 GHz to enable new 802.11be features not envisaged when EN 303 687 was developed</a:t>
            </a:r>
          </a:p>
          <a:p>
            <a:pPr lvl="2"/>
            <a:r>
              <a:rPr lang="en-AU" dirty="0"/>
              <a:t>Similar revisions will be required for 5 GHz operation under EN 301 893</a:t>
            </a:r>
          </a:p>
          <a:p>
            <a:pPr lvl="1"/>
            <a:r>
              <a:rPr lang="en-AU" b="1" dirty="0">
                <a:solidFill>
                  <a:srgbClr val="FF0000"/>
                </a:solidFill>
              </a:rPr>
              <a:t>Future submissions are welcome …</a:t>
            </a:r>
          </a:p>
        </p:txBody>
      </p:sp>
      <p:sp>
        <p:nvSpPr>
          <p:cNvPr id="4" name="Footer Placeholder 3">
            <a:extLst>
              <a:ext uri="{FF2B5EF4-FFF2-40B4-BE49-F238E27FC236}">
                <a16:creationId xmlns:a16="http://schemas.microsoft.com/office/drawing/2014/main" id="{083D9B05-C16B-4AC2-AC8A-24AD824ABEC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6F1CF92-BE62-4C47-9C45-B380E76123B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
        <p:nvSpPr>
          <p:cNvPr id="6" name="Rectangle 5">
            <a:extLst>
              <a:ext uri="{FF2B5EF4-FFF2-40B4-BE49-F238E27FC236}">
                <a16:creationId xmlns:a16="http://schemas.microsoft.com/office/drawing/2014/main" id="{7C9B45D5-69D0-4658-AF64-CB260B0D5C70}"/>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218785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4035937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includes the newly agreed adaptivity compromise</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981200"/>
            <a:ext cx="7772400" cy="4114800"/>
          </a:xfrm>
        </p:spPr>
        <p:txBody>
          <a:bodyPr/>
          <a:lstStyle/>
          <a:p>
            <a:r>
              <a:rPr lang="en-AU" dirty="0"/>
              <a:t>Document status after BRAN#109 (post Feb 2021)</a:t>
            </a:r>
          </a:p>
          <a:p>
            <a:pPr lvl="1"/>
            <a:r>
              <a:rPr lang="en-US" dirty="0"/>
              <a:t>Draft EN 301 893 </a:t>
            </a:r>
            <a:r>
              <a:rPr lang="en-AU" dirty="0"/>
              <a:t>v.2.1.43 (stable draft) – 30 Apr 2021</a:t>
            </a:r>
            <a:endParaRPr lang="en-GB" dirty="0"/>
          </a:p>
          <a:p>
            <a:r>
              <a:rPr lang="en-GB" dirty="0"/>
              <a:t>Discussion after </a:t>
            </a:r>
            <a:r>
              <a:rPr lang="en-AU" dirty="0"/>
              <a:t>BRAN#109</a:t>
            </a:r>
          </a:p>
          <a:p>
            <a:pPr lvl="1"/>
            <a:r>
              <a:rPr lang="en-AU" dirty="0"/>
              <a:t>Most/all ETSI BRAN agreements are included in EN 301 893 v2.1.43, including:</a:t>
            </a:r>
          </a:p>
          <a:p>
            <a:pPr lvl="2"/>
            <a:r>
              <a:rPr lang="en-AU" dirty="0"/>
              <a:t>Variety of editorial issues &amp; issues with less relevance to coexistence</a:t>
            </a:r>
          </a:p>
          <a:p>
            <a:pPr lvl="2"/>
            <a:r>
              <a:rPr lang="en-AU" dirty="0"/>
              <a:t>Compromise for adaptivity (and associated testing), as agreed at BRAN#109</a:t>
            </a:r>
          </a:p>
          <a:p>
            <a:pPr lvl="3"/>
            <a:r>
              <a:rPr lang="en-AU" dirty="0"/>
              <a:t>802.11be (and other technologies) will need to use an </a:t>
            </a:r>
            <a:r>
              <a:rPr lang="en-AU" i="1" dirty="0"/>
              <a:t>EDT</a:t>
            </a:r>
            <a:r>
              <a:rPr lang="en-AU" dirty="0"/>
              <a:t> of -72 dBm (scaled with </a:t>
            </a:r>
            <a:r>
              <a:rPr lang="en-AU" dirty="0" err="1"/>
              <a:t>tx</a:t>
            </a:r>
            <a:r>
              <a:rPr lang="en-AU" dirty="0"/>
              <a:t> power), whereas 802.11a/n/ac/</a:t>
            </a:r>
            <a:r>
              <a:rPr lang="en-AU" dirty="0" err="1"/>
              <a:t>ax</a:t>
            </a:r>
            <a:r>
              <a:rPr lang="en-AU" dirty="0"/>
              <a:t> conformant devices will be allowed to use an </a:t>
            </a:r>
            <a:r>
              <a:rPr lang="en-AU" i="1" dirty="0"/>
              <a:t>EDT</a:t>
            </a:r>
            <a:r>
              <a:rPr lang="en-AU" dirty="0"/>
              <a:t> of -62 dBm </a:t>
            </a:r>
          </a:p>
          <a:p>
            <a:pPr lvl="3"/>
            <a:r>
              <a:rPr lang="en-AU" dirty="0"/>
              <a:t>Simple testing is used to show conformance with 802.11a/n/ac/</a:t>
            </a:r>
            <a:r>
              <a:rPr lang="en-AU" dirty="0" err="1"/>
              <a:t>ax</a:t>
            </a:r>
            <a:r>
              <a:rPr lang="en-AU" dirty="0"/>
              <a:t>, and thus allow the use of an </a:t>
            </a:r>
            <a:r>
              <a:rPr lang="en-AU" i="1" dirty="0"/>
              <a:t>EDT</a:t>
            </a:r>
            <a:r>
              <a:rPr lang="en-AU" dirty="0"/>
              <a:t> of -62 dBm</a:t>
            </a: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2192412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a:p>
            <a:pPr marL="342900" lvl="1" indent="-342900" algn="ctr">
              <a:buNone/>
            </a:pPr>
            <a:r>
              <a:rPr lang="en-AU" sz="2400" b="1" dirty="0">
                <a:solidFill>
                  <a:srgbClr val="FF0000"/>
                </a:solidFill>
              </a:rPr>
              <a:t>Adaptivity compromise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491096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a:xfrm>
            <a:off x="685800" y="685800"/>
            <a:ext cx="8001000" cy="1066800"/>
          </a:xfrm>
        </p:spPr>
        <p:txBody>
          <a:bodyPr/>
          <a:lstStyle/>
          <a:p>
            <a:r>
              <a:rPr lang="en-AU" dirty="0"/>
              <a:t>ETSI BRAN agreed on 5 GHz compromises in ~2016 &amp; ~2018 that enabled 802.11ac/</a:t>
            </a:r>
            <a:r>
              <a:rPr lang="en-AU" dirty="0" err="1"/>
              <a:t>ax</a:t>
            </a:r>
            <a:r>
              <a:rPr lang="en-AU" dirty="0"/>
              <a:t> operation in Europe</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a:t>
            </a:r>
            <a:r>
              <a:rPr lang="en-AU" dirty="0" err="1"/>
              <a:t>coex</a:t>
            </a:r>
            <a:r>
              <a:rPr lang="en-AU" dirty="0"/>
              <a:t> problem in Europe (&amp; globally) was understood in ~2014</a:t>
            </a:r>
          </a:p>
          <a:p>
            <a:pPr lvl="1"/>
            <a:r>
              <a:rPr lang="en-AU" dirty="0"/>
              <a:t>How can different technologies detect each other and defer to each other in a way that enables equitable use of radio resources?</a:t>
            </a:r>
          </a:p>
          <a:p>
            <a:r>
              <a:rPr lang="en-AU" dirty="0"/>
              <a:t>A compromise solution in ~2016 (EN 301 893 v2.1.1) enabled 802.11ac</a:t>
            </a:r>
          </a:p>
          <a:p>
            <a:pPr lvl="1"/>
            <a:r>
              <a:rPr lang="en-AU" dirty="0"/>
              <a:t>Use EDCA-like LBT, with detection using:</a:t>
            </a:r>
          </a:p>
          <a:p>
            <a:pPr lvl="2"/>
            <a:r>
              <a:rPr lang="en-AU" dirty="0"/>
              <a:t>PD/ED @ -82/-62 dBm for 802.11a/n/ac systems</a:t>
            </a:r>
          </a:p>
          <a:p>
            <a:pPr lvl="2"/>
            <a:r>
              <a:rPr lang="en-AU" dirty="0"/>
              <a:t>ED-only at -72 dBm (scaled) for any system</a:t>
            </a:r>
          </a:p>
          <a:p>
            <a:pPr lvl="1"/>
            <a:r>
              <a:rPr lang="en-AU" dirty="0"/>
              <a:t>Allowed 802.11ac to be placed on the European market</a:t>
            </a:r>
          </a:p>
          <a:p>
            <a:r>
              <a:rPr lang="en-AU" dirty="0"/>
              <a:t>A new solution ~2018 (stable draft of EN 301 893) enabled 802.11ax</a:t>
            </a:r>
          </a:p>
          <a:p>
            <a:pPr lvl="1"/>
            <a:r>
              <a:rPr lang="en-AU" dirty="0"/>
              <a:t>Use EDCA-like LBT, with detection using:</a:t>
            </a:r>
          </a:p>
          <a:p>
            <a:pPr lvl="2"/>
            <a:r>
              <a:rPr lang="en-AU" dirty="0"/>
              <a:t>PD/ED @ -82/-62 dBm for any system</a:t>
            </a:r>
          </a:p>
          <a:p>
            <a:pPr lvl="2"/>
            <a:r>
              <a:rPr lang="en-AU" dirty="0"/>
              <a:t>ED-only at -72 dBm (scaled) for any system</a:t>
            </a:r>
          </a:p>
          <a:p>
            <a:pPr lvl="1"/>
            <a:r>
              <a:rPr lang="en-AU" dirty="0">
                <a:solidFill>
                  <a:srgbClr val="FF0000"/>
                </a:solidFill>
              </a:rPr>
              <a:t>Assisted 802.11ax placement on the Euro market using a Notified Body</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
        <p:nvSpPr>
          <p:cNvPr id="6" name="Rectangle 5">
            <a:extLst>
              <a:ext uri="{FF2B5EF4-FFF2-40B4-BE49-F238E27FC236}">
                <a16:creationId xmlns:a16="http://schemas.microsoft.com/office/drawing/2014/main" id="{2F23BAB3-AEA9-4F9F-A0BF-AC0A599EA762}"/>
              </a:ext>
            </a:extLst>
          </p:cNvPr>
          <p:cNvSpPr/>
          <p:nvPr/>
        </p:nvSpPr>
        <p:spPr bwMode="auto">
          <a:xfrm rot="2396923">
            <a:off x="8051029" y="8503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1545361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a:xfrm>
            <a:off x="685800" y="685800"/>
            <a:ext cx="8382000" cy="1066800"/>
          </a:xfrm>
        </p:spPr>
        <p:txBody>
          <a:bodyPr/>
          <a:lstStyle/>
          <a:p>
            <a:r>
              <a:rPr lang="en-AU" dirty="0"/>
              <a:t>In 2020, some stakeholders wanted to revisit the previous 5 GHz compromise, esp. in context of 802.11be</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During 2020, some NR-U/LAA stakeholders expressed strong opposition to the compromise documented in the stable draft of EN 301 893 at the time</a:t>
            </a:r>
          </a:p>
          <a:p>
            <a:pPr lvl="1"/>
            <a:r>
              <a:rPr lang="en-AU" dirty="0"/>
              <a:t>Reasons were varied … some legitimate to some extent, others not so much … it is complicated!</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2"/>
            <a:r>
              <a:rPr lang="en-AU" dirty="0"/>
              <a:t>…</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
        <p:nvSpPr>
          <p:cNvPr id="6" name="Rectangle 5">
            <a:extLst>
              <a:ext uri="{FF2B5EF4-FFF2-40B4-BE49-F238E27FC236}">
                <a16:creationId xmlns:a16="http://schemas.microsoft.com/office/drawing/2014/main" id="{7F7DE9B2-0141-4987-B552-887708E73706}"/>
              </a:ext>
            </a:extLst>
          </p:cNvPr>
          <p:cNvSpPr/>
          <p:nvPr/>
        </p:nvSpPr>
        <p:spPr bwMode="auto">
          <a:xfrm rot="2396923">
            <a:off x="8051029" y="5179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749713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a:xfrm>
            <a:off x="685800" y="685800"/>
            <a:ext cx="8458200" cy="1066800"/>
          </a:xfrm>
        </p:spPr>
        <p:txBody>
          <a:bodyPr>
            <a:normAutofit/>
          </a:bodyPr>
          <a:lstStyle/>
          <a:p>
            <a:r>
              <a:rPr lang="en-AU" dirty="0"/>
              <a:t>In BRAN#108, a </a:t>
            </a:r>
            <a:r>
              <a:rPr lang="en-AU" i="1" dirty="0"/>
              <a:t>compromise</a:t>
            </a:r>
            <a:r>
              <a:rPr lang="en-AU" dirty="0"/>
              <a:t> restricting 802.11be from using </a:t>
            </a:r>
            <a:r>
              <a:rPr lang="en-AU" i="1" dirty="0"/>
              <a:t>PD/ED </a:t>
            </a:r>
            <a:r>
              <a:rPr lang="en-AU" dirty="0"/>
              <a:t>@ -82/-62 dBm in 5 GHz was proposed</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r>
              <a:rPr lang="en-AU" dirty="0"/>
              <a:t>Submission to BRAN#108 (Dec 2020)</a:t>
            </a:r>
          </a:p>
          <a:p>
            <a:pPr lvl="1"/>
            <a:r>
              <a:rPr lang="en-AU" dirty="0">
                <a:latin typeface="+mj-lt"/>
              </a:rPr>
              <a:t>BRAN(20)108008r1: </a:t>
            </a:r>
            <a:r>
              <a:rPr lang="en-AU" i="1" dirty="0">
                <a:latin typeface="+mj-lt"/>
              </a:rPr>
              <a:t>Compromise on 5 GHz channel access mechanism </a:t>
            </a:r>
            <a:r>
              <a:rPr lang="en-AU" dirty="0">
                <a:latin typeface="+mj-lt"/>
              </a:rPr>
              <a:t>(HPE, Ericsson, Broadcom, CableLabs, Cisco, Huawei, Intel, Nokia &amp; Ruckus)</a:t>
            </a:r>
            <a:endParaRPr lang="en-US" sz="1800" dirty="0">
              <a:effectLst/>
              <a:latin typeface="+mj-lt"/>
              <a:ea typeface="Times New Roman" panose="02020603050405020304" pitchFamily="18" charset="0"/>
            </a:endParaRPr>
          </a:p>
          <a:p>
            <a:r>
              <a:rPr lang="en-GB" dirty="0"/>
              <a:t>Summary of discussion at BRAN #108</a:t>
            </a:r>
          </a:p>
          <a:p>
            <a:pPr lvl="1"/>
            <a:r>
              <a:rPr lang="en-AU" dirty="0"/>
              <a:t>In the interests of making timely progress, many ETSI BRAN participants proposed a new compromise to ETSI BRAN for EN 301 892</a:t>
            </a:r>
          </a:p>
          <a:p>
            <a:pPr lvl="1"/>
            <a:r>
              <a:rPr lang="en-AU" dirty="0"/>
              <a:t>It was proposed the LBT mechanism in EN 301 893 be based on operation by </a:t>
            </a:r>
            <a:r>
              <a:rPr lang="en-AU" i="1" dirty="0"/>
              <a:t>devices</a:t>
            </a:r>
            <a:r>
              <a:rPr lang="en-AU" dirty="0"/>
              <a:t> (with multiple logical </a:t>
            </a:r>
            <a:r>
              <a:rPr lang="en-AU" i="1" dirty="0"/>
              <a:t>devices</a:t>
            </a:r>
            <a:r>
              <a:rPr lang="en-AU" dirty="0"/>
              <a:t> in a physical piece of </a:t>
            </a:r>
            <a:r>
              <a:rPr lang="en-AU" i="1" dirty="0"/>
              <a:t>equipment</a:t>
            </a:r>
            <a:r>
              <a:rPr lang="en-AU" dirty="0"/>
              <a:t>) in two </a:t>
            </a:r>
            <a:r>
              <a:rPr lang="en-AU" i="1" dirty="0"/>
              <a:t>categories</a:t>
            </a:r>
          </a:p>
          <a:p>
            <a:pPr lvl="2"/>
            <a:r>
              <a:rPr lang="en-AU" dirty="0"/>
              <a:t>Devices operating in conformance with 802.11a/n/ac/</a:t>
            </a:r>
            <a:r>
              <a:rPr lang="en-AU" dirty="0" err="1"/>
              <a:t>ax</a:t>
            </a:r>
            <a:r>
              <a:rPr lang="en-AU" dirty="0"/>
              <a:t> (including the use of </a:t>
            </a:r>
            <a:r>
              <a:rPr lang="en-AU" i="1" dirty="0"/>
              <a:t>PD/ED </a:t>
            </a:r>
            <a:r>
              <a:rPr lang="en-AU" dirty="0"/>
              <a:t>@ -82/-62 dBm) may use </a:t>
            </a:r>
            <a:r>
              <a:rPr lang="en-AU" i="1" dirty="0"/>
              <a:t>ED-only </a:t>
            </a:r>
            <a:r>
              <a:rPr lang="en-AU" dirty="0"/>
              <a:t>@ -62 dBm (</a:t>
            </a:r>
            <a:r>
              <a:rPr lang="en-AU" i="1" dirty="0"/>
              <a:t>status quo</a:t>
            </a:r>
            <a:r>
              <a:rPr lang="en-AU" dirty="0"/>
              <a:t>)</a:t>
            </a:r>
          </a:p>
          <a:p>
            <a:pPr lvl="2"/>
            <a:r>
              <a:rPr lang="en-AU" dirty="0"/>
              <a:t>Any other </a:t>
            </a:r>
            <a:r>
              <a:rPr lang="en-AU" i="1" dirty="0"/>
              <a:t>devices</a:t>
            </a:r>
            <a:r>
              <a:rPr lang="en-AU" dirty="0"/>
              <a:t> use </a:t>
            </a:r>
            <a:r>
              <a:rPr lang="en-AU" i="1" dirty="0"/>
              <a:t>ED-only</a:t>
            </a:r>
            <a:r>
              <a:rPr lang="en-AU" dirty="0"/>
              <a:t> @ -72 dBm (scaled with </a:t>
            </a:r>
            <a:r>
              <a:rPr lang="en-AU" dirty="0" err="1"/>
              <a:t>tx</a:t>
            </a:r>
            <a:r>
              <a:rPr lang="en-AU" dirty="0"/>
              <a:t> power) in all channels</a:t>
            </a:r>
          </a:p>
        </p:txBody>
      </p:sp>
      <p:sp>
        <p:nvSpPr>
          <p:cNvPr id="4" name="Rectangle 3">
            <a:extLst>
              <a:ext uri="{FF2B5EF4-FFF2-40B4-BE49-F238E27FC236}">
                <a16:creationId xmlns:a16="http://schemas.microsoft.com/office/drawing/2014/main" id="{AF831022-7068-41A2-A264-4107E0C426E5}"/>
              </a:ext>
            </a:extLst>
          </p:cNvPr>
          <p:cNvSpPr/>
          <p:nvPr/>
        </p:nvSpPr>
        <p:spPr bwMode="auto">
          <a:xfrm rot="2396923">
            <a:off x="8051029" y="11551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581593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8078F7-3D1F-4F82-8494-9F66AE43C6E6}"/>
              </a:ext>
            </a:extLst>
          </p:cNvPr>
          <p:cNvSpPr>
            <a:spLocks noGrp="1"/>
          </p:cNvSpPr>
          <p:nvPr>
            <p:ph type="title"/>
          </p:nvPr>
        </p:nvSpPr>
        <p:spPr>
          <a:xfrm>
            <a:off x="685800" y="685800"/>
            <a:ext cx="8077200" cy="1066800"/>
          </a:xfrm>
        </p:spPr>
        <p:txBody>
          <a:bodyPr/>
          <a:lstStyle/>
          <a:p>
            <a:r>
              <a:rPr lang="en-AU" dirty="0"/>
              <a:t>In BRAN#108, not everyone agreed with restrictions on 802.11be using </a:t>
            </a:r>
            <a:r>
              <a:rPr lang="en-AU" i="1" dirty="0"/>
              <a:t>PD/ED </a:t>
            </a:r>
            <a:r>
              <a:rPr lang="en-AU" dirty="0"/>
              <a:t>@ -82/-62 dBm in 5 GHz</a:t>
            </a:r>
          </a:p>
        </p:txBody>
      </p:sp>
      <p:sp>
        <p:nvSpPr>
          <p:cNvPr id="3" name="Content Placeholder 2">
            <a:extLst>
              <a:ext uri="{FF2B5EF4-FFF2-40B4-BE49-F238E27FC236}">
                <a16:creationId xmlns:a16="http://schemas.microsoft.com/office/drawing/2014/main" id="{38AC539C-5BDA-4531-B965-07FE61594BD2}"/>
              </a:ext>
            </a:extLst>
          </p:cNvPr>
          <p:cNvSpPr>
            <a:spLocks noGrp="1"/>
          </p:cNvSpPr>
          <p:nvPr>
            <p:ph idx="1"/>
          </p:nvPr>
        </p:nvSpPr>
        <p:spPr/>
        <p:txBody>
          <a:bodyPr/>
          <a:lstStyle/>
          <a:p>
            <a:r>
              <a:rPr lang="en-GB" dirty="0"/>
              <a:t>Summary of discussion at BRAN #108</a:t>
            </a:r>
          </a:p>
          <a:p>
            <a:pPr lvl="1"/>
            <a:r>
              <a:rPr lang="en-GB" dirty="0"/>
              <a:t>Generally, most stakeholders were happy that progress was being made towards a compromise … rather than the usual fights</a:t>
            </a:r>
          </a:p>
          <a:p>
            <a:pPr lvl="1"/>
            <a:r>
              <a:rPr lang="en-GB" dirty="0"/>
              <a:t>However, some (especially Qualcomm &amp; Microsoft) were concerned that 802.11be devices will be unable to use an </a:t>
            </a:r>
            <a:r>
              <a:rPr lang="en-GB" i="1" dirty="0"/>
              <a:t>EDT</a:t>
            </a:r>
            <a:r>
              <a:rPr lang="en-GB" dirty="0"/>
              <a:t> at -62 dBm in 5 GHz</a:t>
            </a:r>
          </a:p>
          <a:p>
            <a:pPr lvl="2"/>
            <a:r>
              <a:rPr lang="en-GB" dirty="0"/>
              <a:t>Qualcomm asserted that 802.11be devices using </a:t>
            </a:r>
            <a:r>
              <a:rPr lang="en-GB" i="1" dirty="0"/>
              <a:t>ED-only</a:t>
            </a:r>
            <a:r>
              <a:rPr lang="en-GB" dirty="0"/>
              <a:t> @ -72 dBm or </a:t>
            </a:r>
            <a:r>
              <a:rPr lang="en-GB" i="1" dirty="0"/>
              <a:t>PD/ED </a:t>
            </a:r>
            <a:r>
              <a:rPr lang="en-GB" dirty="0"/>
              <a:t>@ -82/-72 dBm would suffer compared to 802.11ax devices using </a:t>
            </a:r>
            <a:r>
              <a:rPr lang="en-GB" i="1" dirty="0"/>
              <a:t>PD/ED</a:t>
            </a:r>
            <a:br>
              <a:rPr lang="en-GB" i="1" dirty="0"/>
            </a:br>
            <a:r>
              <a:rPr lang="en-GB" dirty="0"/>
              <a:t>@ -82/-62 dBm because most deferrals are based on an </a:t>
            </a:r>
            <a:r>
              <a:rPr lang="en-GB" i="1" dirty="0"/>
              <a:t>EDT</a:t>
            </a:r>
            <a:r>
              <a:rPr lang="en-GB" dirty="0"/>
              <a:t> @ -62 dBm</a:t>
            </a:r>
          </a:p>
          <a:p>
            <a:pPr lvl="2"/>
            <a:r>
              <a:rPr lang="en-GB" dirty="0"/>
              <a:t>In response, others noted one can’t claim it is fair for LAA/NR-U to use </a:t>
            </a:r>
            <a:r>
              <a:rPr lang="en-GB" i="1" dirty="0"/>
              <a:t>ED-only</a:t>
            </a:r>
            <a:r>
              <a:rPr lang="en-GB" dirty="0"/>
              <a:t> @ -72 dBm when coexisting with 802.11a/n/ac/</a:t>
            </a:r>
            <a:r>
              <a:rPr lang="en-GB" dirty="0" err="1"/>
              <a:t>ax</a:t>
            </a:r>
            <a:r>
              <a:rPr lang="en-GB" dirty="0"/>
              <a:t> but not for 802.11be </a:t>
            </a:r>
          </a:p>
          <a:p>
            <a:pPr lvl="1"/>
            <a:r>
              <a:rPr lang="en-GB" dirty="0"/>
              <a:t>These concerns were not resolved in BRAN#108 and so the compromise was not included in the stable draft EN 301 893 v2.1.41</a:t>
            </a:r>
          </a:p>
          <a:p>
            <a:pPr lvl="2"/>
            <a:r>
              <a:rPr lang="en-GB" dirty="0"/>
              <a:t>The stable draft still specifies any device can use </a:t>
            </a:r>
            <a:r>
              <a:rPr lang="en-GB" i="1" dirty="0"/>
              <a:t>PD/ED </a:t>
            </a:r>
            <a:r>
              <a:rPr lang="en-GB" dirty="0"/>
              <a:t>at -82/-62 dBm or</a:t>
            </a:r>
            <a:br>
              <a:rPr lang="en-GB" dirty="0"/>
            </a:br>
            <a:r>
              <a:rPr lang="en-GB" i="1" dirty="0"/>
              <a:t>ED-only </a:t>
            </a:r>
            <a:r>
              <a:rPr lang="en-GB" dirty="0"/>
              <a:t>at -72 dBm (</a:t>
            </a:r>
            <a:r>
              <a:rPr lang="en-GB" dirty="0" err="1"/>
              <a:t>tx</a:t>
            </a:r>
            <a:r>
              <a:rPr lang="en-GB" dirty="0"/>
              <a:t> scaled) … but with testing issues unresolved</a:t>
            </a:r>
          </a:p>
          <a:p>
            <a:pPr lvl="1"/>
            <a:endParaRPr lang="en-AU" dirty="0"/>
          </a:p>
        </p:txBody>
      </p:sp>
      <p:sp>
        <p:nvSpPr>
          <p:cNvPr id="4" name="Footer Placeholder 3">
            <a:extLst>
              <a:ext uri="{FF2B5EF4-FFF2-40B4-BE49-F238E27FC236}">
                <a16:creationId xmlns:a16="http://schemas.microsoft.com/office/drawing/2014/main" id="{5F6D1B38-322E-49DB-BDC3-EE5FF6EAD22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3386C0F-4821-43D9-9541-68A196BC9767}"/>
              </a:ext>
            </a:extLst>
          </p:cNvPr>
          <p:cNvSpPr>
            <a:spLocks noGrp="1"/>
          </p:cNvSpPr>
          <p:nvPr>
            <p:ph type="sldNum" sz="quarter" idx="11"/>
          </p:nvPr>
        </p:nvSpPr>
        <p:spPr/>
        <p:txBody>
          <a:bodyPr/>
          <a:lstStyle/>
          <a:p>
            <a:r>
              <a:rPr lang="en-US"/>
              <a:t>Slide </a:t>
            </a:r>
            <a:fld id="{EF4002E7-DB4D-4CC3-8382-1939D19420D8}" type="slidenum">
              <a:rPr lang="en-US" smtClean="0"/>
              <a:pPr/>
              <a:t>66</a:t>
            </a:fld>
            <a:endParaRPr lang="en-US"/>
          </a:p>
        </p:txBody>
      </p:sp>
      <p:sp>
        <p:nvSpPr>
          <p:cNvPr id="6" name="Rectangle 5">
            <a:extLst>
              <a:ext uri="{FF2B5EF4-FFF2-40B4-BE49-F238E27FC236}">
                <a16:creationId xmlns:a16="http://schemas.microsoft.com/office/drawing/2014/main" id="{E20C04ED-54AE-4557-B111-738D43A401D1}"/>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2628941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a:xfrm>
            <a:off x="685800" y="685800"/>
            <a:ext cx="7772400" cy="1066800"/>
          </a:xfrm>
        </p:spPr>
        <p:txBody>
          <a:bodyPr/>
          <a:lstStyle/>
          <a:p>
            <a:r>
              <a:rPr lang="en-AU" dirty="0"/>
              <a:t>There was only one submission to BRAN #109 in relation to adaptivity in 5 GHz …</a:t>
            </a:r>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981200"/>
            <a:ext cx="7772400" cy="4114800"/>
          </a:xfrm>
        </p:spPr>
        <p:txBody>
          <a:bodyPr/>
          <a:lstStyle/>
          <a:p>
            <a:r>
              <a:rPr lang="en-AU" dirty="0"/>
              <a:t>Submissions to BRAN#109 (Feb 2021)</a:t>
            </a:r>
          </a:p>
          <a:p>
            <a:pPr lvl="1"/>
            <a:r>
              <a:rPr lang="en-AU" dirty="0">
                <a:latin typeface="+mj-lt"/>
              </a:rPr>
              <a:t> BRAN(21)109027: </a:t>
            </a:r>
            <a:r>
              <a:rPr lang="en-AU" i="1" dirty="0">
                <a:latin typeface="+mj-lt"/>
              </a:rPr>
              <a:t>5 GHz Channel Access </a:t>
            </a:r>
            <a:r>
              <a:rPr lang="en-AU" dirty="0">
                <a:latin typeface="+mj-lt"/>
              </a:rPr>
              <a:t>(Nokia)</a:t>
            </a:r>
            <a:endParaRPr lang="en-US" sz="1800" dirty="0">
              <a:effectLst/>
              <a:latin typeface="+mj-lt"/>
              <a:ea typeface="Times New Roman" panose="02020603050405020304" pitchFamily="18" charset="0"/>
            </a:endParaRPr>
          </a:p>
          <a:p>
            <a:r>
              <a:rPr lang="en-GB" dirty="0"/>
              <a:t>Summary of submissions to BRAN #109</a:t>
            </a:r>
          </a:p>
          <a:p>
            <a:pPr lvl="1"/>
            <a:r>
              <a:rPr lang="en-AU" dirty="0"/>
              <a:t>Nokia highlights various alternatives for EN 301 893</a:t>
            </a:r>
          </a:p>
          <a:p>
            <a:pPr lvl="2"/>
            <a:r>
              <a:rPr lang="en-AU" i="1" dirty="0"/>
              <a:t>ED-only</a:t>
            </a:r>
            <a:r>
              <a:rPr lang="en-AU" dirty="0"/>
              <a:t> @ -72 dBm (a function of </a:t>
            </a:r>
            <a:r>
              <a:rPr lang="en-AU" dirty="0" err="1"/>
              <a:t>tx</a:t>
            </a:r>
            <a:r>
              <a:rPr lang="en-AU" dirty="0"/>
              <a:t> power) </a:t>
            </a:r>
            <a:r>
              <a:rPr lang="en-AU" dirty="0">
                <a:solidFill>
                  <a:srgbClr val="00B050"/>
                </a:solidFill>
              </a:rPr>
              <a:t>– the compromise</a:t>
            </a:r>
          </a:p>
          <a:p>
            <a:pPr lvl="3"/>
            <a:r>
              <a:rPr lang="en-AU" dirty="0"/>
              <a:t>… with 802.11a/n/ac/</a:t>
            </a:r>
            <a:r>
              <a:rPr lang="en-AU" dirty="0" err="1"/>
              <a:t>ax</a:t>
            </a:r>
            <a:r>
              <a:rPr lang="en-AU" dirty="0"/>
              <a:t> conformant devices allowed to use an </a:t>
            </a:r>
            <a:r>
              <a:rPr lang="en-AU" i="1" dirty="0"/>
              <a:t>EDT</a:t>
            </a:r>
            <a:r>
              <a:rPr lang="en-AU" dirty="0"/>
              <a:t> @ -62 dBm </a:t>
            </a:r>
          </a:p>
          <a:p>
            <a:pPr lvl="2"/>
            <a:r>
              <a:rPr lang="en-AU" i="1" dirty="0"/>
              <a:t>ED-only</a:t>
            </a:r>
            <a:r>
              <a:rPr lang="en-AU" dirty="0"/>
              <a:t> @ -72 dBm (possibly a function of </a:t>
            </a:r>
            <a:r>
              <a:rPr lang="en-AU" dirty="0" err="1"/>
              <a:t>tx</a:t>
            </a:r>
            <a:r>
              <a:rPr lang="en-AU" dirty="0"/>
              <a:t> power)</a:t>
            </a:r>
          </a:p>
          <a:p>
            <a:pPr lvl="3"/>
            <a:r>
              <a:rPr lang="en-AU" dirty="0"/>
              <a:t>… with no exceptions</a:t>
            </a:r>
          </a:p>
          <a:p>
            <a:pPr lvl="2"/>
            <a:r>
              <a:rPr lang="en-AU" i="1" dirty="0"/>
              <a:t>ED-only</a:t>
            </a:r>
            <a:r>
              <a:rPr lang="en-AU" dirty="0"/>
              <a:t> @ -62 dBm</a:t>
            </a:r>
          </a:p>
          <a:p>
            <a:pPr lvl="3"/>
            <a:r>
              <a:rPr lang="en-AU" dirty="0"/>
              <a:t>… with no exceptions</a:t>
            </a:r>
          </a:p>
          <a:p>
            <a:pPr lvl="2"/>
            <a:r>
              <a:rPr lang="en-AU" i="1" dirty="0"/>
              <a:t>ED-only</a:t>
            </a:r>
            <a:r>
              <a:rPr lang="en-AU" dirty="0"/>
              <a:t> @ -72 dBm OR </a:t>
            </a:r>
            <a:r>
              <a:rPr lang="en-AU" i="1" dirty="0"/>
              <a:t>PD/ED </a:t>
            </a:r>
            <a:r>
              <a:rPr lang="en-AU" dirty="0"/>
              <a:t>@ -82/-62 </a:t>
            </a:r>
            <a:r>
              <a:rPr lang="en-AU" dirty="0">
                <a:solidFill>
                  <a:srgbClr val="FF9900"/>
                </a:solidFill>
              </a:rPr>
              <a:t>– the </a:t>
            </a:r>
            <a:r>
              <a:rPr lang="en-AU" i="1" dirty="0">
                <a:solidFill>
                  <a:srgbClr val="FF9900"/>
                </a:solidFill>
              </a:rPr>
              <a:t>status quo</a:t>
            </a:r>
          </a:p>
          <a:p>
            <a:pPr lvl="3"/>
            <a:r>
              <a:rPr lang="en-AU" dirty="0"/>
              <a:t>… with detailed PD testing based on 802.11a preamble</a:t>
            </a:r>
          </a:p>
          <a:p>
            <a:pPr lvl="2"/>
            <a:r>
              <a:rPr lang="en-AU" i="1" dirty="0"/>
              <a:t>ED-only</a:t>
            </a:r>
            <a:r>
              <a:rPr lang="en-AU" dirty="0"/>
              <a:t> @ -72 dBm OR </a:t>
            </a:r>
            <a:r>
              <a:rPr lang="en-AU" i="1" dirty="0"/>
              <a:t>PD/ED </a:t>
            </a:r>
            <a:r>
              <a:rPr lang="en-AU" dirty="0"/>
              <a:t>@ -82/-62</a:t>
            </a:r>
          </a:p>
          <a:p>
            <a:pPr lvl="3"/>
            <a:r>
              <a:rPr lang="en-AU" dirty="0"/>
              <a:t>… with simple PD testing based on technology specific preamble</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67</a:t>
            </a:fld>
            <a:endParaRPr lang="en-US"/>
          </a:p>
        </p:txBody>
      </p:sp>
      <p:sp>
        <p:nvSpPr>
          <p:cNvPr id="6" name="Rectangle 5">
            <a:extLst>
              <a:ext uri="{FF2B5EF4-FFF2-40B4-BE49-F238E27FC236}">
                <a16:creationId xmlns:a16="http://schemas.microsoft.com/office/drawing/2014/main" id="{124526B6-4F49-464F-827C-857D2E4D4A60}"/>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19333368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0665-E0C2-4354-9AEC-4D33BDA2C6A6}"/>
              </a:ext>
            </a:extLst>
          </p:cNvPr>
          <p:cNvSpPr>
            <a:spLocks noGrp="1"/>
          </p:cNvSpPr>
          <p:nvPr>
            <p:ph type="title"/>
          </p:nvPr>
        </p:nvSpPr>
        <p:spPr/>
        <p:txBody>
          <a:bodyPr/>
          <a:lstStyle/>
          <a:p>
            <a:r>
              <a:rPr lang="en-AU" dirty="0"/>
              <a:t>… with Nokia advocating adoption of the previously proposed </a:t>
            </a:r>
            <a:r>
              <a:rPr lang="en-AU" i="1" dirty="0"/>
              <a:t>compromise</a:t>
            </a:r>
            <a:r>
              <a:rPr lang="en-AU" dirty="0"/>
              <a:t> (with a refinement)</a:t>
            </a:r>
          </a:p>
        </p:txBody>
      </p:sp>
      <p:sp>
        <p:nvSpPr>
          <p:cNvPr id="3" name="Content Placeholder 2">
            <a:extLst>
              <a:ext uri="{FF2B5EF4-FFF2-40B4-BE49-F238E27FC236}">
                <a16:creationId xmlns:a16="http://schemas.microsoft.com/office/drawing/2014/main" id="{8CD28963-A65D-4BDD-9DF5-9647F2BF794C}"/>
              </a:ext>
            </a:extLst>
          </p:cNvPr>
          <p:cNvSpPr>
            <a:spLocks noGrp="1"/>
          </p:cNvSpPr>
          <p:nvPr>
            <p:ph idx="1"/>
          </p:nvPr>
        </p:nvSpPr>
        <p:spPr/>
        <p:txBody>
          <a:bodyPr/>
          <a:lstStyle/>
          <a:p>
            <a:pPr lvl="1"/>
            <a:r>
              <a:rPr lang="en-AU" dirty="0"/>
              <a:t>Nokia advocated the adoption of the previously proposed </a:t>
            </a:r>
            <a:r>
              <a:rPr lang="en-AU" i="1" dirty="0"/>
              <a:t>compromise</a:t>
            </a:r>
            <a:r>
              <a:rPr lang="en-AU" dirty="0"/>
              <a:t> as a first step with the goal of breaking the current impasse</a:t>
            </a:r>
          </a:p>
          <a:p>
            <a:pPr lvl="2"/>
            <a:r>
              <a:rPr lang="en-AU" i="1" dirty="0"/>
              <a:t>ED-only</a:t>
            </a:r>
            <a:r>
              <a:rPr lang="en-AU" dirty="0"/>
              <a:t> at -72 dBm …</a:t>
            </a:r>
          </a:p>
          <a:p>
            <a:pPr lvl="2"/>
            <a:r>
              <a:rPr lang="en-AU" dirty="0"/>
              <a:t>… with an exception that allows IEEE 802.11a/n/ac/</a:t>
            </a:r>
            <a:r>
              <a:rPr lang="en-AU" dirty="0" err="1"/>
              <a:t>ax</a:t>
            </a:r>
            <a:r>
              <a:rPr lang="en-AU" dirty="0"/>
              <a:t> conformant devices to use </a:t>
            </a:r>
            <a:r>
              <a:rPr lang="en-AU" i="1" dirty="0"/>
              <a:t>EDT</a:t>
            </a:r>
            <a:r>
              <a:rPr lang="en-AU" dirty="0"/>
              <a:t> @ -62 dBm (and PD if desired)</a:t>
            </a:r>
          </a:p>
          <a:p>
            <a:pPr lvl="2"/>
            <a:r>
              <a:rPr lang="en-AU" dirty="0"/>
              <a:t>… but no exception for IEEE 802.11be conformant devices</a:t>
            </a:r>
          </a:p>
          <a:p>
            <a:pPr lvl="1"/>
            <a:r>
              <a:rPr lang="en-AU" dirty="0"/>
              <a:t>However, Nokia also advocated a second step that allows other choices to be considered in a future </a:t>
            </a:r>
            <a:r>
              <a:rPr lang="en-AU" i="1" dirty="0"/>
              <a:t>Work Item </a:t>
            </a:r>
            <a:r>
              <a:rPr lang="en-AU" dirty="0"/>
              <a:t>in ETSI BRAN</a:t>
            </a:r>
          </a:p>
          <a:p>
            <a:pPr lvl="2"/>
            <a:r>
              <a:rPr lang="en-AU" dirty="0"/>
              <a:t>Nokia particularly suggested consideration of the </a:t>
            </a:r>
            <a:r>
              <a:rPr lang="en-AU" i="1" dirty="0"/>
              <a:t>ED-only</a:t>
            </a:r>
            <a:r>
              <a:rPr lang="en-AU" dirty="0"/>
              <a:t> @ -72 dBm &amp;</a:t>
            </a:r>
            <a:br>
              <a:rPr lang="en-AU" dirty="0"/>
            </a:br>
            <a:r>
              <a:rPr lang="en-AU" i="1" dirty="0"/>
              <a:t>ED-only </a:t>
            </a:r>
            <a:r>
              <a:rPr lang="en-AU" dirty="0"/>
              <a:t>@ -62 dBm alternatives</a:t>
            </a:r>
          </a:p>
          <a:p>
            <a:pPr lvl="2"/>
            <a:r>
              <a:rPr lang="en-AU" dirty="0"/>
              <a:t>… given they don’t support any use of </a:t>
            </a:r>
            <a:r>
              <a:rPr lang="en-AU" i="1" dirty="0"/>
              <a:t>PD</a:t>
            </a:r>
            <a:r>
              <a:rPr lang="en-AU" dirty="0"/>
              <a:t> (either using a common preamble or a technology specific preamble)</a:t>
            </a:r>
          </a:p>
          <a:p>
            <a:pPr lvl="2"/>
            <a:r>
              <a:rPr lang="en-AU" dirty="0"/>
              <a:t>… with any considerations based on future experience/knowledge</a:t>
            </a:r>
          </a:p>
          <a:p>
            <a:pPr marL="1588" lvl="1" indent="0">
              <a:buNone/>
            </a:pPr>
            <a:endParaRPr lang="en-AU" dirty="0"/>
          </a:p>
        </p:txBody>
      </p:sp>
      <p:sp>
        <p:nvSpPr>
          <p:cNvPr id="4" name="Footer Placeholder 3">
            <a:extLst>
              <a:ext uri="{FF2B5EF4-FFF2-40B4-BE49-F238E27FC236}">
                <a16:creationId xmlns:a16="http://schemas.microsoft.com/office/drawing/2014/main" id="{C3563C81-903B-4AA0-9813-06CA2CEDFAE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D6039B-63FC-4CA4-9766-827474646E3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
        <p:nvSpPr>
          <p:cNvPr id="6" name="Rectangle 5">
            <a:extLst>
              <a:ext uri="{FF2B5EF4-FFF2-40B4-BE49-F238E27FC236}">
                <a16:creationId xmlns:a16="http://schemas.microsoft.com/office/drawing/2014/main" id="{A508B087-277F-4872-BA73-AF39783A6E7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
        <p:nvSpPr>
          <p:cNvPr id="7" name="Left Brace 6">
            <a:extLst>
              <a:ext uri="{FF2B5EF4-FFF2-40B4-BE49-F238E27FC236}">
                <a16:creationId xmlns:a16="http://schemas.microsoft.com/office/drawing/2014/main" id="{0C432C71-1DF2-4301-AC4B-541CE89145D8}"/>
              </a:ext>
            </a:extLst>
          </p:cNvPr>
          <p:cNvSpPr/>
          <p:nvPr/>
        </p:nvSpPr>
        <p:spPr bwMode="auto">
          <a:xfrm>
            <a:off x="533400" y="3886200"/>
            <a:ext cx="304800" cy="1905000"/>
          </a:xfrm>
          <a:prstGeom prst="leftBrace">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0B2FB13D-8D16-441A-B790-1CC61DA14D40}"/>
              </a:ext>
            </a:extLst>
          </p:cNvPr>
          <p:cNvSpPr/>
          <p:nvPr/>
        </p:nvSpPr>
        <p:spPr bwMode="auto">
          <a:xfrm rot="16200000">
            <a:off x="-1384305" y="4672506"/>
            <a:ext cx="3429006" cy="332385"/>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The refinement at BRAN#109</a:t>
            </a:r>
          </a:p>
        </p:txBody>
      </p:sp>
    </p:spTree>
    <p:extLst>
      <p:ext uri="{BB962C8B-B14F-4D97-AF65-F5344CB8AC3E}">
        <p14:creationId xmlns:p14="http://schemas.microsoft.com/office/powerpoint/2010/main" val="21253269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E78-BA78-43A7-A580-B075DC568A49}"/>
              </a:ext>
            </a:extLst>
          </p:cNvPr>
          <p:cNvSpPr>
            <a:spLocks noGrp="1"/>
          </p:cNvSpPr>
          <p:nvPr>
            <p:ph type="title"/>
          </p:nvPr>
        </p:nvSpPr>
        <p:spPr/>
        <p:txBody>
          <a:bodyPr/>
          <a:lstStyle/>
          <a:p>
            <a:r>
              <a:rPr lang="en-AU" dirty="0"/>
              <a:t>Early discussions at BRAN#109 suggested there was no agreement on adaptivity in 5 GHz …</a:t>
            </a:r>
          </a:p>
        </p:txBody>
      </p:sp>
      <p:sp>
        <p:nvSpPr>
          <p:cNvPr id="4" name="Footer Placeholder 3">
            <a:extLst>
              <a:ext uri="{FF2B5EF4-FFF2-40B4-BE49-F238E27FC236}">
                <a16:creationId xmlns:a16="http://schemas.microsoft.com/office/drawing/2014/main" id="{641536F0-71F6-415A-9D90-8C2DA48804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1E08A7C-5EF2-401F-83EF-984B7C4009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graphicFrame>
        <p:nvGraphicFramePr>
          <p:cNvPr id="7" name="Table 6">
            <a:extLst>
              <a:ext uri="{FF2B5EF4-FFF2-40B4-BE49-F238E27FC236}">
                <a16:creationId xmlns:a16="http://schemas.microsoft.com/office/drawing/2014/main" id="{BBC4D64A-D3C9-4A78-AC03-16474A4C87D7}"/>
              </a:ext>
            </a:extLst>
          </p:cNvPr>
          <p:cNvGraphicFramePr>
            <a:graphicFrameLocks/>
          </p:cNvGraphicFramePr>
          <p:nvPr>
            <p:extLst>
              <p:ext uri="{D42A27DB-BD31-4B8C-83A1-F6EECF244321}">
                <p14:modId xmlns:p14="http://schemas.microsoft.com/office/powerpoint/2010/main" val="3055591874"/>
              </p:ext>
            </p:extLst>
          </p:nvPr>
        </p:nvGraphicFramePr>
        <p:xfrm>
          <a:off x="438149" y="1953615"/>
          <a:ext cx="8267702" cy="4175760"/>
        </p:xfrm>
        <a:graphic>
          <a:graphicData uri="http://schemas.openxmlformats.org/drawingml/2006/table">
            <a:tbl>
              <a:tblPr firstRow="1" bandRow="1">
                <a:tableStyleId>{93296810-A885-4BE3-A3E7-6D5BEEA58F35}</a:tableStyleId>
              </a:tblPr>
              <a:tblGrid>
                <a:gridCol w="2724150">
                  <a:extLst>
                    <a:ext uri="{9D8B030D-6E8A-4147-A177-3AD203B41FA5}">
                      <a16:colId xmlns:a16="http://schemas.microsoft.com/office/drawing/2014/main" val="641510790"/>
                    </a:ext>
                  </a:extLst>
                </a:gridCol>
                <a:gridCol w="1385888">
                  <a:extLst>
                    <a:ext uri="{9D8B030D-6E8A-4147-A177-3AD203B41FA5}">
                      <a16:colId xmlns:a16="http://schemas.microsoft.com/office/drawing/2014/main" val="4180071037"/>
                    </a:ext>
                  </a:extLst>
                </a:gridCol>
                <a:gridCol w="1385888">
                  <a:extLst>
                    <a:ext uri="{9D8B030D-6E8A-4147-A177-3AD203B41FA5}">
                      <a16:colId xmlns:a16="http://schemas.microsoft.com/office/drawing/2014/main" val="4119980802"/>
                    </a:ext>
                  </a:extLst>
                </a:gridCol>
                <a:gridCol w="1385888">
                  <a:extLst>
                    <a:ext uri="{9D8B030D-6E8A-4147-A177-3AD203B41FA5}">
                      <a16:colId xmlns:a16="http://schemas.microsoft.com/office/drawing/2014/main" val="2618408449"/>
                    </a:ext>
                  </a:extLst>
                </a:gridCol>
                <a:gridCol w="1385888">
                  <a:extLst>
                    <a:ext uri="{9D8B030D-6E8A-4147-A177-3AD203B41FA5}">
                      <a16:colId xmlns:a16="http://schemas.microsoft.com/office/drawing/2014/main" val="124519986"/>
                    </a:ext>
                  </a:extLst>
                </a:gridCol>
              </a:tblGrid>
              <a:tr h="0">
                <a:tc>
                  <a:txBody>
                    <a:bodyPr/>
                    <a:lstStyle/>
                    <a:p>
                      <a:r>
                        <a:rPr lang="en-AU" sz="1400" dirty="0"/>
                        <a:t>Alternative?</a:t>
                      </a:r>
                    </a:p>
                  </a:txBody>
                  <a:tcPr anchor="ctr"/>
                </a:tc>
                <a:tc>
                  <a:txBody>
                    <a:bodyPr/>
                    <a:lstStyle/>
                    <a:p>
                      <a:pPr algn="ctr"/>
                      <a:r>
                        <a:rPr lang="en-AU" sz="1400" dirty="0"/>
                        <a:t>Qualcomm perspective</a:t>
                      </a:r>
                    </a:p>
                  </a:txBody>
                  <a:tcPr anchor="ctr"/>
                </a:tc>
                <a:tc>
                  <a:txBody>
                    <a:bodyPr/>
                    <a:lstStyle/>
                    <a:p>
                      <a:pPr algn="ctr"/>
                      <a:r>
                        <a:rPr lang="en-AU" sz="1400" dirty="0"/>
                        <a:t>Nokia perspective</a:t>
                      </a:r>
                    </a:p>
                  </a:txBody>
                  <a:tcPr anchor="ctr"/>
                </a:tc>
                <a:tc>
                  <a:txBody>
                    <a:bodyPr/>
                    <a:lstStyle/>
                    <a:p>
                      <a:pPr algn="ctr"/>
                      <a:r>
                        <a:rPr lang="en-AU" sz="1400" dirty="0"/>
                        <a:t>Others</a:t>
                      </a:r>
                    </a:p>
                  </a:txBody>
                  <a:tcPr anchor="ctr"/>
                </a:tc>
                <a:tc>
                  <a:txBody>
                    <a:bodyPr/>
                    <a:lstStyle/>
                    <a:p>
                      <a:pPr algn="ctr"/>
                      <a:r>
                        <a:rPr lang="en-AU" sz="1400" dirty="0"/>
                        <a:t>General W-Fi perspective</a:t>
                      </a:r>
                    </a:p>
                  </a:txBody>
                  <a:tcPr anchor="ctr"/>
                </a:tc>
                <a:extLst>
                  <a:ext uri="{0D108BD9-81ED-4DB2-BD59-A6C34878D82A}">
                    <a16:rowId xmlns:a16="http://schemas.microsoft.com/office/drawing/2014/main" val="2043466207"/>
                  </a:ext>
                </a:extLst>
              </a:tr>
              <a:tr h="714958">
                <a:tc>
                  <a:txBody>
                    <a:bodyPr/>
                    <a:lstStyle/>
                    <a:p>
                      <a:r>
                        <a:rPr lang="en-AU" sz="1400" i="1" dirty="0">
                          <a:solidFill>
                            <a:srgbClr val="00B050"/>
                          </a:solidFill>
                        </a:rPr>
                        <a:t>The compromise</a:t>
                      </a:r>
                      <a:br>
                        <a:rPr lang="en-AU" sz="1400" i="1" dirty="0">
                          <a:solidFill>
                            <a:srgbClr val="00B050"/>
                          </a:solidFill>
                        </a:rPr>
                      </a:br>
                      <a:r>
                        <a:rPr lang="en-AU" sz="1400" i="1" dirty="0"/>
                        <a:t>EDT</a:t>
                      </a:r>
                      <a:r>
                        <a:rPr lang="en-AU" sz="1400" dirty="0"/>
                        <a:t> @ -72 dBm … </a:t>
                      </a:r>
                      <a:br>
                        <a:rPr lang="en-AU" sz="1400" dirty="0"/>
                      </a:br>
                      <a:r>
                        <a:rPr lang="en-AU" sz="1400" dirty="0"/>
                        <a:t>with 802.11a/n/ac/</a:t>
                      </a:r>
                      <a:r>
                        <a:rPr lang="en-AU" sz="1400" dirty="0" err="1"/>
                        <a:t>ax</a:t>
                      </a:r>
                      <a:r>
                        <a:rPr lang="en-AU" sz="1400" dirty="0"/>
                        <a:t> exception</a:t>
                      </a:r>
                    </a:p>
                  </a:txBody>
                  <a:tcPr/>
                </a:tc>
                <a:tc>
                  <a:txBody>
                    <a:bodyPr/>
                    <a:lstStyle/>
                    <a:p>
                      <a:pPr algn="ctr"/>
                      <a:r>
                        <a:rPr lang="en-AU" sz="1400" dirty="0">
                          <a:solidFill>
                            <a:srgbClr val="FF0000"/>
                          </a:solidFill>
                        </a:rPr>
                        <a:t>Unacceptable, want 11be in</a:t>
                      </a:r>
                      <a:endParaRPr lang="en-AU" sz="1400" i="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extLst>
                  <a:ext uri="{0D108BD9-81ED-4DB2-BD59-A6C34878D82A}">
                    <a16:rowId xmlns:a16="http://schemas.microsoft.com/office/drawing/2014/main" val="1533867193"/>
                  </a:ext>
                </a:extLst>
              </a:tr>
              <a:tr h="553516">
                <a:tc>
                  <a:txBody>
                    <a:bodyPr/>
                    <a:lstStyle/>
                    <a:p>
                      <a:r>
                        <a:rPr lang="en-AU" sz="1400" i="1" dirty="0"/>
                        <a:t>EDT</a:t>
                      </a:r>
                      <a:r>
                        <a:rPr lang="en-AU" sz="1400" dirty="0"/>
                        <a:t> @ -72 dBm … </a:t>
                      </a:r>
                      <a:br>
                        <a:rPr lang="en-AU" sz="1400" dirty="0"/>
                      </a:br>
                      <a:r>
                        <a:rPr lang="en-AU" sz="1400" dirty="0"/>
                        <a:t>with no exceptions allowed</a:t>
                      </a:r>
                    </a:p>
                    <a:p>
                      <a:endParaRPr lang="en-AU" sz="1400" dirty="0"/>
                    </a:p>
                  </a:txBody>
                  <a:tcPr/>
                </a:tc>
                <a:tc>
                  <a:txBody>
                    <a:bodyPr/>
                    <a:lstStyle/>
                    <a:p>
                      <a:pPr algn="ctr"/>
                      <a:r>
                        <a:rPr lang="en-AU" sz="1400" dirty="0">
                          <a:solidFill>
                            <a:srgbClr val="FF0000"/>
                          </a:solidFill>
                        </a:rPr>
                        <a:t>Unacceptable</a:t>
                      </a:r>
                      <a:endParaRPr lang="en-AU" sz="1400" dirty="0"/>
                    </a:p>
                  </a:txBody>
                  <a:tcPr/>
                </a:tc>
                <a:tc>
                  <a:txBody>
                    <a:bodyPr/>
                    <a:lstStyle/>
                    <a:p>
                      <a:pPr algn="ct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376192977"/>
                  </a:ext>
                </a:extLst>
              </a:tr>
              <a:tr h="5535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EDT</a:t>
                      </a:r>
                      <a:r>
                        <a:rPr lang="en-AU" sz="1400" dirty="0"/>
                        <a:t> @ -62 dBm …</a:t>
                      </a:r>
                      <a:br>
                        <a:rPr lang="en-AU" sz="1400" dirty="0"/>
                      </a:br>
                      <a:r>
                        <a:rPr lang="en-AU" sz="1400" dirty="0"/>
                        <a:t>with no exceptions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1250532916"/>
                  </a:ext>
                </a:extLst>
              </a:tr>
              <a:tr h="714958">
                <a:tc>
                  <a:txBody>
                    <a:bodyPr/>
                    <a:lstStyle/>
                    <a:p>
                      <a:r>
                        <a:rPr lang="en-AU" sz="1400" i="1" dirty="0"/>
                        <a:t>EDT</a:t>
                      </a:r>
                      <a:r>
                        <a:rPr lang="en-AU" sz="1400" dirty="0"/>
                        <a:t> @ -72 dBm OR</a:t>
                      </a:r>
                      <a:br>
                        <a:rPr lang="en-AU" sz="1400" dirty="0"/>
                      </a:br>
                      <a:r>
                        <a:rPr lang="en-AU" sz="1400" i="1" dirty="0"/>
                        <a:t>PD/ED </a:t>
                      </a:r>
                      <a:r>
                        <a:rPr lang="en-AU" sz="1400" dirty="0"/>
                        <a:t>@ -82/-62 dBm … </a:t>
                      </a:r>
                    </a:p>
                    <a:p>
                      <a:r>
                        <a:rPr lang="en-AU" sz="1400" dirty="0"/>
                        <a:t>with common 802.11a preamble</a:t>
                      </a:r>
                    </a:p>
                  </a:txBody>
                  <a:tcPr/>
                </a:tc>
                <a:tc>
                  <a:txBody>
                    <a:bodyPr/>
                    <a:lstStyle/>
                    <a:p>
                      <a:pPr algn="ctr"/>
                      <a:r>
                        <a:rPr lang="en-AU" sz="1400" dirty="0">
                          <a:solidFill>
                            <a:srgbClr val="00B050"/>
                          </a:solidFill>
                        </a:rPr>
                        <a:t>Acceptable</a:t>
                      </a:r>
                      <a:endParaRPr lang="en-AU" sz="1400" dirty="0"/>
                    </a:p>
                  </a:txBody>
                  <a:tcPr/>
                </a:tc>
                <a:tc>
                  <a:txBody>
                    <a:bodyPr/>
                    <a:lstStyle/>
                    <a:p>
                      <a:pPr algn="ctr"/>
                      <a:r>
                        <a:rPr lang="en-AU" sz="1400" dirty="0">
                          <a:solidFill>
                            <a:srgbClr val="FF0000"/>
                          </a:solidFill>
                        </a:rPr>
                        <a:t>Unacceptable</a:t>
                      </a:r>
                    </a:p>
                  </a:txBody>
                  <a:tcPr/>
                </a:tc>
                <a:tc>
                  <a:txBody>
                    <a:bodyPr/>
                    <a:lstStyle/>
                    <a:p>
                      <a:pPr algn="ctr"/>
                      <a:r>
                        <a:rPr lang="en-AU" sz="1400" dirty="0">
                          <a:solidFill>
                            <a:schemeClr val="tx1"/>
                          </a:solidFill>
                        </a:rPr>
                        <a:t>?</a:t>
                      </a:r>
                    </a:p>
                  </a:txBody>
                  <a:tcPr/>
                </a:tc>
                <a:tc>
                  <a:txBody>
                    <a:bodyPr/>
                    <a:lstStyle/>
                    <a:p>
                      <a:pPr algn="ctr"/>
                      <a:r>
                        <a:rPr lang="en-AU" sz="1400" dirty="0">
                          <a:solidFill>
                            <a:srgbClr val="00B050"/>
                          </a:solidFill>
                        </a:rPr>
                        <a:t>Acceptable</a:t>
                      </a:r>
                      <a:br>
                        <a:rPr lang="en-AU" sz="1400" dirty="0">
                          <a:solidFill>
                            <a:srgbClr val="00B050"/>
                          </a:solidFill>
                        </a:rPr>
                      </a:br>
                      <a:r>
                        <a:rPr lang="en-AU" sz="1400" dirty="0">
                          <a:solidFill>
                            <a:srgbClr val="FF9900"/>
                          </a:solidFill>
                        </a:rPr>
                        <a:t>but unlikely</a:t>
                      </a:r>
                    </a:p>
                  </a:txBody>
                  <a:tcPr/>
                </a:tc>
                <a:extLst>
                  <a:ext uri="{0D108BD9-81ED-4DB2-BD59-A6C34878D82A}">
                    <a16:rowId xmlns:a16="http://schemas.microsoft.com/office/drawing/2014/main" val="4188601372"/>
                  </a:ext>
                </a:extLst>
              </a:tr>
              <a:tr h="556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EDT</a:t>
                      </a:r>
                      <a:r>
                        <a:rPr lang="en-AU" sz="1400" dirty="0"/>
                        <a:t> @ -72 dBm OR </a:t>
                      </a:r>
                      <a:br>
                        <a:rPr lang="en-AU" sz="1400" dirty="0"/>
                      </a:br>
                      <a:r>
                        <a:rPr lang="en-AU" sz="1400" i="1" dirty="0"/>
                        <a:t>PD/ED </a:t>
                      </a:r>
                      <a:r>
                        <a:rPr lang="en-AU" sz="1400" dirty="0"/>
                        <a:t>@ -82/-62 …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with any preamble</a:t>
                      </a:r>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0000"/>
                          </a:solidFill>
                        </a:rPr>
                        <a:t>Unacceptable</a:t>
                      </a:r>
                    </a:p>
                    <a:p>
                      <a:pPr algn="ctr"/>
                      <a:endParaRPr lang="en-AU" sz="1400" dirty="0"/>
                    </a:p>
                  </a:txBody>
                  <a:tcPr/>
                </a:tc>
                <a:tc>
                  <a:txBody>
                    <a:bodyPr/>
                    <a:lstStyle/>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94638320"/>
                  </a:ext>
                </a:extLst>
              </a:tr>
            </a:tbl>
          </a:graphicData>
        </a:graphic>
      </p:graphicFrame>
      <p:sp>
        <p:nvSpPr>
          <p:cNvPr id="9" name="Rectangle 8">
            <a:extLst>
              <a:ext uri="{FF2B5EF4-FFF2-40B4-BE49-F238E27FC236}">
                <a16:creationId xmlns:a16="http://schemas.microsoft.com/office/drawing/2014/main" id="{313AB16D-AC38-4F52-B233-1469DA975D04}"/>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025495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74AD-4C2D-42C7-99E8-D53DA6F667EA}"/>
              </a:ext>
            </a:extLst>
          </p:cNvPr>
          <p:cNvSpPr>
            <a:spLocks noGrp="1"/>
          </p:cNvSpPr>
          <p:nvPr>
            <p:ph type="title"/>
          </p:nvPr>
        </p:nvSpPr>
        <p:spPr/>
        <p:txBody>
          <a:bodyPr/>
          <a:lstStyle/>
          <a:p>
            <a:r>
              <a:rPr lang="en-AU" dirty="0"/>
              <a:t>… but ultimately there was a consensus based on Nokia’s proposal … phew! </a:t>
            </a:r>
            <a:r>
              <a:rPr lang="en-AU" dirty="0">
                <a:sym typeface="Wingdings" panose="05000000000000000000" pitchFamily="2" charset="2"/>
              </a:rPr>
              <a:t></a:t>
            </a:r>
            <a:endParaRPr lang="en-AU" dirty="0"/>
          </a:p>
        </p:txBody>
      </p:sp>
      <p:sp>
        <p:nvSpPr>
          <p:cNvPr id="3" name="Content Placeholder 2">
            <a:extLst>
              <a:ext uri="{FF2B5EF4-FFF2-40B4-BE49-F238E27FC236}">
                <a16:creationId xmlns:a16="http://schemas.microsoft.com/office/drawing/2014/main" id="{5E3FBCDA-037E-4079-B54B-ECCF77D4BCBC}"/>
              </a:ext>
            </a:extLst>
          </p:cNvPr>
          <p:cNvSpPr>
            <a:spLocks noGrp="1"/>
          </p:cNvSpPr>
          <p:nvPr>
            <p:ph idx="1"/>
          </p:nvPr>
        </p:nvSpPr>
        <p:spPr/>
        <p:txBody>
          <a:bodyPr/>
          <a:lstStyle/>
          <a:p>
            <a:pPr lvl="1"/>
            <a:r>
              <a:rPr lang="en-AU" dirty="0"/>
              <a:t>Towards the end of BRAN#109, all stakeholders agreed (as documented in </a:t>
            </a:r>
            <a:r>
              <a:rPr lang="en-GB" sz="1800" dirty="0">
                <a:solidFill>
                  <a:srgbClr val="000000"/>
                </a:solidFill>
                <a:effectLst/>
                <a:latin typeface="Arial" panose="020B0604020202020204" pitchFamily="34" charset="0"/>
                <a:ea typeface="Times New Roman" panose="02020603050405020304" pitchFamily="18" charset="0"/>
              </a:rPr>
              <a:t>BRAN(</a:t>
            </a:r>
            <a:r>
              <a:rPr lang="en-GB" sz="1800" dirty="0">
                <a:effectLst/>
                <a:latin typeface="+mj-lt"/>
                <a:ea typeface="Times New Roman" panose="02020603050405020304" pitchFamily="18" charset="0"/>
              </a:rPr>
              <a:t>21)109059</a:t>
            </a:r>
            <a:r>
              <a:rPr lang="en-GB" dirty="0">
                <a:latin typeface="+mj-lt"/>
                <a:ea typeface="Times New Roman" panose="02020603050405020304" pitchFamily="18" charset="0"/>
              </a:rPr>
              <a:t>)</a:t>
            </a:r>
            <a:r>
              <a:rPr lang="en-AU" dirty="0">
                <a:latin typeface="+mj-lt"/>
              </a:rPr>
              <a:t> to </a:t>
            </a:r>
            <a:r>
              <a:rPr lang="en-AU" dirty="0"/>
              <a:t>adopt Nokia’s proposal in </a:t>
            </a:r>
            <a:r>
              <a:rPr lang="en-AU" dirty="0">
                <a:latin typeface="+mj-lt"/>
              </a:rPr>
              <a:t>BRAN(21)109027</a:t>
            </a:r>
          </a:p>
          <a:p>
            <a:pPr lvl="2"/>
            <a:r>
              <a:rPr lang="en-AU" dirty="0"/>
              <a:t>Step 1:</a:t>
            </a:r>
          </a:p>
          <a:p>
            <a:pPr lvl="3"/>
            <a:r>
              <a:rPr lang="en-AU" i="1" dirty="0"/>
              <a:t>EDT</a:t>
            </a:r>
            <a:r>
              <a:rPr lang="en-AU" dirty="0"/>
              <a:t> @ -72 dBm …</a:t>
            </a:r>
          </a:p>
          <a:p>
            <a:pPr lvl="3"/>
            <a:r>
              <a:rPr lang="en-AU" dirty="0"/>
              <a:t>… with an exception that allows IEEE 802.11a/n/ac/</a:t>
            </a:r>
            <a:r>
              <a:rPr lang="en-AU" dirty="0" err="1"/>
              <a:t>ax</a:t>
            </a:r>
            <a:r>
              <a:rPr lang="en-AU" dirty="0"/>
              <a:t> conformant devices (but not 802.11be devices) to use </a:t>
            </a:r>
            <a:r>
              <a:rPr lang="en-AU" i="1" dirty="0"/>
              <a:t>EDT</a:t>
            </a:r>
            <a:r>
              <a:rPr lang="en-AU" dirty="0"/>
              <a:t> @ -62 dBm</a:t>
            </a:r>
          </a:p>
          <a:p>
            <a:pPr lvl="3"/>
            <a:r>
              <a:rPr lang="en-AU" dirty="0"/>
              <a:t>Note: there may be multiple logical </a:t>
            </a:r>
            <a:r>
              <a:rPr lang="en-AU" i="1" dirty="0"/>
              <a:t>devices</a:t>
            </a:r>
            <a:r>
              <a:rPr lang="en-AU" dirty="0"/>
              <a:t> in a physical piece of </a:t>
            </a:r>
            <a:r>
              <a:rPr lang="en-AU" i="1" dirty="0"/>
              <a:t>equipment</a:t>
            </a:r>
            <a:endParaRPr lang="en-AU" dirty="0"/>
          </a:p>
          <a:p>
            <a:pPr lvl="2"/>
            <a:r>
              <a:rPr lang="en-AU" dirty="0"/>
              <a:t>Step 2:</a:t>
            </a:r>
          </a:p>
          <a:p>
            <a:pPr lvl="3"/>
            <a:r>
              <a:rPr lang="en-AU" dirty="0"/>
              <a:t>Allow other choices to be considered in a future </a:t>
            </a:r>
            <a:r>
              <a:rPr lang="en-AU" i="1" dirty="0"/>
              <a:t>Work Item </a:t>
            </a:r>
            <a:r>
              <a:rPr lang="en-AU" dirty="0"/>
              <a:t>in ETSI BRAN</a:t>
            </a:r>
          </a:p>
          <a:p>
            <a:pPr lvl="3"/>
            <a:r>
              <a:rPr lang="en-AU" dirty="0"/>
              <a:t>Note: the other choices are unlikely to include 802.11 based </a:t>
            </a:r>
            <a:r>
              <a:rPr lang="en-AU" i="1" dirty="0"/>
              <a:t>PD</a:t>
            </a:r>
          </a:p>
          <a:p>
            <a:pPr lvl="1"/>
            <a:r>
              <a:rPr lang="en-AU" dirty="0"/>
              <a:t>This agreement has now been incorporated into the EN 301 893 draft</a:t>
            </a:r>
          </a:p>
          <a:p>
            <a:pPr lvl="2"/>
            <a:r>
              <a:rPr lang="en-AU" dirty="0"/>
              <a:t>See </a:t>
            </a:r>
            <a:r>
              <a:rPr lang="en-US" dirty="0"/>
              <a:t>EN 301 893 </a:t>
            </a:r>
            <a:r>
              <a:rPr lang="en-AU" dirty="0"/>
              <a:t>v.2.1.43 (stable draft) dated 30 Apr 2021</a:t>
            </a:r>
          </a:p>
        </p:txBody>
      </p:sp>
      <p:sp>
        <p:nvSpPr>
          <p:cNvPr id="4" name="Footer Placeholder 3">
            <a:extLst>
              <a:ext uri="{FF2B5EF4-FFF2-40B4-BE49-F238E27FC236}">
                <a16:creationId xmlns:a16="http://schemas.microsoft.com/office/drawing/2014/main" id="{C355865E-CE97-4357-9F5F-7EA263DE110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7D056DF-913E-401A-9A87-8AD7B95DE85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9585273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67FD-251B-4AB8-9DFD-C34258571378}"/>
              </a:ext>
            </a:extLst>
          </p:cNvPr>
          <p:cNvSpPr>
            <a:spLocks noGrp="1"/>
          </p:cNvSpPr>
          <p:nvPr>
            <p:ph type="title"/>
          </p:nvPr>
        </p:nvSpPr>
        <p:spPr/>
        <p:txBody>
          <a:bodyPr/>
          <a:lstStyle/>
          <a:p>
            <a:r>
              <a:rPr lang="en-AU" dirty="0"/>
              <a:t>The 802.11 WG needs to start thinking about a 2</a:t>
            </a:r>
            <a:r>
              <a:rPr lang="en-AU" baseline="30000" dirty="0"/>
              <a:t>nd</a:t>
            </a:r>
            <a:r>
              <a:rPr lang="en-AU" dirty="0"/>
              <a:t> step for 802.11be operation in 5 GHz …</a:t>
            </a:r>
          </a:p>
        </p:txBody>
      </p:sp>
      <p:sp>
        <p:nvSpPr>
          <p:cNvPr id="3" name="Content Placeholder 2">
            <a:extLst>
              <a:ext uri="{FF2B5EF4-FFF2-40B4-BE49-F238E27FC236}">
                <a16:creationId xmlns:a16="http://schemas.microsoft.com/office/drawing/2014/main" id="{B298FF14-82E6-4B1F-80BE-339E9A27102D}"/>
              </a:ext>
            </a:extLst>
          </p:cNvPr>
          <p:cNvSpPr>
            <a:spLocks noGrp="1"/>
          </p:cNvSpPr>
          <p:nvPr>
            <p:ph idx="1"/>
          </p:nvPr>
        </p:nvSpPr>
        <p:spPr/>
        <p:txBody>
          <a:bodyPr/>
          <a:lstStyle/>
          <a:p>
            <a:pPr lvl="1"/>
            <a:r>
              <a:rPr lang="en-AU" dirty="0"/>
              <a:t>The question for the 802.11 WG now is what 2</a:t>
            </a:r>
            <a:r>
              <a:rPr lang="en-AU" baseline="30000" dirty="0"/>
              <a:t>nd</a:t>
            </a:r>
            <a:r>
              <a:rPr lang="en-AU" dirty="0"/>
              <a:t> step mechanism should be defined to support 802.11be operation in 5 GHz?</a:t>
            </a:r>
          </a:p>
          <a:p>
            <a:pPr lvl="2"/>
            <a:r>
              <a:rPr lang="en-AU" dirty="0"/>
              <a:t>What is a </a:t>
            </a:r>
            <a:r>
              <a:rPr lang="en-AU" i="1" dirty="0"/>
              <a:t>desirable/acceptable</a:t>
            </a:r>
            <a:r>
              <a:rPr lang="en-AU" dirty="0"/>
              <a:t> 2</a:t>
            </a:r>
            <a:r>
              <a:rPr lang="en-AU" baseline="30000" dirty="0"/>
              <a:t>nd</a:t>
            </a:r>
            <a:r>
              <a:rPr lang="en-AU" dirty="0"/>
              <a:t> step?</a:t>
            </a:r>
          </a:p>
          <a:p>
            <a:pPr lvl="3"/>
            <a:r>
              <a:rPr lang="en-AU" dirty="0"/>
              <a:t>Traditional PD/ED? (unlikely)</a:t>
            </a:r>
          </a:p>
          <a:p>
            <a:pPr lvl="3"/>
            <a:r>
              <a:rPr lang="en-US" b="0" i="0" u="none" strike="noStrike" kern="1200" dirty="0">
                <a:solidFill>
                  <a:srgbClr val="000000"/>
                </a:solidFill>
                <a:effectLst/>
                <a:latin typeface="Arial" panose="020B0604020202020204" pitchFamily="34" charset="0"/>
              </a:rPr>
              <a:t>Technology specific deferral?</a:t>
            </a:r>
          </a:p>
          <a:p>
            <a:pPr lvl="3"/>
            <a:r>
              <a:rPr lang="en-AU" i="1" dirty="0"/>
              <a:t>EDT</a:t>
            </a:r>
            <a:r>
              <a:rPr lang="en-AU" dirty="0"/>
              <a:t> @ -62 dBm?</a:t>
            </a:r>
            <a:endParaRPr lang="en-AU" b="0" i="0" u="none" strike="noStrike" dirty="0">
              <a:effectLst/>
              <a:latin typeface="Arial" panose="020B0604020202020204" pitchFamily="34" charset="0"/>
            </a:endParaRPr>
          </a:p>
          <a:p>
            <a:pPr lvl="2"/>
            <a:r>
              <a:rPr lang="en-AU" dirty="0"/>
              <a:t>Is a 2</a:t>
            </a:r>
            <a:r>
              <a:rPr lang="en-AU" baseline="30000" dirty="0"/>
              <a:t>nd</a:t>
            </a:r>
            <a:r>
              <a:rPr lang="en-AU" dirty="0"/>
              <a:t> step even needed?</a:t>
            </a:r>
          </a:p>
          <a:p>
            <a:pPr lvl="3"/>
            <a:r>
              <a:rPr lang="en-AU" dirty="0"/>
              <a:t>Just keep </a:t>
            </a:r>
            <a:r>
              <a:rPr lang="en-AU" i="1" dirty="0"/>
              <a:t>EDT</a:t>
            </a:r>
            <a:r>
              <a:rPr lang="en-AU" dirty="0"/>
              <a:t> @ -72 dBm?</a:t>
            </a:r>
          </a:p>
          <a:p>
            <a:pPr lvl="1"/>
            <a:r>
              <a:rPr lang="en-AU" dirty="0"/>
              <a:t>The </a:t>
            </a:r>
            <a:r>
              <a:rPr lang="en-AU" i="1" dirty="0"/>
              <a:t>answer</a:t>
            </a:r>
            <a:r>
              <a:rPr lang="en-AU" dirty="0"/>
              <a:t> probably needs to be agreed by the whole 802.11 WG …</a:t>
            </a:r>
          </a:p>
          <a:p>
            <a:pPr lvl="2"/>
            <a:r>
              <a:rPr lang="en-AU" dirty="0"/>
              <a:t>Focused on Coex SC, </a:t>
            </a:r>
            <a:r>
              <a:rPr lang="en-AU" dirty="0" err="1"/>
              <a:t>TGbe</a:t>
            </a:r>
            <a:r>
              <a:rPr lang="en-AU" dirty="0"/>
              <a:t>, </a:t>
            </a:r>
            <a:r>
              <a:rPr lang="en-AU" dirty="0" err="1"/>
              <a:t>TGme</a:t>
            </a:r>
            <a:r>
              <a:rPr lang="en-AU" dirty="0"/>
              <a:t>, ...</a:t>
            </a:r>
          </a:p>
          <a:p>
            <a:pPr lvl="1"/>
            <a:r>
              <a:rPr lang="en-AU" dirty="0"/>
              <a:t>… and will also need to be agreed by 3GPP and other stakeholders too</a:t>
            </a:r>
          </a:p>
          <a:p>
            <a:pPr lvl="2"/>
            <a:r>
              <a:rPr lang="en-AU" dirty="0"/>
              <a:t>Real evidence will be required to persuade the various parties to change the new </a:t>
            </a:r>
            <a:r>
              <a:rPr lang="en-AU" i="1" dirty="0"/>
              <a:t>status quo</a:t>
            </a:r>
            <a:r>
              <a:rPr lang="en-AU" dirty="0"/>
              <a:t> and not just the usual </a:t>
            </a:r>
            <a:r>
              <a:rPr lang="en-AU" i="1" dirty="0"/>
              <a:t>hand waving</a:t>
            </a:r>
          </a:p>
        </p:txBody>
      </p:sp>
      <p:sp>
        <p:nvSpPr>
          <p:cNvPr id="4" name="Footer Placeholder 3">
            <a:extLst>
              <a:ext uri="{FF2B5EF4-FFF2-40B4-BE49-F238E27FC236}">
                <a16:creationId xmlns:a16="http://schemas.microsoft.com/office/drawing/2014/main" id="{25AEE0F0-80BB-448E-A294-2B7D2A7B72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3F62AB4-1FA9-436E-9712-B11E9CF6051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
        <p:nvSpPr>
          <p:cNvPr id="6" name="Rectangle 5">
            <a:extLst>
              <a:ext uri="{FF2B5EF4-FFF2-40B4-BE49-F238E27FC236}">
                <a16:creationId xmlns:a16="http://schemas.microsoft.com/office/drawing/2014/main" id="{C4F5FEF8-2467-441A-AA02-9431C85DFCBF}"/>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6883726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6718-71FA-41B2-991C-A3D096B38EF1}"/>
              </a:ext>
            </a:extLst>
          </p:cNvPr>
          <p:cNvSpPr>
            <a:spLocks noGrp="1"/>
          </p:cNvSpPr>
          <p:nvPr>
            <p:ph type="title"/>
          </p:nvPr>
        </p:nvSpPr>
        <p:spPr>
          <a:xfrm>
            <a:off x="685800" y="685800"/>
            <a:ext cx="7772400" cy="1066800"/>
          </a:xfrm>
        </p:spPr>
        <p:txBody>
          <a:bodyPr/>
          <a:lstStyle/>
          <a:p>
            <a:r>
              <a:rPr lang="en-AU" dirty="0"/>
              <a:t>… but in the meantime we need to focus on </a:t>
            </a:r>
            <a:r>
              <a:rPr lang="en-AU" dirty="0" err="1"/>
              <a:t>coex</a:t>
            </a:r>
            <a:r>
              <a:rPr lang="en-AU" dirty="0"/>
              <a:t> between 802.11ax &amp; 802.11be in 5 GHz</a:t>
            </a:r>
          </a:p>
        </p:txBody>
      </p:sp>
      <p:sp>
        <p:nvSpPr>
          <p:cNvPr id="3" name="Content Placeholder 2">
            <a:extLst>
              <a:ext uri="{FF2B5EF4-FFF2-40B4-BE49-F238E27FC236}">
                <a16:creationId xmlns:a16="http://schemas.microsoft.com/office/drawing/2014/main" id="{17C2288E-2E23-4D39-85A2-CBC3B3F26792}"/>
              </a:ext>
            </a:extLst>
          </p:cNvPr>
          <p:cNvSpPr>
            <a:spLocks noGrp="1"/>
          </p:cNvSpPr>
          <p:nvPr>
            <p:ph idx="1"/>
          </p:nvPr>
        </p:nvSpPr>
        <p:spPr>
          <a:xfrm>
            <a:off x="685800" y="1752600"/>
            <a:ext cx="7772400" cy="4343400"/>
          </a:xfrm>
        </p:spPr>
        <p:txBody>
          <a:bodyPr/>
          <a:lstStyle/>
          <a:p>
            <a:pPr lvl="1"/>
            <a:r>
              <a:rPr lang="en-AU" dirty="0"/>
              <a:t>Additional data is probably required to determine the optimal 2</a:t>
            </a:r>
            <a:r>
              <a:rPr lang="en-AU" baseline="30000" dirty="0"/>
              <a:t>nd</a:t>
            </a:r>
            <a:r>
              <a:rPr lang="en-AU" dirty="0"/>
              <a:t> step in the short term from a Wi-Fi-only coexistence perspective, </a:t>
            </a:r>
            <a:r>
              <a:rPr lang="en-AU" dirty="0" err="1"/>
              <a:t>ie</a:t>
            </a:r>
            <a:r>
              <a:rPr lang="en-AU" dirty="0"/>
              <a:t> 802.11ax &amp; 802.11be</a:t>
            </a:r>
          </a:p>
          <a:p>
            <a:pPr lvl="1"/>
            <a:r>
              <a:rPr lang="en-AU" dirty="0"/>
              <a:t>Suppose 802.11ax (using traditional </a:t>
            </a:r>
            <a:r>
              <a:rPr lang="en-AU" i="1" dirty="0"/>
              <a:t>PD/ED </a:t>
            </a:r>
            <a:r>
              <a:rPr lang="en-AU" dirty="0"/>
              <a:t>mechanisms) &amp; 802.11be (subject to </a:t>
            </a:r>
            <a:r>
              <a:rPr lang="en-AU" i="1" dirty="0"/>
              <a:t>EDT</a:t>
            </a:r>
            <a:r>
              <a:rPr lang="en-AU" dirty="0"/>
              <a:t> @ -72 dBm) need to coexist in the 5 GHz band …</a:t>
            </a:r>
          </a:p>
          <a:p>
            <a:pPr lvl="3"/>
            <a:endParaRPr lang="en-AU" dirty="0"/>
          </a:p>
        </p:txBody>
      </p:sp>
      <p:sp>
        <p:nvSpPr>
          <p:cNvPr id="4" name="Footer Placeholder 3">
            <a:extLst>
              <a:ext uri="{FF2B5EF4-FFF2-40B4-BE49-F238E27FC236}">
                <a16:creationId xmlns:a16="http://schemas.microsoft.com/office/drawing/2014/main" id="{6865FCEC-11FF-4798-86BA-82D2F1173E8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CBC5AB8-2E9B-4886-BD56-2268BFA444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72</a:t>
            </a:fld>
            <a:endParaRPr lang="en-US"/>
          </a:p>
        </p:txBody>
      </p:sp>
      <p:sp>
        <p:nvSpPr>
          <p:cNvPr id="6" name="Rectangle 5">
            <a:extLst>
              <a:ext uri="{FF2B5EF4-FFF2-40B4-BE49-F238E27FC236}">
                <a16:creationId xmlns:a16="http://schemas.microsoft.com/office/drawing/2014/main" id="{53420C5A-3F71-4F52-A6FF-C30A64EB4DE9}"/>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graphicFrame>
        <p:nvGraphicFramePr>
          <p:cNvPr id="7" name="Table 7">
            <a:extLst>
              <a:ext uri="{FF2B5EF4-FFF2-40B4-BE49-F238E27FC236}">
                <a16:creationId xmlns:a16="http://schemas.microsoft.com/office/drawing/2014/main" id="{FECDB50B-085E-45CB-8391-43701B58382C}"/>
              </a:ext>
            </a:extLst>
          </p:cNvPr>
          <p:cNvGraphicFramePr>
            <a:graphicFrameLocks noGrp="1"/>
          </p:cNvGraphicFramePr>
          <p:nvPr>
            <p:extLst>
              <p:ext uri="{D42A27DB-BD31-4B8C-83A1-F6EECF244321}">
                <p14:modId xmlns:p14="http://schemas.microsoft.com/office/powerpoint/2010/main" val="494840946"/>
              </p:ext>
            </p:extLst>
          </p:nvPr>
        </p:nvGraphicFramePr>
        <p:xfrm>
          <a:off x="685799" y="3342640"/>
          <a:ext cx="7858125" cy="3081615"/>
        </p:xfrm>
        <a:graphic>
          <a:graphicData uri="http://schemas.openxmlformats.org/drawingml/2006/table">
            <a:tbl>
              <a:tblPr firstRow="1" bandRow="1">
                <a:tableStyleId>{93296810-A885-4BE3-A3E7-6D5BEEA58F35}</a:tableStyleId>
              </a:tblPr>
              <a:tblGrid>
                <a:gridCol w="385202">
                  <a:extLst>
                    <a:ext uri="{9D8B030D-6E8A-4147-A177-3AD203B41FA5}">
                      <a16:colId xmlns:a16="http://schemas.microsoft.com/office/drawing/2014/main" val="3079207605"/>
                    </a:ext>
                  </a:extLst>
                </a:gridCol>
                <a:gridCol w="2357999">
                  <a:extLst>
                    <a:ext uri="{9D8B030D-6E8A-4147-A177-3AD203B41FA5}">
                      <a16:colId xmlns:a16="http://schemas.microsoft.com/office/drawing/2014/main" val="3595104670"/>
                    </a:ext>
                  </a:extLst>
                </a:gridCol>
                <a:gridCol w="5114924">
                  <a:extLst>
                    <a:ext uri="{9D8B030D-6E8A-4147-A177-3AD203B41FA5}">
                      <a16:colId xmlns:a16="http://schemas.microsoft.com/office/drawing/2014/main" val="4276881612"/>
                    </a:ext>
                  </a:extLst>
                </a:gridCol>
              </a:tblGrid>
              <a:tr h="307935">
                <a:tc>
                  <a:txBody>
                    <a:bodyPr/>
                    <a:lstStyle/>
                    <a:p>
                      <a:pPr algn="ctr"/>
                      <a:r>
                        <a:rPr lang="en-AU" sz="1400" dirty="0"/>
                        <a:t>#</a:t>
                      </a:r>
                    </a:p>
                  </a:txBody>
                  <a:tcPr/>
                </a:tc>
                <a:tc>
                  <a:txBody>
                    <a:bodyPr/>
                    <a:lstStyle/>
                    <a:p>
                      <a:r>
                        <a:rPr lang="en-AU" sz="1400" dirty="0"/>
                        <a:t>Description</a:t>
                      </a:r>
                    </a:p>
                  </a:txBody>
                  <a:tcPr/>
                </a:tc>
                <a:tc>
                  <a:txBody>
                    <a:bodyPr/>
                    <a:lstStyle/>
                    <a:p>
                      <a:r>
                        <a:rPr lang="en-AU" sz="1400" dirty="0"/>
                        <a:t>Discussion</a:t>
                      </a:r>
                    </a:p>
                  </a:txBody>
                  <a:tcPr/>
                </a:tc>
                <a:extLst>
                  <a:ext uri="{0D108BD9-81ED-4DB2-BD59-A6C34878D82A}">
                    <a16:rowId xmlns:a16="http://schemas.microsoft.com/office/drawing/2014/main" val="2995855613"/>
                  </a:ext>
                </a:extLst>
              </a:tr>
              <a:tr h="1003952">
                <a:tc>
                  <a:txBody>
                    <a:bodyPr/>
                    <a:lstStyle/>
                    <a:p>
                      <a:pPr algn="ctr"/>
                      <a:r>
                        <a:rPr lang="en-AU" sz="140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Should 802.11be use </a:t>
                      </a:r>
                      <a:r>
                        <a:rPr lang="en-AU" sz="1400" i="1" dirty="0"/>
                        <a:t>ED-only</a:t>
                      </a:r>
                      <a:r>
                        <a:rPr lang="en-AU" sz="1400" dirty="0"/>
                        <a:t> @ -72 dBm?</a:t>
                      </a:r>
                    </a:p>
                    <a:p>
                      <a:endParaRPr lang="en-AU" sz="1400" dirty="0"/>
                    </a:p>
                  </a:txBody>
                  <a:tcPr/>
                </a:tc>
                <a:tc>
                  <a:txBody>
                    <a:bodyPr/>
                    <a:lstStyle/>
                    <a:p>
                      <a:pPr marL="182563" lvl="0" indent="-182563">
                        <a:spcBef>
                          <a:spcPts val="400"/>
                        </a:spcBef>
                        <a:buFont typeface="Arial" panose="020B0604020202020204" pitchFamily="34" charset="0"/>
                        <a:buChar char="•"/>
                      </a:pPr>
                      <a:r>
                        <a:rPr lang="en-AU" sz="1400" dirty="0"/>
                        <a:t>Compatible with the </a:t>
                      </a:r>
                      <a:r>
                        <a:rPr lang="en-AU" sz="1400" i="1" dirty="0"/>
                        <a:t>compromise, </a:t>
                      </a:r>
                      <a:r>
                        <a:rPr lang="en-AU" sz="1400" dirty="0"/>
                        <a:t>but probably requires a change to 802.11 standard</a:t>
                      </a:r>
                    </a:p>
                    <a:p>
                      <a:pPr marL="182563" lvl="0" indent="-182563">
                        <a:spcBef>
                          <a:spcPts val="400"/>
                        </a:spcBef>
                        <a:buFont typeface="Arial" panose="020B0604020202020204" pitchFamily="34" charset="0"/>
                        <a:buChar char="•"/>
                      </a:pPr>
                      <a:r>
                        <a:rPr lang="en-AU" sz="1400" dirty="0"/>
                        <a:t>Previous work on LAA/Wi-Fi coexistence suggests this might be acceptable, given we forced LAA/NR-U to use </a:t>
                      </a:r>
                      <a:r>
                        <a:rPr lang="en-AU" sz="1400" i="1" dirty="0"/>
                        <a:t>ED-only</a:t>
                      </a:r>
                      <a:r>
                        <a:rPr lang="en-AU" sz="1400" dirty="0"/>
                        <a:t> @ -72 dBm in this case (a point made by Nokia)</a:t>
                      </a:r>
                    </a:p>
                  </a:txBody>
                  <a:tcPr/>
                </a:tc>
                <a:extLst>
                  <a:ext uri="{0D108BD9-81ED-4DB2-BD59-A6C34878D82A}">
                    <a16:rowId xmlns:a16="http://schemas.microsoft.com/office/drawing/2014/main" val="2414557890"/>
                  </a:ext>
                </a:extLst>
              </a:tr>
              <a:tr h="826784">
                <a:tc>
                  <a:txBody>
                    <a:bodyPr/>
                    <a:lstStyle/>
                    <a:p>
                      <a:pPr algn="ctr"/>
                      <a:r>
                        <a:rPr lang="en-AU" sz="1400" dirty="0"/>
                        <a:t>2</a:t>
                      </a:r>
                    </a:p>
                  </a:txBody>
                  <a:tcPr/>
                </a:tc>
                <a:tc>
                  <a:txBody>
                    <a:bodyPr/>
                    <a:lstStyle/>
                    <a:p>
                      <a:r>
                        <a:rPr lang="en-AU" sz="1400" dirty="0"/>
                        <a:t>Should 802.11be use </a:t>
                      </a:r>
                      <a:r>
                        <a:rPr lang="en-AU" sz="1400" i="1" dirty="0"/>
                        <a:t>PD/ED </a:t>
                      </a:r>
                      <a:r>
                        <a:rPr lang="en-AU" sz="1400" dirty="0"/>
                        <a:t>@ -82/-72 dBm?</a:t>
                      </a:r>
                    </a:p>
                  </a:txBody>
                  <a:tcPr/>
                </a:tc>
                <a:tc>
                  <a:txBody>
                    <a:bodyPr/>
                    <a:lstStyle/>
                    <a:p>
                      <a:pPr marL="182563" lvl="0" indent="-182563">
                        <a:spcBef>
                          <a:spcPts val="400"/>
                        </a:spcBef>
                        <a:buFont typeface="Arial" panose="020B0604020202020204" pitchFamily="34" charset="0"/>
                        <a:buChar char="•"/>
                      </a:pPr>
                      <a:r>
                        <a:rPr lang="en-AU" sz="1400" dirty="0"/>
                        <a:t>Compatible with the </a:t>
                      </a:r>
                      <a:r>
                        <a:rPr lang="en-AU" sz="1400" i="1" dirty="0"/>
                        <a:t>compromise, </a:t>
                      </a:r>
                      <a:r>
                        <a:rPr lang="en-AU" sz="1400" dirty="0"/>
                        <a:t>but may (or may not) require a change to 802.11 standard</a:t>
                      </a:r>
                      <a:endParaRPr lang="en-AU" sz="1400" i="1" dirty="0"/>
                    </a:p>
                    <a:p>
                      <a:pPr marL="182563" lvl="0" indent="-182563">
                        <a:spcBef>
                          <a:spcPts val="400"/>
                        </a:spcBef>
                        <a:buFont typeface="Arial" panose="020B0604020202020204" pitchFamily="34" charset="0"/>
                        <a:buChar char="•"/>
                      </a:pPr>
                      <a:r>
                        <a:rPr lang="en-AU" sz="1400" dirty="0"/>
                        <a:t>Some preliminary work suggests this might result in better coexistence &amp; spectrum use … for all! </a:t>
                      </a:r>
                      <a:endParaRPr lang="en-AU" sz="1400" dirty="0">
                        <a:solidFill>
                          <a:srgbClr val="FF0000"/>
                        </a:solidFill>
                      </a:endParaRPr>
                    </a:p>
                  </a:txBody>
                  <a:tcPr/>
                </a:tc>
                <a:extLst>
                  <a:ext uri="{0D108BD9-81ED-4DB2-BD59-A6C34878D82A}">
                    <a16:rowId xmlns:a16="http://schemas.microsoft.com/office/drawing/2014/main" val="3258485487"/>
                  </a:ext>
                </a:extLst>
              </a:tr>
              <a:tr h="472448">
                <a:tc>
                  <a:txBody>
                    <a:bodyPr/>
                    <a:lstStyle/>
                    <a:p>
                      <a:pPr algn="ctr"/>
                      <a:r>
                        <a:rPr lang="en-AU" sz="1400" dirty="0"/>
                        <a:t>3</a:t>
                      </a:r>
                    </a:p>
                  </a:txBody>
                  <a:tcPr/>
                </a:tc>
                <a:tc>
                  <a:txBody>
                    <a:bodyPr/>
                    <a:lstStyle/>
                    <a:p>
                      <a:r>
                        <a:rPr lang="en-AU" sz="1400" dirty="0"/>
                        <a:t>Should 802.11be use some other </a:t>
                      </a:r>
                      <a:r>
                        <a:rPr lang="en-AU" sz="1400" dirty="0" err="1"/>
                        <a:t>coex</a:t>
                      </a:r>
                      <a:r>
                        <a:rPr lang="en-AU" sz="1400" dirty="0"/>
                        <a:t> mechanism?</a:t>
                      </a:r>
                    </a:p>
                  </a:txBody>
                  <a:tcPr/>
                </a:tc>
                <a:tc>
                  <a:txBody>
                    <a:bodyPr/>
                    <a:lstStyle/>
                    <a:p>
                      <a:pPr marL="182563" indent="-182563">
                        <a:spcBef>
                          <a:spcPts val="400"/>
                        </a:spcBef>
                        <a:buFont typeface="Arial" panose="020B0604020202020204" pitchFamily="34" charset="0"/>
                        <a:buChar char="•"/>
                      </a:pPr>
                      <a:r>
                        <a:rPr lang="en-AU" sz="1400" dirty="0"/>
                        <a:t>Likely incompatible with the compromise</a:t>
                      </a:r>
                    </a:p>
                    <a:p>
                      <a:pPr marL="182563" indent="-182563">
                        <a:spcBef>
                          <a:spcPts val="400"/>
                        </a:spcBef>
                        <a:buFont typeface="Arial" panose="020B0604020202020204" pitchFamily="34" charset="0"/>
                        <a:buChar char="•"/>
                      </a:pPr>
                      <a:r>
                        <a:rPr lang="en-AU" sz="1400" dirty="0"/>
                        <a:t>Evidence is required! </a:t>
                      </a:r>
                    </a:p>
                  </a:txBody>
                  <a:tcPr/>
                </a:tc>
                <a:extLst>
                  <a:ext uri="{0D108BD9-81ED-4DB2-BD59-A6C34878D82A}">
                    <a16:rowId xmlns:a16="http://schemas.microsoft.com/office/drawing/2014/main" val="1847874619"/>
                  </a:ext>
                </a:extLst>
              </a:tr>
            </a:tbl>
          </a:graphicData>
        </a:graphic>
      </p:graphicFrame>
    </p:spTree>
    <p:extLst>
      <p:ext uri="{BB962C8B-B14F-4D97-AF65-F5344CB8AC3E}">
        <p14:creationId xmlns:p14="http://schemas.microsoft.com/office/powerpoint/2010/main" val="1190673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9A1E-0966-4667-892D-FEF429F7D89C}"/>
              </a:ext>
            </a:extLst>
          </p:cNvPr>
          <p:cNvSpPr>
            <a:spLocks noGrp="1"/>
          </p:cNvSpPr>
          <p:nvPr>
            <p:ph type="title"/>
          </p:nvPr>
        </p:nvSpPr>
        <p:spPr/>
        <p:txBody>
          <a:bodyPr/>
          <a:lstStyle/>
          <a:p>
            <a:r>
              <a:rPr lang="en-AU" dirty="0"/>
              <a:t>The 5 GHz discussion about the use of </a:t>
            </a:r>
            <a:r>
              <a:rPr lang="en-AU" i="1" dirty="0"/>
              <a:t>ED-only</a:t>
            </a:r>
            <a:r>
              <a:rPr lang="en-AU" dirty="0"/>
              <a:t> vs </a:t>
            </a:r>
            <a:r>
              <a:rPr lang="en-AU" i="1" dirty="0"/>
              <a:t>PD/ED </a:t>
            </a:r>
            <a:r>
              <a:rPr lang="en-AU" dirty="0"/>
              <a:t>could be applied to 6 GHz</a:t>
            </a:r>
          </a:p>
        </p:txBody>
      </p:sp>
      <p:sp>
        <p:nvSpPr>
          <p:cNvPr id="3" name="Content Placeholder 2">
            <a:extLst>
              <a:ext uri="{FF2B5EF4-FFF2-40B4-BE49-F238E27FC236}">
                <a16:creationId xmlns:a16="http://schemas.microsoft.com/office/drawing/2014/main" id="{C6DD32B3-5028-406D-A03E-C5FDC5C01A92}"/>
              </a:ext>
            </a:extLst>
          </p:cNvPr>
          <p:cNvSpPr>
            <a:spLocks noGrp="1"/>
          </p:cNvSpPr>
          <p:nvPr>
            <p:ph idx="1"/>
          </p:nvPr>
        </p:nvSpPr>
        <p:spPr/>
        <p:txBody>
          <a:bodyPr/>
          <a:lstStyle/>
          <a:p>
            <a:pPr lvl="1"/>
            <a:r>
              <a:rPr lang="en-AU" dirty="0"/>
              <a:t>The context of the task on the previous slide is 5 GHz operation, but there is a similar question applicable to 6 GHz operation</a:t>
            </a:r>
          </a:p>
          <a:p>
            <a:pPr lvl="2"/>
            <a:r>
              <a:rPr lang="en-AU" dirty="0"/>
              <a:t>At least for operation in countries using the ETSI BRAN rules</a:t>
            </a:r>
          </a:p>
          <a:p>
            <a:pPr lvl="1"/>
            <a:r>
              <a:rPr lang="en-AU" dirty="0"/>
              <a:t>Given 6 GHz operation defined by EN 303 687 is </a:t>
            </a:r>
            <a:r>
              <a:rPr lang="en-AU" i="1" dirty="0"/>
              <a:t>EDT</a:t>
            </a:r>
            <a:r>
              <a:rPr lang="en-AU" dirty="0"/>
              <a:t> @ -72 dBm, should 802.11ax/be use:</a:t>
            </a:r>
          </a:p>
          <a:p>
            <a:pPr lvl="2"/>
            <a:r>
              <a:rPr lang="en-AU" i="1" dirty="0"/>
              <a:t>ED-only</a:t>
            </a:r>
            <a:r>
              <a:rPr lang="en-AU" dirty="0"/>
              <a:t> @ -72 dBm; OR</a:t>
            </a:r>
          </a:p>
          <a:p>
            <a:pPr lvl="2"/>
            <a:r>
              <a:rPr lang="en-AU" i="1" dirty="0"/>
              <a:t>PD/ED </a:t>
            </a:r>
            <a:r>
              <a:rPr lang="en-AU" dirty="0"/>
              <a:t>@ -82/-72 dBm?</a:t>
            </a:r>
          </a:p>
          <a:p>
            <a:pPr lvl="1"/>
            <a:r>
              <a:rPr lang="en-AU" dirty="0"/>
              <a:t>Either choice </a:t>
            </a:r>
            <a:r>
              <a:rPr lang="en-AU" i="1" dirty="0"/>
              <a:t>may</a:t>
            </a:r>
            <a:r>
              <a:rPr lang="en-AU" dirty="0"/>
              <a:t> require changes to the 802.11 standards in</a:t>
            </a:r>
          </a:p>
          <a:p>
            <a:pPr lvl="2"/>
            <a:r>
              <a:rPr lang="en-AU" dirty="0" err="1"/>
              <a:t>TGme</a:t>
            </a:r>
            <a:r>
              <a:rPr lang="en-AU" dirty="0"/>
              <a:t> for 802.11ax operation</a:t>
            </a:r>
          </a:p>
          <a:p>
            <a:pPr lvl="2"/>
            <a:r>
              <a:rPr lang="en-AU" dirty="0" err="1"/>
              <a:t>TGbe</a:t>
            </a:r>
            <a:r>
              <a:rPr lang="en-AU" dirty="0"/>
              <a:t> for 802.11be operation</a:t>
            </a:r>
          </a:p>
        </p:txBody>
      </p:sp>
      <p:sp>
        <p:nvSpPr>
          <p:cNvPr id="4" name="Footer Placeholder 3">
            <a:extLst>
              <a:ext uri="{FF2B5EF4-FFF2-40B4-BE49-F238E27FC236}">
                <a16:creationId xmlns:a16="http://schemas.microsoft.com/office/drawing/2014/main" id="{EF3DF74C-DA16-43F4-B1FC-71D4E249AF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5ADCE5B-229C-4B6A-8255-85D6DD4B9BD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
        <p:nvSpPr>
          <p:cNvPr id="6" name="Rectangle 5">
            <a:extLst>
              <a:ext uri="{FF2B5EF4-FFF2-40B4-BE49-F238E27FC236}">
                <a16:creationId xmlns:a16="http://schemas.microsoft.com/office/drawing/2014/main" id="{2659B43B-9D5C-4881-85D5-D1F771040736}"/>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4155925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A couple of submissions about coexistence under ETSI BRAN-like rules will be discussed today</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Two members have promised submissions that examine 802.11be coexistence with 802.11ax under the BRAN rules …</a:t>
            </a:r>
          </a:p>
          <a:p>
            <a:pPr lvl="2"/>
            <a:r>
              <a:rPr lang="en-US" dirty="0">
                <a:hlinkClick r:id="rId2"/>
              </a:rPr>
              <a:t>11-21-0705-00</a:t>
            </a:r>
            <a:endParaRPr lang="en-US" dirty="0"/>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2"/>
            <a:r>
              <a:rPr lang="en-AU" dirty="0">
                <a:hlinkClick r:id="rId3"/>
              </a:rPr>
              <a:t>11-21-0851-00</a:t>
            </a:r>
            <a:r>
              <a:rPr lang="en-AU" dirty="0"/>
              <a:t> (Word document)</a:t>
            </a:r>
          </a:p>
          <a:p>
            <a:pPr lvl="3"/>
            <a:r>
              <a:rPr lang="en-AU" i="1" dirty="0"/>
              <a:t>5 GHz ED Analysis</a:t>
            </a:r>
          </a:p>
          <a:p>
            <a:pPr lvl="3"/>
            <a:r>
              <a:rPr lang="en-AU" dirty="0"/>
              <a:t>Menzo Wentink (Qualcomm)</a:t>
            </a:r>
          </a:p>
          <a:p>
            <a:pPr lvl="1"/>
            <a:r>
              <a:rPr lang="en-AU" dirty="0"/>
              <a:t>These submissions will be considered by the Coex SC today (Monday,</a:t>
            </a:r>
            <a:br>
              <a:rPr lang="en-AU" dirty="0"/>
            </a:br>
            <a:r>
              <a:rPr lang="en-AU" dirty="0"/>
              <a:t>17 May 2021)</a:t>
            </a:r>
          </a:p>
          <a:p>
            <a:pPr lvl="1"/>
            <a:r>
              <a:rPr lang="en-AU" dirty="0"/>
              <a:t>It unlikely anything will be agreed todays, but we need to start the conversation …</a:t>
            </a:r>
          </a:p>
          <a:p>
            <a:pPr lvl="1"/>
            <a:r>
              <a:rPr lang="en-AU" b="1" dirty="0">
                <a:solidFill>
                  <a:srgbClr val="FF0000"/>
                </a:solidFill>
              </a:rPr>
              <a:t>… and additional submissions on this topis in the future are welcome</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26647562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0786042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ETSI BRAN will probably meet virtually for most of 2021 … or not</a:t>
            </a:r>
          </a:p>
        </p:txBody>
      </p:sp>
      <p:sp>
        <p:nvSpPr>
          <p:cNvPr id="3" name="Content Placeholder 2"/>
          <p:cNvSpPr>
            <a:spLocks noGrp="1"/>
          </p:cNvSpPr>
          <p:nvPr>
            <p:ph sz="half" idx="1"/>
          </p:nvPr>
        </p:nvSpPr>
        <p:spPr>
          <a:xfrm>
            <a:off x="685800" y="1981200"/>
            <a:ext cx="3810000" cy="4114800"/>
          </a:xfrm>
        </p:spPr>
        <p:txBody>
          <a:bodyPr/>
          <a:lstStyle/>
          <a:p>
            <a:r>
              <a:rPr lang="en-GB" dirty="0"/>
              <a:t>Schedule for 2021</a:t>
            </a:r>
          </a:p>
          <a:p>
            <a:pPr lvl="1"/>
            <a:r>
              <a:rPr lang="en-GB" dirty="0"/>
              <a:t>NB FH in EN 303 687 rapporteur’s teleconferences </a:t>
            </a:r>
          </a:p>
          <a:p>
            <a:pPr lvl="2"/>
            <a:r>
              <a:rPr lang="en-AU" dirty="0"/>
              <a:t>28 May 2021@07:30-09:30 UTC</a:t>
            </a:r>
          </a:p>
          <a:p>
            <a:pPr lvl="2"/>
            <a:r>
              <a:rPr lang="en-AU" dirty="0"/>
              <a:t>4 Jun 2021 @07:30-09:30 UTC</a:t>
            </a:r>
          </a:p>
          <a:p>
            <a:pPr lvl="2"/>
            <a:r>
              <a:rPr lang="en-AU" dirty="0"/>
              <a:t>11 Jun 2021 @08:30-10:30 UTC </a:t>
            </a:r>
          </a:p>
          <a:p>
            <a:pPr lvl="1"/>
            <a:r>
              <a:rPr lang="en-GB" dirty="0"/>
              <a:t>EN 301 893</a:t>
            </a:r>
            <a:br>
              <a:rPr lang="en-GB" dirty="0"/>
            </a:br>
            <a:r>
              <a:rPr lang="en-GB" dirty="0"/>
              <a:t>rapporteur's teleconference</a:t>
            </a:r>
          </a:p>
          <a:p>
            <a:pPr lvl="2"/>
            <a:r>
              <a:rPr lang="en-AU" dirty="0"/>
              <a:t>3 Jun 2021 @07:30-09:30 UTC</a:t>
            </a:r>
          </a:p>
          <a:p>
            <a:pPr lvl="1"/>
            <a:r>
              <a:rPr lang="en-GB" dirty="0"/>
              <a:t>BRAN#110</a:t>
            </a:r>
          </a:p>
          <a:p>
            <a:pPr lvl="2"/>
            <a:r>
              <a:rPr lang="en-GB" dirty="0"/>
              <a:t>18 Jun 2021 – 25 Jun 2021</a:t>
            </a:r>
          </a:p>
          <a:p>
            <a:pPr lvl="2"/>
            <a:r>
              <a:rPr lang="en-GB" dirty="0"/>
              <a:t>Virtual</a:t>
            </a:r>
          </a:p>
          <a:p>
            <a:pPr lvl="2"/>
            <a:endParaRPr lang="en-GB" dirty="0"/>
          </a:p>
          <a:p>
            <a:pPr lvl="2"/>
            <a:endParaRPr lang="en-GB" dirty="0"/>
          </a:p>
          <a:p>
            <a:pPr lvl="2"/>
            <a:endParaRPr lang="en-GB" dirty="0"/>
          </a:p>
          <a:p>
            <a:pPr lvl="2"/>
            <a:endParaRPr lang="en-GB" dirty="0"/>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a:xfrm>
            <a:off x="4648200" y="1981200"/>
            <a:ext cx="3810000" cy="4114800"/>
          </a:xfrm>
        </p:spPr>
        <p:txBody>
          <a:bodyPr/>
          <a:lstStyle/>
          <a:p>
            <a:pPr lvl="1"/>
            <a:endParaRPr lang="en-GB" dirty="0"/>
          </a:p>
          <a:p>
            <a:pPr lvl="1"/>
            <a:r>
              <a:rPr lang="en-GB" dirty="0"/>
              <a:t>BRAN #111</a:t>
            </a:r>
          </a:p>
          <a:p>
            <a:pPr lvl="2"/>
            <a:r>
              <a:rPr lang="en-GB" dirty="0"/>
              <a:t>27 Sep 2021 – 1 Oct 2021</a:t>
            </a:r>
          </a:p>
          <a:p>
            <a:pPr lvl="2"/>
            <a:r>
              <a:rPr lang="en-AU" dirty="0"/>
              <a:t>Sophia-Antipolis?</a:t>
            </a:r>
          </a:p>
          <a:p>
            <a:pPr lvl="1"/>
            <a:r>
              <a:rPr lang="en-GB" dirty="0"/>
              <a:t>BRAN #112</a:t>
            </a:r>
          </a:p>
          <a:p>
            <a:pPr lvl="2"/>
            <a:r>
              <a:rPr lang="en-GB" dirty="0"/>
              <a:t>13 Dec 2021 – 17 Dec 2021</a:t>
            </a:r>
          </a:p>
          <a:p>
            <a:pPr lvl="2"/>
            <a:r>
              <a:rPr lang="en-AU" dirty="0"/>
              <a:t>Sophia-Antipolis? </a:t>
            </a:r>
            <a:endParaRPr lang="en-GB" dirty="0"/>
          </a:p>
          <a:p>
            <a:pPr lvl="1"/>
            <a:endParaRPr lang="en-GB" dirty="0"/>
          </a:p>
          <a:p>
            <a:pPr lvl="2"/>
            <a:endParaRPr lang="en-GB" dirty="0"/>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76</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tentatively agreed its 2022 schedule</a:t>
            </a:r>
          </a:p>
        </p:txBody>
      </p:sp>
      <p:sp>
        <p:nvSpPr>
          <p:cNvPr id="3" name="Content Placeholder 2"/>
          <p:cNvSpPr>
            <a:spLocks noGrp="1"/>
          </p:cNvSpPr>
          <p:nvPr>
            <p:ph sz="half" idx="1"/>
          </p:nvPr>
        </p:nvSpPr>
        <p:spPr/>
        <p:txBody>
          <a:bodyPr/>
          <a:lstStyle/>
          <a:p>
            <a:r>
              <a:rPr lang="en-GB" dirty="0"/>
              <a:t>Meeting schedule for 2022</a:t>
            </a:r>
          </a:p>
          <a:p>
            <a:pPr lvl="1"/>
            <a:r>
              <a:rPr lang="en-GB" dirty="0"/>
              <a:t>BRAN #113</a:t>
            </a:r>
          </a:p>
          <a:p>
            <a:pPr lvl="2"/>
            <a:r>
              <a:rPr lang="en-GB" dirty="0"/>
              <a:t>4 Feb 2022 – 14 Feb 2022</a:t>
            </a:r>
          </a:p>
          <a:p>
            <a:pPr lvl="2"/>
            <a:r>
              <a:rPr lang="en-AU" b="0" i="0" dirty="0">
                <a:effectLst/>
                <a:latin typeface="Arial" panose="020B0604020202020204" pitchFamily="34" charset="0"/>
              </a:rPr>
              <a:t>Sophia-Antipolis? </a:t>
            </a:r>
          </a:p>
          <a:p>
            <a:pPr lvl="1"/>
            <a:r>
              <a:rPr lang="en-AU" dirty="0"/>
              <a:t>BRAN #114</a:t>
            </a:r>
          </a:p>
          <a:p>
            <a:pPr lvl="2"/>
            <a:r>
              <a:rPr lang="en-AU" dirty="0"/>
              <a:t>30 May 2022 until 3 Jun 2022; OR</a:t>
            </a:r>
          </a:p>
          <a:p>
            <a:pPr lvl="2"/>
            <a:r>
              <a:rPr lang="en-AU" dirty="0"/>
              <a:t>3 Jun 2022 (electronic) AND 7 Jun 2022 until 11 Jun 2022</a:t>
            </a:r>
          </a:p>
          <a:p>
            <a:pPr lvl="1"/>
            <a:r>
              <a:rPr lang="en-AU" dirty="0"/>
              <a:t>BRAN #115</a:t>
            </a:r>
          </a:p>
          <a:p>
            <a:pPr lvl="2"/>
            <a:r>
              <a:rPr lang="en-AU" dirty="0"/>
              <a:t>29 Aug 2022 until 2 Sep 2022; OR</a:t>
            </a:r>
          </a:p>
          <a:p>
            <a:pPr lvl="2"/>
            <a:r>
              <a:rPr lang="en-AU" dirty="0"/>
              <a:t>5 Sep 2022 until 9 Sep 2022</a:t>
            </a:r>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1"/>
            <a:r>
              <a:rPr lang="en-AU" dirty="0"/>
              <a:t>BRAN #117</a:t>
            </a:r>
          </a:p>
          <a:p>
            <a:pPr lvl="2"/>
            <a:r>
              <a:rPr lang="en-AU" dirty="0"/>
              <a:t>5 Dec 2022 until 9 Dec 2022</a:t>
            </a:r>
          </a:p>
          <a:p>
            <a:pPr lvl="2"/>
            <a:endParaRPr lang="en-GB" dirty="0"/>
          </a:p>
          <a:p>
            <a:pPr lvl="2"/>
            <a:endParaRPr lang="en-GB" dirty="0">
              <a:solidFill>
                <a:srgbClr val="FF0000"/>
              </a:solidFill>
            </a:endParaRPr>
          </a:p>
          <a:p>
            <a:pPr lvl="2"/>
            <a:endParaRPr lang="en-GB" dirty="0"/>
          </a:p>
          <a:p>
            <a:pPr lvl="2"/>
            <a:endParaRPr lang="en-GB" dirty="0"/>
          </a:p>
          <a:p>
            <a:pPr lvl="2"/>
            <a:endParaRPr lang="en-GB" dirty="0"/>
          </a:p>
          <a:p>
            <a:pPr marL="1588" lvl="1" indent="0">
              <a:buNone/>
            </a:pPr>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953733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9423569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July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3"/>
            <a:r>
              <a:rPr lang="en-AU" dirty="0"/>
              <a:t>Main focus on NB FH?</a:t>
            </a:r>
          </a:p>
          <a:p>
            <a:pPr lvl="1"/>
            <a:r>
              <a:rPr lang="en-AU" dirty="0"/>
              <a:t>Review 60 GHz</a:t>
            </a:r>
          </a:p>
          <a:p>
            <a:pPr lvl="2"/>
            <a:r>
              <a:rPr lang="en-AU" dirty="0"/>
              <a:t>ETSI BRAN</a:t>
            </a:r>
          </a:p>
          <a:p>
            <a:pPr lvl="2"/>
            <a:r>
              <a:rPr lang="en-AU" dirty="0"/>
              <a:t>Regulatory aspects</a:t>
            </a:r>
          </a:p>
          <a:p>
            <a:pPr lvl="1"/>
            <a:r>
              <a:rPr lang="en-AU" dirty="0"/>
              <a:t>Review 3GPP coexistence activities</a:t>
            </a:r>
          </a:p>
          <a:p>
            <a:pPr lvl="2"/>
            <a:r>
              <a:rPr lang="en-AU" dirty="0"/>
              <a:t>Any?</a:t>
            </a:r>
          </a:p>
          <a:p>
            <a:pPr lvl="1"/>
            <a:r>
              <a:rPr lang="en-AU" dirty="0"/>
              <a:t>…</a:t>
            </a:r>
          </a:p>
          <a:p>
            <a:r>
              <a:rPr lang="en-AU" b="1" dirty="0">
                <a:solidFill>
                  <a:srgbClr val="FF0000"/>
                </a:solidFill>
              </a:rPr>
              <a:t>Submissions are requested!</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46197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May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56215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2.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customXml/itemProps3.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9051</Words>
  <Application>Microsoft Office PowerPoint</Application>
  <PresentationFormat>On-screen Show (4:3)</PresentationFormat>
  <Paragraphs>1093</Paragraphs>
  <Slides>80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Times New Roman</vt:lpstr>
      <vt:lpstr>802-11-Submission</vt:lpstr>
      <vt:lpstr>Agenda for IEEE 802.11 Coexistence SC virtual meeting in May 2021</vt:lpstr>
      <vt:lpstr>Welcome to the 6th virtual meeting of the Coex SC in May 2021</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twice during the virtual IEEE 802.11 WG interim meeting in May 2021</vt:lpstr>
      <vt:lpstr>The Coex SC will consider a proposed agenda for its virtual meeting in May 2021</vt:lpstr>
      <vt:lpstr>PowerPoint Presentation</vt:lpstr>
      <vt:lpstr>The Coex SC scope was revised in Sept 2020 </vt:lpstr>
      <vt:lpstr>The scope of the Coex SC was expanded during the March 2021 plenary to include 60 GHz</vt:lpstr>
      <vt:lpstr>PowerPoint Presentation</vt:lpstr>
      <vt:lpstr>The Coex SC will consider the approval of its virtual meeting minutes from March 2021</vt:lpstr>
      <vt:lpstr>PowerPoint Presentation</vt:lpstr>
      <vt:lpstr>There are few key message for the Coex SC that arise out of today’s session</vt:lpstr>
      <vt:lpstr>PowerPoint Presentation</vt:lpstr>
      <vt:lpstr>The Coex SC Chair requests assistance in putting together 60 GHz material for the May 2021 meeting </vt:lpstr>
      <vt:lpstr>The FCC TAC has highlighted questions related to 60 GHz of potential interest to Coex SC</vt:lpstr>
      <vt:lpstr>The Coex SC will discuss contributions related to 60 GHz coexistence</vt:lpstr>
      <vt:lpstr>PowerPoint Presentation</vt:lpstr>
      <vt:lpstr>The number planned/testing &amp; deployed LAA networks globally is currently steady</vt:lpstr>
      <vt:lpstr>The number of devices supporting LAA globally is more than 200</vt:lpstr>
      <vt:lpstr>The number planned/testing &amp; deployed LAA networks globally is currently steady</vt:lpstr>
      <vt:lpstr>In at least in Chicago, there was a significant LAA deployment in Jan 2020 …</vt:lpstr>
      <vt:lpstr>… suggesting that the need for coexistence between Wi-Fi &amp; LAA is real … not just theoretical</vt:lpstr>
      <vt:lpstr>PowerPoint Presentation</vt:lpstr>
      <vt:lpstr>The Coex SC heard about an LAA/Wi-Fi coexistence study in Chicago in Jan 2021</vt:lpstr>
      <vt:lpstr>Experiments with deployed systems show LAA has a significant impact on Wi-Fi Beacon success</vt:lpstr>
      <vt:lpstr>Experiments with deployed systems show LAA has a significant impact on Wi-Fi data success</vt:lpstr>
      <vt:lpstr>The previous discussions suggested a need to discuss the Uni of Chicago results in more detail</vt:lpstr>
      <vt:lpstr>PowerPoint Presentation</vt:lpstr>
      <vt:lpstr>Note that ESTI BRAN documents are available to IEEE 802.11 WG members</vt:lpstr>
      <vt:lpstr>PowerPoint Presentation</vt:lpstr>
      <vt:lpstr>A stable draft of EN 303 687 includes the previously agreed 6 GHz compromise for ED-only @ -72 dBm</vt:lpstr>
      <vt:lpstr>PowerPoint Presentation</vt:lpstr>
      <vt:lpstr>There was no progress on the question of synchronous access in EN 302 687 at BRAN#109</vt:lpstr>
      <vt:lpstr>There was no progress on the question of wideband LBT in EN 302 687 at BRAN#109</vt:lpstr>
      <vt:lpstr>There was no progress on the question of LBT changes in EN 302 687 at BRAN#109</vt:lpstr>
      <vt:lpstr>PowerPoint Presentation</vt:lpstr>
      <vt:lpstr>Many believe NB FH systems represent a potential threat to coexistence in the 6 GHz band in Europe</vt:lpstr>
      <vt:lpstr>The ECC decision that allows NB FH requires ETSI BRAN to agree on a spectrum sharing mechanism</vt:lpstr>
      <vt:lpstr>In BRAN#108 there were two proposals on how to implement the ECC decision related to NB FH </vt:lpstr>
      <vt:lpstr>There were many objections &amp; some support in BRAN#108 for the NB FH proposal from Apple</vt:lpstr>
      <vt:lpstr>There was agreement at BRAN#108 that there was an ECC decision but nothing more … </vt:lpstr>
      <vt:lpstr>There have been numerous submissions to ETSI BRAN on NB FH in 6 GHz since BRAN#108</vt:lpstr>
      <vt:lpstr>There have been numerous submissions to ETSI BRAN on NB FH in 6 GHz since BRAN#108</vt:lpstr>
      <vt:lpstr>The next steps to a resolution of the NB FH 6 GHz questions were unclear after BRAN #109</vt:lpstr>
      <vt:lpstr>In BRAN#109e, there was no consensus on how to incorporate NB FH in EN 303 687 (6 GHz)</vt:lpstr>
      <vt:lpstr>In BRAN#109e, Apple did not obtain agreement for NB FH in 6 GHz to be based 2.4 GHz rules</vt:lpstr>
      <vt:lpstr>In BRAN#109e, Facebook challenged the basis of Apple’s 6 GHz NB FH proposals </vt:lpstr>
      <vt:lpstr>In BRAN#109e, there was no consensus on Ericsson’s proposal for inclusion of refined FH NB in 6 GHz  </vt:lpstr>
      <vt:lpstr>In BRAN#109e, there was no consensus on Qualcomm’s evaluation of Wi-Fi/FH NB coex in 6 GHz  </vt:lpstr>
      <vt:lpstr>The Coex SC will probably consider multiple submissions on the NB FH in 6 GHz issue</vt:lpstr>
      <vt:lpstr>PowerPoint Presentation</vt:lpstr>
      <vt:lpstr>PowerPoint Presentation</vt:lpstr>
      <vt:lpstr>There is work required to enable good coexistence  &amp; operation in 6 GHz in the future</vt:lpstr>
      <vt:lpstr>PowerPoint Presentation</vt:lpstr>
      <vt:lpstr>The stable draft of EN 301 893 (5 GHz) includes the newly agreed adaptivity compromise</vt:lpstr>
      <vt:lpstr>PowerPoint Presentation</vt:lpstr>
      <vt:lpstr>ETSI BRAN agreed on 5 GHz compromises in ~2016 &amp; ~2018 that enabled 802.11ac/ax operation in Europe </vt:lpstr>
      <vt:lpstr>In 2020, some stakeholders wanted to revisit the previous 5 GHz compromise, esp. in context of 802.11be</vt:lpstr>
      <vt:lpstr>In BRAN#108, a compromise restricting 802.11be from using PD/ED @ -82/-62 dBm in 5 GHz was proposed</vt:lpstr>
      <vt:lpstr>In BRAN#108, not everyone agreed with restrictions on 802.11be using PD/ED @ -82/-62 dBm in 5 GHz</vt:lpstr>
      <vt:lpstr>There was only one submission to BRAN #109 in relation to adaptivity in 5 GHz …</vt:lpstr>
      <vt:lpstr>… with Nokia advocating adoption of the previously proposed compromise (with a refinement)</vt:lpstr>
      <vt:lpstr>Early discussions at BRAN#109 suggested there was no agreement on adaptivity in 5 GHz …</vt:lpstr>
      <vt:lpstr>… but ultimately there was a consensus based on Nokia’s proposal … phew! </vt:lpstr>
      <vt:lpstr>The 802.11 WG needs to start thinking about a 2nd step for 802.11be operation in 5 GHz …</vt:lpstr>
      <vt:lpstr>… but in the meantime we need to focus on coex between 802.11ax &amp; 802.11be in 5 GHz</vt:lpstr>
      <vt:lpstr>The 5 GHz discussion about the use of ED-only vs PD/ED could be applied to 6 GHz</vt:lpstr>
      <vt:lpstr>A couple of submissions about coexistence under ETSI BRAN-like rules will be discussed today</vt:lpstr>
      <vt:lpstr>PowerPoint Presentation</vt:lpstr>
      <vt:lpstr>ETSI BRAN will probably meet virtually for most of 2021 … or not</vt:lpstr>
      <vt:lpstr>ETSI BRAN has tentatively agreed its 2022 schedule</vt:lpstr>
      <vt:lpstr>PowerPoint Presentation</vt:lpstr>
      <vt:lpstr>The Coex SC will continue its normal business in July 2021</vt:lpstr>
      <vt:lpstr>The IEEE 802.11 Coexistence SC virtual meeting in May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2021-05-18T01:22:56Z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