
<file path=[Content_Types].xml><?xml version="1.0" encoding="utf-8"?>
<Types xmlns="http://schemas.openxmlformats.org/package/2006/content-types">
  <Default Extension="emf" ContentType="image/x-emf"/>
  <Default Extension="gif" ContentType="image/gi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bookmarkIdSeed="2">
  <p:sldMasterIdLst>
    <p:sldMasterId id="2147483648" r:id="rId4"/>
  </p:sldMasterIdLst>
  <p:notesMasterIdLst>
    <p:notesMasterId r:id="rId84"/>
  </p:notesMasterIdLst>
  <p:handoutMasterIdLst>
    <p:handoutMasterId r:id="rId85"/>
  </p:handoutMasterIdLst>
  <p:sldIdLst>
    <p:sldId id="269" r:id="rId5"/>
    <p:sldId id="302" r:id="rId6"/>
    <p:sldId id="300" r:id="rId7"/>
    <p:sldId id="286" r:id="rId8"/>
    <p:sldId id="1722" r:id="rId9"/>
    <p:sldId id="1723" r:id="rId10"/>
    <p:sldId id="1724" r:id="rId11"/>
    <p:sldId id="1725" r:id="rId12"/>
    <p:sldId id="1726" r:id="rId13"/>
    <p:sldId id="1787" r:id="rId14"/>
    <p:sldId id="738" r:id="rId15"/>
    <p:sldId id="306" r:id="rId16"/>
    <p:sldId id="516" r:id="rId17"/>
    <p:sldId id="2069" r:id="rId18"/>
    <p:sldId id="1095" r:id="rId19"/>
    <p:sldId id="1096" r:id="rId20"/>
    <p:sldId id="1991" r:id="rId21"/>
    <p:sldId id="1992" r:id="rId22"/>
    <p:sldId id="2076" r:id="rId23"/>
    <p:sldId id="2072" r:id="rId24"/>
    <p:sldId id="2080" r:id="rId25"/>
    <p:sldId id="2081" r:id="rId26"/>
    <p:sldId id="1561" r:id="rId27"/>
    <p:sldId id="1562" r:id="rId28"/>
    <p:sldId id="2044" r:id="rId29"/>
    <p:sldId id="1596" r:id="rId30"/>
    <p:sldId id="1896" r:id="rId31"/>
    <p:sldId id="1898" r:id="rId32"/>
    <p:sldId id="2041" r:id="rId33"/>
    <p:sldId id="2042" r:id="rId34"/>
    <p:sldId id="2049" r:id="rId35"/>
    <p:sldId id="2051" r:id="rId36"/>
    <p:sldId id="2052" r:id="rId37"/>
    <p:sldId id="2053" r:id="rId38"/>
    <p:sldId id="2045" r:id="rId39"/>
    <p:sldId id="1946" r:id="rId40"/>
    <p:sldId id="1964" r:id="rId41"/>
    <p:sldId id="2054" r:id="rId42"/>
    <p:sldId id="2055" r:id="rId43"/>
    <p:sldId id="2056" r:id="rId44"/>
    <p:sldId id="2058" r:id="rId45"/>
    <p:sldId id="1965" r:id="rId46"/>
    <p:sldId id="2066" r:id="rId47"/>
    <p:sldId id="1999" r:id="rId48"/>
    <p:sldId id="2031" r:id="rId49"/>
    <p:sldId id="2018" r:id="rId50"/>
    <p:sldId id="2019" r:id="rId51"/>
    <p:sldId id="1967" r:id="rId52"/>
    <p:sldId id="2067" r:id="rId53"/>
    <p:sldId id="2068" r:id="rId54"/>
    <p:sldId id="2082" r:id="rId55"/>
    <p:sldId id="2083" r:id="rId56"/>
    <p:sldId id="2084" r:id="rId57"/>
    <p:sldId id="2085" r:id="rId58"/>
    <p:sldId id="2086" r:id="rId59"/>
    <p:sldId id="2079" r:id="rId60"/>
    <p:sldId id="2038" r:id="rId61"/>
    <p:sldId id="2039" r:id="rId62"/>
    <p:sldId id="1936" r:id="rId63"/>
    <p:sldId id="2032" r:id="rId64"/>
    <p:sldId id="2033" r:id="rId65"/>
    <p:sldId id="2059" r:id="rId66"/>
    <p:sldId id="1985" r:id="rId67"/>
    <p:sldId id="268" r:id="rId68"/>
    <p:sldId id="2034" r:id="rId69"/>
    <p:sldId id="1984" r:id="rId70"/>
    <p:sldId id="2060" r:id="rId71"/>
    <p:sldId id="2073" r:id="rId72"/>
    <p:sldId id="2077" r:id="rId73"/>
    <p:sldId id="2062" r:id="rId74"/>
    <p:sldId id="2063" r:id="rId75"/>
    <p:sldId id="2065" r:id="rId76"/>
    <p:sldId id="2078" r:id="rId77"/>
    <p:sldId id="2064" r:id="rId78"/>
    <p:sldId id="1541" r:id="rId79"/>
    <p:sldId id="2075" r:id="rId80"/>
    <p:sldId id="2070" r:id="rId81"/>
    <p:sldId id="874" r:id="rId82"/>
    <p:sldId id="305" r:id="rId83"/>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0000"/>
    <a:srgbClr val="2D2DB9"/>
    <a:srgbClr val="FF9999"/>
    <a:srgbClr val="FFCC99"/>
    <a:srgbClr val="99FF99"/>
    <a:srgbClr val="B2B2B2"/>
    <a:srgbClr val="FFCCCC"/>
    <a:srgbClr val="FF66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727" autoAdjust="0"/>
  </p:normalViewPr>
  <p:slideViewPr>
    <p:cSldViewPr>
      <p:cViewPr varScale="1">
        <p:scale>
          <a:sx n="126" d="100"/>
          <a:sy n="126" d="100"/>
        </p:scale>
        <p:origin x="1092" y="132"/>
      </p:cViewPr>
      <p:guideLst>
        <p:guide orient="horz" pos="2160"/>
        <p:guide pos="2880"/>
      </p:guideLst>
    </p:cSldViewPr>
  </p:slideViewPr>
  <p:outlineViewPr>
    <p:cViewPr>
      <p:scale>
        <a:sx n="50" d="100"/>
        <a:sy n="50" d="100"/>
      </p:scale>
      <p:origin x="0" y="-58044"/>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1027"/>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notesMaster" Target="notesMasters/notesMaster1.xml"/><Relationship Id="rId89" Type="http://schemas.openxmlformats.org/officeDocument/2006/relationships/theme" Target="theme/theme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tableStyles" Target="tableStyles.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presProps" Target="pres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AU" dirty="0"/>
              <a:t>Globally</a:t>
            </a:r>
            <a:r>
              <a:rPr lang="en-AU" baseline="0" dirty="0"/>
              <a:t> </a:t>
            </a:r>
            <a:r>
              <a:rPr lang="en-AU" dirty="0"/>
              <a:t>planned/testing</a:t>
            </a:r>
            <a:r>
              <a:rPr lang="en-AU" baseline="0" dirty="0"/>
              <a:t> &amp; </a:t>
            </a:r>
            <a:r>
              <a:rPr lang="en-AU" dirty="0"/>
              <a:t>deployed</a:t>
            </a:r>
            <a:r>
              <a:rPr lang="en-AU" baseline="0" dirty="0"/>
              <a:t> LAA networks</a:t>
            </a:r>
            <a:endParaRPr lang="en-AU"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9194071329319126E-2"/>
          <c:y val="0.12992296101876155"/>
          <c:w val="0.94122484689413832"/>
          <c:h val="0.7864554777874988"/>
        </c:manualLayout>
      </c:layout>
      <c:barChart>
        <c:barDir val="col"/>
        <c:grouping val="stacked"/>
        <c:varyColors val="0"/>
        <c:ser>
          <c:idx val="0"/>
          <c:order val="0"/>
          <c:tx>
            <c:strRef>
              <c:f>Sheet1!$B$1</c:f>
              <c:strCache>
                <c:ptCount val="1"/>
                <c:pt idx="0">
                  <c:v>Deployed</c:v>
                </c:pt>
              </c:strCache>
            </c:strRef>
          </c:tx>
          <c:spPr>
            <a:solidFill>
              <a:srgbClr val="2D2DB9"/>
            </a:solidFill>
            <a:ln w="28575">
              <a:noFill/>
            </a:ln>
            <a:effectLst/>
          </c:spPr>
          <c:invertIfNegative val="0"/>
          <c:cat>
            <c:numRef>
              <c:f>Sheet1!$A$2:$A$13</c:f>
              <c:numCache>
                <c:formatCode>mmm\-yy</c:formatCode>
                <c:ptCount val="12"/>
                <c:pt idx="0">
                  <c:v>43282</c:v>
                </c:pt>
                <c:pt idx="1">
                  <c:v>43374</c:v>
                </c:pt>
                <c:pt idx="2">
                  <c:v>43466</c:v>
                </c:pt>
                <c:pt idx="3">
                  <c:v>43647</c:v>
                </c:pt>
                <c:pt idx="4">
                  <c:v>43770</c:v>
                </c:pt>
                <c:pt idx="5">
                  <c:v>43800</c:v>
                </c:pt>
                <c:pt idx="6">
                  <c:v>43891</c:v>
                </c:pt>
                <c:pt idx="7">
                  <c:v>44044</c:v>
                </c:pt>
                <c:pt idx="8">
                  <c:v>44105</c:v>
                </c:pt>
                <c:pt idx="9">
                  <c:v>44197</c:v>
                </c:pt>
                <c:pt idx="10">
                  <c:v>44228</c:v>
                </c:pt>
                <c:pt idx="11">
                  <c:v>44256</c:v>
                </c:pt>
              </c:numCache>
            </c:numRef>
          </c:cat>
          <c:val>
            <c:numRef>
              <c:f>Sheet1!$B$2:$B$13</c:f>
              <c:numCache>
                <c:formatCode>General</c:formatCode>
                <c:ptCount val="12"/>
                <c:pt idx="0">
                  <c:v>4</c:v>
                </c:pt>
                <c:pt idx="1">
                  <c:v>6</c:v>
                </c:pt>
                <c:pt idx="2">
                  <c:v>6</c:v>
                </c:pt>
                <c:pt idx="3">
                  <c:v>8</c:v>
                </c:pt>
                <c:pt idx="4">
                  <c:v>8</c:v>
                </c:pt>
                <c:pt idx="5">
                  <c:v>8</c:v>
                </c:pt>
                <c:pt idx="6">
                  <c:v>9</c:v>
                </c:pt>
                <c:pt idx="7">
                  <c:v>9</c:v>
                </c:pt>
                <c:pt idx="8">
                  <c:v>9</c:v>
                </c:pt>
                <c:pt idx="9">
                  <c:v>9</c:v>
                </c:pt>
                <c:pt idx="10">
                  <c:v>9</c:v>
                </c:pt>
                <c:pt idx="11">
                  <c:v>9</c:v>
                </c:pt>
              </c:numCache>
            </c:numRef>
          </c:val>
          <c:extLst>
            <c:ext xmlns:c16="http://schemas.microsoft.com/office/drawing/2014/chart" uri="{C3380CC4-5D6E-409C-BE32-E72D297353CC}">
              <c16:uniqueId val="{00000000-679B-45DF-BFF4-841D27116758}"/>
            </c:ext>
          </c:extLst>
        </c:ser>
        <c:ser>
          <c:idx val="1"/>
          <c:order val="1"/>
          <c:tx>
            <c:strRef>
              <c:f>Sheet1!$C$1</c:f>
              <c:strCache>
                <c:ptCount val="1"/>
                <c:pt idx="0">
                  <c:v>Planned, testing</c:v>
                </c:pt>
              </c:strCache>
            </c:strRef>
          </c:tx>
          <c:spPr>
            <a:solidFill>
              <a:srgbClr val="00B0F0"/>
            </a:solidFill>
            <a:ln w="25400">
              <a:noFill/>
            </a:ln>
            <a:effectLst/>
          </c:spPr>
          <c:invertIfNegative val="0"/>
          <c:cat>
            <c:numRef>
              <c:f>Sheet1!$A$2:$A$13</c:f>
              <c:numCache>
                <c:formatCode>mmm\-yy</c:formatCode>
                <c:ptCount val="12"/>
                <c:pt idx="0">
                  <c:v>43282</c:v>
                </c:pt>
                <c:pt idx="1">
                  <c:v>43374</c:v>
                </c:pt>
                <c:pt idx="2">
                  <c:v>43466</c:v>
                </c:pt>
                <c:pt idx="3">
                  <c:v>43647</c:v>
                </c:pt>
                <c:pt idx="4">
                  <c:v>43770</c:v>
                </c:pt>
                <c:pt idx="5">
                  <c:v>43800</c:v>
                </c:pt>
                <c:pt idx="6">
                  <c:v>43891</c:v>
                </c:pt>
                <c:pt idx="7">
                  <c:v>44044</c:v>
                </c:pt>
                <c:pt idx="8">
                  <c:v>44105</c:v>
                </c:pt>
                <c:pt idx="9">
                  <c:v>44197</c:v>
                </c:pt>
                <c:pt idx="10">
                  <c:v>44228</c:v>
                </c:pt>
                <c:pt idx="11">
                  <c:v>44256</c:v>
                </c:pt>
              </c:numCache>
            </c:numRef>
          </c:cat>
          <c:val>
            <c:numRef>
              <c:f>Sheet1!$C$2:$C$13</c:f>
              <c:numCache>
                <c:formatCode>General</c:formatCode>
                <c:ptCount val="12"/>
                <c:pt idx="0">
                  <c:v>23</c:v>
                </c:pt>
                <c:pt idx="1">
                  <c:v>22</c:v>
                </c:pt>
                <c:pt idx="2">
                  <c:v>26</c:v>
                </c:pt>
                <c:pt idx="3">
                  <c:v>29</c:v>
                </c:pt>
                <c:pt idx="4">
                  <c:v>30</c:v>
                </c:pt>
                <c:pt idx="5">
                  <c:v>29</c:v>
                </c:pt>
                <c:pt idx="6">
                  <c:v>29</c:v>
                </c:pt>
                <c:pt idx="7">
                  <c:v>28</c:v>
                </c:pt>
                <c:pt idx="8">
                  <c:v>27</c:v>
                </c:pt>
                <c:pt idx="9">
                  <c:v>27</c:v>
                </c:pt>
                <c:pt idx="10">
                  <c:v>27</c:v>
                </c:pt>
                <c:pt idx="11">
                  <c:v>27</c:v>
                </c:pt>
              </c:numCache>
            </c:numRef>
          </c:val>
          <c:extLst>
            <c:ext xmlns:c16="http://schemas.microsoft.com/office/drawing/2014/chart" uri="{C3380CC4-5D6E-409C-BE32-E72D297353CC}">
              <c16:uniqueId val="{00000001-679B-45DF-BFF4-841D27116758}"/>
            </c:ext>
          </c:extLst>
        </c:ser>
        <c:dLbls>
          <c:showLegendKey val="0"/>
          <c:showVal val="0"/>
          <c:showCatName val="0"/>
          <c:showSerName val="0"/>
          <c:showPercent val="0"/>
          <c:showBubbleSize val="0"/>
        </c:dLbls>
        <c:gapWidth val="150"/>
        <c:overlap val="100"/>
        <c:axId val="808752840"/>
        <c:axId val="808753824"/>
      </c:barChart>
      <c:dateAx>
        <c:axId val="808752840"/>
        <c:scaling>
          <c:orientation val="minMax"/>
          <c:max val="44256"/>
        </c:scaling>
        <c:delete val="0"/>
        <c:axPos val="b"/>
        <c:majorGridlines>
          <c:spPr>
            <a:ln w="9525" cap="flat" cmpd="sng" algn="ctr">
              <a:solidFill>
                <a:schemeClr val="tx1">
                  <a:lumMod val="15000"/>
                  <a:lumOff val="85000"/>
                </a:schemeClr>
              </a:solidFill>
              <a:round/>
            </a:ln>
            <a:effectLst/>
          </c:spPr>
        </c:majorGridlines>
        <c:numFmt formatCode="mmm\-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3824"/>
        <c:crosses val="autoZero"/>
        <c:auto val="1"/>
        <c:lblOffset val="100"/>
        <c:baseTimeUnit val="months"/>
        <c:majorUnit val="4"/>
        <c:majorTimeUnit val="months"/>
      </c:dateAx>
      <c:valAx>
        <c:axId val="808753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2840"/>
        <c:crosses val="autoZero"/>
        <c:crossBetween val="between"/>
      </c:valAx>
      <c:spPr>
        <a:noFill/>
        <a:ln>
          <a:noFill/>
        </a:ln>
        <a:effectLst/>
      </c:spPr>
    </c:plotArea>
    <c:legend>
      <c:legendPos val="r"/>
      <c:layout>
        <c:manualLayout>
          <c:xMode val="edge"/>
          <c:yMode val="edge"/>
          <c:x val="5.7412382275744946E-2"/>
          <c:y val="0.11101414406532518"/>
          <c:w val="0.19422160465235963"/>
          <c:h val="0.18355788859725869"/>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802.11-17/0291r0</a:t>
            </a:r>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802.11-17/0291r0</a:t>
            </a:r>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a:t>Andrew Myles, Cisco</a:t>
            </a:r>
          </a:p>
        </p:txBody>
      </p:sp>
      <p:sp>
        <p:nvSpPr>
          <p:cNvPr id="51205" name="Rectangle 7"/>
          <p:cNvSpPr>
            <a:spLocks noGrp="1" noChangeArrowheads="1"/>
          </p:cNvSpPr>
          <p:nvPr>
            <p:ph type="sldNum" sz="quarter" idx="5"/>
          </p:nvPr>
        </p:nvSpPr>
        <p:spPr/>
        <p:txBody>
          <a:bodyPr/>
          <a:lstStyle/>
          <a:p>
            <a:pPr>
              <a:defRPr/>
            </a:pPr>
            <a:r>
              <a:rPr lang="en-US"/>
              <a:t>Page </a:t>
            </a:r>
            <a:fld id="{BFD8823A-E707-449B-AE25-47FA80230A05}" type="slidenum">
              <a:rPr lang="en-US" smtClean="0"/>
              <a:pPr>
                <a:defRPr/>
              </a:pPr>
              <a:t>1</a:t>
            </a:fld>
            <a:endParaRPr lang="en-US"/>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AE465DD-DB35-4F14-8731-6C893FDC4B95}" type="slidenum">
              <a:rPr lang="en-AU" smtClean="0"/>
              <a:t>64</a:t>
            </a:fld>
            <a:endParaRPr lang="en-AU"/>
          </a:p>
        </p:txBody>
      </p:sp>
    </p:spTree>
    <p:extLst>
      <p:ext uri="{BB962C8B-B14F-4D97-AF65-F5344CB8AC3E}">
        <p14:creationId xmlns:p14="http://schemas.microsoft.com/office/powerpoint/2010/main" val="618551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1981200"/>
          </a:xfrm>
        </p:spPr>
        <p:txBody>
          <a:bodyPr anchor="ctr" anchorCtr="0"/>
          <a:lstStyle>
            <a:lvl1pPr algn="ctr">
              <a:defRPr sz="2400" b="1"/>
            </a:lvl1pPr>
          </a:lstStyle>
          <a:p>
            <a:pPr lvl="0"/>
            <a:r>
              <a:rPr lang="en-US" dirty="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1727316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2905925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802.11-21/0613r3</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63379"/>
            <a:ext cx="91210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May 2021</a:t>
            </a:r>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ieeesa.webex.com/ieeesa/j.php?MTID=m29a15120e8f9b558996a8f7054300c1e" TargetMode="External"/><Relationship Id="rId2" Type="http://schemas.openxmlformats.org/officeDocument/2006/relationships/hyperlink" Target="https://ieeesa.webex.com/ieeesa/j.php?MTID=m4c08703523d6096ecea41deb1b4d8e27"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hyperlink" Target="https://mentor.ieee.org/802.11/dcn/21/11-21-0624-00-coex-march-2021-meeting-minutes.docx"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s://mentor.ieee.org/802.11/dcn/21/11-21-0430-00-coex-mmwave-status-in-etsi-bran.pptx" TargetMode="Externa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21.xml.rels><?xml version="1.0" encoding="UTF-8" standalone="yes"?>
<Relationships xmlns="http://schemas.openxmlformats.org/package/2006/relationships"><Relationship Id="rId2" Type="http://schemas.openxmlformats.org/officeDocument/2006/relationships/hyperlink" Target="https://www.fcc.gov/sites/default/files/tac-presentations-1-14-21.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mentor.ieee.org/802.11/dcn/21/11-21-0796-00-coex-coexistence-between-radars-and-communication-systems-in-the-60ghz-band.pptx"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imat.ieee.org/attendance"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mentor.ieee.org/802.11/dcn/20/11-20-1973"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hyperlink" Target="http://www.ieee802.org/11/private/ETSI_documents/BRAN"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tandards.ieee.org/develop/policies/antitrust.pdf"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docdb.cept.org/download/50365191-a99d/ECC%20Decision%20(20)01.pdf" TargetMode="Externa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2.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mentor.ieee.org/802.11/dcn/21/11-21-0814-00-coex-etsi-6ghz-narrow-band-status.pptx" TargetMode="External"/><Relationship Id="rId2" Type="http://schemas.openxmlformats.org/officeDocument/2006/relationships/hyperlink" Target="https://docdb.cept.org/download/50365191-a99d/ECC%20Decision%20(20)01.pdf"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2.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a:t>Andrew Myles, Cisco</a:t>
            </a:r>
          </a:p>
        </p:txBody>
      </p:sp>
      <p:sp>
        <p:nvSpPr>
          <p:cNvPr id="8" name="Slide Number Placeholder 5"/>
          <p:cNvSpPr>
            <a:spLocks noGrp="1"/>
          </p:cNvSpPr>
          <p:nvPr>
            <p:ph type="sldNum" sz="quarter" idx="11"/>
          </p:nvPr>
        </p:nvSpPr>
        <p:spPr/>
        <p:txBody>
          <a:bodyPr/>
          <a:lstStyle/>
          <a:p>
            <a:pPr>
              <a:defRPr/>
            </a:pPr>
            <a:r>
              <a:rPr lang="en-US"/>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a:solidFill>
                  <a:schemeClr val="accent6"/>
                </a:solidFill>
              </a:rPr>
              <a:t>Agenda for </a:t>
            </a:r>
            <a:r>
              <a:rPr lang="en-US" i="1" dirty="0">
                <a:solidFill>
                  <a:schemeClr val="accent6"/>
                </a:solidFill>
              </a:rPr>
              <a:t>IEEE 802.11 Coexistence SC</a:t>
            </a:r>
            <a:br>
              <a:rPr lang="en-US" i="1" dirty="0">
                <a:solidFill>
                  <a:schemeClr val="accent6"/>
                </a:solidFill>
              </a:rPr>
            </a:br>
            <a:r>
              <a:rPr lang="en-US" dirty="0">
                <a:solidFill>
                  <a:schemeClr val="accent6"/>
                </a:solidFill>
              </a:rPr>
              <a:t>virtual</a:t>
            </a:r>
            <a:r>
              <a:rPr lang="en-US" i="1" dirty="0">
                <a:solidFill>
                  <a:schemeClr val="accent6"/>
                </a:solidFill>
              </a:rPr>
              <a:t> </a:t>
            </a:r>
            <a:r>
              <a:rPr lang="en-US" dirty="0">
                <a:solidFill>
                  <a:schemeClr val="accent6"/>
                </a:solidFill>
              </a:rPr>
              <a:t>meeting in May 2021</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12 May 2021</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83578594"/>
              </p:ext>
            </p:extLst>
          </p:nvPr>
        </p:nvGraphicFramePr>
        <p:xfrm>
          <a:off x="685800" y="3429000"/>
          <a:ext cx="7696200" cy="762000"/>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91318">
                <a:tc>
                  <a:txBody>
                    <a:bodyPr/>
                    <a:lstStyle/>
                    <a:p>
                      <a:pPr>
                        <a:spcAft>
                          <a:spcPts val="0"/>
                        </a:spcAft>
                      </a:pPr>
                      <a:r>
                        <a:rPr lang="en-US" sz="1200" dirty="0">
                          <a:effectLst/>
                        </a:rPr>
                        <a:t>Andrew 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26510-ACCF-4ECF-AB55-B46DB521F23D}"/>
              </a:ext>
            </a:extLst>
          </p:cNvPr>
          <p:cNvSpPr>
            <a:spLocks noGrp="1"/>
          </p:cNvSpPr>
          <p:nvPr>
            <p:ph type="title"/>
          </p:nvPr>
        </p:nvSpPr>
        <p:spPr>
          <a:xfrm>
            <a:off x="685800" y="685800"/>
            <a:ext cx="7772400" cy="1066800"/>
          </a:xfrm>
        </p:spPr>
        <p:txBody>
          <a:bodyPr/>
          <a:lstStyle/>
          <a:p>
            <a:r>
              <a:rPr lang="en-AU" dirty="0"/>
              <a:t>The Coex SC will meet twice during the virtual</a:t>
            </a:r>
            <a:br>
              <a:rPr lang="en-AU" dirty="0"/>
            </a:br>
            <a:r>
              <a:rPr lang="en-AU" dirty="0"/>
              <a:t>IEEE 802.11 WG interim meeting in May 2021</a:t>
            </a:r>
          </a:p>
        </p:txBody>
      </p:sp>
      <p:sp>
        <p:nvSpPr>
          <p:cNvPr id="6" name="Content Placeholder 5">
            <a:extLst>
              <a:ext uri="{FF2B5EF4-FFF2-40B4-BE49-F238E27FC236}">
                <a16:creationId xmlns:a16="http://schemas.microsoft.com/office/drawing/2014/main" id="{A87C75F5-233E-4C4A-A72C-DE12D8B438F1}"/>
              </a:ext>
            </a:extLst>
          </p:cNvPr>
          <p:cNvSpPr>
            <a:spLocks noGrp="1"/>
          </p:cNvSpPr>
          <p:nvPr>
            <p:ph sz="half" idx="1"/>
          </p:nvPr>
        </p:nvSpPr>
        <p:spPr>
          <a:xfrm>
            <a:off x="685800" y="1981200"/>
            <a:ext cx="3810000" cy="4114800"/>
          </a:xfrm>
        </p:spPr>
        <p:txBody>
          <a:bodyPr/>
          <a:lstStyle/>
          <a:p>
            <a:pPr lvl="1"/>
            <a:r>
              <a:rPr lang="en-AU" dirty="0"/>
              <a:t>Wednesday, 12 May 2021</a:t>
            </a:r>
            <a:br>
              <a:rPr lang="en-AU" dirty="0"/>
            </a:br>
            <a:r>
              <a:rPr lang="en-AU" dirty="0"/>
              <a:t>@ 4-6pm ET</a:t>
            </a:r>
          </a:p>
          <a:p>
            <a:pPr lvl="1"/>
            <a:r>
              <a:rPr lang="en-AU" dirty="0" err="1"/>
              <a:t>Webex</a:t>
            </a:r>
            <a:r>
              <a:rPr lang="en-AU" dirty="0"/>
              <a:t> details:</a:t>
            </a:r>
          </a:p>
          <a:p>
            <a:pPr lvl="2"/>
            <a:r>
              <a:rPr lang="en-AU" dirty="0">
                <a:hlinkClick r:id="rId2"/>
              </a:rPr>
              <a:t>https://ieeesa.webex.com/ieeesa/j.php?MTID=m4c08703523d6096ecea41deb1b4d8e27</a:t>
            </a:r>
            <a:endParaRPr lang="en-AU" dirty="0"/>
          </a:p>
          <a:p>
            <a:pPr lvl="2"/>
            <a:r>
              <a:rPr lang="en-AU" dirty="0"/>
              <a:t>Meeting number: 173 037 6074</a:t>
            </a:r>
          </a:p>
          <a:p>
            <a:pPr lvl="3"/>
            <a:endParaRPr lang="en-AU" dirty="0"/>
          </a:p>
          <a:p>
            <a:pPr lvl="1"/>
            <a:endParaRPr lang="en-AU" dirty="0"/>
          </a:p>
          <a:p>
            <a:pPr lvl="3"/>
            <a:endParaRPr lang="en-AU" dirty="0"/>
          </a:p>
        </p:txBody>
      </p:sp>
      <p:sp>
        <p:nvSpPr>
          <p:cNvPr id="3" name="Content Placeholder 2">
            <a:extLst>
              <a:ext uri="{FF2B5EF4-FFF2-40B4-BE49-F238E27FC236}">
                <a16:creationId xmlns:a16="http://schemas.microsoft.com/office/drawing/2014/main" id="{39C4BD6C-C784-4118-BC52-DA624CD617E6}"/>
              </a:ext>
            </a:extLst>
          </p:cNvPr>
          <p:cNvSpPr>
            <a:spLocks noGrp="1"/>
          </p:cNvSpPr>
          <p:nvPr>
            <p:ph sz="half" idx="2"/>
          </p:nvPr>
        </p:nvSpPr>
        <p:spPr>
          <a:xfrm>
            <a:off x="4648200" y="1981200"/>
            <a:ext cx="3810000" cy="4114800"/>
          </a:xfrm>
        </p:spPr>
        <p:txBody>
          <a:bodyPr/>
          <a:lstStyle/>
          <a:p>
            <a:pPr lvl="1"/>
            <a:r>
              <a:rPr lang="en-AU" dirty="0"/>
              <a:t>Monday, 17 May 2021</a:t>
            </a:r>
            <a:br>
              <a:rPr lang="en-AU" dirty="0"/>
            </a:br>
            <a:r>
              <a:rPr lang="en-AU" dirty="0"/>
              <a:t>@ 4-6pm ET</a:t>
            </a:r>
          </a:p>
          <a:p>
            <a:pPr lvl="1"/>
            <a:r>
              <a:rPr lang="en-AU" dirty="0" err="1"/>
              <a:t>Webex</a:t>
            </a:r>
            <a:r>
              <a:rPr lang="en-AU" dirty="0"/>
              <a:t> details:</a:t>
            </a:r>
          </a:p>
          <a:p>
            <a:pPr lvl="2"/>
            <a:r>
              <a:rPr lang="en-AU" dirty="0">
                <a:hlinkClick r:id="rId3"/>
              </a:rPr>
              <a:t>https://ieeesa.webex.com/ieeesa/j.php?MTID=m29a15120e8f9b558996a8f7054300c1e</a:t>
            </a:r>
            <a:endParaRPr lang="en-AU" dirty="0"/>
          </a:p>
          <a:p>
            <a:pPr lvl="2"/>
            <a:r>
              <a:rPr lang="en-AU" dirty="0"/>
              <a:t>Meeting number: 173 492 9294</a:t>
            </a:r>
          </a:p>
          <a:p>
            <a:endParaRPr lang="en-AU" dirty="0"/>
          </a:p>
        </p:txBody>
      </p:sp>
      <p:sp>
        <p:nvSpPr>
          <p:cNvPr id="4" name="Footer Placeholder 3">
            <a:extLst>
              <a:ext uri="{FF2B5EF4-FFF2-40B4-BE49-F238E27FC236}">
                <a16:creationId xmlns:a16="http://schemas.microsoft.com/office/drawing/2014/main" id="{0AB6A181-A3BA-40E0-B416-1C137E68E14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57571E2C-A1CE-4BF3-A1C3-09855CFB6EB3}"/>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10</a:t>
            </a:fld>
            <a:endParaRPr lang="en-US"/>
          </a:p>
        </p:txBody>
      </p:sp>
    </p:spTree>
    <p:extLst>
      <p:ext uri="{BB962C8B-B14F-4D97-AF65-F5344CB8AC3E}">
        <p14:creationId xmlns:p14="http://schemas.microsoft.com/office/powerpoint/2010/main" val="4291185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consider a proposed agenda for its virtual meeting in May 2021</a:t>
            </a:r>
          </a:p>
        </p:txBody>
      </p:sp>
      <p:sp>
        <p:nvSpPr>
          <p:cNvPr id="3" name="Content Placeholder 2"/>
          <p:cNvSpPr>
            <a:spLocks noGrp="1"/>
          </p:cNvSpPr>
          <p:nvPr>
            <p:ph idx="1"/>
          </p:nvPr>
        </p:nvSpPr>
        <p:spPr/>
        <p:txBody>
          <a:bodyPr/>
          <a:lstStyle/>
          <a:p>
            <a:r>
              <a:rPr lang="en-AU" dirty="0"/>
              <a:t>Proposed Agenda</a:t>
            </a:r>
          </a:p>
          <a:p>
            <a:pPr lvl="1"/>
            <a:r>
              <a:rPr lang="en-AU" dirty="0"/>
              <a:t>Bureaucratic stuff</a:t>
            </a:r>
          </a:p>
          <a:p>
            <a:pPr lvl="2"/>
            <a:r>
              <a:rPr lang="en-AU" dirty="0"/>
              <a:t>Scope of IEEE 802.11 Coexistence SC (a reminder)</a:t>
            </a:r>
          </a:p>
          <a:p>
            <a:pPr lvl="2"/>
            <a:r>
              <a:rPr lang="en-AU" dirty="0"/>
              <a:t>Approve minutes</a:t>
            </a:r>
          </a:p>
          <a:p>
            <a:pPr lvl="1"/>
            <a:r>
              <a:rPr lang="en-AU" dirty="0"/>
              <a:t>What is happening this week? (in no particular order)</a:t>
            </a:r>
          </a:p>
          <a:p>
            <a:pPr lvl="2"/>
            <a:r>
              <a:rPr lang="en-AU" dirty="0"/>
              <a:t>Discussion of 60 GHz coexistence issues</a:t>
            </a:r>
          </a:p>
          <a:p>
            <a:pPr lvl="2"/>
            <a:r>
              <a:rPr lang="en-AU" dirty="0"/>
              <a:t>Review of ETSI BRAN activities</a:t>
            </a:r>
          </a:p>
          <a:p>
            <a:pPr lvl="3"/>
            <a:r>
              <a:rPr lang="en-AU" dirty="0"/>
              <a:t>EN 303 687 issues (6 GHz) </a:t>
            </a:r>
          </a:p>
          <a:p>
            <a:pPr lvl="4"/>
            <a:r>
              <a:rPr lang="en-AU" sz="1400" dirty="0"/>
              <a:t>Including a discussion of NB FH in 6 GHz</a:t>
            </a:r>
          </a:p>
          <a:p>
            <a:pPr lvl="3"/>
            <a:r>
              <a:rPr lang="en-AU" dirty="0"/>
              <a:t>EN 301 893 issues (5 GHz)</a:t>
            </a:r>
          </a:p>
          <a:p>
            <a:pPr lvl="4"/>
            <a:r>
              <a:rPr lang="en-AU" sz="1400" dirty="0"/>
              <a:t>Including status of compromise on adaptivity</a:t>
            </a:r>
          </a:p>
          <a:p>
            <a:pPr lvl="2"/>
            <a:r>
              <a:rPr lang="en-AU" dirty="0"/>
              <a:t>Discussion of how 802.11ax/be could respond to adaptivity rules in Europe</a:t>
            </a:r>
          </a:p>
          <a:p>
            <a:pPr lvl="3"/>
            <a:r>
              <a:rPr lang="en-AU" i="1" dirty="0">
                <a:solidFill>
                  <a:srgbClr val="FF0000"/>
                </a:solidFill>
              </a:rPr>
              <a:t>Scheduled for Monday, 17 May 2021</a:t>
            </a:r>
          </a:p>
          <a:p>
            <a:pPr lvl="2"/>
            <a:r>
              <a:rPr lang="en-AU" dirty="0"/>
              <a:t>Plans for next meeting</a:t>
            </a:r>
          </a:p>
          <a:p>
            <a:pPr lvl="2"/>
            <a:r>
              <a:rPr lang="en-AU" dirty="0"/>
              <a:t>Other business</a:t>
            </a:r>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a:t>
            </a:fld>
            <a:endParaRPr lang="en-US"/>
          </a:p>
        </p:txBody>
      </p:sp>
      <p:sp>
        <p:nvSpPr>
          <p:cNvPr id="6" name="Right Brace 5">
            <a:extLst>
              <a:ext uri="{FF2B5EF4-FFF2-40B4-BE49-F238E27FC236}">
                <a16:creationId xmlns:a16="http://schemas.microsoft.com/office/drawing/2014/main" id="{E8DB6005-BA3A-4E3F-A6E5-974559AD0035}"/>
              </a:ext>
            </a:extLst>
          </p:cNvPr>
          <p:cNvSpPr/>
          <p:nvPr/>
        </p:nvSpPr>
        <p:spPr bwMode="auto">
          <a:xfrm>
            <a:off x="6172200" y="2438400"/>
            <a:ext cx="381000" cy="2819400"/>
          </a:xfrm>
          <a:prstGeom prst="rightBrac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8" name="TextBox 7">
            <a:extLst>
              <a:ext uri="{FF2B5EF4-FFF2-40B4-BE49-F238E27FC236}">
                <a16:creationId xmlns:a16="http://schemas.microsoft.com/office/drawing/2014/main" id="{F50A0C17-2AB0-4BF5-AC10-4F2B121FA0EB}"/>
              </a:ext>
            </a:extLst>
          </p:cNvPr>
          <p:cNvSpPr txBox="1"/>
          <p:nvPr/>
        </p:nvSpPr>
        <p:spPr>
          <a:xfrm>
            <a:off x="6553200" y="3429000"/>
            <a:ext cx="2286000" cy="954107"/>
          </a:xfrm>
          <a:prstGeom prst="rect">
            <a:avLst/>
          </a:prstGeom>
          <a:noFill/>
        </p:spPr>
        <p:txBody>
          <a:bodyPr wrap="square">
            <a:spAutoFit/>
          </a:bodyPr>
          <a:lstStyle/>
          <a:p>
            <a:r>
              <a:rPr lang="en-AU" sz="1400" i="1" dirty="0">
                <a:solidFill>
                  <a:srgbClr val="FF0000"/>
                </a:solidFill>
                <a:latin typeface="+mj-lt"/>
              </a:rPr>
              <a:t>Mostly scheduled for Wednesday, 13 May 2021 but may run into</a:t>
            </a:r>
            <a:br>
              <a:rPr lang="en-AU" sz="1400" i="1" dirty="0">
                <a:solidFill>
                  <a:srgbClr val="FF0000"/>
                </a:solidFill>
                <a:latin typeface="+mj-lt"/>
              </a:rPr>
            </a:br>
            <a:r>
              <a:rPr lang="en-AU" sz="1400" i="1" dirty="0">
                <a:solidFill>
                  <a:srgbClr val="FF0000"/>
                </a:solidFill>
                <a:latin typeface="+mj-lt"/>
              </a:rPr>
              <a:t>Monday, 17 May 2021</a:t>
            </a:r>
            <a:endParaRPr lang="en-AU" sz="1400" dirty="0">
              <a:latin typeface="+mj-lt"/>
            </a:endParaRPr>
          </a:p>
        </p:txBody>
      </p:sp>
    </p:spTree>
    <p:extLst>
      <p:ext uri="{BB962C8B-B14F-4D97-AF65-F5344CB8AC3E}">
        <p14:creationId xmlns:p14="http://schemas.microsoft.com/office/powerpoint/2010/main" val="1456581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Scope of IEEE 802.11 Coexistence SC</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12</a:t>
            </a:fld>
            <a:endParaRPr lang="en-US"/>
          </a:p>
        </p:txBody>
      </p:sp>
    </p:spTree>
    <p:extLst>
      <p:ext uri="{BB962C8B-B14F-4D97-AF65-F5344CB8AC3E}">
        <p14:creationId xmlns:p14="http://schemas.microsoft.com/office/powerpoint/2010/main" val="2714693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scope was revised in Sept 2020 </a:t>
            </a:r>
          </a:p>
        </p:txBody>
      </p:sp>
      <p:sp>
        <p:nvSpPr>
          <p:cNvPr id="12" name="Content Placeholder 11">
            <a:extLst>
              <a:ext uri="{FF2B5EF4-FFF2-40B4-BE49-F238E27FC236}">
                <a16:creationId xmlns:a16="http://schemas.microsoft.com/office/drawing/2014/main" id="{22C2F833-62FB-4AB1-8334-9BA30F1F28F6}"/>
              </a:ext>
            </a:extLst>
          </p:cNvPr>
          <p:cNvSpPr>
            <a:spLocks noGrp="1"/>
          </p:cNvSpPr>
          <p:nvPr>
            <p:ph idx="1"/>
          </p:nvPr>
        </p:nvSpPr>
        <p:spPr/>
        <p:txBody>
          <a:bodyPr/>
          <a:lstStyle/>
          <a:p>
            <a:r>
              <a:rPr lang="en-AU" dirty="0"/>
              <a:t>IEEE 802.11 Coex SC Scope</a:t>
            </a:r>
          </a:p>
          <a:p>
            <a:pPr lvl="1"/>
            <a:r>
              <a:rPr lang="en-AU" i="1" dirty="0"/>
              <a:t>The Coex SC shall promote, within the 802.11 WG and externally, an environment that enables IEEE 802.11 technologies to have equitable access to unlicensed spectrum globally</a:t>
            </a:r>
          </a:p>
          <a:p>
            <a:pPr lvl="1"/>
            <a:r>
              <a:rPr lang="en-AU" i="1" dirty="0"/>
              <a:t>The Coex SC should focus particularly on coexistence of 802.11ax &amp; 802.11be with LAA &amp; NR-U in the 5 GHz &amp; 6 GHz bands globally</a:t>
            </a:r>
          </a:p>
          <a:p>
            <a:pPr lvl="1"/>
            <a:r>
              <a:rPr lang="en-AU" i="1" dirty="0"/>
              <a:t>The Coex SC may consider coexistence with other technologies and in other bands as directed by the Chair of the 802.11 WG</a:t>
            </a:r>
          </a:p>
          <a:p>
            <a:r>
              <a:rPr lang="en-AU" dirty="0"/>
              <a:t>IEEE 802.11 Coex SC close down criteria</a:t>
            </a:r>
          </a:p>
          <a:p>
            <a:pPr lvl="1"/>
            <a:r>
              <a:rPr lang="en-AU" dirty="0"/>
              <a:t>802.11 WG Chair </a:t>
            </a:r>
            <a:r>
              <a:rPr lang="en-AU" sz="1600" dirty="0"/>
              <a:t>has</a:t>
            </a:r>
            <a:r>
              <a:rPr lang="en-AU" dirty="0"/>
              <a:t> authority to close down SC</a:t>
            </a:r>
          </a:p>
          <a:p>
            <a:pPr lvl="1"/>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13</a:t>
            </a:fld>
            <a:endParaRPr lang="en-US"/>
          </a:p>
        </p:txBody>
      </p:sp>
    </p:spTree>
    <p:extLst>
      <p:ext uri="{BB962C8B-B14F-4D97-AF65-F5344CB8AC3E}">
        <p14:creationId xmlns:p14="http://schemas.microsoft.com/office/powerpoint/2010/main" val="3764971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F5DDD-CADA-492D-81AB-550EF7557DF0}"/>
              </a:ext>
            </a:extLst>
          </p:cNvPr>
          <p:cNvSpPr>
            <a:spLocks noGrp="1"/>
          </p:cNvSpPr>
          <p:nvPr>
            <p:ph type="title"/>
          </p:nvPr>
        </p:nvSpPr>
        <p:spPr>
          <a:xfrm>
            <a:off x="685800" y="685800"/>
            <a:ext cx="7772400" cy="1066800"/>
          </a:xfrm>
        </p:spPr>
        <p:txBody>
          <a:bodyPr/>
          <a:lstStyle/>
          <a:p>
            <a:r>
              <a:rPr lang="en-AU" dirty="0"/>
              <a:t>The scope of the Coex SC was expanded during the March 2021 plenary to include 60 GHz</a:t>
            </a:r>
          </a:p>
        </p:txBody>
      </p:sp>
      <p:sp>
        <p:nvSpPr>
          <p:cNvPr id="3" name="Content Placeholder 2">
            <a:extLst>
              <a:ext uri="{FF2B5EF4-FFF2-40B4-BE49-F238E27FC236}">
                <a16:creationId xmlns:a16="http://schemas.microsoft.com/office/drawing/2014/main" id="{A738258B-FACE-426E-B102-10CC3ECCD07F}"/>
              </a:ext>
            </a:extLst>
          </p:cNvPr>
          <p:cNvSpPr>
            <a:spLocks noGrp="1"/>
          </p:cNvSpPr>
          <p:nvPr>
            <p:ph idx="1"/>
          </p:nvPr>
        </p:nvSpPr>
        <p:spPr>
          <a:xfrm>
            <a:off x="685800" y="1981200"/>
            <a:ext cx="7772400" cy="4114800"/>
          </a:xfrm>
        </p:spPr>
        <p:txBody>
          <a:bodyPr/>
          <a:lstStyle/>
          <a:p>
            <a:pPr lvl="1"/>
            <a:r>
              <a:rPr lang="en-AU" dirty="0">
                <a:latin typeface="+mj-lt"/>
              </a:rPr>
              <a:t>It was noted during the March 2021 plenary that ETSI BRAN is working on 60 GHz Harmonised Standards that may impact IEEE 802.11ay coexistence</a:t>
            </a:r>
          </a:p>
          <a:p>
            <a:pPr lvl="1"/>
            <a:r>
              <a:rPr lang="en-AU" dirty="0">
                <a:latin typeface="+mj-lt"/>
              </a:rPr>
              <a:t>Subsequently, the 802.11 Chair directed the Coex SC to consider 60GHz coexistence within scope</a:t>
            </a:r>
          </a:p>
          <a:p>
            <a:pPr lvl="2"/>
            <a:r>
              <a:rPr lang="en-AU" i="1" dirty="0">
                <a:effectLst/>
                <a:latin typeface="+mj-lt"/>
                <a:ea typeface="Calibri" panose="020F0502020204030204" pitchFamily="34" charset="0"/>
              </a:rPr>
              <a:t>At today's WG11 Opening Plenary, the comment was made that ETSI BRAN is also considering operational and coexistence requirements related to 57-71 GHz (60GHz) spectrum, relevant of course to 802.11ad and 11ay</a:t>
            </a:r>
          </a:p>
          <a:p>
            <a:pPr lvl="2"/>
            <a:r>
              <a:rPr lang="en-AU" i="1" dirty="0">
                <a:effectLst/>
                <a:latin typeface="+mj-lt"/>
                <a:ea typeface="Calibri" panose="020F0502020204030204" pitchFamily="34" charset="0"/>
              </a:rPr>
              <a:t>The scope of the Coex SC  focuses on, "coexistence of 802.11ax &amp; 802.11be with LAA &amp; NR-U in the 5 GHz &amp; 6 GHz bands globally". However, it "may consider coexistence with other technologies and in other bands as directed by the Chair of the 802.11 WG". So the Coex SC can consider 60 GHz issues if directed by the WG Chair</a:t>
            </a:r>
          </a:p>
          <a:p>
            <a:pPr lvl="2"/>
            <a:r>
              <a:rPr lang="en-AU" i="1" dirty="0">
                <a:effectLst/>
                <a:latin typeface="+mj-lt"/>
                <a:ea typeface="Calibri" panose="020F0502020204030204" pitchFamily="34" charset="0"/>
              </a:rPr>
              <a:t>I have directed the Coex SC to additionally consider coexistence topics for 60GHz operation</a:t>
            </a:r>
          </a:p>
          <a:p>
            <a:pPr lvl="1"/>
            <a:endParaRPr lang="en-AU" dirty="0"/>
          </a:p>
        </p:txBody>
      </p:sp>
      <p:sp>
        <p:nvSpPr>
          <p:cNvPr id="4" name="Footer Placeholder 3">
            <a:extLst>
              <a:ext uri="{FF2B5EF4-FFF2-40B4-BE49-F238E27FC236}">
                <a16:creationId xmlns:a16="http://schemas.microsoft.com/office/drawing/2014/main" id="{D99F5110-B34E-4791-9E41-3C3CB72BA5D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7993BEB-1D3C-4BA2-AA33-0396B0A024C0}"/>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14</a:t>
            </a:fld>
            <a:endParaRPr lang="en-US"/>
          </a:p>
        </p:txBody>
      </p:sp>
    </p:spTree>
    <p:extLst>
      <p:ext uri="{BB962C8B-B14F-4D97-AF65-F5344CB8AC3E}">
        <p14:creationId xmlns:p14="http://schemas.microsoft.com/office/powerpoint/2010/main" val="3164367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i="1" dirty="0">
                <a:solidFill>
                  <a:schemeClr val="accent2"/>
                </a:solidFill>
              </a:rPr>
              <a:t>Minutes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15</a:t>
            </a:fld>
            <a:endParaRPr lang="en-US"/>
          </a:p>
        </p:txBody>
      </p:sp>
    </p:spTree>
    <p:extLst>
      <p:ext uri="{BB962C8B-B14F-4D97-AF65-F5344CB8AC3E}">
        <p14:creationId xmlns:p14="http://schemas.microsoft.com/office/powerpoint/2010/main" val="2771728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consider the approval of its virtual meeting minutes from March 2021</a:t>
            </a:r>
          </a:p>
        </p:txBody>
      </p:sp>
      <p:sp>
        <p:nvSpPr>
          <p:cNvPr id="3" name="Content Placeholder 2"/>
          <p:cNvSpPr>
            <a:spLocks noGrp="1"/>
          </p:cNvSpPr>
          <p:nvPr>
            <p:ph idx="1"/>
          </p:nvPr>
        </p:nvSpPr>
        <p:spPr/>
        <p:txBody>
          <a:bodyPr/>
          <a:lstStyle/>
          <a:p>
            <a:pPr lvl="1"/>
            <a:r>
              <a:rPr lang="en-AU" dirty="0"/>
              <a:t>The draft minutes for the Coex SC at the virtual meeting in March 2021 are available on Mentor:</a:t>
            </a:r>
          </a:p>
          <a:p>
            <a:pPr lvl="2"/>
            <a:r>
              <a:rPr lang="en-AU" dirty="0"/>
              <a:t>See </a:t>
            </a:r>
            <a:r>
              <a:rPr lang="en-AU" dirty="0">
                <a:hlinkClick r:id="rId2"/>
              </a:rPr>
              <a:t>11-21-0624-00</a:t>
            </a:r>
            <a:endParaRPr lang="en-AU" dirty="0"/>
          </a:p>
          <a:p>
            <a:pPr lvl="1"/>
            <a:r>
              <a:rPr lang="en-AU" dirty="0"/>
              <a:t>Motion:</a:t>
            </a:r>
          </a:p>
          <a:p>
            <a:pPr lvl="2"/>
            <a:r>
              <a:rPr lang="en-AU" i="1" dirty="0"/>
              <a:t>The IEEE 802 Coex SC approves </a:t>
            </a:r>
            <a:r>
              <a:rPr lang="en-AU" i="1" dirty="0">
                <a:hlinkClick r:id="rId2"/>
              </a:rPr>
              <a:t>11-21-0624-00</a:t>
            </a:r>
            <a:r>
              <a:rPr lang="en-AU" i="1" dirty="0"/>
              <a:t> as the minutes of its virtual meeting in March 2021</a:t>
            </a:r>
          </a:p>
          <a:p>
            <a:pPr lvl="2"/>
            <a:r>
              <a:rPr lang="en-AU" dirty="0"/>
              <a:t>Moved: </a:t>
            </a:r>
          </a:p>
          <a:p>
            <a:pPr lvl="2"/>
            <a:r>
              <a:rPr lang="en-AU" dirty="0"/>
              <a:t>Seconded:</a:t>
            </a:r>
          </a:p>
          <a:p>
            <a:pPr lvl="2"/>
            <a:r>
              <a:rPr lang="en-AU" dirty="0"/>
              <a:t>Result:</a:t>
            </a:r>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16</a:t>
            </a:fld>
            <a:endParaRPr lang="en-US"/>
          </a:p>
        </p:txBody>
      </p:sp>
    </p:spTree>
    <p:extLst>
      <p:ext uri="{BB962C8B-B14F-4D97-AF65-F5344CB8AC3E}">
        <p14:creationId xmlns:p14="http://schemas.microsoft.com/office/powerpoint/2010/main" val="1024488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2DB854-73D5-473A-AEF3-DCA887FDDE14}"/>
              </a:ext>
            </a:extLst>
          </p:cNvPr>
          <p:cNvSpPr>
            <a:spLocks noGrp="1"/>
          </p:cNvSpPr>
          <p:nvPr>
            <p:ph idx="1"/>
          </p:nvPr>
        </p:nvSpPr>
        <p:spPr/>
        <p:txBody>
          <a:bodyPr/>
          <a:lstStyle/>
          <a:p>
            <a:r>
              <a:rPr lang="en-AU" dirty="0">
                <a:solidFill>
                  <a:srgbClr val="FF0000"/>
                </a:solidFill>
              </a:rPr>
              <a:t>Key messages</a:t>
            </a:r>
          </a:p>
        </p:txBody>
      </p:sp>
      <p:sp>
        <p:nvSpPr>
          <p:cNvPr id="3" name="Footer Placeholder 2">
            <a:extLst>
              <a:ext uri="{FF2B5EF4-FFF2-40B4-BE49-F238E27FC236}">
                <a16:creationId xmlns:a16="http://schemas.microsoft.com/office/drawing/2014/main" id="{121AA8FB-063F-4C8E-B6F3-C22334D085F8}"/>
              </a:ext>
            </a:extLst>
          </p:cNvPr>
          <p:cNvSpPr>
            <a:spLocks noGrp="1"/>
          </p:cNvSpPr>
          <p:nvPr>
            <p:ph type="ftr" sz="quarter" idx="10"/>
          </p:nvPr>
        </p:nvSpPr>
        <p:spPr/>
        <p:txBody>
          <a:bodyPr/>
          <a:lstStyle/>
          <a:p>
            <a:pPr>
              <a:defRPr/>
            </a:pPr>
            <a:r>
              <a:rPr lang="en-US"/>
              <a:t>Andrew Myles, Cisco</a:t>
            </a:r>
            <a:endParaRPr lang="en-US" dirty="0"/>
          </a:p>
        </p:txBody>
      </p:sp>
      <p:sp>
        <p:nvSpPr>
          <p:cNvPr id="4" name="Slide Number Placeholder 3">
            <a:extLst>
              <a:ext uri="{FF2B5EF4-FFF2-40B4-BE49-F238E27FC236}">
                <a16:creationId xmlns:a16="http://schemas.microsoft.com/office/drawing/2014/main" id="{5DE9D8EC-64A7-4839-84F9-16A2EC838FB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515306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25B1F-B8D2-4778-AA4D-345C2212F4A1}"/>
              </a:ext>
            </a:extLst>
          </p:cNvPr>
          <p:cNvSpPr>
            <a:spLocks noGrp="1"/>
          </p:cNvSpPr>
          <p:nvPr>
            <p:ph type="title"/>
          </p:nvPr>
        </p:nvSpPr>
        <p:spPr>
          <a:xfrm>
            <a:off x="685800" y="685800"/>
            <a:ext cx="7772400" cy="1066800"/>
          </a:xfrm>
        </p:spPr>
        <p:txBody>
          <a:bodyPr/>
          <a:lstStyle/>
          <a:p>
            <a:r>
              <a:rPr lang="en-AU" dirty="0"/>
              <a:t>There are few key message for the Coex SC that arise out of today’s session</a:t>
            </a:r>
          </a:p>
        </p:txBody>
      </p:sp>
      <p:sp>
        <p:nvSpPr>
          <p:cNvPr id="3" name="Content Placeholder 2">
            <a:extLst>
              <a:ext uri="{FF2B5EF4-FFF2-40B4-BE49-F238E27FC236}">
                <a16:creationId xmlns:a16="http://schemas.microsoft.com/office/drawing/2014/main" id="{67183165-9AB9-41A8-9DB8-48EE14491AC2}"/>
              </a:ext>
            </a:extLst>
          </p:cNvPr>
          <p:cNvSpPr>
            <a:spLocks noGrp="1"/>
          </p:cNvSpPr>
          <p:nvPr>
            <p:ph idx="1"/>
          </p:nvPr>
        </p:nvSpPr>
        <p:spPr>
          <a:xfrm>
            <a:off x="685800" y="1981200"/>
            <a:ext cx="7772400" cy="4114800"/>
          </a:xfrm>
        </p:spPr>
        <p:txBody>
          <a:bodyPr/>
          <a:lstStyle/>
          <a:p>
            <a:r>
              <a:rPr lang="en-AU" dirty="0"/>
              <a:t>Key messages from today’s session …</a:t>
            </a:r>
          </a:p>
          <a:p>
            <a:pPr lvl="1"/>
            <a:r>
              <a:rPr lang="en-AU" dirty="0"/>
              <a:t>Discussion about 60 GHz coexistence is just starting in the Coex SC</a:t>
            </a:r>
          </a:p>
          <a:p>
            <a:pPr lvl="2"/>
            <a:r>
              <a:rPr lang="en-AU" dirty="0"/>
              <a:t>… so no news yet!</a:t>
            </a:r>
          </a:p>
          <a:p>
            <a:pPr lvl="1"/>
            <a:r>
              <a:rPr lang="en-AU" dirty="0"/>
              <a:t>The need for coexistence between Wi-Fi &amp; LAA is real</a:t>
            </a:r>
          </a:p>
          <a:p>
            <a:pPr lvl="2"/>
            <a:r>
              <a:rPr lang="en-AU" dirty="0"/>
              <a:t>… with more contributions required to help understand/resolve potential issues</a:t>
            </a:r>
          </a:p>
          <a:p>
            <a:pPr lvl="1"/>
            <a:r>
              <a:rPr lang="en-AU" dirty="0"/>
              <a:t>In Europe, a stable draft of EN 303 687 (6 GHz) includes the previously agreed compromise for </a:t>
            </a:r>
            <a:r>
              <a:rPr lang="en-AU" i="1" dirty="0"/>
              <a:t>ED-only</a:t>
            </a:r>
            <a:r>
              <a:rPr lang="en-AU" dirty="0"/>
              <a:t> @ -72 dBm</a:t>
            </a:r>
          </a:p>
          <a:p>
            <a:pPr lvl="2"/>
            <a:r>
              <a:rPr lang="en-AU" dirty="0"/>
              <a:t>… but the NB FH issue is open and </a:t>
            </a:r>
            <a:r>
              <a:rPr lang="en-AU" i="1" dirty="0"/>
              <a:t>hot</a:t>
            </a:r>
            <a:r>
              <a:rPr lang="en-AU" dirty="0"/>
              <a:t>!</a:t>
            </a:r>
          </a:p>
          <a:p>
            <a:pPr lvl="2"/>
            <a:r>
              <a:rPr lang="en-AU" dirty="0"/>
              <a:t>… and work is needed to refine/enable 802.11ax/be operation</a:t>
            </a:r>
          </a:p>
          <a:p>
            <a:pPr lvl="1"/>
            <a:r>
              <a:rPr lang="en-AU" dirty="0"/>
              <a:t>In Europe, a stable draft of EN 303 687 (6 GHz) includes newly agreed compromise that requires 802.11be to use an </a:t>
            </a:r>
            <a:r>
              <a:rPr lang="en-AU" i="1" dirty="0"/>
              <a:t>EDT</a:t>
            </a:r>
            <a:r>
              <a:rPr lang="en-AU" dirty="0"/>
              <a:t> @ -72 dBm</a:t>
            </a:r>
          </a:p>
          <a:p>
            <a:pPr lvl="2"/>
            <a:r>
              <a:rPr lang="en-AU" dirty="0"/>
              <a:t>… which means we now need to worry about 802.11ax/be coexistence</a:t>
            </a:r>
          </a:p>
          <a:p>
            <a:r>
              <a:rPr lang="en-AU" dirty="0"/>
              <a:t>… you can leave if you are not interested in the details </a:t>
            </a:r>
            <a:r>
              <a:rPr lang="en-AU" dirty="0">
                <a:sym typeface="Wingdings" panose="05000000000000000000" pitchFamily="2" charset="2"/>
              </a:rPr>
              <a:t></a:t>
            </a:r>
            <a:endParaRPr lang="en-AU" dirty="0"/>
          </a:p>
          <a:p>
            <a:pPr lvl="1"/>
            <a:endParaRPr lang="en-AU" dirty="0"/>
          </a:p>
          <a:p>
            <a:pPr lvl="1"/>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FE675D0A-56D9-4410-8C46-66AAE5215DF8}"/>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8209FA71-BEF0-4CD3-B817-371A26F17202}"/>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18</a:t>
            </a:fld>
            <a:endParaRPr lang="en-US"/>
          </a:p>
        </p:txBody>
      </p:sp>
    </p:spTree>
    <p:extLst>
      <p:ext uri="{BB962C8B-B14F-4D97-AF65-F5344CB8AC3E}">
        <p14:creationId xmlns:p14="http://schemas.microsoft.com/office/powerpoint/2010/main" val="40776864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60 GHz coexistence</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19</a:t>
            </a:fld>
            <a:endParaRPr lang="en-US"/>
          </a:p>
        </p:txBody>
      </p:sp>
    </p:spTree>
    <p:extLst>
      <p:ext uri="{BB962C8B-B14F-4D97-AF65-F5344CB8AC3E}">
        <p14:creationId xmlns:p14="http://schemas.microsoft.com/office/powerpoint/2010/main" val="2831017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924800" cy="1066800"/>
          </a:xfrm>
        </p:spPr>
        <p:txBody>
          <a:bodyPr/>
          <a:lstStyle/>
          <a:p>
            <a:r>
              <a:rPr lang="en-AU" dirty="0"/>
              <a:t>Welcome to the 6</a:t>
            </a:r>
            <a:r>
              <a:rPr lang="en-AU" baseline="30000" dirty="0"/>
              <a:t>th</a:t>
            </a:r>
            <a:r>
              <a:rPr lang="en-AU" dirty="0"/>
              <a:t> virtual plenary meeting of the </a:t>
            </a:r>
            <a:r>
              <a:rPr lang="en-AU" i="1" dirty="0"/>
              <a:t>Coex SC </a:t>
            </a:r>
            <a:r>
              <a:rPr lang="en-AU" dirty="0"/>
              <a:t>in May 2021</a:t>
            </a:r>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a:t>
            </a:fld>
            <a:endParaRPr lang="en-US"/>
          </a:p>
        </p:txBody>
      </p:sp>
      <p:graphicFrame>
        <p:nvGraphicFramePr>
          <p:cNvPr id="8" name="Table 6">
            <a:extLst>
              <a:ext uri="{FF2B5EF4-FFF2-40B4-BE49-F238E27FC236}">
                <a16:creationId xmlns:a16="http://schemas.microsoft.com/office/drawing/2014/main" id="{6151548C-ED86-4F47-88ED-8A2DC78EDC93}"/>
              </a:ext>
            </a:extLst>
          </p:cNvPr>
          <p:cNvGraphicFramePr>
            <a:graphicFrameLocks noGrp="1"/>
          </p:cNvGraphicFramePr>
          <p:nvPr>
            <p:extLst>
              <p:ext uri="{D42A27DB-BD31-4B8C-83A1-F6EECF244321}">
                <p14:modId xmlns:p14="http://schemas.microsoft.com/office/powerpoint/2010/main" val="2214760379"/>
              </p:ext>
            </p:extLst>
          </p:nvPr>
        </p:nvGraphicFramePr>
        <p:xfrm>
          <a:off x="4914900" y="1600200"/>
          <a:ext cx="2667000" cy="45720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3754749919"/>
                    </a:ext>
                  </a:extLst>
                </a:gridCol>
                <a:gridCol w="1143000">
                  <a:extLst>
                    <a:ext uri="{9D8B030D-6E8A-4147-A177-3AD203B41FA5}">
                      <a16:colId xmlns:a16="http://schemas.microsoft.com/office/drawing/2014/main" val="1304483069"/>
                    </a:ext>
                  </a:extLst>
                </a:gridCol>
                <a:gridCol w="1143000">
                  <a:extLst>
                    <a:ext uri="{9D8B030D-6E8A-4147-A177-3AD203B41FA5}">
                      <a16:colId xmlns:a16="http://schemas.microsoft.com/office/drawing/2014/main" val="3144131366"/>
                    </a:ext>
                  </a:extLst>
                </a:gridCol>
              </a:tblGrid>
              <a:tr h="130558">
                <a:tc gridSpan="3">
                  <a:txBody>
                    <a:bodyPr/>
                    <a:lstStyle/>
                    <a:p>
                      <a:pPr algn="ctr"/>
                      <a:r>
                        <a:rPr lang="en-AU" sz="1400" dirty="0"/>
                        <a:t>IEEE 802.11 </a:t>
                      </a:r>
                      <a:r>
                        <a:rPr lang="en-AU" sz="1400" i="1" dirty="0"/>
                        <a:t>Coexistence SC </a:t>
                      </a:r>
                      <a:endParaRPr lang="en-AU" sz="1400" dirty="0"/>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432124006"/>
                  </a:ext>
                </a:extLst>
              </a:tr>
              <a:tr h="158845">
                <a:tc>
                  <a:txBody>
                    <a:bodyPr/>
                    <a:lstStyle/>
                    <a:p>
                      <a:pPr algn="ctr"/>
                      <a:r>
                        <a:rPr lang="en-AU" sz="1400" dirty="0"/>
                        <a:t>9</a:t>
                      </a:r>
                    </a:p>
                  </a:txBody>
                  <a:tcPr/>
                </a:tc>
                <a:tc>
                  <a:txBody>
                    <a:bodyPr/>
                    <a:lstStyle/>
                    <a:p>
                      <a:pPr algn="ctr"/>
                      <a:r>
                        <a:rPr lang="en-AU" sz="1400" dirty="0"/>
                        <a:t>Bangkok</a:t>
                      </a:r>
                    </a:p>
                  </a:txBody>
                  <a:tcPr/>
                </a:tc>
                <a:tc>
                  <a:txBody>
                    <a:bodyPr/>
                    <a:lstStyle/>
                    <a:p>
                      <a:pPr algn="ctr"/>
                      <a:r>
                        <a:rPr lang="en-AU" sz="1400" dirty="0"/>
                        <a:t>Nov 2018 </a:t>
                      </a:r>
                    </a:p>
                  </a:txBody>
                  <a:tcPr/>
                </a:tc>
                <a:extLst>
                  <a:ext uri="{0D108BD9-81ED-4DB2-BD59-A6C34878D82A}">
                    <a16:rowId xmlns:a16="http://schemas.microsoft.com/office/drawing/2014/main" val="605224903"/>
                  </a:ext>
                </a:extLst>
              </a:tr>
              <a:tr h="158845">
                <a:tc>
                  <a:txBody>
                    <a:bodyPr/>
                    <a:lstStyle/>
                    <a:p>
                      <a:pPr algn="ctr"/>
                      <a:r>
                        <a:rPr lang="en-AU" sz="1400" dirty="0"/>
                        <a:t>10</a:t>
                      </a:r>
                    </a:p>
                  </a:txBody>
                  <a:tcPr/>
                </a:tc>
                <a:tc>
                  <a:txBody>
                    <a:bodyPr/>
                    <a:lstStyle/>
                    <a:p>
                      <a:pPr algn="ctr"/>
                      <a:r>
                        <a:rPr lang="en-AU" sz="1400" dirty="0"/>
                        <a:t>St Louis</a:t>
                      </a:r>
                    </a:p>
                  </a:txBody>
                  <a:tcPr/>
                </a:tc>
                <a:tc>
                  <a:txBody>
                    <a:bodyPr/>
                    <a:lstStyle/>
                    <a:p>
                      <a:pPr algn="ctr"/>
                      <a:r>
                        <a:rPr lang="en-AU" sz="1400" dirty="0"/>
                        <a:t>Jan 2019 </a:t>
                      </a:r>
                    </a:p>
                  </a:txBody>
                  <a:tcPr/>
                </a:tc>
                <a:extLst>
                  <a:ext uri="{0D108BD9-81ED-4DB2-BD59-A6C34878D82A}">
                    <a16:rowId xmlns:a16="http://schemas.microsoft.com/office/drawing/2014/main" val="240571227"/>
                  </a:ext>
                </a:extLst>
              </a:tr>
              <a:tr h="158845">
                <a:tc>
                  <a:txBody>
                    <a:bodyPr/>
                    <a:lstStyle/>
                    <a:p>
                      <a:pPr algn="ctr"/>
                      <a:r>
                        <a:rPr lang="en-AU" sz="1400" dirty="0"/>
                        <a:t>11</a:t>
                      </a:r>
                    </a:p>
                  </a:txBody>
                  <a:tcPr/>
                </a:tc>
                <a:tc>
                  <a:txBody>
                    <a:bodyPr/>
                    <a:lstStyle/>
                    <a:p>
                      <a:pPr algn="ctr"/>
                      <a:r>
                        <a:rPr lang="en-AU" sz="1400" dirty="0"/>
                        <a:t>Vancouver</a:t>
                      </a:r>
                    </a:p>
                  </a:txBody>
                  <a:tcPr/>
                </a:tc>
                <a:tc>
                  <a:txBody>
                    <a:bodyPr/>
                    <a:lstStyle/>
                    <a:p>
                      <a:pPr algn="ctr"/>
                      <a:r>
                        <a:rPr lang="en-AU" sz="1400" dirty="0"/>
                        <a:t>Mar 2019 </a:t>
                      </a:r>
                    </a:p>
                  </a:txBody>
                  <a:tcPr/>
                </a:tc>
                <a:extLst>
                  <a:ext uri="{0D108BD9-81ED-4DB2-BD59-A6C34878D82A}">
                    <a16:rowId xmlns:a16="http://schemas.microsoft.com/office/drawing/2014/main" val="1656154372"/>
                  </a:ext>
                </a:extLst>
              </a:tr>
              <a:tr h="158845">
                <a:tc>
                  <a:txBody>
                    <a:bodyPr/>
                    <a:lstStyle/>
                    <a:p>
                      <a:pPr algn="ctr"/>
                      <a:r>
                        <a:rPr lang="en-AU" sz="1400" dirty="0"/>
                        <a:t>12</a:t>
                      </a:r>
                    </a:p>
                  </a:txBody>
                  <a:tcPr/>
                </a:tc>
                <a:tc>
                  <a:txBody>
                    <a:bodyPr/>
                    <a:lstStyle/>
                    <a:p>
                      <a:pPr algn="ctr"/>
                      <a:r>
                        <a:rPr lang="en-AU" sz="1400" dirty="0"/>
                        <a:t>Atlanta</a:t>
                      </a:r>
                    </a:p>
                  </a:txBody>
                  <a:tcPr/>
                </a:tc>
                <a:tc>
                  <a:txBody>
                    <a:bodyPr/>
                    <a:lstStyle/>
                    <a:p>
                      <a:pPr algn="ctr"/>
                      <a:r>
                        <a:rPr lang="en-AU" sz="1400" dirty="0"/>
                        <a:t>May 2019 </a:t>
                      </a:r>
                    </a:p>
                  </a:txBody>
                  <a:tcPr/>
                </a:tc>
                <a:extLst>
                  <a:ext uri="{0D108BD9-81ED-4DB2-BD59-A6C34878D82A}">
                    <a16:rowId xmlns:a16="http://schemas.microsoft.com/office/drawing/2014/main" val="298386339"/>
                  </a:ext>
                </a:extLst>
              </a:tr>
              <a:tr h="158845">
                <a:tc>
                  <a:txBody>
                    <a:bodyPr/>
                    <a:lstStyle/>
                    <a:p>
                      <a:pPr algn="ctr"/>
                      <a:r>
                        <a:rPr lang="en-AU" sz="1400" dirty="0"/>
                        <a:t>13</a:t>
                      </a:r>
                    </a:p>
                  </a:txBody>
                  <a:tcPr/>
                </a:tc>
                <a:tc>
                  <a:txBody>
                    <a:bodyPr/>
                    <a:lstStyle/>
                    <a:p>
                      <a:pPr algn="ctr"/>
                      <a:r>
                        <a:rPr lang="en-AU" sz="1400" dirty="0"/>
                        <a:t>Vienna</a:t>
                      </a:r>
                    </a:p>
                  </a:txBody>
                  <a:tcPr/>
                </a:tc>
                <a:tc>
                  <a:txBody>
                    <a:bodyPr/>
                    <a:lstStyle/>
                    <a:p>
                      <a:pPr algn="ctr"/>
                      <a:r>
                        <a:rPr lang="en-AU" sz="1400" dirty="0"/>
                        <a:t>Jul 2019 </a:t>
                      </a:r>
                    </a:p>
                  </a:txBody>
                  <a:tcPr/>
                </a:tc>
                <a:extLst>
                  <a:ext uri="{0D108BD9-81ED-4DB2-BD59-A6C34878D82A}">
                    <a16:rowId xmlns:a16="http://schemas.microsoft.com/office/drawing/2014/main" val="2145421217"/>
                  </a:ext>
                </a:extLst>
              </a:tr>
              <a:tr h="158845">
                <a:tc>
                  <a:txBody>
                    <a:bodyPr/>
                    <a:lstStyle/>
                    <a:p>
                      <a:pPr algn="ctr"/>
                      <a:r>
                        <a:rPr lang="en-AU" sz="1400" dirty="0"/>
                        <a:t>14</a:t>
                      </a:r>
                    </a:p>
                  </a:txBody>
                  <a:tcPr/>
                </a:tc>
                <a:tc>
                  <a:txBody>
                    <a:bodyPr/>
                    <a:lstStyle/>
                    <a:p>
                      <a:pPr algn="ctr"/>
                      <a:r>
                        <a:rPr lang="en-AU" sz="1400" dirty="0"/>
                        <a:t>Hanoi</a:t>
                      </a:r>
                    </a:p>
                  </a:txBody>
                  <a:tcPr/>
                </a:tc>
                <a:tc>
                  <a:txBody>
                    <a:bodyPr/>
                    <a:lstStyle/>
                    <a:p>
                      <a:pPr algn="ctr"/>
                      <a:r>
                        <a:rPr lang="en-AU" sz="1400" dirty="0"/>
                        <a:t>Sep 2019 </a:t>
                      </a:r>
                    </a:p>
                  </a:txBody>
                  <a:tcPr/>
                </a:tc>
                <a:extLst>
                  <a:ext uri="{0D108BD9-81ED-4DB2-BD59-A6C34878D82A}">
                    <a16:rowId xmlns:a16="http://schemas.microsoft.com/office/drawing/2014/main" val="552046209"/>
                  </a:ext>
                </a:extLst>
              </a:tr>
              <a:tr h="158845">
                <a:tc>
                  <a:txBody>
                    <a:bodyPr/>
                    <a:lstStyle/>
                    <a:p>
                      <a:pPr algn="ctr"/>
                      <a:r>
                        <a:rPr lang="en-AU" sz="1400" dirty="0"/>
                        <a:t>15</a:t>
                      </a:r>
                    </a:p>
                  </a:txBody>
                  <a:tcPr/>
                </a:tc>
                <a:tc>
                  <a:txBody>
                    <a:bodyPr/>
                    <a:lstStyle/>
                    <a:p>
                      <a:pPr algn="ctr"/>
                      <a:r>
                        <a:rPr lang="en-AU" sz="1400" dirty="0"/>
                        <a:t>Hawaii</a:t>
                      </a:r>
                    </a:p>
                  </a:txBody>
                  <a:tcPr/>
                </a:tc>
                <a:tc>
                  <a:txBody>
                    <a:bodyPr/>
                    <a:lstStyle/>
                    <a:p>
                      <a:pPr algn="ctr"/>
                      <a:r>
                        <a:rPr lang="en-AU" sz="1400" dirty="0"/>
                        <a:t>Nov 2019</a:t>
                      </a:r>
                    </a:p>
                  </a:txBody>
                  <a:tcPr/>
                </a:tc>
                <a:extLst>
                  <a:ext uri="{0D108BD9-81ED-4DB2-BD59-A6C34878D82A}">
                    <a16:rowId xmlns:a16="http://schemas.microsoft.com/office/drawing/2014/main" val="1326901077"/>
                  </a:ext>
                </a:extLst>
              </a:tr>
              <a:tr h="158845">
                <a:tc>
                  <a:txBody>
                    <a:bodyPr/>
                    <a:lstStyle/>
                    <a:p>
                      <a:pPr algn="ctr"/>
                      <a:r>
                        <a:rPr lang="en-AU" sz="1400" dirty="0"/>
                        <a:t>16</a:t>
                      </a:r>
                    </a:p>
                  </a:txBody>
                  <a:tcPr/>
                </a:tc>
                <a:tc>
                  <a:txBody>
                    <a:bodyPr/>
                    <a:lstStyle/>
                    <a:p>
                      <a:pPr algn="ctr"/>
                      <a:r>
                        <a:rPr lang="en-AU" sz="1400" dirty="0"/>
                        <a:t>Irvine</a:t>
                      </a:r>
                    </a:p>
                  </a:txBody>
                  <a:tcPr/>
                </a:tc>
                <a:tc>
                  <a:txBody>
                    <a:bodyPr/>
                    <a:lstStyle/>
                    <a:p>
                      <a:pPr algn="ctr"/>
                      <a:r>
                        <a:rPr lang="en-AU" sz="1400" dirty="0"/>
                        <a:t>Jan 2020</a:t>
                      </a:r>
                    </a:p>
                  </a:txBody>
                  <a:tcPr/>
                </a:tc>
                <a:extLst>
                  <a:ext uri="{0D108BD9-81ED-4DB2-BD59-A6C34878D82A}">
                    <a16:rowId xmlns:a16="http://schemas.microsoft.com/office/drawing/2014/main" val="3594898333"/>
                  </a:ext>
                </a:extLst>
              </a:tr>
              <a:tr h="158845">
                <a:tc>
                  <a:txBody>
                    <a:bodyPr/>
                    <a:lstStyle/>
                    <a:p>
                      <a:pPr algn="ctr"/>
                      <a:r>
                        <a:rPr lang="en-AU" sz="1400" dirty="0"/>
                        <a:t>17</a:t>
                      </a:r>
                    </a:p>
                  </a:txBody>
                  <a:tcPr/>
                </a:tc>
                <a:tc>
                  <a:txBody>
                    <a:bodyPr/>
                    <a:lstStyle/>
                    <a:p>
                      <a:pPr algn="ctr"/>
                      <a:r>
                        <a:rPr lang="en-AU" sz="1400" dirty="0"/>
                        <a:t>Virtual 1</a:t>
                      </a:r>
                    </a:p>
                  </a:txBody>
                  <a:tcPr/>
                </a:tc>
                <a:tc>
                  <a:txBody>
                    <a:bodyPr/>
                    <a:lstStyle/>
                    <a:p>
                      <a:pPr algn="ctr"/>
                      <a:r>
                        <a:rPr lang="en-AU" sz="1400" dirty="0"/>
                        <a:t>Jul 2020</a:t>
                      </a:r>
                    </a:p>
                  </a:txBody>
                  <a:tcPr/>
                </a:tc>
                <a:extLst>
                  <a:ext uri="{0D108BD9-81ED-4DB2-BD59-A6C34878D82A}">
                    <a16:rowId xmlns:a16="http://schemas.microsoft.com/office/drawing/2014/main" val="1550002336"/>
                  </a:ext>
                </a:extLst>
              </a:tr>
              <a:tr h="158845">
                <a:tc>
                  <a:txBody>
                    <a:bodyPr/>
                    <a:lstStyle/>
                    <a:p>
                      <a:pPr algn="ctr"/>
                      <a:r>
                        <a:rPr lang="en-AU" sz="1400" dirty="0"/>
                        <a:t>18</a:t>
                      </a:r>
                    </a:p>
                  </a:txBody>
                  <a:tcPr/>
                </a:tc>
                <a:tc>
                  <a:txBody>
                    <a:bodyPr/>
                    <a:lstStyle/>
                    <a:p>
                      <a:pPr algn="ctr"/>
                      <a:r>
                        <a:rPr lang="en-AU" sz="1400" dirty="0"/>
                        <a:t>Virtual 2</a:t>
                      </a:r>
                    </a:p>
                  </a:txBody>
                  <a:tcPr/>
                </a:tc>
                <a:tc>
                  <a:txBody>
                    <a:bodyPr/>
                    <a:lstStyle/>
                    <a:p>
                      <a:pPr algn="ctr"/>
                      <a:r>
                        <a:rPr lang="en-AU" sz="1400" dirty="0"/>
                        <a:t>Sep 2020</a:t>
                      </a:r>
                    </a:p>
                  </a:txBody>
                  <a:tcPr/>
                </a:tc>
                <a:extLst>
                  <a:ext uri="{0D108BD9-81ED-4DB2-BD59-A6C34878D82A}">
                    <a16:rowId xmlns:a16="http://schemas.microsoft.com/office/drawing/2014/main" val="2475254383"/>
                  </a:ext>
                </a:extLst>
              </a:tr>
              <a:tr h="158845">
                <a:tc>
                  <a:txBody>
                    <a:bodyPr/>
                    <a:lstStyle/>
                    <a:p>
                      <a:pPr algn="ctr"/>
                      <a:r>
                        <a:rPr lang="en-AU" sz="1400" dirty="0"/>
                        <a:t>19</a:t>
                      </a:r>
                    </a:p>
                  </a:txBody>
                  <a:tcPr/>
                </a:tc>
                <a:tc>
                  <a:txBody>
                    <a:bodyPr/>
                    <a:lstStyle/>
                    <a:p>
                      <a:pPr algn="ctr"/>
                      <a:r>
                        <a:rPr lang="en-AU" sz="1400" dirty="0">
                          <a:solidFill>
                            <a:schemeClr val="tx1"/>
                          </a:solidFill>
                        </a:rPr>
                        <a:t>Virtual 3</a:t>
                      </a:r>
                    </a:p>
                  </a:txBody>
                  <a:tcPr/>
                </a:tc>
                <a:tc>
                  <a:txBody>
                    <a:bodyPr/>
                    <a:lstStyle/>
                    <a:p>
                      <a:pPr algn="ctr"/>
                      <a:r>
                        <a:rPr lang="en-AU" sz="1400" dirty="0">
                          <a:solidFill>
                            <a:schemeClr val="tx1"/>
                          </a:solidFill>
                        </a:rPr>
                        <a:t>Nov 2020</a:t>
                      </a:r>
                    </a:p>
                  </a:txBody>
                  <a:tcPr/>
                </a:tc>
                <a:extLst>
                  <a:ext uri="{0D108BD9-81ED-4DB2-BD59-A6C34878D82A}">
                    <a16:rowId xmlns:a16="http://schemas.microsoft.com/office/drawing/2014/main" val="199211192"/>
                  </a:ext>
                </a:extLst>
              </a:tr>
              <a:tr h="158845">
                <a:tc>
                  <a:txBody>
                    <a:bodyPr/>
                    <a:lstStyle/>
                    <a:p>
                      <a:pPr algn="ctr"/>
                      <a:r>
                        <a:rPr lang="en-AU" sz="1400" dirty="0"/>
                        <a:t>20</a:t>
                      </a:r>
                    </a:p>
                  </a:txBody>
                  <a:tcPr/>
                </a:tc>
                <a:tc>
                  <a:txBody>
                    <a:bodyPr/>
                    <a:lstStyle/>
                    <a:p>
                      <a:pPr algn="ctr"/>
                      <a:r>
                        <a:rPr lang="en-AU" sz="1400" dirty="0">
                          <a:solidFill>
                            <a:schemeClr val="tx1"/>
                          </a:solidFill>
                        </a:rPr>
                        <a:t>Virtual 4</a:t>
                      </a:r>
                    </a:p>
                  </a:txBody>
                  <a:tcPr/>
                </a:tc>
                <a:tc>
                  <a:txBody>
                    <a:bodyPr/>
                    <a:lstStyle/>
                    <a:p>
                      <a:pPr algn="ctr"/>
                      <a:r>
                        <a:rPr lang="en-AU" sz="1400" dirty="0">
                          <a:solidFill>
                            <a:schemeClr val="tx1"/>
                          </a:solidFill>
                        </a:rPr>
                        <a:t>Jan 2021</a:t>
                      </a:r>
                    </a:p>
                  </a:txBody>
                  <a:tcPr/>
                </a:tc>
                <a:extLst>
                  <a:ext uri="{0D108BD9-81ED-4DB2-BD59-A6C34878D82A}">
                    <a16:rowId xmlns:a16="http://schemas.microsoft.com/office/drawing/2014/main" val="257561072"/>
                  </a:ext>
                </a:extLst>
              </a:tr>
              <a:tr h="158845">
                <a:tc>
                  <a:txBody>
                    <a:bodyPr/>
                    <a:lstStyle/>
                    <a:p>
                      <a:pPr algn="ctr"/>
                      <a:r>
                        <a:rPr lang="en-AU" sz="1400" dirty="0"/>
                        <a:t>21</a:t>
                      </a:r>
                    </a:p>
                  </a:txBody>
                  <a:tcPr/>
                </a:tc>
                <a:tc>
                  <a:txBody>
                    <a:bodyPr/>
                    <a:lstStyle/>
                    <a:p>
                      <a:pPr algn="ctr"/>
                      <a:r>
                        <a:rPr lang="en-AU" sz="1400" dirty="0">
                          <a:solidFill>
                            <a:schemeClr val="tx1"/>
                          </a:solidFill>
                        </a:rPr>
                        <a:t>Virtual 5</a:t>
                      </a:r>
                    </a:p>
                  </a:txBody>
                  <a:tcPr/>
                </a:tc>
                <a:tc>
                  <a:txBody>
                    <a:bodyPr/>
                    <a:lstStyle/>
                    <a:p>
                      <a:pPr algn="ctr"/>
                      <a:r>
                        <a:rPr lang="en-AU" sz="1400" dirty="0">
                          <a:solidFill>
                            <a:schemeClr val="tx1"/>
                          </a:solidFill>
                        </a:rPr>
                        <a:t>Mar 2021</a:t>
                      </a:r>
                    </a:p>
                  </a:txBody>
                  <a:tcPr/>
                </a:tc>
                <a:extLst>
                  <a:ext uri="{0D108BD9-81ED-4DB2-BD59-A6C34878D82A}">
                    <a16:rowId xmlns:a16="http://schemas.microsoft.com/office/drawing/2014/main" val="2356763643"/>
                  </a:ext>
                </a:extLst>
              </a:tr>
              <a:tr h="158845">
                <a:tc>
                  <a:txBody>
                    <a:bodyPr/>
                    <a:lstStyle/>
                    <a:p>
                      <a:pPr algn="ctr"/>
                      <a:r>
                        <a:rPr lang="en-AU" sz="1400" dirty="0"/>
                        <a:t>22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May 2021</a:t>
                      </a:r>
                    </a:p>
                  </a:txBody>
                  <a:tcPr/>
                </a:tc>
                <a:extLst>
                  <a:ext uri="{0D108BD9-81ED-4DB2-BD59-A6C34878D82A}">
                    <a16:rowId xmlns:a16="http://schemas.microsoft.com/office/drawing/2014/main" val="502230713"/>
                  </a:ext>
                </a:extLst>
              </a:tr>
            </a:tbl>
          </a:graphicData>
        </a:graphic>
      </p:graphicFrame>
      <p:graphicFrame>
        <p:nvGraphicFramePr>
          <p:cNvPr id="10" name="Table 6">
            <a:extLst>
              <a:ext uri="{FF2B5EF4-FFF2-40B4-BE49-F238E27FC236}">
                <a16:creationId xmlns:a16="http://schemas.microsoft.com/office/drawing/2014/main" id="{2CEEDA1B-3899-4834-A3F8-D216E355F3CE}"/>
              </a:ext>
            </a:extLst>
          </p:cNvPr>
          <p:cNvGraphicFramePr>
            <a:graphicFrameLocks noGrp="1"/>
          </p:cNvGraphicFramePr>
          <p:nvPr>
            <p:extLst>
              <p:ext uri="{D42A27DB-BD31-4B8C-83A1-F6EECF244321}">
                <p14:modId xmlns:p14="http://schemas.microsoft.com/office/powerpoint/2010/main" val="2583696750"/>
              </p:ext>
            </p:extLst>
          </p:nvPr>
        </p:nvGraphicFramePr>
        <p:xfrm>
          <a:off x="1676400" y="1600200"/>
          <a:ext cx="2667000" cy="18288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3754749919"/>
                    </a:ext>
                  </a:extLst>
                </a:gridCol>
                <a:gridCol w="1143000">
                  <a:extLst>
                    <a:ext uri="{9D8B030D-6E8A-4147-A177-3AD203B41FA5}">
                      <a16:colId xmlns:a16="http://schemas.microsoft.com/office/drawing/2014/main" val="1304483069"/>
                    </a:ext>
                  </a:extLst>
                </a:gridCol>
                <a:gridCol w="1143000">
                  <a:extLst>
                    <a:ext uri="{9D8B030D-6E8A-4147-A177-3AD203B41FA5}">
                      <a16:colId xmlns:a16="http://schemas.microsoft.com/office/drawing/2014/main" val="3144131366"/>
                    </a:ext>
                  </a:extLst>
                </a:gridCol>
              </a:tblGrid>
              <a:tr h="0">
                <a:tc gridSpan="3">
                  <a:txBody>
                    <a:bodyPr/>
                    <a:lstStyle/>
                    <a:p>
                      <a:pPr algn="ctr"/>
                      <a:r>
                        <a:rPr lang="en-AU" sz="1400" dirty="0"/>
                        <a:t>IEEE 802.11 PDED ad hoc </a:t>
                      </a:r>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432124006"/>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1</a:t>
                      </a:r>
                    </a:p>
                  </a:txBody>
                  <a:tcPr/>
                </a:tc>
                <a:tc>
                  <a:txBody>
                    <a:bodyPr/>
                    <a:lstStyle/>
                    <a:p>
                      <a:r>
                        <a:rPr lang="en-AU" sz="1400" dirty="0"/>
                        <a:t>Warsaw</a:t>
                      </a:r>
                    </a:p>
                  </a:txBody>
                  <a:tcPr/>
                </a:tc>
                <a:tc>
                  <a:txBody>
                    <a:bodyPr/>
                    <a:lstStyle/>
                    <a:p>
                      <a:r>
                        <a:rPr lang="en-AU" sz="1400" dirty="0"/>
                        <a:t>Sep 2016 </a:t>
                      </a:r>
                    </a:p>
                  </a:txBody>
                  <a:tcPr/>
                </a:tc>
                <a:extLst>
                  <a:ext uri="{0D108BD9-81ED-4DB2-BD59-A6C34878D82A}">
                    <a16:rowId xmlns:a16="http://schemas.microsoft.com/office/drawing/2014/main" val="4189373064"/>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San Antonio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Nov 2016 </a:t>
                      </a:r>
                    </a:p>
                  </a:txBody>
                  <a:tcPr/>
                </a:tc>
                <a:extLst>
                  <a:ext uri="{0D108BD9-81ED-4DB2-BD59-A6C34878D82A}">
                    <a16:rowId xmlns:a16="http://schemas.microsoft.com/office/drawing/2014/main" val="2259142925"/>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Atlanta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Jan 2017 </a:t>
                      </a:r>
                    </a:p>
                  </a:txBody>
                  <a:tcPr/>
                </a:tc>
                <a:extLst>
                  <a:ext uri="{0D108BD9-81ED-4DB2-BD59-A6C34878D82A}">
                    <a16:rowId xmlns:a16="http://schemas.microsoft.com/office/drawing/2014/main" val="258176343"/>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Vancouver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Mar 2017</a:t>
                      </a:r>
                    </a:p>
                  </a:txBody>
                  <a:tcPr/>
                </a:tc>
                <a:extLst>
                  <a:ext uri="{0D108BD9-81ED-4DB2-BD59-A6C34878D82A}">
                    <a16:rowId xmlns:a16="http://schemas.microsoft.com/office/drawing/2014/main" val="3621181084"/>
                  </a:ext>
                </a:extLst>
              </a:tr>
              <a:tr h="158845">
                <a:tc>
                  <a:txBody>
                    <a:bodyPr/>
                    <a:lstStyle/>
                    <a:p>
                      <a:pPr algn="ctr"/>
                      <a:r>
                        <a:rPr lang="en-AU" sz="1400" dirty="0"/>
                        <a:t>5</a:t>
                      </a:r>
                    </a:p>
                  </a:txBody>
                  <a:tcPr/>
                </a:tc>
                <a:tc>
                  <a:txBody>
                    <a:bodyPr/>
                    <a:lstStyle/>
                    <a:p>
                      <a:r>
                        <a:rPr lang="en-AU" sz="1400" dirty="0"/>
                        <a:t>Daejeon </a:t>
                      </a:r>
                    </a:p>
                  </a:txBody>
                  <a:tcPr/>
                </a:tc>
                <a:tc>
                  <a:txBody>
                    <a:bodyPr/>
                    <a:lstStyle/>
                    <a:p>
                      <a:r>
                        <a:rPr lang="en-AU" sz="1400" dirty="0"/>
                        <a:t>May 2017</a:t>
                      </a:r>
                    </a:p>
                  </a:txBody>
                  <a:tcPr/>
                </a:tc>
                <a:extLst>
                  <a:ext uri="{0D108BD9-81ED-4DB2-BD59-A6C34878D82A}">
                    <a16:rowId xmlns:a16="http://schemas.microsoft.com/office/drawing/2014/main" val="4192081657"/>
                  </a:ext>
                </a:extLst>
              </a:tr>
            </a:tbl>
          </a:graphicData>
        </a:graphic>
      </p:graphicFrame>
      <p:graphicFrame>
        <p:nvGraphicFramePr>
          <p:cNvPr id="12" name="Table 11">
            <a:extLst>
              <a:ext uri="{FF2B5EF4-FFF2-40B4-BE49-F238E27FC236}">
                <a16:creationId xmlns:a16="http://schemas.microsoft.com/office/drawing/2014/main" id="{7D6EE9AF-FA37-4FF2-A092-40562528D6AC}"/>
              </a:ext>
            </a:extLst>
          </p:cNvPr>
          <p:cNvGraphicFramePr>
            <a:graphicFrameLocks noGrp="1"/>
          </p:cNvGraphicFramePr>
          <p:nvPr>
            <p:extLst>
              <p:ext uri="{D42A27DB-BD31-4B8C-83A1-F6EECF244321}">
                <p14:modId xmlns:p14="http://schemas.microsoft.com/office/powerpoint/2010/main" val="2523496318"/>
              </p:ext>
            </p:extLst>
          </p:nvPr>
        </p:nvGraphicFramePr>
        <p:xfrm>
          <a:off x="1698171" y="3657600"/>
          <a:ext cx="2667000" cy="27432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920549869"/>
                    </a:ext>
                  </a:extLst>
                </a:gridCol>
                <a:gridCol w="1143000">
                  <a:extLst>
                    <a:ext uri="{9D8B030D-6E8A-4147-A177-3AD203B41FA5}">
                      <a16:colId xmlns:a16="http://schemas.microsoft.com/office/drawing/2014/main" val="706761366"/>
                    </a:ext>
                  </a:extLst>
                </a:gridCol>
                <a:gridCol w="1143000">
                  <a:extLst>
                    <a:ext uri="{9D8B030D-6E8A-4147-A177-3AD203B41FA5}">
                      <a16:colId xmlns:a16="http://schemas.microsoft.com/office/drawing/2014/main" val="4222309458"/>
                    </a:ext>
                  </a:extLst>
                </a:gridCol>
              </a:tblGrid>
              <a:tr h="130558">
                <a:tc gridSpan="3">
                  <a:txBody>
                    <a:bodyPr/>
                    <a:lstStyle/>
                    <a:p>
                      <a:pPr algn="ctr"/>
                      <a:r>
                        <a:rPr lang="en-AU" sz="1400" dirty="0"/>
                        <a:t>IEEE 802.11 </a:t>
                      </a:r>
                      <a:r>
                        <a:rPr lang="en-AU" sz="1400" i="1" dirty="0"/>
                        <a:t>Coexistence SC </a:t>
                      </a:r>
                      <a:endParaRPr lang="en-AU" sz="1400" dirty="0"/>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664866654"/>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Berlin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July 2017 </a:t>
                      </a:r>
                    </a:p>
                  </a:txBody>
                  <a:tcPr/>
                </a:tc>
                <a:extLst>
                  <a:ext uri="{0D108BD9-81ED-4DB2-BD59-A6C34878D82A}">
                    <a16:rowId xmlns:a16="http://schemas.microsoft.com/office/drawing/2014/main" val="3534860888"/>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Hawaii</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Sep 2017 </a:t>
                      </a:r>
                    </a:p>
                  </a:txBody>
                  <a:tcPr/>
                </a:tc>
                <a:extLst>
                  <a:ext uri="{0D108BD9-81ED-4DB2-BD59-A6C34878D82A}">
                    <a16:rowId xmlns:a16="http://schemas.microsoft.com/office/drawing/2014/main" val="1937158592"/>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Orlando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Nov 2017</a:t>
                      </a:r>
                    </a:p>
                  </a:txBody>
                  <a:tcPr/>
                </a:tc>
                <a:extLst>
                  <a:ext uri="{0D108BD9-81ED-4DB2-BD59-A6C34878D82A}">
                    <a16:rowId xmlns:a16="http://schemas.microsoft.com/office/drawing/2014/main" val="1073868233"/>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Irvine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Jan 2018 </a:t>
                      </a:r>
                    </a:p>
                  </a:txBody>
                  <a:tcPr/>
                </a:tc>
                <a:extLst>
                  <a:ext uri="{0D108BD9-81ED-4DB2-BD59-A6C34878D82A}">
                    <a16:rowId xmlns:a16="http://schemas.microsoft.com/office/drawing/2014/main" val="356596531"/>
                  </a:ext>
                </a:extLst>
              </a:tr>
              <a:tr h="158845">
                <a:tc>
                  <a:txBody>
                    <a:bodyPr/>
                    <a:lstStyle/>
                    <a:p>
                      <a:pPr algn="ctr"/>
                      <a:r>
                        <a:rPr lang="en-AU" sz="1400" dirty="0"/>
                        <a:t>5</a:t>
                      </a:r>
                    </a:p>
                  </a:txBody>
                  <a:tcPr/>
                </a:tc>
                <a:tc>
                  <a:txBody>
                    <a:bodyPr/>
                    <a:lstStyle/>
                    <a:p>
                      <a:pPr algn="ctr"/>
                      <a:r>
                        <a:rPr lang="en-AU" sz="1400" dirty="0"/>
                        <a:t>Chicago</a:t>
                      </a:r>
                    </a:p>
                  </a:txBody>
                  <a:tcPr/>
                </a:tc>
                <a:tc>
                  <a:txBody>
                    <a:bodyPr/>
                    <a:lstStyle/>
                    <a:p>
                      <a:pPr algn="ctr"/>
                      <a:r>
                        <a:rPr lang="en-AU" sz="1400" dirty="0"/>
                        <a:t>Mar 2018 </a:t>
                      </a:r>
                    </a:p>
                  </a:txBody>
                  <a:tcPr/>
                </a:tc>
                <a:extLst>
                  <a:ext uri="{0D108BD9-81ED-4DB2-BD59-A6C34878D82A}">
                    <a16:rowId xmlns:a16="http://schemas.microsoft.com/office/drawing/2014/main" val="3851472675"/>
                  </a:ext>
                </a:extLst>
              </a:tr>
              <a:tr h="158845">
                <a:tc>
                  <a:txBody>
                    <a:bodyPr/>
                    <a:lstStyle/>
                    <a:p>
                      <a:pPr algn="ctr"/>
                      <a:r>
                        <a:rPr lang="en-AU" sz="1400" dirty="0"/>
                        <a:t>6</a:t>
                      </a:r>
                    </a:p>
                  </a:txBody>
                  <a:tcPr/>
                </a:tc>
                <a:tc>
                  <a:txBody>
                    <a:bodyPr/>
                    <a:lstStyle/>
                    <a:p>
                      <a:pPr algn="ctr"/>
                      <a:r>
                        <a:rPr lang="en-AU" sz="1400" dirty="0"/>
                        <a:t>Warsaw</a:t>
                      </a:r>
                    </a:p>
                  </a:txBody>
                  <a:tcPr/>
                </a:tc>
                <a:tc>
                  <a:txBody>
                    <a:bodyPr/>
                    <a:lstStyle/>
                    <a:p>
                      <a:pPr algn="ctr"/>
                      <a:r>
                        <a:rPr lang="en-AU" sz="1400" dirty="0"/>
                        <a:t>May 2018 </a:t>
                      </a:r>
                    </a:p>
                  </a:txBody>
                  <a:tcPr/>
                </a:tc>
                <a:extLst>
                  <a:ext uri="{0D108BD9-81ED-4DB2-BD59-A6C34878D82A}">
                    <a16:rowId xmlns:a16="http://schemas.microsoft.com/office/drawing/2014/main" val="3733173465"/>
                  </a:ext>
                </a:extLst>
              </a:tr>
              <a:tr h="158845">
                <a:tc>
                  <a:txBody>
                    <a:bodyPr/>
                    <a:lstStyle/>
                    <a:p>
                      <a:pPr algn="ctr"/>
                      <a:r>
                        <a:rPr lang="en-AU" sz="1400" dirty="0"/>
                        <a:t>7</a:t>
                      </a:r>
                    </a:p>
                  </a:txBody>
                  <a:tcPr/>
                </a:tc>
                <a:tc>
                  <a:txBody>
                    <a:bodyPr/>
                    <a:lstStyle/>
                    <a:p>
                      <a:pPr algn="ctr"/>
                      <a:r>
                        <a:rPr lang="en-AU" sz="1400" dirty="0"/>
                        <a:t>San Diego</a:t>
                      </a:r>
                    </a:p>
                  </a:txBody>
                  <a:tcPr/>
                </a:tc>
                <a:tc>
                  <a:txBody>
                    <a:bodyPr/>
                    <a:lstStyle/>
                    <a:p>
                      <a:pPr algn="ctr"/>
                      <a:r>
                        <a:rPr lang="en-AU" sz="1400" dirty="0"/>
                        <a:t>July 2018 </a:t>
                      </a:r>
                    </a:p>
                  </a:txBody>
                  <a:tcPr/>
                </a:tc>
                <a:extLst>
                  <a:ext uri="{0D108BD9-81ED-4DB2-BD59-A6C34878D82A}">
                    <a16:rowId xmlns:a16="http://schemas.microsoft.com/office/drawing/2014/main" val="3142616069"/>
                  </a:ext>
                </a:extLst>
              </a:tr>
              <a:tr h="158845">
                <a:tc>
                  <a:txBody>
                    <a:bodyPr/>
                    <a:lstStyle/>
                    <a:p>
                      <a:pPr algn="ctr"/>
                      <a:r>
                        <a:rPr lang="en-AU" sz="1400" dirty="0"/>
                        <a:t>8</a:t>
                      </a:r>
                    </a:p>
                  </a:txBody>
                  <a:tcPr/>
                </a:tc>
                <a:tc>
                  <a:txBody>
                    <a:bodyPr/>
                    <a:lstStyle/>
                    <a:p>
                      <a:pPr algn="ctr"/>
                      <a:r>
                        <a:rPr lang="en-AU" sz="1400" dirty="0"/>
                        <a:t>Hawaii</a:t>
                      </a:r>
                    </a:p>
                  </a:txBody>
                  <a:tcPr/>
                </a:tc>
                <a:tc>
                  <a:txBody>
                    <a:bodyPr/>
                    <a:lstStyle/>
                    <a:p>
                      <a:pPr algn="ctr"/>
                      <a:r>
                        <a:rPr lang="en-AU" sz="1400" dirty="0"/>
                        <a:t>Sep 2018</a:t>
                      </a:r>
                    </a:p>
                  </a:txBody>
                  <a:tcPr/>
                </a:tc>
                <a:extLst>
                  <a:ext uri="{0D108BD9-81ED-4DB2-BD59-A6C34878D82A}">
                    <a16:rowId xmlns:a16="http://schemas.microsoft.com/office/drawing/2014/main" val="964945874"/>
                  </a:ext>
                </a:extLst>
              </a:tr>
            </a:tbl>
          </a:graphicData>
        </a:graphic>
      </p:graphicFrame>
    </p:spTree>
    <p:extLst>
      <p:ext uri="{BB962C8B-B14F-4D97-AF65-F5344CB8AC3E}">
        <p14:creationId xmlns:p14="http://schemas.microsoft.com/office/powerpoint/2010/main" val="2734221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D2FA9-6EAB-41A3-9B34-2FC7CAFEEBE4}"/>
              </a:ext>
            </a:extLst>
          </p:cNvPr>
          <p:cNvSpPr>
            <a:spLocks noGrp="1"/>
          </p:cNvSpPr>
          <p:nvPr>
            <p:ph type="title"/>
          </p:nvPr>
        </p:nvSpPr>
        <p:spPr>
          <a:xfrm>
            <a:off x="685800" y="685800"/>
            <a:ext cx="7772400" cy="1066800"/>
          </a:xfrm>
        </p:spPr>
        <p:txBody>
          <a:bodyPr/>
          <a:lstStyle/>
          <a:p>
            <a:r>
              <a:rPr lang="en-AU" dirty="0"/>
              <a:t>The Coex SC Chair requests assistance in putting together 60 GHz material for the May 2021 meeting</a:t>
            </a:r>
            <a:br>
              <a:rPr lang="en-AU" dirty="0"/>
            </a:br>
            <a:endParaRPr lang="en-AU" dirty="0"/>
          </a:p>
        </p:txBody>
      </p:sp>
      <p:sp>
        <p:nvSpPr>
          <p:cNvPr id="3" name="Content Placeholder 2">
            <a:extLst>
              <a:ext uri="{FF2B5EF4-FFF2-40B4-BE49-F238E27FC236}">
                <a16:creationId xmlns:a16="http://schemas.microsoft.com/office/drawing/2014/main" id="{DFEA2514-F7D2-4E7D-B790-160F920E6C63}"/>
              </a:ext>
            </a:extLst>
          </p:cNvPr>
          <p:cNvSpPr>
            <a:spLocks noGrp="1"/>
          </p:cNvSpPr>
          <p:nvPr>
            <p:ph idx="1"/>
          </p:nvPr>
        </p:nvSpPr>
        <p:spPr>
          <a:xfrm>
            <a:off x="685800" y="1981200"/>
            <a:ext cx="7772400" cy="4114800"/>
          </a:xfrm>
        </p:spPr>
        <p:txBody>
          <a:bodyPr/>
          <a:lstStyle/>
          <a:p>
            <a:pPr lvl="1"/>
            <a:r>
              <a:rPr lang="en-AU" dirty="0"/>
              <a:t>At the Coex SC meeting in Mar 2021 a submission was presented that provided the status of 60 GHz work in ESTI BRAN</a:t>
            </a:r>
          </a:p>
          <a:p>
            <a:pPr lvl="2"/>
            <a:r>
              <a:rPr lang="en-AU" dirty="0"/>
              <a:t>See </a:t>
            </a:r>
            <a:r>
              <a:rPr lang="en-AU" dirty="0">
                <a:hlinkClick r:id="rId2"/>
              </a:rPr>
              <a:t>11-21-0430-00</a:t>
            </a:r>
            <a:endParaRPr lang="en-AU" dirty="0"/>
          </a:p>
          <a:p>
            <a:pPr lvl="1"/>
            <a:r>
              <a:rPr lang="en-AU" dirty="0"/>
              <a:t>The Coex SC Chair requested assistance in putting together material for this meeting</a:t>
            </a:r>
          </a:p>
          <a:p>
            <a:pPr lvl="1"/>
            <a:r>
              <a:rPr lang="en-AU" dirty="0"/>
              <a:t>The author (</a:t>
            </a:r>
            <a:r>
              <a:rPr lang="en-US" dirty="0"/>
              <a:t>Assaf Kasher)</a:t>
            </a:r>
            <a:r>
              <a:rPr lang="en-AU" dirty="0"/>
              <a:t> of </a:t>
            </a:r>
            <a:r>
              <a:rPr lang="en-AU" dirty="0">
                <a:hlinkClick r:id="rId2"/>
              </a:rPr>
              <a:t>11-21-0430-00</a:t>
            </a:r>
            <a:r>
              <a:rPr lang="en-AU" dirty="0"/>
              <a:t> was requested to assist …. and has responded </a:t>
            </a:r>
            <a:r>
              <a:rPr lang="en-AU" dirty="0">
                <a:sym typeface="Wingdings" panose="05000000000000000000" pitchFamily="2" charset="2"/>
              </a:rPr>
              <a:t></a:t>
            </a:r>
            <a:endParaRPr lang="en-AU" dirty="0"/>
          </a:p>
          <a:p>
            <a:pPr lvl="2"/>
            <a:r>
              <a:rPr lang="en-US" dirty="0"/>
              <a:t>Assaf comments, “</a:t>
            </a:r>
            <a:r>
              <a:rPr lang="en-US" i="1" dirty="0"/>
              <a:t>we are planning to have a presentation related to coexistence between radar and 60GHz communication devices</a:t>
            </a:r>
            <a:r>
              <a:rPr lang="en-US" dirty="0"/>
              <a:t>”</a:t>
            </a:r>
            <a:endParaRPr lang="en-AU" dirty="0"/>
          </a:p>
          <a:p>
            <a:pPr lvl="2"/>
            <a:endParaRPr lang="en-AU" dirty="0"/>
          </a:p>
          <a:p>
            <a:endParaRPr lang="en-AU" dirty="0"/>
          </a:p>
          <a:p>
            <a:endParaRPr lang="en-AU" dirty="0"/>
          </a:p>
        </p:txBody>
      </p:sp>
      <p:sp>
        <p:nvSpPr>
          <p:cNvPr id="4" name="Footer Placeholder 3">
            <a:extLst>
              <a:ext uri="{FF2B5EF4-FFF2-40B4-BE49-F238E27FC236}">
                <a16:creationId xmlns:a16="http://schemas.microsoft.com/office/drawing/2014/main" id="{1BDD1A44-6B2B-488F-8C40-266601AF52E8}"/>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78E6F45-D478-4D1C-8335-C4E8B36303D9}"/>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20</a:t>
            </a:fld>
            <a:endParaRPr lang="en-US"/>
          </a:p>
        </p:txBody>
      </p:sp>
      <p:pic>
        <p:nvPicPr>
          <p:cNvPr id="1025" name="Picture 1" descr="Download document">
            <a:extLst>
              <a:ext uri="{FF2B5EF4-FFF2-40B4-BE49-F238E27FC236}">
                <a16:creationId xmlns:a16="http://schemas.microsoft.com/office/drawing/2014/main" id="{3FBAE5DD-188E-4424-8A46-17EE25813D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8163" y="194945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tatus has changed within the last 45 days">
            <a:extLst>
              <a:ext uri="{FF2B5EF4-FFF2-40B4-BE49-F238E27FC236}">
                <a16:creationId xmlns:a16="http://schemas.microsoft.com/office/drawing/2014/main" id="{503379EF-6773-44AA-9FD5-650E557584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8163" y="1949450"/>
            <a:ext cx="123825" cy="123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1520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CF53B94-E6A4-447D-8C9E-FF0D6455C8CE}"/>
              </a:ext>
            </a:extLst>
          </p:cNvPr>
          <p:cNvSpPr>
            <a:spLocks noGrp="1"/>
          </p:cNvSpPr>
          <p:nvPr>
            <p:ph type="title"/>
          </p:nvPr>
        </p:nvSpPr>
        <p:spPr/>
        <p:txBody>
          <a:bodyPr/>
          <a:lstStyle/>
          <a:p>
            <a:r>
              <a:rPr lang="en-AU" dirty="0"/>
              <a:t>The FCC TAC has highlighted questions related to 60 GHz of potential interest to Coex SC</a:t>
            </a:r>
          </a:p>
        </p:txBody>
      </p:sp>
      <p:sp>
        <p:nvSpPr>
          <p:cNvPr id="3" name="Content Placeholder 2">
            <a:extLst>
              <a:ext uri="{FF2B5EF4-FFF2-40B4-BE49-F238E27FC236}">
                <a16:creationId xmlns:a16="http://schemas.microsoft.com/office/drawing/2014/main" id="{7C0C76EF-07D5-4A51-9043-6A6BD5C26DDB}"/>
              </a:ext>
            </a:extLst>
          </p:cNvPr>
          <p:cNvSpPr>
            <a:spLocks noGrp="1"/>
          </p:cNvSpPr>
          <p:nvPr>
            <p:ph idx="1"/>
          </p:nvPr>
        </p:nvSpPr>
        <p:spPr>
          <a:xfrm>
            <a:off x="685800" y="1828800"/>
            <a:ext cx="7772400" cy="4114800"/>
          </a:xfrm>
        </p:spPr>
        <p:txBody>
          <a:bodyPr/>
          <a:lstStyle/>
          <a:p>
            <a:pPr lvl="1"/>
            <a:r>
              <a:rPr lang="en-AU" dirty="0"/>
              <a:t>In April 2021, the 802.11 WG Chair noted an </a:t>
            </a:r>
            <a:r>
              <a:rPr lang="en-AU" i="1" dirty="0"/>
              <a:t>FCC TAC Future of Unlicensed Operations Q4 2020 Report </a:t>
            </a:r>
            <a:r>
              <a:rPr lang="en-AU" dirty="0"/>
              <a:t>related to the topic of 60GHz coexistence between radars &amp; communication systems.</a:t>
            </a:r>
          </a:p>
          <a:p>
            <a:pPr lvl="2"/>
            <a:r>
              <a:rPr lang="en-AU" dirty="0"/>
              <a:t>See </a:t>
            </a:r>
            <a:r>
              <a:rPr lang="en-US" dirty="0">
                <a:hlinkClick r:id="rId2"/>
              </a:rPr>
              <a:t>https://www.fcc.gov/sites/default/files/tac-presentations-1-14-21.pdf</a:t>
            </a:r>
            <a:endParaRPr lang="en-AU" dirty="0"/>
          </a:p>
          <a:p>
            <a:pPr lvl="1"/>
            <a:r>
              <a:rPr lang="en-AU" dirty="0"/>
              <a:t>She particularly noted that slide 13 contains questions for potential discussion &amp; contributions in the Coex SC</a:t>
            </a:r>
          </a:p>
          <a:p>
            <a:pPr lvl="2"/>
            <a:r>
              <a:rPr lang="en-AU" i="1" dirty="0">
                <a:effectLst/>
                <a:latin typeface="+mj-lt"/>
                <a:ea typeface="Calibri" panose="020F0502020204030204" pitchFamily="34" charset="0"/>
              </a:rPr>
              <a:t>Should FCC rules allow greater radiated power for radar applications than currently permitted?</a:t>
            </a:r>
            <a:endParaRPr lang="en-AU" dirty="0">
              <a:effectLst/>
              <a:latin typeface="+mj-lt"/>
              <a:ea typeface="Calibri" panose="020F0502020204030204" pitchFamily="34" charset="0"/>
            </a:endParaRPr>
          </a:p>
          <a:p>
            <a:pPr lvl="2"/>
            <a:r>
              <a:rPr lang="en-AU" i="1" dirty="0">
                <a:effectLst/>
                <a:latin typeface="+mj-lt"/>
                <a:ea typeface="Calibri" panose="020F0502020204030204" pitchFamily="34" charset="0"/>
              </a:rPr>
              <a:t>Should the parameters for Google Soli, for which other entities have filed “me too” requests, be included in the rules?</a:t>
            </a:r>
            <a:endParaRPr lang="en-AU" dirty="0">
              <a:effectLst/>
              <a:latin typeface="+mj-lt"/>
              <a:ea typeface="Calibri" panose="020F0502020204030204" pitchFamily="34" charset="0"/>
            </a:endParaRPr>
          </a:p>
          <a:p>
            <a:pPr lvl="2"/>
            <a:r>
              <a:rPr lang="en-AU" i="1" dirty="0">
                <a:effectLst/>
                <a:latin typeface="+mj-lt"/>
                <a:ea typeface="Calibri" panose="020F0502020204030204" pitchFamily="34" charset="0"/>
              </a:rPr>
              <a:t>What changes to the recent waiver parameters are needed to improve sharing with communications applications?</a:t>
            </a:r>
            <a:endParaRPr lang="en-AU" dirty="0">
              <a:effectLst/>
              <a:latin typeface="+mj-lt"/>
              <a:ea typeface="Calibri" panose="020F0502020204030204" pitchFamily="34" charset="0"/>
            </a:endParaRPr>
          </a:p>
          <a:p>
            <a:pPr lvl="2"/>
            <a:r>
              <a:rPr lang="en-AU" i="1" dirty="0">
                <a:effectLst/>
                <a:latin typeface="+mj-lt"/>
                <a:ea typeface="Calibri" panose="020F0502020204030204" pitchFamily="34" charset="0"/>
              </a:rPr>
              <a:t>Should the FCC require communications applications (and radar applications) to use a contention based protocol?</a:t>
            </a:r>
            <a:endParaRPr lang="en-AU" dirty="0">
              <a:effectLst/>
              <a:latin typeface="+mj-lt"/>
              <a:ea typeface="Calibri" panose="020F0502020204030204" pitchFamily="34" charset="0"/>
            </a:endParaRPr>
          </a:p>
          <a:p>
            <a:pPr lvl="2"/>
            <a:r>
              <a:rPr lang="en-AU" i="1" dirty="0">
                <a:effectLst/>
                <a:latin typeface="+mj-lt"/>
                <a:ea typeface="Calibri" panose="020F0502020204030204" pitchFamily="34" charset="0"/>
              </a:rPr>
              <a:t>Should radar applications that perform LBT be allowed to use the same power levels as communications applications </a:t>
            </a:r>
            <a:r>
              <a:rPr lang="en-AU" i="1" dirty="0">
                <a:effectLst/>
                <a:latin typeface="Arial" panose="020B0604020202020204" pitchFamily="34" charset="0"/>
                <a:ea typeface="Calibri" panose="020F0502020204030204" pitchFamily="34" charset="0"/>
              </a:rPr>
              <a:t>in this band?</a:t>
            </a:r>
            <a:r>
              <a:rPr lang="en-AU" dirty="0">
                <a:effectLst/>
                <a:latin typeface="Arial" panose="020B0604020202020204" pitchFamily="34" charset="0"/>
                <a:ea typeface="Calibri" panose="020F0502020204030204" pitchFamily="34" charset="0"/>
              </a:rPr>
              <a:t> </a:t>
            </a:r>
            <a:endParaRPr lang="en-AU" dirty="0">
              <a:effectLst/>
              <a:latin typeface="Calibri" panose="020F0502020204030204" pitchFamily="34" charset="0"/>
              <a:ea typeface="Calibri" panose="020F0502020204030204" pitchFamily="34" charset="0"/>
            </a:endParaRPr>
          </a:p>
          <a:p>
            <a:pPr lvl="1"/>
            <a:endParaRPr lang="en-AU" dirty="0"/>
          </a:p>
          <a:p>
            <a:pPr lvl="1"/>
            <a:endParaRPr lang="en-AU" dirty="0"/>
          </a:p>
          <a:p>
            <a:pPr lvl="2"/>
            <a:endParaRPr lang="en-AU" dirty="0"/>
          </a:p>
        </p:txBody>
      </p:sp>
      <p:sp>
        <p:nvSpPr>
          <p:cNvPr id="4" name="Footer Placeholder 3">
            <a:extLst>
              <a:ext uri="{FF2B5EF4-FFF2-40B4-BE49-F238E27FC236}">
                <a16:creationId xmlns:a16="http://schemas.microsoft.com/office/drawing/2014/main" id="{74CF8FE4-5095-42B3-8D66-CCEAC608CA9D}"/>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54A6F473-3EBB-4374-AF71-46EEF1B288AF}"/>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21</a:t>
            </a:fld>
            <a:endParaRPr lang="en-US"/>
          </a:p>
        </p:txBody>
      </p:sp>
    </p:spTree>
    <p:extLst>
      <p:ext uri="{BB962C8B-B14F-4D97-AF65-F5344CB8AC3E}">
        <p14:creationId xmlns:p14="http://schemas.microsoft.com/office/powerpoint/2010/main" val="3246432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40671-7252-4220-9CCC-4C9F83DB764B}"/>
              </a:ext>
            </a:extLst>
          </p:cNvPr>
          <p:cNvSpPr>
            <a:spLocks noGrp="1"/>
          </p:cNvSpPr>
          <p:nvPr>
            <p:ph type="title"/>
          </p:nvPr>
        </p:nvSpPr>
        <p:spPr/>
        <p:txBody>
          <a:bodyPr/>
          <a:lstStyle/>
          <a:p>
            <a:r>
              <a:rPr lang="en-AU" dirty="0"/>
              <a:t>The Coex SC will discuss contributions related to</a:t>
            </a:r>
            <a:br>
              <a:rPr lang="en-AU" dirty="0"/>
            </a:br>
            <a:r>
              <a:rPr lang="en-AU" dirty="0"/>
              <a:t>60 GHz coexistence</a:t>
            </a:r>
          </a:p>
        </p:txBody>
      </p:sp>
      <p:sp>
        <p:nvSpPr>
          <p:cNvPr id="3" name="Content Placeholder 2">
            <a:extLst>
              <a:ext uri="{FF2B5EF4-FFF2-40B4-BE49-F238E27FC236}">
                <a16:creationId xmlns:a16="http://schemas.microsoft.com/office/drawing/2014/main" id="{6B7B4B7C-3EDD-4765-A413-77D2ACD7315A}"/>
              </a:ext>
            </a:extLst>
          </p:cNvPr>
          <p:cNvSpPr>
            <a:spLocks noGrp="1"/>
          </p:cNvSpPr>
          <p:nvPr>
            <p:ph idx="1"/>
          </p:nvPr>
        </p:nvSpPr>
        <p:spPr/>
        <p:txBody>
          <a:bodyPr/>
          <a:lstStyle/>
          <a:p>
            <a:r>
              <a:rPr lang="en-AU" dirty="0"/>
              <a:t>Contributions so far ...</a:t>
            </a:r>
          </a:p>
          <a:p>
            <a:pPr lvl="1"/>
            <a:r>
              <a:rPr lang="en-AU" dirty="0">
                <a:solidFill>
                  <a:schemeClr val="tx2"/>
                </a:solidFill>
                <a:hlinkClick r:id="rId2"/>
              </a:rPr>
              <a:t>11-21-0796-00</a:t>
            </a:r>
            <a:r>
              <a:rPr lang="en-AU" dirty="0">
                <a:solidFill>
                  <a:schemeClr val="tx2"/>
                </a:solidFill>
              </a:rPr>
              <a:t>: </a:t>
            </a:r>
            <a:r>
              <a:rPr lang="en-AU" i="1" dirty="0"/>
              <a:t>Coexistence between radars and communication systems in the 60GHz band</a:t>
            </a:r>
          </a:p>
          <a:p>
            <a:pPr lvl="2"/>
            <a:r>
              <a:rPr lang="en-AU" dirty="0">
                <a:solidFill>
                  <a:schemeClr val="tx2"/>
                </a:solidFill>
              </a:rPr>
              <a:t>Authors: Alecsander Eitan (Qualcomm), </a:t>
            </a:r>
            <a:r>
              <a:rPr lang="en-US" sz="1600" dirty="0">
                <a:effectLst/>
              </a:rPr>
              <a:t>Assaf Kasher (Qualcomm), Bin Tian (Qualcomm), Alan Norman (Facebook), Claudio Da Silva (Intel)</a:t>
            </a:r>
            <a:endParaRPr lang="en-AU" dirty="0">
              <a:solidFill>
                <a:schemeClr val="tx2"/>
              </a:solidFill>
            </a:endParaRPr>
          </a:p>
          <a:p>
            <a:pPr lvl="2"/>
            <a:r>
              <a:rPr lang="en-AU" dirty="0">
                <a:solidFill>
                  <a:schemeClr val="tx2"/>
                </a:solidFill>
              </a:rPr>
              <a:t>Time requested: 30 min</a:t>
            </a:r>
          </a:p>
        </p:txBody>
      </p:sp>
      <p:sp>
        <p:nvSpPr>
          <p:cNvPr id="4" name="Footer Placeholder 3">
            <a:extLst>
              <a:ext uri="{FF2B5EF4-FFF2-40B4-BE49-F238E27FC236}">
                <a16:creationId xmlns:a16="http://schemas.microsoft.com/office/drawing/2014/main" id="{541BA478-79B4-4040-91C0-7D7A53B477A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37454D12-809A-454D-994A-C67D4F550A4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22</a:t>
            </a:fld>
            <a:endParaRPr lang="en-US"/>
          </a:p>
        </p:txBody>
      </p:sp>
    </p:spTree>
    <p:extLst>
      <p:ext uri="{BB962C8B-B14F-4D97-AF65-F5344CB8AC3E}">
        <p14:creationId xmlns:p14="http://schemas.microsoft.com/office/powerpoint/2010/main" val="38018823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Unlicensed LTE deployment</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23</a:t>
            </a:fld>
            <a:endParaRPr lang="en-US"/>
          </a:p>
        </p:txBody>
      </p:sp>
    </p:spTree>
    <p:extLst>
      <p:ext uri="{BB962C8B-B14F-4D97-AF65-F5344CB8AC3E}">
        <p14:creationId xmlns:p14="http://schemas.microsoft.com/office/powerpoint/2010/main" val="12552922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858126" cy="1066800"/>
          </a:xfrm>
        </p:spPr>
        <p:txBody>
          <a:bodyPr/>
          <a:lstStyle/>
          <a:p>
            <a:r>
              <a:rPr lang="en-AU" dirty="0"/>
              <a:t>The number planned/testing &amp; deployed LAA networks globally is currently steady</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461595"/>
              </p:ext>
            </p:extLst>
          </p:nvPr>
        </p:nvGraphicFramePr>
        <p:xfrm>
          <a:off x="76201" y="2031144"/>
          <a:ext cx="8991594" cy="2662776"/>
        </p:xfrm>
        <a:graphic>
          <a:graphicData uri="http://schemas.openxmlformats.org/drawingml/2006/table">
            <a:tbl>
              <a:tblPr firstRow="1" bandRow="1">
                <a:tableStyleId>{21E4AEA4-8DFA-4A89-87EB-49C32662AFE0}</a:tableStyleId>
              </a:tblPr>
              <a:tblGrid>
                <a:gridCol w="671977">
                  <a:extLst>
                    <a:ext uri="{9D8B030D-6E8A-4147-A177-3AD203B41FA5}">
                      <a16:colId xmlns:a16="http://schemas.microsoft.com/office/drawing/2014/main" val="3409454223"/>
                    </a:ext>
                  </a:extLst>
                </a:gridCol>
                <a:gridCol w="1004422">
                  <a:extLst>
                    <a:ext uri="{9D8B030D-6E8A-4147-A177-3AD203B41FA5}">
                      <a16:colId xmlns:a16="http://schemas.microsoft.com/office/drawing/2014/main" val="1001302695"/>
                    </a:ext>
                  </a:extLst>
                </a:gridCol>
                <a:gridCol w="874705">
                  <a:extLst>
                    <a:ext uri="{9D8B030D-6E8A-4147-A177-3AD203B41FA5}">
                      <a16:colId xmlns:a16="http://schemas.microsoft.com/office/drawing/2014/main" val="4129828934"/>
                    </a:ext>
                  </a:extLst>
                </a:gridCol>
                <a:gridCol w="920070">
                  <a:extLst>
                    <a:ext uri="{9D8B030D-6E8A-4147-A177-3AD203B41FA5}">
                      <a16:colId xmlns:a16="http://schemas.microsoft.com/office/drawing/2014/main" val="175375953"/>
                    </a:ext>
                  </a:extLst>
                </a:gridCol>
                <a:gridCol w="920070">
                  <a:extLst>
                    <a:ext uri="{9D8B030D-6E8A-4147-A177-3AD203B41FA5}">
                      <a16:colId xmlns:a16="http://schemas.microsoft.com/office/drawing/2014/main" val="3937962473"/>
                    </a:ext>
                  </a:extLst>
                </a:gridCol>
                <a:gridCol w="920070">
                  <a:extLst>
                    <a:ext uri="{9D8B030D-6E8A-4147-A177-3AD203B41FA5}">
                      <a16:colId xmlns:a16="http://schemas.microsoft.com/office/drawing/2014/main" val="4245245893"/>
                    </a:ext>
                  </a:extLst>
                </a:gridCol>
                <a:gridCol w="920070">
                  <a:extLst>
                    <a:ext uri="{9D8B030D-6E8A-4147-A177-3AD203B41FA5}">
                      <a16:colId xmlns:a16="http://schemas.microsoft.com/office/drawing/2014/main" val="1539556242"/>
                    </a:ext>
                  </a:extLst>
                </a:gridCol>
                <a:gridCol w="920070">
                  <a:extLst>
                    <a:ext uri="{9D8B030D-6E8A-4147-A177-3AD203B41FA5}">
                      <a16:colId xmlns:a16="http://schemas.microsoft.com/office/drawing/2014/main" val="2641848087"/>
                    </a:ext>
                  </a:extLst>
                </a:gridCol>
                <a:gridCol w="920070">
                  <a:extLst>
                    <a:ext uri="{9D8B030D-6E8A-4147-A177-3AD203B41FA5}">
                      <a16:colId xmlns:a16="http://schemas.microsoft.com/office/drawing/2014/main" val="2450901583"/>
                    </a:ext>
                  </a:extLst>
                </a:gridCol>
                <a:gridCol w="920070">
                  <a:extLst>
                    <a:ext uri="{9D8B030D-6E8A-4147-A177-3AD203B41FA5}">
                      <a16:colId xmlns:a16="http://schemas.microsoft.com/office/drawing/2014/main" val="758354042"/>
                    </a:ext>
                  </a:extLst>
                </a:gridCol>
              </a:tblGrid>
              <a:tr h="385221">
                <a:tc>
                  <a:txBody>
                    <a:bodyPr/>
                    <a:lstStyle/>
                    <a:p>
                      <a:r>
                        <a:rPr lang="en-AU" sz="1200" dirty="0"/>
                        <a:t>Tech</a:t>
                      </a:r>
                    </a:p>
                  </a:txBody>
                  <a:tcPr anchor="ctr"/>
                </a:tc>
                <a:tc>
                  <a:txBody>
                    <a:bodyPr/>
                    <a:lstStyle/>
                    <a:p>
                      <a:r>
                        <a:rPr lang="en-AU" sz="1200" dirty="0"/>
                        <a:t>Stage</a:t>
                      </a:r>
                    </a:p>
                  </a:txBody>
                  <a:tcPr anchor="ctr"/>
                </a:tc>
                <a:tc>
                  <a:txBody>
                    <a:bodyPr/>
                    <a:lstStyle/>
                    <a:p>
                      <a:pPr algn="ctr"/>
                      <a:r>
                        <a:rPr lang="en-AU" sz="1200" dirty="0"/>
                        <a:t>GSMA</a:t>
                      </a:r>
                      <a:r>
                        <a:rPr lang="en-AU" sz="1200" b="1" kern="1200" baseline="30000" dirty="0">
                          <a:solidFill>
                            <a:schemeClr val="lt1"/>
                          </a:solidFill>
                          <a:latin typeface="+mn-lt"/>
                          <a:ea typeface="+mn-ea"/>
                          <a:cs typeface="+mn-cs"/>
                        </a:rPr>
                        <a:t>1</a:t>
                      </a:r>
                      <a:br>
                        <a:rPr lang="en-AU" sz="1200" dirty="0"/>
                      </a:br>
                      <a:r>
                        <a:rPr lang="en-AU" sz="1200" dirty="0"/>
                        <a:t>(July ‘18)</a:t>
                      </a:r>
                    </a:p>
                  </a:txBody>
                  <a:tcPr anchor="ctr"/>
                </a:tc>
                <a:tc>
                  <a:txBody>
                    <a:bodyPr/>
                    <a:lstStyle/>
                    <a:p>
                      <a:pPr algn="ctr"/>
                      <a:r>
                        <a:rPr lang="en-AU" sz="1200" dirty="0"/>
                        <a:t>GSA</a:t>
                      </a:r>
                      <a:r>
                        <a:rPr lang="en-AU" sz="1200" b="1" kern="1200" baseline="30000" dirty="0">
                          <a:solidFill>
                            <a:schemeClr val="lt1"/>
                          </a:solidFill>
                          <a:latin typeface="+mn-lt"/>
                          <a:ea typeface="+mn-ea"/>
                          <a:cs typeface="+mn-cs"/>
                        </a:rPr>
                        <a:t>2</a:t>
                      </a:r>
                      <a:br>
                        <a:rPr lang="en-AU" sz="1200" dirty="0"/>
                      </a:br>
                      <a:r>
                        <a:rPr lang="en-AU" sz="1200" dirty="0"/>
                        <a:t>(Oct ‘18)</a:t>
                      </a:r>
                    </a:p>
                  </a:txBody>
                  <a:tcPr anchor="ctr"/>
                </a:tc>
                <a:tc>
                  <a:txBody>
                    <a:bodyPr/>
                    <a:lstStyle/>
                    <a:p>
                      <a:pPr algn="ctr"/>
                      <a:r>
                        <a:rPr lang="en-AU" sz="1200" dirty="0"/>
                        <a:t>GSA</a:t>
                      </a:r>
                      <a:r>
                        <a:rPr lang="en-AU" sz="1200" b="1" kern="1200" baseline="30000" dirty="0">
                          <a:solidFill>
                            <a:schemeClr val="lt1"/>
                          </a:solidFill>
                          <a:latin typeface="+mn-lt"/>
                          <a:ea typeface="+mn-ea"/>
                          <a:cs typeface="+mn-cs"/>
                        </a:rPr>
                        <a:t>3</a:t>
                      </a:r>
                      <a:br>
                        <a:rPr lang="en-AU" sz="1200" dirty="0"/>
                      </a:br>
                      <a:r>
                        <a:rPr lang="en-AU" sz="1200" dirty="0"/>
                        <a:t>(Jan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4</a:t>
                      </a:r>
                      <a:br>
                        <a:rPr lang="en-AU" sz="1200" dirty="0"/>
                      </a:br>
                      <a:r>
                        <a:rPr lang="en-AU" sz="1200" dirty="0"/>
                        <a:t>(Jul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5</a:t>
                      </a:r>
                      <a:br>
                        <a:rPr lang="en-AU" sz="1200" dirty="0"/>
                      </a:br>
                      <a:r>
                        <a:rPr lang="en-AU" sz="1200" dirty="0"/>
                        <a:t>(Nov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6</a:t>
                      </a:r>
                      <a:br>
                        <a:rPr lang="en-AU" sz="1200" dirty="0"/>
                      </a:br>
                      <a:r>
                        <a:rPr lang="en-AU" sz="1200" dirty="0"/>
                        <a:t>(Dec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7</a:t>
                      </a:r>
                      <a:br>
                        <a:rPr lang="en-AU" sz="1200" dirty="0"/>
                      </a:br>
                      <a:r>
                        <a:rPr lang="en-AU" sz="1200" dirty="0"/>
                        <a:t>(Mar ‘20)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8</a:t>
                      </a:r>
                      <a:br>
                        <a:rPr lang="en-AU" sz="1200" dirty="0"/>
                      </a:br>
                      <a:r>
                        <a:rPr lang="en-AU" sz="1200" dirty="0"/>
                        <a:t>(Aug ‘20)</a:t>
                      </a:r>
                    </a:p>
                  </a:txBody>
                  <a:tcPr anchor="ctr"/>
                </a:tc>
                <a:extLst>
                  <a:ext uri="{0D108BD9-81ED-4DB2-BD59-A6C34878D82A}">
                    <a16:rowId xmlns:a16="http://schemas.microsoft.com/office/drawing/2014/main" val="199255957"/>
                  </a:ext>
                </a:extLst>
              </a:tr>
              <a:tr h="275697">
                <a:tc rowSpan="2">
                  <a:txBody>
                    <a:bodyPr/>
                    <a:lstStyle/>
                    <a:p>
                      <a:r>
                        <a:rPr lang="en-AU" sz="1200" dirty="0"/>
                        <a:t>LAA</a:t>
                      </a:r>
                    </a:p>
                  </a:txBody>
                  <a:tcPr anchor="ctr"/>
                </a:tc>
                <a:tc>
                  <a:txBody>
                    <a:bodyPr/>
                    <a:lstStyle/>
                    <a:p>
                      <a:r>
                        <a:rPr lang="en-AU" sz="1200" dirty="0"/>
                        <a:t>Trials/plans</a:t>
                      </a:r>
                    </a:p>
                  </a:txBody>
                  <a:tcPr anchor="ctr"/>
                </a:tc>
                <a:tc>
                  <a:txBody>
                    <a:bodyPr/>
                    <a:lstStyle/>
                    <a:p>
                      <a:pPr algn="ctr"/>
                      <a:r>
                        <a:rPr lang="en-AU" sz="1200" dirty="0">
                          <a:solidFill>
                            <a:schemeClr val="tx1"/>
                          </a:solidFill>
                        </a:rPr>
                        <a:t>23</a:t>
                      </a:r>
                    </a:p>
                  </a:txBody>
                  <a:tcPr anchor="ctr"/>
                </a:tc>
                <a:tc>
                  <a:txBody>
                    <a:bodyPr/>
                    <a:lstStyle/>
                    <a:p>
                      <a:pPr algn="ctr"/>
                      <a:r>
                        <a:rPr lang="en-AU" sz="1200" dirty="0">
                          <a:solidFill>
                            <a:schemeClr val="tx1"/>
                          </a:solidFill>
                        </a:rPr>
                        <a:t>22</a:t>
                      </a:r>
                    </a:p>
                  </a:txBody>
                  <a:tcPr anchor="ctr"/>
                </a:tc>
                <a:tc>
                  <a:txBody>
                    <a:bodyPr/>
                    <a:lstStyle/>
                    <a:p>
                      <a:pPr algn="ctr"/>
                      <a:r>
                        <a:rPr lang="en-AU" sz="1200" dirty="0">
                          <a:solidFill>
                            <a:schemeClr val="tx1"/>
                          </a:solidFill>
                        </a:rPr>
                        <a:t>26</a:t>
                      </a:r>
                    </a:p>
                  </a:txBody>
                  <a:tcPr anchor="ctr"/>
                </a:tc>
                <a:tc>
                  <a:txBody>
                    <a:bodyPr/>
                    <a:lstStyle/>
                    <a:p>
                      <a:pPr algn="ctr"/>
                      <a:r>
                        <a:rPr lang="en-AU" sz="1200" dirty="0">
                          <a:solidFill>
                            <a:schemeClr val="tx1"/>
                          </a:solidFill>
                        </a:rPr>
                        <a:t>29</a:t>
                      </a:r>
                    </a:p>
                  </a:txBody>
                  <a:tcPr anchor="ctr"/>
                </a:tc>
                <a:tc>
                  <a:txBody>
                    <a:bodyPr/>
                    <a:lstStyle/>
                    <a:p>
                      <a:pPr algn="ctr"/>
                      <a:r>
                        <a:rPr lang="en-AU" sz="1200" dirty="0">
                          <a:solidFill>
                            <a:schemeClr val="tx1"/>
                          </a:solidFill>
                        </a:rPr>
                        <a:t>30</a:t>
                      </a:r>
                    </a:p>
                  </a:txBody>
                  <a:tcPr anchor="ctr"/>
                </a:tc>
                <a:tc>
                  <a:txBody>
                    <a:bodyPr/>
                    <a:lstStyle/>
                    <a:p>
                      <a:pPr algn="ctr"/>
                      <a:r>
                        <a:rPr lang="en-AU" sz="1200" dirty="0">
                          <a:solidFill>
                            <a:schemeClr val="tx1"/>
                          </a:solidFill>
                        </a:rPr>
                        <a:t>29</a:t>
                      </a:r>
                    </a:p>
                  </a:txBody>
                  <a:tcPr anchor="ctr"/>
                </a:tc>
                <a:tc>
                  <a:txBody>
                    <a:bodyPr/>
                    <a:lstStyle/>
                    <a:p>
                      <a:pPr algn="ctr"/>
                      <a:r>
                        <a:rPr lang="en-US" sz="1200" dirty="0">
                          <a:solidFill>
                            <a:schemeClr val="tx1"/>
                          </a:solidFill>
                        </a:rPr>
                        <a:t>29</a:t>
                      </a:r>
                      <a:endParaRPr lang="en-AU" sz="1200" dirty="0">
                        <a:solidFill>
                          <a:schemeClr val="tx1"/>
                        </a:solidFill>
                      </a:endParaRPr>
                    </a:p>
                  </a:txBody>
                  <a:tcPr anchor="ctr"/>
                </a:tc>
                <a:tc>
                  <a:txBody>
                    <a:bodyPr/>
                    <a:lstStyle/>
                    <a:p>
                      <a:pPr algn="ctr"/>
                      <a:r>
                        <a:rPr lang="en-AU" sz="1200" dirty="0">
                          <a:solidFill>
                            <a:schemeClr val="tx1"/>
                          </a:solidFill>
                        </a:rPr>
                        <a:t>28</a:t>
                      </a:r>
                    </a:p>
                  </a:txBody>
                  <a:tcPr anchor="ctr"/>
                </a:tc>
                <a:extLst>
                  <a:ext uri="{0D108BD9-81ED-4DB2-BD59-A6C34878D82A}">
                    <a16:rowId xmlns:a16="http://schemas.microsoft.com/office/drawing/2014/main" val="207133083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solidFill>
                            <a:schemeClr val="tx1"/>
                          </a:solidFill>
                        </a:rPr>
                        <a:t>4</a:t>
                      </a:r>
                    </a:p>
                  </a:txBody>
                  <a:tcPr anchor="ctr"/>
                </a:tc>
                <a:tc>
                  <a:txBody>
                    <a:bodyPr/>
                    <a:lstStyle/>
                    <a:p>
                      <a:pPr algn="ctr"/>
                      <a:r>
                        <a:rPr lang="en-AU" sz="1200" dirty="0">
                          <a:solidFill>
                            <a:schemeClr val="tx1"/>
                          </a:solidFill>
                        </a:rPr>
                        <a:t>6</a:t>
                      </a:r>
                    </a:p>
                  </a:txBody>
                  <a:tcPr anchor="ctr"/>
                </a:tc>
                <a:tc>
                  <a:txBody>
                    <a:bodyPr/>
                    <a:lstStyle/>
                    <a:p>
                      <a:pPr algn="ctr"/>
                      <a:r>
                        <a:rPr lang="en-AU" sz="1200" dirty="0">
                          <a:solidFill>
                            <a:schemeClr val="tx1"/>
                          </a:solidFill>
                        </a:rPr>
                        <a:t>6</a:t>
                      </a:r>
                    </a:p>
                  </a:txBody>
                  <a:tcPr anchor="ctr"/>
                </a:tc>
                <a:tc>
                  <a:txBody>
                    <a:bodyPr/>
                    <a:lstStyle/>
                    <a:p>
                      <a:pPr algn="ctr"/>
                      <a:r>
                        <a:rPr lang="en-AU" sz="1200" dirty="0">
                          <a:solidFill>
                            <a:schemeClr val="tx1"/>
                          </a:solidFill>
                        </a:rPr>
                        <a:t>8</a:t>
                      </a:r>
                    </a:p>
                  </a:txBody>
                  <a:tcPr anchor="ctr"/>
                </a:tc>
                <a:tc>
                  <a:txBody>
                    <a:bodyPr/>
                    <a:lstStyle/>
                    <a:p>
                      <a:pPr algn="ctr"/>
                      <a:r>
                        <a:rPr lang="en-AU" sz="1200" dirty="0">
                          <a:solidFill>
                            <a:schemeClr val="tx1"/>
                          </a:solidFill>
                        </a:rPr>
                        <a:t>8</a:t>
                      </a:r>
                    </a:p>
                  </a:txBody>
                  <a:tcPr anchor="ctr"/>
                </a:tc>
                <a:tc>
                  <a:txBody>
                    <a:bodyPr/>
                    <a:lstStyle/>
                    <a:p>
                      <a:pPr algn="ctr"/>
                      <a:r>
                        <a:rPr lang="en-AU" sz="1200" dirty="0">
                          <a:solidFill>
                            <a:schemeClr val="tx1"/>
                          </a:solidFill>
                        </a:rPr>
                        <a:t>8</a:t>
                      </a:r>
                    </a:p>
                  </a:txBody>
                  <a:tcPr anchor="ctr"/>
                </a:tc>
                <a:tc>
                  <a:txBody>
                    <a:bodyPr/>
                    <a:lstStyle/>
                    <a:p>
                      <a:pPr algn="ctr"/>
                      <a:r>
                        <a:rPr lang="en-US" sz="1200" dirty="0">
                          <a:solidFill>
                            <a:schemeClr val="tx1"/>
                          </a:solidFill>
                        </a:rPr>
                        <a:t>9</a:t>
                      </a:r>
                      <a:endParaRPr lang="en-AU" sz="1200" dirty="0">
                        <a:solidFill>
                          <a:schemeClr val="tx1"/>
                        </a:solidFill>
                      </a:endParaRPr>
                    </a:p>
                  </a:txBody>
                  <a:tcPr anchor="ctr"/>
                </a:tc>
                <a:tc>
                  <a:txBody>
                    <a:bodyPr/>
                    <a:lstStyle/>
                    <a:p>
                      <a:pPr algn="ctr"/>
                      <a:r>
                        <a:rPr lang="en-AU" sz="1200" dirty="0">
                          <a:solidFill>
                            <a:schemeClr val="tx1"/>
                          </a:solidFill>
                        </a:rPr>
                        <a:t>9</a:t>
                      </a:r>
                    </a:p>
                  </a:txBody>
                  <a:tcPr anchor="ctr"/>
                </a:tc>
                <a:extLst>
                  <a:ext uri="{0D108BD9-81ED-4DB2-BD59-A6C34878D82A}">
                    <a16:rowId xmlns:a16="http://schemas.microsoft.com/office/drawing/2014/main" val="2912597888"/>
                  </a:ext>
                </a:extLst>
              </a:tr>
              <a:tr h="275697">
                <a:tc rowSpan="2">
                  <a:txBody>
                    <a:bodyPr/>
                    <a:lstStyle/>
                    <a:p>
                      <a:r>
                        <a:rPr lang="en-AU" sz="1200" dirty="0" err="1"/>
                        <a:t>eLAA</a:t>
                      </a:r>
                      <a:endParaRPr lang="en-AU" sz="1200" dirty="0"/>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a:t>
                      </a:r>
                    </a:p>
                  </a:txBody>
                  <a:tcPr anchor="ctr"/>
                </a:tc>
                <a:tc>
                  <a:txBody>
                    <a:bodyPr/>
                    <a:lstStyle/>
                    <a:p>
                      <a:pPr algn="ctr"/>
                      <a:r>
                        <a:rPr lang="en-US" sz="1200" dirty="0"/>
                        <a:t>0</a:t>
                      </a:r>
                      <a:endParaRPr lang="en-AU" sz="1200" dirty="0"/>
                    </a:p>
                  </a:txBody>
                  <a:tcPr anchor="ctr"/>
                </a:tc>
                <a:tc>
                  <a:txBody>
                    <a:bodyPr/>
                    <a:lstStyle/>
                    <a:p>
                      <a:pPr algn="ctr"/>
                      <a:r>
                        <a:rPr lang="en-AU" sz="1200" dirty="0"/>
                        <a:t>1</a:t>
                      </a:r>
                    </a:p>
                  </a:txBody>
                  <a:tcPr anchor="ctr"/>
                </a:tc>
                <a:extLst>
                  <a:ext uri="{0D108BD9-81ED-4DB2-BD59-A6C34878D82A}">
                    <a16:rowId xmlns:a16="http://schemas.microsoft.com/office/drawing/2014/main" val="170272351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0</a:t>
                      </a:r>
                    </a:p>
                  </a:txBody>
                  <a:tcPr anchor="ctr"/>
                </a:tc>
                <a:tc>
                  <a:txBody>
                    <a:bodyPr/>
                    <a:lstStyle/>
                    <a:p>
                      <a:pPr algn="ctr"/>
                      <a:r>
                        <a:rPr lang="en-AU" sz="1200" dirty="0"/>
                        <a:t>0</a:t>
                      </a:r>
                    </a:p>
                  </a:txBody>
                  <a:tcPr anchor="ctr"/>
                </a:tc>
                <a:tc>
                  <a:txBody>
                    <a:bodyPr/>
                    <a:lstStyle/>
                    <a:p>
                      <a:pPr algn="ctr"/>
                      <a:r>
                        <a:rPr lang="en-AU" sz="1200" dirty="0"/>
                        <a:t>0</a:t>
                      </a:r>
                    </a:p>
                  </a:txBody>
                  <a:tcPr anchor="ctr"/>
                </a:tc>
                <a:tc>
                  <a:txBody>
                    <a:bodyPr/>
                    <a:lstStyle/>
                    <a:p>
                      <a:pPr algn="ctr"/>
                      <a:r>
                        <a:rPr lang="en-AU" sz="1200" dirty="0"/>
                        <a:t>0</a:t>
                      </a:r>
                    </a:p>
                  </a:txBody>
                  <a:tcPr anchor="ctr"/>
                </a:tc>
                <a:tc>
                  <a:txBody>
                    <a:bodyPr/>
                    <a:lstStyle/>
                    <a:p>
                      <a:pPr algn="ctr"/>
                      <a:r>
                        <a:rPr lang="en-AU" sz="1200" dirty="0"/>
                        <a:t>?</a:t>
                      </a:r>
                    </a:p>
                  </a:txBody>
                  <a:tcPr anchor="ctr"/>
                </a:tc>
                <a:tc>
                  <a:txBody>
                    <a:bodyPr/>
                    <a:lstStyle/>
                    <a:p>
                      <a:pPr algn="ctr"/>
                      <a:r>
                        <a:rPr lang="en-US" sz="1200" dirty="0"/>
                        <a:t>1</a:t>
                      </a:r>
                      <a:endParaRPr lang="en-AU" sz="1200" dirty="0"/>
                    </a:p>
                  </a:txBody>
                  <a:tcPr anchor="ctr"/>
                </a:tc>
                <a:tc>
                  <a:txBody>
                    <a:bodyPr/>
                    <a:lstStyle/>
                    <a:p>
                      <a:pPr algn="ctr"/>
                      <a:r>
                        <a:rPr lang="en-AU" sz="1200" dirty="0"/>
                        <a:t>0</a:t>
                      </a:r>
                    </a:p>
                  </a:txBody>
                  <a:tcPr anchor="ctr"/>
                </a:tc>
                <a:extLst>
                  <a:ext uri="{0D108BD9-81ED-4DB2-BD59-A6C34878D82A}">
                    <a16:rowId xmlns:a16="http://schemas.microsoft.com/office/drawing/2014/main" val="1043723728"/>
                  </a:ext>
                </a:extLst>
              </a:tr>
              <a:tr h="275697">
                <a:tc rowSpan="2">
                  <a:txBody>
                    <a:bodyPr/>
                    <a:lstStyle/>
                    <a:p>
                      <a:r>
                        <a:rPr lang="en-AU" sz="1200" dirty="0"/>
                        <a:t>LWA</a:t>
                      </a:r>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US" sz="1200" dirty="0"/>
                        <a:t>2</a:t>
                      </a:r>
                      <a:endParaRPr lang="en-AU" sz="1200" dirty="0"/>
                    </a:p>
                  </a:txBody>
                  <a:tcPr anchor="ctr"/>
                </a:tc>
                <a:tc>
                  <a:txBody>
                    <a:bodyPr/>
                    <a:lstStyle/>
                    <a:p>
                      <a:pPr algn="ctr"/>
                      <a:r>
                        <a:rPr lang="en-AU" sz="1200" dirty="0"/>
                        <a:t>2</a:t>
                      </a:r>
                    </a:p>
                  </a:txBody>
                  <a:tcPr anchor="ctr"/>
                </a:tc>
                <a:extLst>
                  <a:ext uri="{0D108BD9-81ED-4DB2-BD59-A6C34878D82A}">
                    <a16:rowId xmlns:a16="http://schemas.microsoft.com/office/drawing/2014/main" val="634136015"/>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US" sz="1200" dirty="0"/>
                        <a:t>1</a:t>
                      </a:r>
                      <a:endParaRPr lang="en-AU" sz="1200" dirty="0"/>
                    </a:p>
                  </a:txBody>
                  <a:tcPr anchor="ctr"/>
                </a:tc>
                <a:tc>
                  <a:txBody>
                    <a:bodyPr/>
                    <a:lstStyle/>
                    <a:p>
                      <a:pPr algn="ctr"/>
                      <a:r>
                        <a:rPr lang="en-AU" sz="1200" dirty="0"/>
                        <a:t>1</a:t>
                      </a:r>
                    </a:p>
                  </a:txBody>
                  <a:tcPr anchor="ctr"/>
                </a:tc>
                <a:extLst>
                  <a:ext uri="{0D108BD9-81ED-4DB2-BD59-A6C34878D82A}">
                    <a16:rowId xmlns:a16="http://schemas.microsoft.com/office/drawing/2014/main" val="3901041144"/>
                  </a:ext>
                </a:extLst>
              </a:tr>
              <a:tr h="275697">
                <a:tc rowSpan="2">
                  <a:txBody>
                    <a:bodyPr/>
                    <a:lstStyle/>
                    <a:p>
                      <a:r>
                        <a:rPr lang="en-AU" sz="1200" dirty="0"/>
                        <a:t>LTE-U</a:t>
                      </a:r>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9</a:t>
                      </a:r>
                    </a:p>
                  </a:txBody>
                  <a:tcPr anchor="ctr"/>
                </a:tc>
                <a:tc>
                  <a:txBody>
                    <a:bodyPr/>
                    <a:lstStyle/>
                    <a:p>
                      <a:pPr algn="ctr"/>
                      <a:r>
                        <a:rPr lang="en-US" sz="1200" dirty="0"/>
                        <a:t>9</a:t>
                      </a:r>
                      <a:endParaRPr lang="en-AU" sz="1200" dirty="0"/>
                    </a:p>
                  </a:txBody>
                  <a:tcPr anchor="ctr"/>
                </a:tc>
                <a:tc>
                  <a:txBody>
                    <a:bodyPr/>
                    <a:lstStyle/>
                    <a:p>
                      <a:pPr algn="ctr"/>
                      <a:r>
                        <a:rPr lang="en-AU" sz="1200" dirty="0"/>
                        <a:t>9</a:t>
                      </a:r>
                    </a:p>
                  </a:txBody>
                  <a:tcPr anchor="ctr"/>
                </a:tc>
                <a:extLst>
                  <a:ext uri="{0D108BD9-81ED-4DB2-BD59-A6C34878D82A}">
                    <a16:rowId xmlns:a16="http://schemas.microsoft.com/office/drawing/2014/main" val="1975259152"/>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US" sz="1200" dirty="0"/>
                        <a:t>3</a:t>
                      </a:r>
                      <a:endParaRPr lang="en-AU" sz="1200" dirty="0"/>
                    </a:p>
                  </a:txBody>
                  <a:tcPr anchor="ctr"/>
                </a:tc>
                <a:tc>
                  <a:txBody>
                    <a:bodyPr/>
                    <a:lstStyle/>
                    <a:p>
                      <a:pPr algn="ctr"/>
                      <a:r>
                        <a:rPr lang="en-AU" sz="1200" dirty="0"/>
                        <a:t>3</a:t>
                      </a:r>
                    </a:p>
                  </a:txBody>
                  <a:tcPr anchor="ctr"/>
                </a:tc>
                <a:extLst>
                  <a:ext uri="{0D108BD9-81ED-4DB2-BD59-A6C34878D82A}">
                    <a16:rowId xmlns:a16="http://schemas.microsoft.com/office/drawing/2014/main" val="1745351656"/>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24</a:t>
            </a:fld>
            <a:endParaRPr lang="en-US"/>
          </a:p>
        </p:txBody>
      </p:sp>
      <p:sp>
        <p:nvSpPr>
          <p:cNvPr id="8" name="Rectangle 7"/>
          <p:cNvSpPr/>
          <p:nvPr/>
        </p:nvSpPr>
        <p:spPr bwMode="auto">
          <a:xfrm>
            <a:off x="76200" y="5005514"/>
            <a:ext cx="4411716" cy="116668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AutoNum type="arabicPlain"/>
              <a:tabLst>
                <a:tab pos="182563" algn="l"/>
              </a:tabLst>
            </a:pPr>
            <a:r>
              <a:rPr lang="en-AU" sz="900" dirty="0">
                <a:latin typeface="+mj-lt"/>
              </a:rPr>
              <a:t>GSMA (July 2018)</a:t>
            </a:r>
          </a:p>
          <a:p>
            <a:pPr marL="228600" indent="-228600" eaLnBrk="0" hangingPunct="0">
              <a:spcBef>
                <a:spcPts val="700"/>
              </a:spcBef>
              <a:buAutoNum type="arabicPlain" startAt="2"/>
              <a:tabLst>
                <a:tab pos="182563" algn="l"/>
              </a:tabLst>
            </a:pPr>
            <a:r>
              <a:rPr lang="en-AU" sz="900" dirty="0">
                <a:latin typeface="+mj-lt"/>
              </a:rPr>
              <a:t>GSA: Evolution from LTE to 5G: Global Market Status (Nov 2018)</a:t>
            </a:r>
          </a:p>
          <a:p>
            <a:pPr marL="228600" indent="-228600" eaLnBrk="0" hangingPunct="0">
              <a:spcBef>
                <a:spcPts val="700"/>
              </a:spcBef>
              <a:buAutoNum type="arabicPlain" startAt="3"/>
              <a:tabLst>
                <a:tab pos="182563" algn="l"/>
              </a:tabLst>
            </a:pPr>
            <a:r>
              <a:rPr lang="en-AU" sz="900" dirty="0">
                <a:latin typeface="+mj-lt"/>
              </a:rPr>
              <a:t>GSA: LTE in unlicensed and shared spectrum (Jan 2019)</a:t>
            </a:r>
          </a:p>
          <a:p>
            <a:pPr marL="228600" indent="-228600" eaLnBrk="0" hangingPunct="0">
              <a:spcBef>
                <a:spcPts val="700"/>
              </a:spcBef>
              <a:buAutoNum type="arabicPlain" startAt="4"/>
              <a:tabLst>
                <a:tab pos="182563" algn="l"/>
              </a:tabLst>
            </a:pPr>
            <a:r>
              <a:rPr lang="en-AU" sz="900" dirty="0">
                <a:latin typeface="+mj-lt"/>
              </a:rPr>
              <a:t>GSA: Evolution from LTE to 5G: Global Market Status (Aug 2019)</a:t>
            </a:r>
          </a:p>
          <a:p>
            <a:pPr marL="228600" indent="-228600" eaLnBrk="0" hangingPunct="0">
              <a:spcBef>
                <a:spcPts val="700"/>
              </a:spcBef>
              <a:buAutoNum type="arabicPlain" startAt="5"/>
              <a:tabLst>
                <a:tab pos="182563" algn="l"/>
              </a:tabLst>
            </a:pPr>
            <a:r>
              <a:rPr lang="en-AU" sz="900" dirty="0">
                <a:latin typeface="+mj-lt"/>
              </a:rPr>
              <a:t>GSA: LTE Unlicensed - LTE in Unlicensed and Shared Spectrum (Nov 2019</a:t>
            </a: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
        <p:nvSpPr>
          <p:cNvPr id="3" name="Rectangle 2">
            <a:extLst>
              <a:ext uri="{FF2B5EF4-FFF2-40B4-BE49-F238E27FC236}">
                <a16:creationId xmlns:a16="http://schemas.microsoft.com/office/drawing/2014/main" id="{3BB15F64-BDB7-4902-89CA-7A17DABF32E4}"/>
              </a:ext>
            </a:extLst>
          </p:cNvPr>
          <p:cNvSpPr/>
          <p:nvPr/>
        </p:nvSpPr>
        <p:spPr bwMode="auto">
          <a:xfrm>
            <a:off x="4571999" y="5026819"/>
            <a:ext cx="7772399" cy="1447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700"/>
              </a:spcBef>
              <a:tabLst>
                <a:tab pos="182563" algn="l"/>
              </a:tabLst>
            </a:pPr>
            <a:endParaRPr lang="en-AU" sz="1100" dirty="0">
              <a:latin typeface="+mj-lt"/>
            </a:endParaRPr>
          </a:p>
          <a:p>
            <a:pPr marL="228600" indent="-228600" eaLnBrk="0" hangingPunct="0">
              <a:spcBef>
                <a:spcPts val="700"/>
              </a:spcBef>
              <a:buAutoNum type="arabicPlain" startAt="6"/>
              <a:tabLst>
                <a:tab pos="182563" algn="l"/>
              </a:tabLst>
            </a:pPr>
            <a:endParaRPr lang="en-AU" sz="1100" dirty="0">
              <a:latin typeface="+mj-lt"/>
            </a:endParaRPr>
          </a:p>
          <a:p>
            <a:pPr eaLnBrk="0" hangingPunct="0">
              <a:spcBef>
                <a:spcPts val="700"/>
              </a:spcBef>
              <a:tabLst>
                <a:tab pos="182563" algn="l"/>
              </a:tabLst>
            </a:pPr>
            <a:endParaRPr lang="en-AU" sz="1100" dirty="0">
              <a:latin typeface="+mj-lt"/>
            </a:endParaRPr>
          </a:p>
          <a:p>
            <a:pPr marL="228600" indent="-228600" eaLnBrk="0" hangingPunct="0">
              <a:spcBef>
                <a:spcPts val="700"/>
              </a:spcBef>
              <a:buAutoNum type="arabicPlain" startAt="5"/>
              <a:tabLst>
                <a:tab pos="182563" algn="l"/>
              </a:tabLst>
            </a:pPr>
            <a:endParaRPr lang="en-AU" sz="1100" dirty="0">
              <a:latin typeface="+mj-lt"/>
            </a:endParaRPr>
          </a:p>
        </p:txBody>
      </p:sp>
      <p:sp>
        <p:nvSpPr>
          <p:cNvPr id="10" name="Rectangle 9">
            <a:extLst>
              <a:ext uri="{FF2B5EF4-FFF2-40B4-BE49-F238E27FC236}">
                <a16:creationId xmlns:a16="http://schemas.microsoft.com/office/drawing/2014/main" id="{88C48245-A526-40C5-9838-3E713F8CC6D4}"/>
              </a:ext>
            </a:extLst>
          </p:cNvPr>
          <p:cNvSpPr/>
          <p:nvPr/>
        </p:nvSpPr>
        <p:spPr bwMode="auto">
          <a:xfrm>
            <a:off x="4656081" y="5026025"/>
            <a:ext cx="4411716" cy="116668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AutoNum type="arabicPlain" startAt="6"/>
              <a:tabLst>
                <a:tab pos="182563" algn="l"/>
              </a:tabLst>
            </a:pPr>
            <a:r>
              <a:rPr lang="en-AU" sz="900" dirty="0">
                <a:latin typeface="+mj-lt"/>
              </a:rPr>
              <a:t>GSA: LTE and 5G Market Statistics (Dec 2019)</a:t>
            </a:r>
          </a:p>
          <a:p>
            <a:pPr marL="228600" indent="-228600" eaLnBrk="0" hangingPunct="0">
              <a:spcBef>
                <a:spcPts val="700"/>
              </a:spcBef>
              <a:buAutoNum type="arabicPlain" startAt="7"/>
              <a:tabLst>
                <a:tab pos="182563" algn="l"/>
              </a:tabLst>
            </a:pPr>
            <a:r>
              <a:rPr lang="en-AU" sz="900" dirty="0">
                <a:latin typeface="+mj-lt"/>
              </a:rPr>
              <a:t>GSA: LTE in Unlicensed Spectrum and Shared Spectrum (Mar 2020)</a:t>
            </a:r>
          </a:p>
          <a:p>
            <a:pPr marL="228600" indent="-228600" eaLnBrk="0" hangingPunct="0">
              <a:spcBef>
                <a:spcPts val="700"/>
              </a:spcBef>
              <a:buAutoNum type="arabicPlain" startAt="7"/>
              <a:tabLst>
                <a:tab pos="182563" algn="l"/>
              </a:tabLst>
            </a:pPr>
            <a:r>
              <a:rPr lang="en-AU" sz="900" dirty="0">
                <a:latin typeface="+mj-lt"/>
              </a:rPr>
              <a:t>GSA: LTE and 5G in Unlicensed Spectrum: Trials, Deployments &amp; Devices (Aug 2020)</a:t>
            </a: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Tree>
    <p:extLst>
      <p:ext uri="{BB962C8B-B14F-4D97-AF65-F5344CB8AC3E}">
        <p14:creationId xmlns:p14="http://schemas.microsoft.com/office/powerpoint/2010/main" val="20650235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858126" cy="1066800"/>
          </a:xfrm>
        </p:spPr>
        <p:txBody>
          <a:bodyPr/>
          <a:lstStyle/>
          <a:p>
            <a:r>
              <a:rPr lang="en-AU" dirty="0"/>
              <a:t>The number of devices supporting LAA globally is more than 200</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86565842"/>
              </p:ext>
            </p:extLst>
          </p:nvPr>
        </p:nvGraphicFramePr>
        <p:xfrm>
          <a:off x="457200" y="1981200"/>
          <a:ext cx="5335585" cy="2938473"/>
        </p:xfrm>
        <a:graphic>
          <a:graphicData uri="http://schemas.openxmlformats.org/drawingml/2006/table">
            <a:tbl>
              <a:tblPr firstRow="1" bandRow="1">
                <a:tableStyleId>{21E4AEA4-8DFA-4A89-87EB-49C32662AFE0}</a:tableStyleId>
              </a:tblPr>
              <a:tblGrid>
                <a:gridCol w="667545">
                  <a:extLst>
                    <a:ext uri="{9D8B030D-6E8A-4147-A177-3AD203B41FA5}">
                      <a16:colId xmlns:a16="http://schemas.microsoft.com/office/drawing/2014/main" val="3409454223"/>
                    </a:ext>
                  </a:extLst>
                </a:gridCol>
                <a:gridCol w="1012032">
                  <a:extLst>
                    <a:ext uri="{9D8B030D-6E8A-4147-A177-3AD203B41FA5}">
                      <a16:colId xmlns:a16="http://schemas.microsoft.com/office/drawing/2014/main" val="1001302695"/>
                    </a:ext>
                  </a:extLst>
                </a:gridCol>
                <a:gridCol w="914002">
                  <a:extLst>
                    <a:ext uri="{9D8B030D-6E8A-4147-A177-3AD203B41FA5}">
                      <a16:colId xmlns:a16="http://schemas.microsoft.com/office/drawing/2014/main" val="175375953"/>
                    </a:ext>
                  </a:extLst>
                </a:gridCol>
                <a:gridCol w="914002">
                  <a:extLst>
                    <a:ext uri="{9D8B030D-6E8A-4147-A177-3AD203B41FA5}">
                      <a16:colId xmlns:a16="http://schemas.microsoft.com/office/drawing/2014/main" val="3937962473"/>
                    </a:ext>
                  </a:extLst>
                </a:gridCol>
                <a:gridCol w="914002">
                  <a:extLst>
                    <a:ext uri="{9D8B030D-6E8A-4147-A177-3AD203B41FA5}">
                      <a16:colId xmlns:a16="http://schemas.microsoft.com/office/drawing/2014/main" val="4245245893"/>
                    </a:ext>
                  </a:extLst>
                </a:gridCol>
                <a:gridCol w="914002">
                  <a:extLst>
                    <a:ext uri="{9D8B030D-6E8A-4147-A177-3AD203B41FA5}">
                      <a16:colId xmlns:a16="http://schemas.microsoft.com/office/drawing/2014/main" val="1539556242"/>
                    </a:ext>
                  </a:extLst>
                </a:gridCol>
              </a:tblGrid>
              <a:tr h="385221">
                <a:tc>
                  <a:txBody>
                    <a:bodyPr/>
                    <a:lstStyle/>
                    <a:p>
                      <a:r>
                        <a:rPr lang="en-AU" sz="1200" dirty="0"/>
                        <a:t>Tech</a:t>
                      </a:r>
                    </a:p>
                  </a:txBody>
                  <a:tcPr anchor="ctr"/>
                </a:tc>
                <a:tc>
                  <a:txBody>
                    <a:bodyPr/>
                    <a:lstStyle/>
                    <a:p>
                      <a:r>
                        <a:rPr lang="en-AU" sz="1200" dirty="0"/>
                        <a:t>Stage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9</a:t>
                      </a:r>
                      <a:br>
                        <a:rPr lang="en-AU" sz="1200" dirty="0"/>
                      </a:br>
                      <a:r>
                        <a:rPr lang="en-AU" sz="1200" dirty="0"/>
                        <a:t> (Oct ’20)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10</a:t>
                      </a:r>
                      <a:br>
                        <a:rPr lang="en-AU" sz="1200" dirty="0"/>
                      </a:br>
                      <a:r>
                        <a:rPr lang="en-AU" sz="1200" dirty="0"/>
                        <a:t> (Jan ’21)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11</a:t>
                      </a:r>
                      <a:br>
                        <a:rPr lang="en-AU" sz="1200" dirty="0"/>
                      </a:br>
                      <a:r>
                        <a:rPr lang="en-AU" sz="1200" dirty="0"/>
                        <a:t> (Feb ’21)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12, 13</a:t>
                      </a:r>
                      <a:br>
                        <a:rPr lang="en-AU" sz="1200" dirty="0"/>
                      </a:br>
                      <a:r>
                        <a:rPr lang="en-AU" sz="1200" dirty="0"/>
                        <a:t> (Mar ’21)</a:t>
                      </a:r>
                    </a:p>
                  </a:txBody>
                  <a:tcPr anchor="ctr"/>
                </a:tc>
                <a:extLst>
                  <a:ext uri="{0D108BD9-81ED-4DB2-BD59-A6C34878D82A}">
                    <a16:rowId xmlns:a16="http://schemas.microsoft.com/office/drawing/2014/main" val="199255957"/>
                  </a:ext>
                </a:extLst>
              </a:tr>
              <a:tr h="275697">
                <a:tc rowSpan="3">
                  <a:txBody>
                    <a:bodyPr/>
                    <a:lstStyle/>
                    <a:p>
                      <a:r>
                        <a:rPr lang="en-AU" sz="1200" dirty="0"/>
                        <a:t>LAA</a:t>
                      </a:r>
                    </a:p>
                  </a:txBody>
                  <a:tcPr anchor="ctr"/>
                </a:tc>
                <a:tc>
                  <a:txBody>
                    <a:bodyPr/>
                    <a:lstStyle/>
                    <a:p>
                      <a:r>
                        <a:rPr lang="en-AU" sz="1200" dirty="0"/>
                        <a:t>Trials/plans</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extLst>
                  <a:ext uri="{0D108BD9-81ED-4DB2-BD59-A6C34878D82A}">
                    <a16:rowId xmlns:a16="http://schemas.microsoft.com/office/drawing/2014/main" val="207133083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extLst>
                  <a:ext uri="{0D108BD9-81ED-4DB2-BD59-A6C34878D82A}">
                    <a16:rowId xmlns:a16="http://schemas.microsoft.com/office/drawing/2014/main" val="2912597888"/>
                  </a:ext>
                </a:extLst>
              </a:tr>
              <a:tr h="275697">
                <a:tc vMerge="1">
                  <a:txBody>
                    <a:bodyPr/>
                    <a:lstStyle/>
                    <a:p>
                      <a:endParaRPr lang="en-AU" sz="1200" dirty="0"/>
                    </a:p>
                  </a:txBody>
                  <a:tcPr anchor="ctr"/>
                </a:tc>
                <a:tc>
                  <a:txBody>
                    <a:bodyPr/>
                    <a:lstStyle/>
                    <a:p>
                      <a:r>
                        <a:rPr lang="en-AU" sz="1200" dirty="0"/>
                        <a:t>Devices</a:t>
                      </a: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solidFill>
                            <a:schemeClr val="tx1"/>
                          </a:solidFill>
                        </a:rPr>
                        <a:t>247</a:t>
                      </a:r>
                    </a:p>
                  </a:txBody>
                  <a:tcPr anchor="ctr"/>
                </a:tc>
                <a:extLst>
                  <a:ext uri="{0D108BD9-81ED-4DB2-BD59-A6C34878D82A}">
                    <a16:rowId xmlns:a16="http://schemas.microsoft.com/office/drawing/2014/main" val="21003233"/>
                  </a:ext>
                </a:extLst>
              </a:tr>
              <a:tr h="275697">
                <a:tc rowSpan="3">
                  <a:txBody>
                    <a:bodyPr/>
                    <a:lstStyle/>
                    <a:p>
                      <a:r>
                        <a:rPr lang="en-AU" sz="1200" dirty="0"/>
                        <a:t>LWA</a:t>
                      </a:r>
                    </a:p>
                  </a:txBody>
                  <a:tcPr anchor="ctr"/>
                </a:tc>
                <a:tc>
                  <a:txBody>
                    <a:bodyPr/>
                    <a:lstStyle/>
                    <a:p>
                      <a:r>
                        <a:rPr lang="en-AU" sz="1200" dirty="0"/>
                        <a:t>Trials/plans</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extLst>
                  <a:ext uri="{0D108BD9-81ED-4DB2-BD59-A6C34878D82A}">
                    <a16:rowId xmlns:a16="http://schemas.microsoft.com/office/drawing/2014/main" val="634136015"/>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extLst>
                  <a:ext uri="{0D108BD9-81ED-4DB2-BD59-A6C34878D82A}">
                    <a16:rowId xmlns:a16="http://schemas.microsoft.com/office/drawing/2014/main" val="3901041144"/>
                  </a:ext>
                </a:extLst>
              </a:tr>
              <a:tr h="275697">
                <a:tc vMerge="1">
                  <a:txBody>
                    <a:bodyPr/>
                    <a:lstStyle/>
                    <a:p>
                      <a:endParaRPr lang="en-AU" sz="1200" dirty="0"/>
                    </a:p>
                  </a:txBody>
                  <a:tcPr anchor="ctr"/>
                </a:tc>
                <a:tc>
                  <a:txBody>
                    <a:bodyPr/>
                    <a:lstStyle/>
                    <a:p>
                      <a:r>
                        <a:rPr lang="en-AU" sz="1200" dirty="0"/>
                        <a:t>Devices</a:t>
                      </a:r>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r>
                        <a:rPr lang="en-AU" sz="1200" dirty="0"/>
                        <a:t>26</a:t>
                      </a:r>
                    </a:p>
                  </a:txBody>
                  <a:tcPr anchor="ctr"/>
                </a:tc>
                <a:extLst>
                  <a:ext uri="{0D108BD9-81ED-4DB2-BD59-A6C34878D82A}">
                    <a16:rowId xmlns:a16="http://schemas.microsoft.com/office/drawing/2014/main" val="2820953722"/>
                  </a:ext>
                </a:extLst>
              </a:tr>
              <a:tr h="275697">
                <a:tc rowSpan="3">
                  <a:txBody>
                    <a:bodyPr/>
                    <a:lstStyle/>
                    <a:p>
                      <a:r>
                        <a:rPr lang="en-AU" sz="1200" dirty="0"/>
                        <a:t>LTE-U</a:t>
                      </a:r>
                    </a:p>
                  </a:txBody>
                  <a:tcPr anchor="ctr"/>
                </a:tc>
                <a:tc>
                  <a:txBody>
                    <a:bodyPr/>
                    <a:lstStyle/>
                    <a:p>
                      <a:r>
                        <a:rPr lang="en-AU" sz="1200" dirty="0"/>
                        <a:t>Trials/plans</a:t>
                      </a:r>
                    </a:p>
                  </a:txBody>
                  <a:tcPr anchor="ctr"/>
                </a:tc>
                <a:tc>
                  <a:txBody>
                    <a:bodyPr/>
                    <a:lstStyle/>
                    <a:p>
                      <a:pPr algn="ctr"/>
                      <a:r>
                        <a:rPr lang="en-AU" sz="1200" dirty="0"/>
                        <a:t>9</a:t>
                      </a:r>
                    </a:p>
                  </a:txBody>
                  <a:tcPr anchor="ctr"/>
                </a:tc>
                <a:tc>
                  <a:txBody>
                    <a:bodyPr/>
                    <a:lstStyle/>
                    <a:p>
                      <a:pPr algn="ctr"/>
                      <a:r>
                        <a:rPr lang="en-AU" sz="1200" dirty="0"/>
                        <a:t>9</a:t>
                      </a:r>
                    </a:p>
                  </a:txBody>
                  <a:tcPr anchor="ctr"/>
                </a:tc>
                <a:tc>
                  <a:txBody>
                    <a:bodyPr/>
                    <a:lstStyle/>
                    <a:p>
                      <a:pPr algn="ctr"/>
                      <a:r>
                        <a:rPr lang="en-AU" sz="1200" dirty="0"/>
                        <a:t>9</a:t>
                      </a:r>
                    </a:p>
                  </a:txBody>
                  <a:tcPr anchor="ctr"/>
                </a:tc>
                <a:tc>
                  <a:txBody>
                    <a:bodyPr/>
                    <a:lstStyle/>
                    <a:p>
                      <a:pPr algn="ctr"/>
                      <a:r>
                        <a:rPr lang="en-AU" sz="1200" dirty="0"/>
                        <a:t>9</a:t>
                      </a:r>
                    </a:p>
                  </a:txBody>
                  <a:tcPr anchor="ctr"/>
                </a:tc>
                <a:extLst>
                  <a:ext uri="{0D108BD9-81ED-4DB2-BD59-A6C34878D82A}">
                    <a16:rowId xmlns:a16="http://schemas.microsoft.com/office/drawing/2014/main" val="1975259152"/>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extLst>
                  <a:ext uri="{0D108BD9-81ED-4DB2-BD59-A6C34878D82A}">
                    <a16:rowId xmlns:a16="http://schemas.microsoft.com/office/drawing/2014/main" val="1745351656"/>
                  </a:ext>
                </a:extLst>
              </a:tr>
              <a:tr h="275697">
                <a:tc vMerge="1">
                  <a:txBody>
                    <a:bodyPr/>
                    <a:lstStyle/>
                    <a:p>
                      <a:endParaRPr lang="en-AU" sz="1200" dirty="0"/>
                    </a:p>
                  </a:txBody>
                  <a:tcPr anchor="ctr"/>
                </a:tc>
                <a:tc>
                  <a:txBody>
                    <a:bodyPr/>
                    <a:lstStyle/>
                    <a:p>
                      <a:r>
                        <a:rPr lang="en-AU" sz="1200" dirty="0"/>
                        <a:t>Devices</a:t>
                      </a:r>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r>
                        <a:rPr lang="en-AU" sz="1200" dirty="0"/>
                        <a:t>46</a:t>
                      </a:r>
                    </a:p>
                  </a:txBody>
                  <a:tcPr anchor="ctr"/>
                </a:tc>
                <a:extLst>
                  <a:ext uri="{0D108BD9-81ED-4DB2-BD59-A6C34878D82A}">
                    <a16:rowId xmlns:a16="http://schemas.microsoft.com/office/drawing/2014/main" val="3963301901"/>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25</a:t>
            </a:fld>
            <a:endParaRPr lang="en-US"/>
          </a:p>
        </p:txBody>
      </p:sp>
      <p:sp>
        <p:nvSpPr>
          <p:cNvPr id="8" name="Rectangle 7"/>
          <p:cNvSpPr/>
          <p:nvPr/>
        </p:nvSpPr>
        <p:spPr bwMode="auto">
          <a:xfrm>
            <a:off x="76200" y="5562600"/>
            <a:ext cx="4411716" cy="609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Font typeface="+mj-lt"/>
              <a:buAutoNum type="arabicPeriod" startAt="9"/>
              <a:tabLst>
                <a:tab pos="182563" algn="l"/>
              </a:tabLst>
            </a:pPr>
            <a:r>
              <a:rPr lang="en-AU" sz="900" dirty="0">
                <a:latin typeface="+mj-lt"/>
              </a:rPr>
              <a:t>GSA: LTE and 5G Market Statistics (Oct 2020)</a:t>
            </a:r>
          </a:p>
          <a:p>
            <a:pPr marL="228600" indent="-228600" eaLnBrk="0" hangingPunct="0">
              <a:spcBef>
                <a:spcPts val="700"/>
              </a:spcBef>
              <a:buFont typeface="+mj-lt"/>
              <a:buAutoNum type="arabicPeriod" startAt="9"/>
              <a:tabLst>
                <a:tab pos="182563" algn="l"/>
              </a:tabLst>
            </a:pPr>
            <a:r>
              <a:rPr lang="en-AU" sz="900" dirty="0">
                <a:latin typeface="+mj-lt"/>
              </a:rPr>
              <a:t>GSA: LTE and 5G Market Statistics (Jan 2021)</a:t>
            </a:r>
          </a:p>
          <a:p>
            <a:pPr marL="228600" indent="-228600" eaLnBrk="0" hangingPunct="0">
              <a:spcBef>
                <a:spcPts val="700"/>
              </a:spcBef>
              <a:buFont typeface="+mj-lt"/>
              <a:buAutoNum type="arabicPeriod" startAt="9"/>
              <a:tabLst>
                <a:tab pos="182563" algn="l"/>
              </a:tabLst>
            </a:pPr>
            <a:r>
              <a:rPr lang="en-AU" sz="900" dirty="0">
                <a:latin typeface="+mj-lt"/>
              </a:rPr>
              <a:t>GSA: Networks, Technologies &amp; Spectrum Snapshot: LTE and 5G Market Statistics (Feb 2021)</a:t>
            </a:r>
          </a:p>
          <a:p>
            <a:pPr marL="228600" indent="-228600" eaLnBrk="0" hangingPunct="0">
              <a:spcBef>
                <a:spcPts val="700"/>
              </a:spcBef>
              <a:buFont typeface="+mj-lt"/>
              <a:buAutoNum type="arabicPeriod" startAt="9"/>
              <a:tabLst>
                <a:tab pos="182563" algn="l"/>
              </a:tabLst>
            </a:pPr>
            <a:endParaRPr lang="en-AU" sz="900" b="1" dirty="0">
              <a:latin typeface="+mj-lt"/>
            </a:endParaRPr>
          </a:p>
          <a:p>
            <a:pPr marL="228600" indent="-228600" eaLnBrk="0" hangingPunct="0">
              <a:spcBef>
                <a:spcPts val="700"/>
              </a:spcBef>
              <a:buFont typeface="+mj-lt"/>
              <a:buAutoNum type="arabicPeriod" startAt="9"/>
              <a:tabLst>
                <a:tab pos="182563" algn="l"/>
              </a:tabLst>
            </a:pPr>
            <a:endParaRPr lang="en-AU" sz="900" dirty="0">
              <a:latin typeface="+mj-lt"/>
            </a:endParaRP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
        <p:nvSpPr>
          <p:cNvPr id="3" name="Rectangle 2">
            <a:extLst>
              <a:ext uri="{FF2B5EF4-FFF2-40B4-BE49-F238E27FC236}">
                <a16:creationId xmlns:a16="http://schemas.microsoft.com/office/drawing/2014/main" id="{3BB15F64-BDB7-4902-89CA-7A17DABF32E4}"/>
              </a:ext>
            </a:extLst>
          </p:cNvPr>
          <p:cNvSpPr/>
          <p:nvPr/>
        </p:nvSpPr>
        <p:spPr bwMode="auto">
          <a:xfrm>
            <a:off x="4571999" y="5026819"/>
            <a:ext cx="7772399" cy="1447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700"/>
              </a:spcBef>
              <a:tabLst>
                <a:tab pos="182563" algn="l"/>
              </a:tabLst>
            </a:pPr>
            <a:endParaRPr lang="en-AU" sz="1100" dirty="0">
              <a:latin typeface="+mj-lt"/>
            </a:endParaRPr>
          </a:p>
          <a:p>
            <a:pPr marL="228600" indent="-228600" eaLnBrk="0" hangingPunct="0">
              <a:spcBef>
                <a:spcPts val="700"/>
              </a:spcBef>
              <a:buAutoNum type="arabicPlain" startAt="6"/>
              <a:tabLst>
                <a:tab pos="182563" algn="l"/>
              </a:tabLst>
            </a:pPr>
            <a:endParaRPr lang="en-AU" sz="1100" dirty="0">
              <a:latin typeface="+mj-lt"/>
            </a:endParaRPr>
          </a:p>
          <a:p>
            <a:pPr eaLnBrk="0" hangingPunct="0">
              <a:spcBef>
                <a:spcPts val="700"/>
              </a:spcBef>
              <a:tabLst>
                <a:tab pos="182563" algn="l"/>
              </a:tabLst>
            </a:pPr>
            <a:endParaRPr lang="en-AU" sz="1100" dirty="0">
              <a:latin typeface="+mj-lt"/>
            </a:endParaRPr>
          </a:p>
          <a:p>
            <a:pPr marL="228600" indent="-228600" eaLnBrk="0" hangingPunct="0">
              <a:spcBef>
                <a:spcPts val="700"/>
              </a:spcBef>
              <a:buAutoNum type="arabicPlain" startAt="5"/>
              <a:tabLst>
                <a:tab pos="182563" algn="l"/>
              </a:tabLst>
            </a:pPr>
            <a:endParaRPr lang="en-AU" sz="1100" dirty="0">
              <a:latin typeface="+mj-lt"/>
            </a:endParaRPr>
          </a:p>
        </p:txBody>
      </p:sp>
      <p:sp>
        <p:nvSpPr>
          <p:cNvPr id="9" name="Rectangle 8">
            <a:extLst>
              <a:ext uri="{FF2B5EF4-FFF2-40B4-BE49-F238E27FC236}">
                <a16:creationId xmlns:a16="http://schemas.microsoft.com/office/drawing/2014/main" id="{BB7C9B41-085A-4249-B635-4D626FC1A89C}"/>
              </a:ext>
            </a:extLst>
          </p:cNvPr>
          <p:cNvSpPr/>
          <p:nvPr/>
        </p:nvSpPr>
        <p:spPr bwMode="auto">
          <a:xfrm>
            <a:off x="4419600" y="5604189"/>
            <a:ext cx="4411716" cy="609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Font typeface="+mj-lt"/>
              <a:buAutoNum type="arabicPeriod" startAt="12"/>
              <a:tabLst>
                <a:tab pos="182563" algn="l"/>
              </a:tabLst>
            </a:pPr>
            <a:r>
              <a:rPr lang="en-AU" sz="900" dirty="0">
                <a:latin typeface="+mj-lt"/>
              </a:rPr>
              <a:t>GSA: LTE Ecosystem Status (Mar 2021)</a:t>
            </a:r>
          </a:p>
          <a:p>
            <a:pPr marL="228600" indent="-228600" eaLnBrk="0" hangingPunct="0">
              <a:spcBef>
                <a:spcPts val="700"/>
              </a:spcBef>
              <a:buFont typeface="+mj-lt"/>
              <a:buAutoNum type="arabicPeriod" startAt="12"/>
              <a:tabLst>
                <a:tab pos="182563" algn="l"/>
              </a:tabLst>
            </a:pPr>
            <a:r>
              <a:rPr lang="en-AU" sz="900" dirty="0">
                <a:latin typeface="+mj-lt"/>
              </a:rPr>
              <a:t>GSA:  LTE 5G Market Statistics (Mar 2021)</a:t>
            </a: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cxnSp>
        <p:nvCxnSpPr>
          <p:cNvPr id="10" name="Straight Arrow Connector 9">
            <a:extLst>
              <a:ext uri="{FF2B5EF4-FFF2-40B4-BE49-F238E27FC236}">
                <a16:creationId xmlns:a16="http://schemas.microsoft.com/office/drawing/2014/main" id="{09893B0B-8366-49CE-9E75-318172A2E102}"/>
              </a:ext>
            </a:extLst>
          </p:cNvPr>
          <p:cNvCxnSpPr>
            <a:cxnSpLocks/>
          </p:cNvCxnSpPr>
          <p:nvPr/>
        </p:nvCxnSpPr>
        <p:spPr bwMode="auto">
          <a:xfrm flipH="1">
            <a:off x="5792785" y="3150456"/>
            <a:ext cx="684214" cy="0"/>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cxnSp>
        <p:nvCxnSpPr>
          <p:cNvPr id="11" name="Straight Arrow Connector 10">
            <a:extLst>
              <a:ext uri="{FF2B5EF4-FFF2-40B4-BE49-F238E27FC236}">
                <a16:creationId xmlns:a16="http://schemas.microsoft.com/office/drawing/2014/main" id="{DEDEBD08-3AC8-40DE-9641-8E89FB65D8D7}"/>
              </a:ext>
            </a:extLst>
          </p:cNvPr>
          <p:cNvCxnSpPr>
            <a:cxnSpLocks/>
          </p:cNvCxnSpPr>
          <p:nvPr/>
        </p:nvCxnSpPr>
        <p:spPr bwMode="auto">
          <a:xfrm flipH="1">
            <a:off x="5791199" y="3988656"/>
            <a:ext cx="685800" cy="0"/>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cxnSp>
        <p:nvCxnSpPr>
          <p:cNvPr id="12" name="Straight Arrow Connector 11">
            <a:extLst>
              <a:ext uri="{FF2B5EF4-FFF2-40B4-BE49-F238E27FC236}">
                <a16:creationId xmlns:a16="http://schemas.microsoft.com/office/drawing/2014/main" id="{9CF249E0-3624-4227-86A9-0B53E3E5B3A6}"/>
              </a:ext>
            </a:extLst>
          </p:cNvPr>
          <p:cNvCxnSpPr>
            <a:cxnSpLocks/>
          </p:cNvCxnSpPr>
          <p:nvPr/>
        </p:nvCxnSpPr>
        <p:spPr bwMode="auto">
          <a:xfrm flipH="1">
            <a:off x="5791199" y="4826856"/>
            <a:ext cx="685800" cy="0"/>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sp>
        <p:nvSpPr>
          <p:cNvPr id="28" name="Rectangle 27">
            <a:extLst>
              <a:ext uri="{FF2B5EF4-FFF2-40B4-BE49-F238E27FC236}">
                <a16:creationId xmlns:a16="http://schemas.microsoft.com/office/drawing/2014/main" id="{F812E755-1A4B-47DC-ACFE-56A3A23943F1}"/>
              </a:ext>
            </a:extLst>
          </p:cNvPr>
          <p:cNvSpPr/>
          <p:nvPr/>
        </p:nvSpPr>
        <p:spPr bwMode="auto">
          <a:xfrm>
            <a:off x="6477000" y="3048000"/>
            <a:ext cx="1371600" cy="1904999"/>
          </a:xfrm>
          <a:prstGeom prst="rect">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mj-lt"/>
              </a:rPr>
              <a:t>A new data series, focused on client devices rather than operators</a:t>
            </a:r>
            <a:endParaRPr kumimoji="0" lang="en-AU" sz="1400" b="0" i="0" u="none" strike="noStrike" cap="none" normalizeH="0" baseline="0" dirty="0">
              <a:ln>
                <a:noFill/>
              </a:ln>
              <a:solidFill>
                <a:srgbClr val="FF0000"/>
              </a:solidFill>
              <a:effectLst/>
              <a:latin typeface="+mj-lt"/>
            </a:endParaRPr>
          </a:p>
        </p:txBody>
      </p:sp>
    </p:spTree>
    <p:extLst>
      <p:ext uri="{BB962C8B-B14F-4D97-AF65-F5344CB8AC3E}">
        <p14:creationId xmlns:p14="http://schemas.microsoft.com/office/powerpoint/2010/main" val="3781551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number planned/testing &amp; deployed LAA networks globally is currently steady</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734229474"/>
              </p:ext>
            </p:extLst>
          </p:nvPr>
        </p:nvGraphicFramePr>
        <p:xfrm>
          <a:off x="609600" y="198120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26</a:t>
            </a:fld>
            <a:endParaRPr lang="en-US"/>
          </a:p>
        </p:txBody>
      </p:sp>
    </p:spTree>
    <p:extLst>
      <p:ext uri="{BB962C8B-B14F-4D97-AF65-F5344CB8AC3E}">
        <p14:creationId xmlns:p14="http://schemas.microsoft.com/office/powerpoint/2010/main" val="22775725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470E5-16C1-4130-80E2-1D1305F3C863}"/>
              </a:ext>
            </a:extLst>
          </p:cNvPr>
          <p:cNvSpPr>
            <a:spLocks noGrp="1"/>
          </p:cNvSpPr>
          <p:nvPr>
            <p:ph type="title"/>
          </p:nvPr>
        </p:nvSpPr>
        <p:spPr/>
        <p:txBody>
          <a:bodyPr/>
          <a:lstStyle/>
          <a:p>
            <a:r>
              <a:rPr lang="en-AU" dirty="0"/>
              <a:t>In at least in Chicago, there was a significant LAA deployment in Jan 2020 …</a:t>
            </a:r>
          </a:p>
        </p:txBody>
      </p:sp>
      <p:sp>
        <p:nvSpPr>
          <p:cNvPr id="3" name="Content Placeholder 2">
            <a:extLst>
              <a:ext uri="{FF2B5EF4-FFF2-40B4-BE49-F238E27FC236}">
                <a16:creationId xmlns:a16="http://schemas.microsoft.com/office/drawing/2014/main" id="{BD79C819-027D-4B9B-A402-3738CCE787B9}"/>
              </a:ext>
            </a:extLst>
          </p:cNvPr>
          <p:cNvSpPr>
            <a:spLocks noGrp="1"/>
          </p:cNvSpPr>
          <p:nvPr>
            <p:ph idx="1"/>
          </p:nvPr>
        </p:nvSpPr>
        <p:spPr>
          <a:xfrm>
            <a:off x="685800" y="1981200"/>
            <a:ext cx="3641725" cy="4114800"/>
          </a:xfrm>
        </p:spPr>
        <p:txBody>
          <a:bodyPr/>
          <a:lstStyle/>
          <a:p>
            <a:pPr lvl="1"/>
            <a:r>
              <a:rPr lang="en-AU" dirty="0"/>
              <a:t>A recent study in Chicago shows a significant LAA deployment, that is expanding rapidly</a:t>
            </a:r>
          </a:p>
          <a:p>
            <a:pPr lvl="1"/>
            <a:r>
              <a:rPr lang="en-AU" dirty="0"/>
              <a:t>In Jan 2020, AT&amp;T mostly used channel 149 &amp; Verizon mostly used channel 36</a:t>
            </a:r>
          </a:p>
          <a:p>
            <a:pPr lvl="1"/>
            <a:r>
              <a:rPr lang="en-AU" dirty="0"/>
              <a:t>See </a:t>
            </a:r>
            <a:r>
              <a:rPr lang="en-AU" i="1" dirty="0"/>
              <a:t>Measurement-based coexistence studies of LAA &amp; Wi-Fi deployments in Chicago</a:t>
            </a:r>
            <a:r>
              <a:rPr lang="en-AU" dirty="0"/>
              <a:t> by Vanlin Sathya, Muhammad Iqbal </a:t>
            </a:r>
            <a:r>
              <a:rPr lang="en-AU" dirty="0" err="1"/>
              <a:t>Rochman</a:t>
            </a:r>
            <a:r>
              <a:rPr lang="en-AU" dirty="0"/>
              <a:t>, &amp; Monisha Ghosh (Uni of Chicago)</a:t>
            </a:r>
          </a:p>
        </p:txBody>
      </p:sp>
      <p:sp>
        <p:nvSpPr>
          <p:cNvPr id="4" name="Footer Placeholder 3">
            <a:extLst>
              <a:ext uri="{FF2B5EF4-FFF2-40B4-BE49-F238E27FC236}">
                <a16:creationId xmlns:a16="http://schemas.microsoft.com/office/drawing/2014/main" id="{FD6A58C5-2497-45E4-9949-449FB9BB40DB}"/>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AAC4D1D7-D2F8-4681-9A6E-DCE393B170C9}"/>
              </a:ext>
            </a:extLst>
          </p:cNvPr>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pic>
        <p:nvPicPr>
          <p:cNvPr id="7" name="Picture 6">
            <a:extLst>
              <a:ext uri="{FF2B5EF4-FFF2-40B4-BE49-F238E27FC236}">
                <a16:creationId xmlns:a16="http://schemas.microsoft.com/office/drawing/2014/main" id="{7354B37E-0330-407A-8D56-C36B64FAB31B}"/>
              </a:ext>
            </a:extLst>
          </p:cNvPr>
          <p:cNvPicPr>
            <a:picLocks noChangeAspect="1"/>
          </p:cNvPicPr>
          <p:nvPr/>
        </p:nvPicPr>
        <p:blipFill rotWithShape="1">
          <a:blip r:embed="rId2"/>
          <a:srcRect t="5856" r="21266"/>
          <a:stretch/>
        </p:blipFill>
        <p:spPr>
          <a:xfrm>
            <a:off x="4577443" y="1897187"/>
            <a:ext cx="3866628" cy="4282826"/>
          </a:xfrm>
          <a:prstGeom prst="rect">
            <a:avLst/>
          </a:prstGeom>
        </p:spPr>
      </p:pic>
      <p:sp>
        <p:nvSpPr>
          <p:cNvPr id="9" name="Rectangle 8">
            <a:extLst>
              <a:ext uri="{FF2B5EF4-FFF2-40B4-BE49-F238E27FC236}">
                <a16:creationId xmlns:a16="http://schemas.microsoft.com/office/drawing/2014/main" id="{90084381-D30F-4C54-9D76-1ABE8C50088A}"/>
              </a:ext>
            </a:extLst>
          </p:cNvPr>
          <p:cNvSpPr/>
          <p:nvPr/>
        </p:nvSpPr>
        <p:spPr bwMode="auto">
          <a:xfrm>
            <a:off x="5638800" y="5105400"/>
            <a:ext cx="1137557" cy="9906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ts val="40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AT&amp;T</a:t>
            </a:r>
          </a:p>
          <a:p>
            <a:pPr marL="0" marR="0" indent="0" algn="l" defTabSz="914400" rtl="0" eaLnBrk="0" fontAlgn="base" latinLnBrk="0" hangingPunct="0">
              <a:lnSpc>
                <a:spcPct val="100000"/>
              </a:lnSpc>
              <a:spcBef>
                <a:spcPts val="400"/>
              </a:spcBef>
              <a:spcAft>
                <a:spcPct val="0"/>
              </a:spcAft>
              <a:buClrTx/>
              <a:buSzTx/>
              <a:buFontTx/>
              <a:buNone/>
              <a:tabLst/>
            </a:pPr>
            <a:r>
              <a:rPr lang="en-AU" sz="1600" b="1" dirty="0">
                <a:solidFill>
                  <a:schemeClr val="accent6"/>
                </a:solidFill>
                <a:latin typeface="+mj-lt"/>
              </a:rPr>
              <a:t>Verizon</a:t>
            </a:r>
          </a:p>
          <a:p>
            <a:pPr marL="0" marR="0" indent="0" algn="l" defTabSz="914400" rtl="0" eaLnBrk="0" fontAlgn="base" latinLnBrk="0" hangingPunct="0">
              <a:lnSpc>
                <a:spcPct val="100000"/>
              </a:lnSpc>
              <a:spcBef>
                <a:spcPts val="400"/>
              </a:spcBef>
              <a:spcAft>
                <a:spcPct val="0"/>
              </a:spcAft>
              <a:buClrTx/>
              <a:buSzTx/>
              <a:buFontTx/>
              <a:buNone/>
              <a:tabLst/>
            </a:pPr>
            <a:r>
              <a:rPr kumimoji="0" lang="en-AU" sz="1600" b="1" i="0" u="none" strike="noStrike" cap="none" normalizeH="0" baseline="0" dirty="0">
                <a:ln>
                  <a:noFill/>
                </a:ln>
                <a:solidFill>
                  <a:srgbClr val="00B050"/>
                </a:solidFill>
                <a:effectLst/>
                <a:latin typeface="+mj-lt"/>
              </a:rPr>
              <a:t>T-M</a:t>
            </a:r>
            <a:r>
              <a:rPr lang="en-AU" sz="1600" b="1" dirty="0">
                <a:solidFill>
                  <a:srgbClr val="00B050"/>
                </a:solidFill>
                <a:latin typeface="+mj-lt"/>
              </a:rPr>
              <a:t>obile</a:t>
            </a:r>
            <a:endParaRPr kumimoji="0" lang="en-AU" sz="1600" b="1" i="0" u="none" strike="noStrike" cap="none" normalizeH="0" baseline="0" dirty="0">
              <a:ln>
                <a:noFill/>
              </a:ln>
              <a:solidFill>
                <a:srgbClr val="00B050"/>
              </a:solidFill>
              <a:effectLst/>
              <a:latin typeface="+mj-lt"/>
            </a:endParaRPr>
          </a:p>
        </p:txBody>
      </p:sp>
      <p:sp>
        <p:nvSpPr>
          <p:cNvPr id="10" name="Rectangle 9">
            <a:extLst>
              <a:ext uri="{FF2B5EF4-FFF2-40B4-BE49-F238E27FC236}">
                <a16:creationId xmlns:a16="http://schemas.microsoft.com/office/drawing/2014/main" id="{DC78D765-62DC-42E8-873C-39D5C1C90BA2}"/>
              </a:ext>
            </a:extLst>
          </p:cNvPr>
          <p:cNvSpPr/>
          <p:nvPr/>
        </p:nvSpPr>
        <p:spPr bwMode="auto">
          <a:xfrm>
            <a:off x="4572000" y="1524000"/>
            <a:ext cx="3866628" cy="373187"/>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chemeClr val="tx1"/>
                </a:solidFill>
                <a:effectLst/>
                <a:latin typeface="+mj-lt"/>
              </a:rPr>
              <a:t>Chicago LAA deployment (Jan 2020)</a:t>
            </a:r>
          </a:p>
        </p:txBody>
      </p:sp>
      <p:sp>
        <p:nvSpPr>
          <p:cNvPr id="11" name="Rectangle 10">
            <a:extLst>
              <a:ext uri="{FF2B5EF4-FFF2-40B4-BE49-F238E27FC236}">
                <a16:creationId xmlns:a16="http://schemas.microsoft.com/office/drawing/2014/main" id="{7E057FA4-2945-4D28-B68C-8F9CFC627AE4}"/>
              </a:ext>
            </a:extLst>
          </p:cNvPr>
          <p:cNvSpPr/>
          <p:nvPr/>
        </p:nvSpPr>
        <p:spPr bwMode="auto">
          <a:xfrm rot="1433100">
            <a:off x="7306724" y="994537"/>
            <a:ext cx="17526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No change from Sept 2020</a:t>
            </a:r>
          </a:p>
        </p:txBody>
      </p:sp>
    </p:spTree>
    <p:extLst>
      <p:ext uri="{BB962C8B-B14F-4D97-AF65-F5344CB8AC3E}">
        <p14:creationId xmlns:p14="http://schemas.microsoft.com/office/powerpoint/2010/main" val="22019715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470E5-16C1-4130-80E2-1D1305F3C863}"/>
              </a:ext>
            </a:extLst>
          </p:cNvPr>
          <p:cNvSpPr>
            <a:spLocks noGrp="1"/>
          </p:cNvSpPr>
          <p:nvPr>
            <p:ph type="title"/>
          </p:nvPr>
        </p:nvSpPr>
        <p:spPr/>
        <p:txBody>
          <a:bodyPr/>
          <a:lstStyle/>
          <a:p>
            <a:r>
              <a:rPr lang="en-AU" dirty="0"/>
              <a:t>… suggesting that the need for coexistence between Wi-Fi &amp; LAA is real … not just theoretical</a:t>
            </a:r>
          </a:p>
        </p:txBody>
      </p:sp>
      <p:sp>
        <p:nvSpPr>
          <p:cNvPr id="3" name="Content Placeholder 2">
            <a:extLst>
              <a:ext uri="{FF2B5EF4-FFF2-40B4-BE49-F238E27FC236}">
                <a16:creationId xmlns:a16="http://schemas.microsoft.com/office/drawing/2014/main" id="{BD79C819-027D-4B9B-A402-3738CCE787B9}"/>
              </a:ext>
            </a:extLst>
          </p:cNvPr>
          <p:cNvSpPr>
            <a:spLocks noGrp="1"/>
          </p:cNvSpPr>
          <p:nvPr>
            <p:ph idx="1"/>
          </p:nvPr>
        </p:nvSpPr>
        <p:spPr>
          <a:xfrm>
            <a:off x="685800" y="1981200"/>
            <a:ext cx="3143771" cy="4114800"/>
          </a:xfrm>
        </p:spPr>
        <p:txBody>
          <a:bodyPr/>
          <a:lstStyle/>
          <a:p>
            <a:pPr lvl="1"/>
            <a:r>
              <a:rPr lang="en-AU" dirty="0"/>
              <a:t>A recent study in Chicago shows a significant overlap between Wi-Fi &amp; LAA</a:t>
            </a:r>
          </a:p>
          <a:p>
            <a:pPr lvl="1"/>
            <a:r>
              <a:rPr lang="en-AU" dirty="0"/>
              <a:t>The overlap is shown for channel 36</a:t>
            </a:r>
          </a:p>
          <a:p>
            <a:pPr lvl="2"/>
            <a:r>
              <a:rPr lang="en-AU" dirty="0"/>
              <a:t>Wi-Fi using 20 MHz, 40 MHz &amp; 80 MHz channels, from mostly indoor locations</a:t>
            </a:r>
          </a:p>
          <a:p>
            <a:pPr lvl="2"/>
            <a:r>
              <a:rPr lang="en-AU" dirty="0"/>
              <a:t>LAA mostly using 60 MHz channels, from mostly outdoor locations</a:t>
            </a:r>
          </a:p>
        </p:txBody>
      </p:sp>
      <p:sp>
        <p:nvSpPr>
          <p:cNvPr id="4" name="Footer Placeholder 3">
            <a:extLst>
              <a:ext uri="{FF2B5EF4-FFF2-40B4-BE49-F238E27FC236}">
                <a16:creationId xmlns:a16="http://schemas.microsoft.com/office/drawing/2014/main" id="{FD6A58C5-2497-45E4-9949-449FB9BB40DB}"/>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AAC4D1D7-D2F8-4681-9A6E-DCE393B170C9}"/>
              </a:ext>
            </a:extLst>
          </p:cNvPr>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pic>
        <p:nvPicPr>
          <p:cNvPr id="6" name="Picture 5">
            <a:extLst>
              <a:ext uri="{FF2B5EF4-FFF2-40B4-BE49-F238E27FC236}">
                <a16:creationId xmlns:a16="http://schemas.microsoft.com/office/drawing/2014/main" id="{082D701A-22D9-4696-8C5A-EF61F031368D}"/>
              </a:ext>
            </a:extLst>
          </p:cNvPr>
          <p:cNvPicPr>
            <a:picLocks noChangeAspect="1"/>
          </p:cNvPicPr>
          <p:nvPr/>
        </p:nvPicPr>
        <p:blipFill rotWithShape="1">
          <a:blip r:embed="rId2"/>
          <a:srcRect l="65619" t="17407" r="11927" b="14445"/>
          <a:stretch/>
        </p:blipFill>
        <p:spPr>
          <a:xfrm>
            <a:off x="3945949" y="2146291"/>
            <a:ext cx="4610333" cy="3935431"/>
          </a:xfrm>
          <a:prstGeom prst="rect">
            <a:avLst/>
          </a:prstGeom>
        </p:spPr>
      </p:pic>
      <p:sp>
        <p:nvSpPr>
          <p:cNvPr id="8" name="Rectangle 7">
            <a:extLst>
              <a:ext uri="{FF2B5EF4-FFF2-40B4-BE49-F238E27FC236}">
                <a16:creationId xmlns:a16="http://schemas.microsoft.com/office/drawing/2014/main" id="{F1F6B2F1-BBDD-4CC0-B7D0-47C7AE3C1E0E}"/>
              </a:ext>
            </a:extLst>
          </p:cNvPr>
          <p:cNvSpPr/>
          <p:nvPr/>
        </p:nvSpPr>
        <p:spPr bwMode="auto">
          <a:xfrm rot="1433100">
            <a:off x="7306724" y="994537"/>
            <a:ext cx="17526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No change from Sept 2020</a:t>
            </a:r>
          </a:p>
        </p:txBody>
      </p:sp>
    </p:spTree>
    <p:extLst>
      <p:ext uri="{BB962C8B-B14F-4D97-AF65-F5344CB8AC3E}">
        <p14:creationId xmlns:p14="http://schemas.microsoft.com/office/powerpoint/2010/main" val="6844773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Unlicensed LTE deployment</a:t>
            </a:r>
          </a:p>
          <a:p>
            <a:pPr marL="342900" lvl="1" indent="-342900" algn="ctr">
              <a:buNone/>
            </a:pPr>
            <a:r>
              <a:rPr lang="en-AU" sz="2400" b="1" dirty="0">
                <a:solidFill>
                  <a:srgbClr val="FF0000"/>
                </a:solidFill>
              </a:rPr>
              <a:t>Real measurements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29</a:t>
            </a:fld>
            <a:endParaRPr lang="en-US"/>
          </a:p>
        </p:txBody>
      </p:sp>
    </p:spTree>
    <p:extLst>
      <p:ext uri="{BB962C8B-B14F-4D97-AF65-F5344CB8AC3E}">
        <p14:creationId xmlns:p14="http://schemas.microsoft.com/office/powerpoint/2010/main" val="3831584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a:t>Coex SC </a:t>
            </a:r>
            <a:r>
              <a:rPr lang="en-AU" dirty="0"/>
              <a:t>minutes</a:t>
            </a:r>
            <a:r>
              <a:rPr lang="en-AU" i="1" dirty="0"/>
              <a:t> </a:t>
            </a:r>
            <a:r>
              <a:rPr lang="en-AU" dirty="0"/>
              <a:t>today will be kept by our permanent SC secretary</a:t>
            </a:r>
          </a:p>
        </p:txBody>
      </p:sp>
      <p:sp>
        <p:nvSpPr>
          <p:cNvPr id="3" name="Content Placeholder 2"/>
          <p:cNvSpPr>
            <a:spLocks noGrp="1"/>
          </p:cNvSpPr>
          <p:nvPr>
            <p:ph idx="1"/>
          </p:nvPr>
        </p:nvSpPr>
        <p:spPr/>
        <p:txBody>
          <a:bodyPr/>
          <a:lstStyle/>
          <a:p>
            <a:pPr lvl="1"/>
            <a:r>
              <a:rPr lang="en-AU" dirty="0"/>
              <a:t>It is important to keep proper minutes of all Coexistence SC meetings</a:t>
            </a:r>
          </a:p>
          <a:p>
            <a:pPr lvl="1"/>
            <a:r>
              <a:rPr lang="en-AU" dirty="0">
                <a:sym typeface="Wingdings" panose="05000000000000000000" pitchFamily="2" charset="2"/>
              </a:rPr>
              <a:t>Fortunately, Guido Hiertz (Ericsson) agreed in Berlin (way back in July 2017 when we actually saw each other F2F) to be appointed the IEEE 802.11 Coexistence SC’s permanent Secretary</a:t>
            </a:r>
          </a:p>
          <a:p>
            <a:pPr lvl="1"/>
            <a:r>
              <a:rPr lang="en-AU" dirty="0">
                <a:sym typeface="Wingdings" panose="05000000000000000000" pitchFamily="2" charset="2"/>
              </a:rPr>
              <a:t>Please remember to register you attendance using IMAT</a:t>
            </a:r>
          </a:p>
          <a:p>
            <a:pPr lvl="2"/>
            <a:r>
              <a:rPr lang="en-AU" dirty="0">
                <a:sym typeface="Wingdings" panose="05000000000000000000" pitchFamily="2" charset="2"/>
                <a:hlinkClick r:id="rId2"/>
              </a:rPr>
              <a:t>https://imat.ieee.org/attendance</a:t>
            </a:r>
            <a:endParaRPr lang="en-AU" dirty="0">
              <a:sym typeface="Wingdings" panose="05000000000000000000" pitchFamily="2" charset="2"/>
            </a:endParaRPr>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41220304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70FD4-432B-443D-8C42-75D2648E21B6}"/>
              </a:ext>
            </a:extLst>
          </p:cNvPr>
          <p:cNvSpPr>
            <a:spLocks noGrp="1"/>
          </p:cNvSpPr>
          <p:nvPr>
            <p:ph type="title"/>
          </p:nvPr>
        </p:nvSpPr>
        <p:spPr/>
        <p:txBody>
          <a:bodyPr/>
          <a:lstStyle/>
          <a:p>
            <a:r>
              <a:rPr lang="en-AU" dirty="0"/>
              <a:t>The Coex SC heard about an LAA/Wi-Fi coexistence study in Chicago in Jan 2021</a:t>
            </a:r>
          </a:p>
        </p:txBody>
      </p:sp>
      <p:sp>
        <p:nvSpPr>
          <p:cNvPr id="3" name="Content Placeholder 2">
            <a:extLst>
              <a:ext uri="{FF2B5EF4-FFF2-40B4-BE49-F238E27FC236}">
                <a16:creationId xmlns:a16="http://schemas.microsoft.com/office/drawing/2014/main" id="{BE99F0BB-4ADD-4D3E-8222-FB1214EB22D5}"/>
              </a:ext>
            </a:extLst>
          </p:cNvPr>
          <p:cNvSpPr>
            <a:spLocks noGrp="1"/>
          </p:cNvSpPr>
          <p:nvPr>
            <p:ph idx="1"/>
          </p:nvPr>
        </p:nvSpPr>
        <p:spPr/>
        <p:txBody>
          <a:bodyPr/>
          <a:lstStyle/>
          <a:p>
            <a:pPr lvl="1"/>
            <a:r>
              <a:rPr lang="en-AU" dirty="0"/>
              <a:t>One of concerns with many of the conclusions drawn in relation to coexistence is that they are based on simulation studies …</a:t>
            </a:r>
          </a:p>
          <a:p>
            <a:pPr lvl="1"/>
            <a:r>
              <a:rPr lang="en-AU" dirty="0"/>
              <a:t>… which have been used over the years to provide evidence for just about any conclusion one might want to draw</a:t>
            </a:r>
          </a:p>
          <a:p>
            <a:pPr lvl="1"/>
            <a:r>
              <a:rPr lang="en-AU" dirty="0"/>
              <a:t>A good complement to simulation studies is measurements of actual deployments …</a:t>
            </a:r>
          </a:p>
          <a:p>
            <a:pPr lvl="1"/>
            <a:r>
              <a:rPr lang="en-AU" dirty="0"/>
              <a:t>… recognising they also have limitations </a:t>
            </a:r>
          </a:p>
          <a:p>
            <a:pPr lvl="1"/>
            <a:r>
              <a:rPr lang="en-AU" dirty="0"/>
              <a:t>In Jan 2021, the Coex SC heard from one of the authors of the Chicago Wi-Fi deployment study noted in previous meetings</a:t>
            </a:r>
          </a:p>
          <a:p>
            <a:pPr lvl="2"/>
            <a:r>
              <a:rPr lang="en-AU" dirty="0"/>
              <a:t>See </a:t>
            </a:r>
            <a:r>
              <a:rPr lang="en-AU" dirty="0">
                <a:hlinkClick r:id="rId2"/>
              </a:rPr>
              <a:t>11-20-1973</a:t>
            </a:r>
            <a:endParaRPr lang="en-AU" dirty="0"/>
          </a:p>
        </p:txBody>
      </p:sp>
      <p:sp>
        <p:nvSpPr>
          <p:cNvPr id="4" name="Footer Placeholder 3">
            <a:extLst>
              <a:ext uri="{FF2B5EF4-FFF2-40B4-BE49-F238E27FC236}">
                <a16:creationId xmlns:a16="http://schemas.microsoft.com/office/drawing/2014/main" id="{D820E4C3-CB67-48D6-94C7-B0A1BBF327F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1ABE8B4-02D0-4A5F-A388-D8D12913443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30</a:t>
            </a:fld>
            <a:endParaRPr lang="en-US"/>
          </a:p>
        </p:txBody>
      </p:sp>
      <p:sp>
        <p:nvSpPr>
          <p:cNvPr id="6" name="Rectangle 5">
            <a:extLst>
              <a:ext uri="{FF2B5EF4-FFF2-40B4-BE49-F238E27FC236}">
                <a16:creationId xmlns:a16="http://schemas.microsoft.com/office/drawing/2014/main" id="{558D11BA-5ACB-4BD7-BBFD-8C82038CCE1D}"/>
              </a:ext>
            </a:extLst>
          </p:cNvPr>
          <p:cNvSpPr/>
          <p:nvPr/>
        </p:nvSpPr>
        <p:spPr bwMode="auto">
          <a:xfrm rot="1433100">
            <a:off x="8063509" y="657921"/>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2972135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461CD-408C-4640-B81F-4357AA1094F7}"/>
              </a:ext>
            </a:extLst>
          </p:cNvPr>
          <p:cNvSpPr>
            <a:spLocks noGrp="1"/>
          </p:cNvSpPr>
          <p:nvPr>
            <p:ph type="title"/>
          </p:nvPr>
        </p:nvSpPr>
        <p:spPr/>
        <p:txBody>
          <a:bodyPr/>
          <a:lstStyle/>
          <a:p>
            <a:r>
              <a:rPr lang="en-AU" dirty="0"/>
              <a:t>Experiments with deployed systems show LAA has a significant impact on Wi-Fi Beacon success</a:t>
            </a:r>
          </a:p>
        </p:txBody>
      </p:sp>
      <p:sp>
        <p:nvSpPr>
          <p:cNvPr id="3" name="Content Placeholder 2">
            <a:extLst>
              <a:ext uri="{FF2B5EF4-FFF2-40B4-BE49-F238E27FC236}">
                <a16:creationId xmlns:a16="http://schemas.microsoft.com/office/drawing/2014/main" id="{3B1242A6-9A32-455F-A79B-02D02FAB121F}"/>
              </a:ext>
            </a:extLst>
          </p:cNvPr>
          <p:cNvSpPr>
            <a:spLocks noGrp="1"/>
          </p:cNvSpPr>
          <p:nvPr>
            <p:ph idx="1"/>
          </p:nvPr>
        </p:nvSpPr>
        <p:spPr/>
        <p:txBody>
          <a:bodyPr/>
          <a:lstStyle/>
          <a:p>
            <a:pPr lvl="1"/>
            <a:r>
              <a:rPr lang="en-AU" dirty="0"/>
              <a:t>The University of Chicago study investigated the effect of LAA on Wi-Fi operation in various typical configurations, including hidden node</a:t>
            </a:r>
          </a:p>
          <a:p>
            <a:pPr lvl="1"/>
            <a:r>
              <a:rPr lang="en-AU" dirty="0"/>
              <a:t>The work showed that LAA</a:t>
            </a:r>
            <a:br>
              <a:rPr lang="en-AU" dirty="0"/>
            </a:br>
            <a:r>
              <a:rPr lang="en-AU" dirty="0"/>
              <a:t>caused significant interference</a:t>
            </a:r>
            <a:br>
              <a:rPr lang="en-AU" dirty="0"/>
            </a:br>
            <a:r>
              <a:rPr lang="en-AU" dirty="0"/>
              <a:t>to Beacons in the tested</a:t>
            </a:r>
            <a:br>
              <a:rPr lang="en-AU" dirty="0"/>
            </a:br>
            <a:r>
              <a:rPr lang="en-AU" dirty="0"/>
              <a:t>configuration</a:t>
            </a:r>
          </a:p>
          <a:p>
            <a:pPr lvl="2"/>
            <a:r>
              <a:rPr lang="en-AU" dirty="0"/>
              <a:t>Probably because LAA is:</a:t>
            </a:r>
          </a:p>
          <a:p>
            <a:pPr lvl="3"/>
            <a:r>
              <a:rPr lang="en-AU" dirty="0"/>
              <a:t>Using ED @ -72 dBm</a:t>
            </a:r>
          </a:p>
          <a:p>
            <a:pPr lvl="3"/>
            <a:r>
              <a:rPr lang="en-AU" dirty="0"/>
              <a:t>Rather than PD @ - 82 dBm</a:t>
            </a:r>
          </a:p>
          <a:p>
            <a:pPr lvl="2"/>
            <a:r>
              <a:rPr lang="en-AU" dirty="0"/>
              <a:t>Also because LAA typically uses</a:t>
            </a:r>
            <a:br>
              <a:rPr lang="en-AU" dirty="0"/>
            </a:br>
            <a:r>
              <a:rPr lang="en-AU" dirty="0"/>
              <a:t>long </a:t>
            </a:r>
            <a:r>
              <a:rPr lang="en-AU" dirty="0" err="1"/>
              <a:t>TxOPs</a:t>
            </a:r>
            <a:r>
              <a:rPr lang="en-AU" dirty="0"/>
              <a:t> (~8 </a:t>
            </a:r>
            <a:r>
              <a:rPr lang="en-AU" dirty="0" err="1"/>
              <a:t>ms</a:t>
            </a:r>
            <a:r>
              <a:rPr lang="en-AU" dirty="0"/>
              <a:t>)</a:t>
            </a:r>
          </a:p>
          <a:p>
            <a:pPr lvl="2"/>
            <a:endParaRPr lang="en-AU" dirty="0"/>
          </a:p>
        </p:txBody>
      </p:sp>
      <p:sp>
        <p:nvSpPr>
          <p:cNvPr id="4" name="Footer Placeholder 3">
            <a:extLst>
              <a:ext uri="{FF2B5EF4-FFF2-40B4-BE49-F238E27FC236}">
                <a16:creationId xmlns:a16="http://schemas.microsoft.com/office/drawing/2014/main" id="{BFE3B72E-FC4D-4770-AC83-5FF5BCA83DA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0D2FB50-FAB7-42F4-A1A9-CACDB41163D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31</a:t>
            </a:fld>
            <a:endParaRPr lang="en-US"/>
          </a:p>
        </p:txBody>
      </p:sp>
      <p:pic>
        <p:nvPicPr>
          <p:cNvPr id="7" name="Google Shape;276;p36">
            <a:extLst>
              <a:ext uri="{FF2B5EF4-FFF2-40B4-BE49-F238E27FC236}">
                <a16:creationId xmlns:a16="http://schemas.microsoft.com/office/drawing/2014/main" id="{7F9ABE4F-D12B-41E2-A751-E29F8F33BE6D}"/>
              </a:ext>
            </a:extLst>
          </p:cNvPr>
          <p:cNvPicPr preferRelativeResize="0"/>
          <p:nvPr/>
        </p:nvPicPr>
        <p:blipFill rotWithShape="1">
          <a:blip r:embed="rId2">
            <a:alphaModFix/>
          </a:blip>
          <a:srcRect/>
          <a:stretch/>
        </p:blipFill>
        <p:spPr>
          <a:xfrm>
            <a:off x="4419600" y="2667001"/>
            <a:ext cx="4131946" cy="2819400"/>
          </a:xfrm>
          <a:prstGeom prst="rect">
            <a:avLst/>
          </a:prstGeom>
          <a:noFill/>
          <a:ln>
            <a:noFill/>
          </a:ln>
        </p:spPr>
      </p:pic>
      <p:sp>
        <p:nvSpPr>
          <p:cNvPr id="8" name="Rectangle 7">
            <a:extLst>
              <a:ext uri="{FF2B5EF4-FFF2-40B4-BE49-F238E27FC236}">
                <a16:creationId xmlns:a16="http://schemas.microsoft.com/office/drawing/2014/main" id="{2CF14B75-5543-4E6A-9FA7-581AF6258659}"/>
              </a:ext>
            </a:extLst>
          </p:cNvPr>
          <p:cNvSpPr/>
          <p:nvPr/>
        </p:nvSpPr>
        <p:spPr bwMode="auto">
          <a:xfrm>
            <a:off x="923291" y="5715000"/>
            <a:ext cx="3319779"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a:ln>
                  <a:noFill/>
                </a:ln>
                <a:solidFill>
                  <a:srgbClr val="FF0000"/>
                </a:solidFill>
                <a:effectLst/>
                <a:latin typeface="+mj-lt"/>
              </a:rPr>
              <a:t>Additio</a:t>
            </a:r>
            <a:r>
              <a:rPr lang="en-AU" sz="1400" dirty="0">
                <a:solidFill>
                  <a:srgbClr val="FF0000"/>
                </a:solidFill>
                <a:latin typeface="+mj-lt"/>
              </a:rPr>
              <a:t>n of a single LAA system to five Wi-Fi systems causes successful Beacon rate to reduce by &gt; 75% </a:t>
            </a:r>
            <a:endParaRPr kumimoji="0" lang="en-AU" sz="1400" b="0" i="0" u="none" strike="noStrike" cap="none" normalizeH="0" baseline="0" dirty="0">
              <a:ln>
                <a:noFill/>
              </a:ln>
              <a:solidFill>
                <a:srgbClr val="FF0000"/>
              </a:solidFill>
              <a:effectLst/>
              <a:latin typeface="+mj-lt"/>
            </a:endParaRPr>
          </a:p>
        </p:txBody>
      </p:sp>
      <p:cxnSp>
        <p:nvCxnSpPr>
          <p:cNvPr id="10" name="Connector: Curved 9">
            <a:extLst>
              <a:ext uri="{FF2B5EF4-FFF2-40B4-BE49-F238E27FC236}">
                <a16:creationId xmlns:a16="http://schemas.microsoft.com/office/drawing/2014/main" id="{96261901-CBD8-43A4-A545-E5AF74DDC66C}"/>
              </a:ext>
            </a:extLst>
          </p:cNvPr>
          <p:cNvCxnSpPr>
            <a:cxnSpLocks/>
            <a:stCxn id="8" idx="3"/>
            <a:endCxn id="11" idx="2"/>
          </p:cNvCxnSpPr>
          <p:nvPr/>
        </p:nvCxnSpPr>
        <p:spPr bwMode="auto">
          <a:xfrm flipV="1">
            <a:off x="4243070" y="5410200"/>
            <a:ext cx="1243330" cy="762000"/>
          </a:xfrm>
          <a:prstGeom prst="curvedConnector2">
            <a:avLst/>
          </a:prstGeom>
          <a:solidFill>
            <a:schemeClr val="accent1"/>
          </a:solidFill>
          <a:ln w="38100" cap="flat" cmpd="sng" algn="ctr">
            <a:solidFill>
              <a:srgbClr val="FF0000"/>
            </a:solidFill>
            <a:prstDash val="solid"/>
            <a:round/>
            <a:headEnd type="none" w="sm" len="sm"/>
            <a:tailEnd type="triangle"/>
          </a:ln>
          <a:effectLst/>
        </p:spPr>
      </p:cxnSp>
      <p:sp>
        <p:nvSpPr>
          <p:cNvPr id="11" name="Rectangle 10">
            <a:extLst>
              <a:ext uri="{FF2B5EF4-FFF2-40B4-BE49-F238E27FC236}">
                <a16:creationId xmlns:a16="http://schemas.microsoft.com/office/drawing/2014/main" id="{6CEB3E0C-BEEF-49C4-BB13-8F8C1DECC3E3}"/>
              </a:ext>
            </a:extLst>
          </p:cNvPr>
          <p:cNvSpPr/>
          <p:nvPr/>
        </p:nvSpPr>
        <p:spPr bwMode="auto">
          <a:xfrm>
            <a:off x="5334000" y="5183187"/>
            <a:ext cx="304800" cy="227013"/>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4" name="Right Brace 13">
            <a:extLst>
              <a:ext uri="{FF2B5EF4-FFF2-40B4-BE49-F238E27FC236}">
                <a16:creationId xmlns:a16="http://schemas.microsoft.com/office/drawing/2014/main" id="{AC0EA7B1-0CEF-4DDC-8CB6-151AF09B63B6}"/>
              </a:ext>
            </a:extLst>
          </p:cNvPr>
          <p:cNvSpPr/>
          <p:nvPr/>
        </p:nvSpPr>
        <p:spPr bwMode="auto">
          <a:xfrm rot="5400000">
            <a:off x="6553992" y="4570414"/>
            <a:ext cx="227013" cy="2057400"/>
          </a:xfrm>
          <a:prstGeom prst="rightBrac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5" name="Rectangle 14">
            <a:extLst>
              <a:ext uri="{FF2B5EF4-FFF2-40B4-BE49-F238E27FC236}">
                <a16:creationId xmlns:a16="http://schemas.microsoft.com/office/drawing/2014/main" id="{5DC4C7B8-BEFF-40AF-8ECF-C46B288C3BD8}"/>
              </a:ext>
            </a:extLst>
          </p:cNvPr>
          <p:cNvSpPr/>
          <p:nvPr/>
        </p:nvSpPr>
        <p:spPr bwMode="auto">
          <a:xfrm>
            <a:off x="5417028" y="5676504"/>
            <a:ext cx="342217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a:ln>
                  <a:noFill/>
                </a:ln>
                <a:solidFill>
                  <a:srgbClr val="FF0000"/>
                </a:solidFill>
                <a:effectLst/>
                <a:latin typeface="+mj-lt"/>
              </a:rPr>
              <a:t>Pushing Wi-Fi APs into the same channel also </a:t>
            </a:r>
            <a:r>
              <a:rPr lang="en-AU" sz="1400" dirty="0">
                <a:solidFill>
                  <a:srgbClr val="FF0000"/>
                </a:solidFill>
                <a:latin typeface="+mj-lt"/>
              </a:rPr>
              <a:t>causes successful Beacon rate to reduce, but by less than LAA</a:t>
            </a:r>
            <a:r>
              <a:rPr kumimoji="0" lang="en-AU" sz="1400" b="0" i="0" u="none" strike="noStrike" cap="none" normalizeH="0" baseline="0" dirty="0">
                <a:ln>
                  <a:noFill/>
                </a:ln>
                <a:solidFill>
                  <a:srgbClr val="FF0000"/>
                </a:solidFill>
                <a:effectLst/>
                <a:latin typeface="+mj-lt"/>
              </a:rPr>
              <a:t> </a:t>
            </a:r>
          </a:p>
        </p:txBody>
      </p:sp>
      <p:sp>
        <p:nvSpPr>
          <p:cNvPr id="12" name="Rectangle 11">
            <a:extLst>
              <a:ext uri="{FF2B5EF4-FFF2-40B4-BE49-F238E27FC236}">
                <a16:creationId xmlns:a16="http://schemas.microsoft.com/office/drawing/2014/main" id="{D230B919-7AE3-4C1E-886A-B9C286DD6897}"/>
              </a:ext>
            </a:extLst>
          </p:cNvPr>
          <p:cNvSpPr/>
          <p:nvPr/>
        </p:nvSpPr>
        <p:spPr bwMode="auto">
          <a:xfrm rot="1433100">
            <a:off x="8063509" y="657921"/>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Refined </a:t>
            </a:r>
            <a:r>
              <a:rPr lang="en-AU" sz="1600" b="1" dirty="0">
                <a:solidFill>
                  <a:srgbClr val="FF0000"/>
                </a:solidFill>
                <a:latin typeface="+mj-lt"/>
              </a:rPr>
              <a:t>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36589115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461CD-408C-4640-B81F-4357AA1094F7}"/>
              </a:ext>
            </a:extLst>
          </p:cNvPr>
          <p:cNvSpPr>
            <a:spLocks noGrp="1"/>
          </p:cNvSpPr>
          <p:nvPr>
            <p:ph type="title"/>
          </p:nvPr>
        </p:nvSpPr>
        <p:spPr/>
        <p:txBody>
          <a:bodyPr/>
          <a:lstStyle/>
          <a:p>
            <a:r>
              <a:rPr lang="en-AU" dirty="0"/>
              <a:t>Experiments with deployed systems show LAA has a significant impact on Wi-Fi data success</a:t>
            </a:r>
          </a:p>
        </p:txBody>
      </p:sp>
      <p:sp>
        <p:nvSpPr>
          <p:cNvPr id="3" name="Content Placeholder 2">
            <a:extLst>
              <a:ext uri="{FF2B5EF4-FFF2-40B4-BE49-F238E27FC236}">
                <a16:creationId xmlns:a16="http://schemas.microsoft.com/office/drawing/2014/main" id="{3B1242A6-9A32-455F-A79B-02D02FAB121F}"/>
              </a:ext>
            </a:extLst>
          </p:cNvPr>
          <p:cNvSpPr>
            <a:spLocks noGrp="1"/>
          </p:cNvSpPr>
          <p:nvPr>
            <p:ph idx="1"/>
          </p:nvPr>
        </p:nvSpPr>
        <p:spPr/>
        <p:txBody>
          <a:bodyPr/>
          <a:lstStyle/>
          <a:p>
            <a:pPr lvl="1"/>
            <a:r>
              <a:rPr lang="en-AU" dirty="0"/>
              <a:t>The work showed that LAA caused significant interference to data traffic in the tested configuration</a:t>
            </a:r>
          </a:p>
          <a:p>
            <a:pPr lvl="2"/>
            <a:r>
              <a:rPr lang="en-AU" dirty="0"/>
              <a:t>Probably because LAA is:</a:t>
            </a:r>
          </a:p>
          <a:p>
            <a:pPr lvl="3"/>
            <a:r>
              <a:rPr lang="en-AU" dirty="0"/>
              <a:t>Using ED @ -72 dBm</a:t>
            </a:r>
          </a:p>
          <a:p>
            <a:pPr lvl="3"/>
            <a:r>
              <a:rPr lang="en-AU" dirty="0"/>
              <a:t>Rather than PD @ - 82 dBm</a:t>
            </a:r>
          </a:p>
          <a:p>
            <a:pPr lvl="2"/>
            <a:r>
              <a:rPr lang="en-AU" dirty="0"/>
              <a:t>Also because Wi-Fi’s hidden station mitigation mechanisms based on RTS/CTS have no effect on LAA</a:t>
            </a:r>
          </a:p>
          <a:p>
            <a:pPr lvl="2"/>
            <a:endParaRPr lang="en-AU" dirty="0"/>
          </a:p>
        </p:txBody>
      </p:sp>
      <p:sp>
        <p:nvSpPr>
          <p:cNvPr id="4" name="Footer Placeholder 3">
            <a:extLst>
              <a:ext uri="{FF2B5EF4-FFF2-40B4-BE49-F238E27FC236}">
                <a16:creationId xmlns:a16="http://schemas.microsoft.com/office/drawing/2014/main" id="{BFE3B72E-FC4D-4770-AC83-5FF5BCA83DA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0D2FB50-FAB7-42F4-A1A9-CACDB41163D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32</a:t>
            </a:fld>
            <a:endParaRPr lang="en-US"/>
          </a:p>
        </p:txBody>
      </p:sp>
      <p:pic>
        <p:nvPicPr>
          <p:cNvPr id="12" name="Google Shape;426;p42">
            <a:extLst>
              <a:ext uri="{FF2B5EF4-FFF2-40B4-BE49-F238E27FC236}">
                <a16:creationId xmlns:a16="http://schemas.microsoft.com/office/drawing/2014/main" id="{12FD1E89-7680-449E-99FD-475AA895F3FC}"/>
              </a:ext>
            </a:extLst>
          </p:cNvPr>
          <p:cNvPicPr preferRelativeResize="0"/>
          <p:nvPr/>
        </p:nvPicPr>
        <p:blipFill>
          <a:blip r:embed="rId2">
            <a:alphaModFix/>
          </a:blip>
          <a:stretch>
            <a:fillRect/>
          </a:stretch>
        </p:blipFill>
        <p:spPr>
          <a:xfrm>
            <a:off x="685800" y="4344232"/>
            <a:ext cx="3063514" cy="1524831"/>
          </a:xfrm>
          <a:prstGeom prst="rect">
            <a:avLst/>
          </a:prstGeom>
          <a:noFill/>
          <a:ln w="9525" cap="flat" cmpd="sng">
            <a:solidFill>
              <a:schemeClr val="dk2"/>
            </a:solidFill>
            <a:prstDash val="solid"/>
            <a:round/>
            <a:headEnd type="none" w="sm" len="sm"/>
            <a:tailEnd type="none" w="sm" len="sm"/>
          </a:ln>
        </p:spPr>
      </p:pic>
      <p:pic>
        <p:nvPicPr>
          <p:cNvPr id="13" name="Google Shape;427;p42">
            <a:extLst>
              <a:ext uri="{FF2B5EF4-FFF2-40B4-BE49-F238E27FC236}">
                <a16:creationId xmlns:a16="http://schemas.microsoft.com/office/drawing/2014/main" id="{4CC93F43-4D09-4EC7-B1FA-2A71AEA7E104}"/>
              </a:ext>
            </a:extLst>
          </p:cNvPr>
          <p:cNvPicPr preferRelativeResize="0"/>
          <p:nvPr/>
        </p:nvPicPr>
        <p:blipFill>
          <a:blip r:embed="rId3">
            <a:alphaModFix/>
          </a:blip>
          <a:stretch>
            <a:fillRect/>
          </a:stretch>
        </p:blipFill>
        <p:spPr>
          <a:xfrm>
            <a:off x="5511800" y="4344232"/>
            <a:ext cx="3032125" cy="1524831"/>
          </a:xfrm>
          <a:prstGeom prst="rect">
            <a:avLst/>
          </a:prstGeom>
          <a:noFill/>
          <a:ln w="9525" cap="flat" cmpd="sng">
            <a:solidFill>
              <a:schemeClr val="dk2"/>
            </a:solidFill>
            <a:prstDash val="solid"/>
            <a:round/>
            <a:headEnd type="none" w="sm" len="sm"/>
            <a:tailEnd type="none" w="sm" len="sm"/>
          </a:ln>
        </p:spPr>
      </p:pic>
      <p:sp>
        <p:nvSpPr>
          <p:cNvPr id="6" name="Rectangle 5">
            <a:extLst>
              <a:ext uri="{FF2B5EF4-FFF2-40B4-BE49-F238E27FC236}">
                <a16:creationId xmlns:a16="http://schemas.microsoft.com/office/drawing/2014/main" id="{690A3751-F10C-4601-AF1D-F34C3554AC95}"/>
              </a:ext>
            </a:extLst>
          </p:cNvPr>
          <p:cNvSpPr/>
          <p:nvPr/>
        </p:nvSpPr>
        <p:spPr bwMode="auto">
          <a:xfrm>
            <a:off x="685800" y="4038600"/>
            <a:ext cx="3063514"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dirty="0">
                <a:solidFill>
                  <a:srgbClr val="FF0000"/>
                </a:solidFill>
                <a:latin typeface="+mj-lt"/>
              </a:rPr>
              <a:t>5 Wi-Fi APs on one channel, no LAA</a:t>
            </a:r>
            <a:endParaRPr kumimoji="0" lang="en-AU" sz="1200" b="0" i="0" u="none" strike="noStrike" cap="none" normalizeH="0" baseline="0" dirty="0">
              <a:ln>
                <a:noFill/>
              </a:ln>
              <a:solidFill>
                <a:srgbClr val="FF0000"/>
              </a:solidFill>
              <a:effectLst/>
              <a:latin typeface="+mj-lt"/>
            </a:endParaRPr>
          </a:p>
        </p:txBody>
      </p:sp>
      <p:sp>
        <p:nvSpPr>
          <p:cNvPr id="16" name="Rectangle 15">
            <a:extLst>
              <a:ext uri="{FF2B5EF4-FFF2-40B4-BE49-F238E27FC236}">
                <a16:creationId xmlns:a16="http://schemas.microsoft.com/office/drawing/2014/main" id="{1EFD3463-EA5E-48A3-9186-2E5FAB8F2B3A}"/>
              </a:ext>
            </a:extLst>
          </p:cNvPr>
          <p:cNvSpPr/>
          <p:nvPr/>
        </p:nvSpPr>
        <p:spPr bwMode="auto">
          <a:xfrm>
            <a:off x="5511800" y="4046221"/>
            <a:ext cx="3032125"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dirty="0">
                <a:solidFill>
                  <a:srgbClr val="FF0000"/>
                </a:solidFill>
                <a:latin typeface="+mj-lt"/>
              </a:rPr>
              <a:t>5 Wi-Fi APs on one channel, one LAA</a:t>
            </a:r>
            <a:endParaRPr kumimoji="0" lang="en-AU" sz="1200" b="0" i="0" u="none" strike="noStrike" cap="none" normalizeH="0" baseline="0" dirty="0">
              <a:ln>
                <a:noFill/>
              </a:ln>
              <a:solidFill>
                <a:srgbClr val="FF0000"/>
              </a:solidFill>
              <a:effectLst/>
              <a:latin typeface="+mj-lt"/>
            </a:endParaRPr>
          </a:p>
        </p:txBody>
      </p:sp>
      <p:cxnSp>
        <p:nvCxnSpPr>
          <p:cNvPr id="17" name="Straight Arrow Connector 16">
            <a:extLst>
              <a:ext uri="{FF2B5EF4-FFF2-40B4-BE49-F238E27FC236}">
                <a16:creationId xmlns:a16="http://schemas.microsoft.com/office/drawing/2014/main" id="{FAF9D894-2639-4717-83FE-863B43B831B5}"/>
              </a:ext>
            </a:extLst>
          </p:cNvPr>
          <p:cNvCxnSpPr>
            <a:stCxn id="6" idx="3"/>
            <a:endCxn id="16" idx="1"/>
          </p:cNvCxnSpPr>
          <p:nvPr/>
        </p:nvCxnSpPr>
        <p:spPr bwMode="auto">
          <a:xfrm>
            <a:off x="3749314" y="4187606"/>
            <a:ext cx="1762486" cy="7621"/>
          </a:xfrm>
          <a:prstGeom prst="straightConnector1">
            <a:avLst/>
          </a:prstGeom>
          <a:solidFill>
            <a:schemeClr val="accent1"/>
          </a:solidFill>
          <a:ln w="38100" cap="flat" cmpd="sng" algn="ctr">
            <a:solidFill>
              <a:srgbClr val="FF0000"/>
            </a:solidFill>
            <a:prstDash val="solid"/>
            <a:round/>
            <a:headEnd type="none" w="sm" len="sm"/>
            <a:tailEnd type="triangle"/>
          </a:ln>
          <a:effectLst/>
        </p:spPr>
      </p:cxnSp>
      <p:sp>
        <p:nvSpPr>
          <p:cNvPr id="18" name="Rectangle 17">
            <a:extLst>
              <a:ext uri="{FF2B5EF4-FFF2-40B4-BE49-F238E27FC236}">
                <a16:creationId xmlns:a16="http://schemas.microsoft.com/office/drawing/2014/main" id="{0B4EDCFE-14C2-49AD-9010-62CD107781DC}"/>
              </a:ext>
            </a:extLst>
          </p:cNvPr>
          <p:cNvSpPr/>
          <p:nvPr/>
        </p:nvSpPr>
        <p:spPr bwMode="auto">
          <a:xfrm>
            <a:off x="914400" y="5911457"/>
            <a:ext cx="4572000"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dirty="0">
                <a:solidFill>
                  <a:srgbClr val="FF0000"/>
                </a:solidFill>
                <a:latin typeface="+mj-lt"/>
              </a:rPr>
              <a:t>Addition of LAA caused all Wi-Fi traffic to collapse …</a:t>
            </a:r>
            <a:endParaRPr kumimoji="0" lang="en-AU" sz="1200" b="0" i="0" u="none" strike="noStrike" cap="none" normalizeH="0" baseline="0" dirty="0">
              <a:ln>
                <a:noFill/>
              </a:ln>
              <a:solidFill>
                <a:srgbClr val="FF0000"/>
              </a:solidFill>
              <a:effectLst/>
              <a:latin typeface="+mj-lt"/>
            </a:endParaRPr>
          </a:p>
        </p:txBody>
      </p:sp>
      <p:cxnSp>
        <p:nvCxnSpPr>
          <p:cNvPr id="20" name="Connector: Curved 19">
            <a:extLst>
              <a:ext uri="{FF2B5EF4-FFF2-40B4-BE49-F238E27FC236}">
                <a16:creationId xmlns:a16="http://schemas.microsoft.com/office/drawing/2014/main" id="{8956FE90-E4A3-4D28-90BB-C015761339E6}"/>
              </a:ext>
            </a:extLst>
          </p:cNvPr>
          <p:cNvCxnSpPr>
            <a:cxnSpLocks/>
            <a:stCxn id="18" idx="3"/>
            <a:endCxn id="21" idx="2"/>
          </p:cNvCxnSpPr>
          <p:nvPr/>
        </p:nvCxnSpPr>
        <p:spPr bwMode="auto">
          <a:xfrm flipV="1">
            <a:off x="5486400" y="5718949"/>
            <a:ext cx="685800" cy="341514"/>
          </a:xfrm>
          <a:prstGeom prst="curvedConnector2">
            <a:avLst/>
          </a:prstGeom>
          <a:solidFill>
            <a:schemeClr val="accent1"/>
          </a:solidFill>
          <a:ln w="38100" cap="flat" cmpd="sng" algn="ctr">
            <a:solidFill>
              <a:srgbClr val="FF0000"/>
            </a:solidFill>
            <a:prstDash val="solid"/>
            <a:round/>
            <a:headEnd type="none" w="sm" len="sm"/>
            <a:tailEnd type="triangle"/>
          </a:ln>
          <a:effectLst/>
        </p:spPr>
      </p:cxnSp>
      <p:sp>
        <p:nvSpPr>
          <p:cNvPr id="21" name="Rectangle 20">
            <a:extLst>
              <a:ext uri="{FF2B5EF4-FFF2-40B4-BE49-F238E27FC236}">
                <a16:creationId xmlns:a16="http://schemas.microsoft.com/office/drawing/2014/main" id="{DCC40D34-8E13-4517-A899-B489D269DCB4}"/>
              </a:ext>
            </a:extLst>
          </p:cNvPr>
          <p:cNvSpPr/>
          <p:nvPr/>
        </p:nvSpPr>
        <p:spPr bwMode="auto">
          <a:xfrm>
            <a:off x="6096000" y="5513116"/>
            <a:ext cx="152400" cy="205833"/>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25" name="Rectangle 24">
            <a:extLst>
              <a:ext uri="{FF2B5EF4-FFF2-40B4-BE49-F238E27FC236}">
                <a16:creationId xmlns:a16="http://schemas.microsoft.com/office/drawing/2014/main" id="{B1595800-77F8-42F5-853F-085F32744125}"/>
              </a:ext>
            </a:extLst>
          </p:cNvPr>
          <p:cNvSpPr/>
          <p:nvPr/>
        </p:nvSpPr>
        <p:spPr bwMode="auto">
          <a:xfrm>
            <a:off x="914400" y="6153843"/>
            <a:ext cx="4572000"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dirty="0">
                <a:solidFill>
                  <a:srgbClr val="FF0000"/>
                </a:solidFill>
                <a:latin typeface="+mj-lt"/>
              </a:rPr>
              <a:t>… except </a:t>
            </a:r>
            <a:r>
              <a:rPr lang="en-AU" dirty="0">
                <a:solidFill>
                  <a:srgbClr val="FFC000"/>
                </a:solidFill>
                <a:latin typeface="+mj-lt"/>
              </a:rPr>
              <a:t>streaming</a:t>
            </a:r>
            <a:r>
              <a:rPr lang="en-AU" dirty="0">
                <a:solidFill>
                  <a:srgbClr val="FF0000"/>
                </a:solidFill>
                <a:latin typeface="+mj-lt"/>
              </a:rPr>
              <a:t> because LAA uses licensed for streaming</a:t>
            </a:r>
            <a:endParaRPr kumimoji="0" lang="en-AU" sz="1200" b="0" i="0" u="none" strike="noStrike" cap="none" normalizeH="0" baseline="0" dirty="0">
              <a:ln>
                <a:noFill/>
              </a:ln>
              <a:solidFill>
                <a:srgbClr val="FF0000"/>
              </a:solidFill>
              <a:effectLst/>
              <a:latin typeface="+mj-lt"/>
            </a:endParaRPr>
          </a:p>
        </p:txBody>
      </p:sp>
      <p:cxnSp>
        <p:nvCxnSpPr>
          <p:cNvPr id="27" name="Connector: Curved 26">
            <a:extLst>
              <a:ext uri="{FF2B5EF4-FFF2-40B4-BE49-F238E27FC236}">
                <a16:creationId xmlns:a16="http://schemas.microsoft.com/office/drawing/2014/main" id="{4A4E0602-6D36-4F05-836B-65145E4385A4}"/>
              </a:ext>
            </a:extLst>
          </p:cNvPr>
          <p:cNvCxnSpPr>
            <a:cxnSpLocks/>
            <a:stCxn id="25" idx="3"/>
            <a:endCxn id="28" idx="2"/>
          </p:cNvCxnSpPr>
          <p:nvPr/>
        </p:nvCxnSpPr>
        <p:spPr bwMode="auto">
          <a:xfrm flipV="1">
            <a:off x="5486400" y="5754486"/>
            <a:ext cx="838200" cy="548363"/>
          </a:xfrm>
          <a:prstGeom prst="curvedConnector2">
            <a:avLst/>
          </a:prstGeom>
          <a:solidFill>
            <a:schemeClr val="accent1"/>
          </a:solidFill>
          <a:ln w="38100" cap="flat" cmpd="sng" algn="ctr">
            <a:solidFill>
              <a:srgbClr val="FF0000"/>
            </a:solidFill>
            <a:prstDash val="solid"/>
            <a:round/>
            <a:headEnd type="none" w="sm" len="sm"/>
            <a:tailEnd type="triangle"/>
          </a:ln>
          <a:effectLst/>
        </p:spPr>
      </p:cxnSp>
      <p:sp>
        <p:nvSpPr>
          <p:cNvPr id="28" name="Rectangle 27">
            <a:extLst>
              <a:ext uri="{FF2B5EF4-FFF2-40B4-BE49-F238E27FC236}">
                <a16:creationId xmlns:a16="http://schemas.microsoft.com/office/drawing/2014/main" id="{6001E7BC-F292-4FDF-84F3-6792364A2353}"/>
              </a:ext>
            </a:extLst>
          </p:cNvPr>
          <p:cNvSpPr/>
          <p:nvPr/>
        </p:nvSpPr>
        <p:spPr bwMode="auto">
          <a:xfrm>
            <a:off x="6172200" y="5548653"/>
            <a:ext cx="304800" cy="205833"/>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31" name="Rectangle 30">
            <a:extLst>
              <a:ext uri="{FF2B5EF4-FFF2-40B4-BE49-F238E27FC236}">
                <a16:creationId xmlns:a16="http://schemas.microsoft.com/office/drawing/2014/main" id="{71956425-FF5A-4CA1-AA61-070B979DD70D}"/>
              </a:ext>
            </a:extLst>
          </p:cNvPr>
          <p:cNvSpPr/>
          <p:nvPr/>
        </p:nvSpPr>
        <p:spPr bwMode="auto">
          <a:xfrm>
            <a:off x="3810000" y="4316454"/>
            <a:ext cx="1616075"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ts val="800"/>
              </a:spcBef>
              <a:spcAft>
                <a:spcPct val="0"/>
              </a:spcAft>
              <a:buClrTx/>
              <a:buSzTx/>
              <a:buFontTx/>
              <a:buNone/>
              <a:tabLst/>
            </a:pPr>
            <a:r>
              <a:rPr lang="en-AU" dirty="0">
                <a:solidFill>
                  <a:srgbClr val="FF0000"/>
                </a:solidFill>
                <a:latin typeface="+mj-lt"/>
              </a:rPr>
              <a:t>11-20-1973 slide 16</a:t>
            </a:r>
          </a:p>
          <a:p>
            <a:pPr marL="0" marR="0" indent="0" algn="ctr" defTabSz="914400" rtl="0" eaLnBrk="0" fontAlgn="base" latinLnBrk="0" hangingPunct="0">
              <a:lnSpc>
                <a:spcPct val="100000"/>
              </a:lnSpc>
              <a:spcBef>
                <a:spcPts val="800"/>
              </a:spcBef>
              <a:spcAft>
                <a:spcPct val="0"/>
              </a:spcAft>
              <a:buClrTx/>
              <a:buSzTx/>
              <a:buFontTx/>
              <a:buNone/>
              <a:tabLst/>
            </a:pPr>
            <a:r>
              <a:rPr lang="en-AU" dirty="0">
                <a:solidFill>
                  <a:srgbClr val="FF0000"/>
                </a:solidFill>
                <a:latin typeface="+mj-lt"/>
              </a:rPr>
              <a:t>All client close</a:t>
            </a:r>
            <a:br>
              <a:rPr lang="en-AU" dirty="0">
                <a:solidFill>
                  <a:srgbClr val="FF0000"/>
                </a:solidFill>
                <a:latin typeface="+mj-lt"/>
              </a:rPr>
            </a:br>
            <a:r>
              <a:rPr lang="en-AU" dirty="0">
                <a:solidFill>
                  <a:srgbClr val="FF0000"/>
                </a:solidFill>
                <a:latin typeface="+mj-lt"/>
              </a:rPr>
              <a:t>to Wi-Fi APs </a:t>
            </a:r>
            <a:endParaRPr kumimoji="0" lang="en-AU" sz="1200" b="0" i="0" u="none" strike="noStrike" cap="none" normalizeH="0" baseline="0" dirty="0">
              <a:ln>
                <a:noFill/>
              </a:ln>
              <a:solidFill>
                <a:srgbClr val="FF0000"/>
              </a:solidFill>
              <a:effectLst/>
              <a:latin typeface="+mj-lt"/>
            </a:endParaRPr>
          </a:p>
        </p:txBody>
      </p:sp>
      <p:sp>
        <p:nvSpPr>
          <p:cNvPr id="19" name="Rectangle 18">
            <a:extLst>
              <a:ext uri="{FF2B5EF4-FFF2-40B4-BE49-F238E27FC236}">
                <a16:creationId xmlns:a16="http://schemas.microsoft.com/office/drawing/2014/main" id="{02A449C2-E4D7-457B-8AF1-78247178D6F4}"/>
              </a:ext>
            </a:extLst>
          </p:cNvPr>
          <p:cNvSpPr/>
          <p:nvPr/>
        </p:nvSpPr>
        <p:spPr bwMode="auto">
          <a:xfrm rot="1433100">
            <a:off x="8063509" y="657921"/>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29157558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DD1CC-E698-4B26-89BF-E0FC07B986FE}"/>
              </a:ext>
            </a:extLst>
          </p:cNvPr>
          <p:cNvSpPr>
            <a:spLocks noGrp="1"/>
          </p:cNvSpPr>
          <p:nvPr>
            <p:ph type="title"/>
          </p:nvPr>
        </p:nvSpPr>
        <p:spPr/>
        <p:txBody>
          <a:bodyPr/>
          <a:lstStyle/>
          <a:p>
            <a:r>
              <a:rPr lang="en-AU" dirty="0"/>
              <a:t>The previous discussions suggested a need to discuss the Uni of Chicago results in more detail</a:t>
            </a:r>
          </a:p>
        </p:txBody>
      </p:sp>
      <p:sp>
        <p:nvSpPr>
          <p:cNvPr id="3" name="Content Placeholder 2">
            <a:extLst>
              <a:ext uri="{FF2B5EF4-FFF2-40B4-BE49-F238E27FC236}">
                <a16:creationId xmlns:a16="http://schemas.microsoft.com/office/drawing/2014/main" id="{FA8FD887-5164-4057-8C4E-808C5625CA36}"/>
              </a:ext>
            </a:extLst>
          </p:cNvPr>
          <p:cNvSpPr>
            <a:spLocks noGrp="1"/>
          </p:cNvSpPr>
          <p:nvPr>
            <p:ph idx="1"/>
          </p:nvPr>
        </p:nvSpPr>
        <p:spPr/>
        <p:txBody>
          <a:bodyPr/>
          <a:lstStyle/>
          <a:p>
            <a:pPr lvl="1"/>
            <a:r>
              <a:rPr lang="en-AU" dirty="0"/>
              <a:t>There was some limited discussion on the Uni of Chicago results in January 2021 … but not much since</a:t>
            </a:r>
          </a:p>
          <a:p>
            <a:pPr lvl="1"/>
            <a:r>
              <a:rPr lang="en-AU" dirty="0"/>
              <a:t>In January 2021 …</a:t>
            </a:r>
          </a:p>
          <a:p>
            <a:pPr lvl="2"/>
            <a:r>
              <a:rPr lang="en-AU" dirty="0"/>
              <a:t>There were questions &amp; concerns about test setup &amp; realism from some …</a:t>
            </a:r>
          </a:p>
          <a:p>
            <a:pPr lvl="2"/>
            <a:r>
              <a:rPr lang="en-AU" dirty="0"/>
              <a:t>… but others drew the conclusion that </a:t>
            </a:r>
            <a:r>
              <a:rPr lang="en-AU" i="1" dirty="0"/>
              <a:t>this is a typical scenario and Wi-Fi is significantly impacted by a single LAA </a:t>
            </a:r>
            <a:r>
              <a:rPr lang="en-AU" dirty="0"/>
              <a:t>(from draft minutes)</a:t>
            </a:r>
          </a:p>
          <a:p>
            <a:pPr lvl="1"/>
            <a:r>
              <a:rPr lang="en-AU" dirty="0"/>
              <a:t>In March 2021 …</a:t>
            </a:r>
          </a:p>
          <a:p>
            <a:pPr lvl="2"/>
            <a:r>
              <a:rPr lang="en-AU" dirty="0"/>
              <a:t>Do the results represent something of concern to Wi-Fi operators/users?</a:t>
            </a:r>
          </a:p>
          <a:p>
            <a:pPr lvl="2"/>
            <a:r>
              <a:rPr lang="en-AU" dirty="0"/>
              <a:t>Is there an understanding of the causes of these results?</a:t>
            </a:r>
          </a:p>
          <a:p>
            <a:pPr lvl="2"/>
            <a:r>
              <a:rPr lang="en-AU" dirty="0"/>
              <a:t>Are there additional testing/monitoring that should occur?</a:t>
            </a:r>
          </a:p>
          <a:p>
            <a:pPr lvl="2"/>
            <a:r>
              <a:rPr lang="en-AU" dirty="0"/>
              <a:t>Is there anything that should/could be done to mitigate the risk?</a:t>
            </a:r>
          </a:p>
          <a:p>
            <a:pPr lvl="1"/>
            <a:r>
              <a:rPr lang="en-AU" dirty="0">
                <a:solidFill>
                  <a:srgbClr val="FF0000"/>
                </a:solidFill>
              </a:rPr>
              <a:t>In May 2021 …</a:t>
            </a:r>
          </a:p>
          <a:p>
            <a:pPr lvl="2"/>
            <a:r>
              <a:rPr lang="en-AU" dirty="0">
                <a:solidFill>
                  <a:srgbClr val="FF0000"/>
                </a:solidFill>
              </a:rPr>
              <a:t>Are there any further thoughts?</a:t>
            </a:r>
          </a:p>
          <a:p>
            <a:pPr lvl="2"/>
            <a:r>
              <a:rPr lang="en-AU" dirty="0">
                <a:solidFill>
                  <a:srgbClr val="FF0000"/>
                </a:solidFill>
              </a:rPr>
              <a:t>Volunteers for future submissions?</a:t>
            </a:r>
          </a:p>
        </p:txBody>
      </p:sp>
      <p:sp>
        <p:nvSpPr>
          <p:cNvPr id="4" name="Footer Placeholder 3">
            <a:extLst>
              <a:ext uri="{FF2B5EF4-FFF2-40B4-BE49-F238E27FC236}">
                <a16:creationId xmlns:a16="http://schemas.microsoft.com/office/drawing/2014/main" id="{486A6F4C-99DC-4685-914D-45EAB2C94DF2}"/>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27F100C-BFA0-4B4E-ADCC-6C043CF0EDB0}"/>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33</a:t>
            </a:fld>
            <a:endParaRPr lang="en-US"/>
          </a:p>
        </p:txBody>
      </p:sp>
    </p:spTree>
    <p:extLst>
      <p:ext uri="{BB962C8B-B14F-4D97-AF65-F5344CB8AC3E}">
        <p14:creationId xmlns:p14="http://schemas.microsoft.com/office/powerpoint/2010/main" val="9936549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issues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40722795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1ACA9-5886-4065-A6B4-4394C20C0AA0}"/>
              </a:ext>
            </a:extLst>
          </p:cNvPr>
          <p:cNvSpPr>
            <a:spLocks noGrp="1"/>
          </p:cNvSpPr>
          <p:nvPr>
            <p:ph type="title"/>
          </p:nvPr>
        </p:nvSpPr>
        <p:spPr/>
        <p:txBody>
          <a:bodyPr/>
          <a:lstStyle/>
          <a:p>
            <a:r>
              <a:rPr lang="en-AU" dirty="0"/>
              <a:t>Note that ESTI BRAN documents are available to IEEE 802.11 WG members</a:t>
            </a:r>
          </a:p>
        </p:txBody>
      </p:sp>
      <p:sp>
        <p:nvSpPr>
          <p:cNvPr id="3" name="Content Placeholder 2">
            <a:extLst>
              <a:ext uri="{FF2B5EF4-FFF2-40B4-BE49-F238E27FC236}">
                <a16:creationId xmlns:a16="http://schemas.microsoft.com/office/drawing/2014/main" id="{4AE0C1D3-160F-4683-8F9B-B56885951C3A}"/>
              </a:ext>
            </a:extLst>
          </p:cNvPr>
          <p:cNvSpPr>
            <a:spLocks noGrp="1"/>
          </p:cNvSpPr>
          <p:nvPr>
            <p:ph idx="1"/>
          </p:nvPr>
        </p:nvSpPr>
        <p:spPr/>
        <p:txBody>
          <a:bodyPr/>
          <a:lstStyle/>
          <a:p>
            <a:pPr lvl="1"/>
            <a:r>
              <a:rPr lang="en-AU" dirty="0"/>
              <a:t>Today’s material references many ETSI BRAN documents</a:t>
            </a:r>
          </a:p>
          <a:p>
            <a:pPr lvl="1"/>
            <a:r>
              <a:rPr lang="en-AU" dirty="0"/>
              <a:t>They are (or should be) available in the IEEE 802.11 WG members area</a:t>
            </a:r>
          </a:p>
          <a:p>
            <a:pPr lvl="2"/>
            <a:r>
              <a:rPr lang="en-AU" dirty="0"/>
              <a:t>See </a:t>
            </a:r>
            <a:r>
              <a:rPr lang="en-AU" dirty="0">
                <a:hlinkClick r:id="rId2"/>
              </a:rPr>
              <a:t>http://www.ieee802.org/11/private/ETSI_documents/BRAN</a:t>
            </a:r>
            <a:endParaRPr lang="en-AU" dirty="0"/>
          </a:p>
          <a:p>
            <a:pPr lvl="2"/>
            <a:endParaRPr lang="en-AU" dirty="0"/>
          </a:p>
        </p:txBody>
      </p:sp>
      <p:sp>
        <p:nvSpPr>
          <p:cNvPr id="4" name="Footer Placeholder 3">
            <a:extLst>
              <a:ext uri="{FF2B5EF4-FFF2-40B4-BE49-F238E27FC236}">
                <a16:creationId xmlns:a16="http://schemas.microsoft.com/office/drawing/2014/main" id="{FE377968-D115-4331-9108-1B3DD1CF552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E639CA4-2738-4CCC-A48F-AC810E5487FD}"/>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35019071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6 GHz issues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36</a:t>
            </a:fld>
            <a:endParaRPr lang="en-US"/>
          </a:p>
        </p:txBody>
      </p:sp>
    </p:spTree>
    <p:extLst>
      <p:ext uri="{BB962C8B-B14F-4D97-AF65-F5344CB8AC3E}">
        <p14:creationId xmlns:p14="http://schemas.microsoft.com/office/powerpoint/2010/main" val="4347069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B1657-5C15-4106-B8AA-0F03034BEB65}"/>
              </a:ext>
            </a:extLst>
          </p:cNvPr>
          <p:cNvSpPr>
            <a:spLocks noGrp="1"/>
          </p:cNvSpPr>
          <p:nvPr>
            <p:ph type="title"/>
          </p:nvPr>
        </p:nvSpPr>
        <p:spPr/>
        <p:txBody>
          <a:bodyPr/>
          <a:lstStyle/>
          <a:p>
            <a:r>
              <a:rPr lang="en-AU" dirty="0"/>
              <a:t>A stable draft of EN 303 687 includes the previously agreed 6 GHz compromise for </a:t>
            </a:r>
            <a:r>
              <a:rPr lang="en-AU" i="1" dirty="0"/>
              <a:t>ED-only</a:t>
            </a:r>
            <a:r>
              <a:rPr lang="en-AU" dirty="0"/>
              <a:t> @ -72 dBm</a:t>
            </a:r>
          </a:p>
        </p:txBody>
      </p:sp>
      <p:sp>
        <p:nvSpPr>
          <p:cNvPr id="3" name="Content Placeholder 2">
            <a:extLst>
              <a:ext uri="{FF2B5EF4-FFF2-40B4-BE49-F238E27FC236}">
                <a16:creationId xmlns:a16="http://schemas.microsoft.com/office/drawing/2014/main" id="{A457AEF6-508E-4443-8995-C6EA02B6B88C}"/>
              </a:ext>
            </a:extLst>
          </p:cNvPr>
          <p:cNvSpPr>
            <a:spLocks noGrp="1"/>
          </p:cNvSpPr>
          <p:nvPr>
            <p:ph idx="1"/>
          </p:nvPr>
        </p:nvSpPr>
        <p:spPr/>
        <p:txBody>
          <a:bodyPr/>
          <a:lstStyle/>
          <a:p>
            <a:r>
              <a:rPr lang="en-AU" dirty="0"/>
              <a:t>Document status as of BRAN#109</a:t>
            </a:r>
          </a:p>
          <a:p>
            <a:pPr lvl="1"/>
            <a:r>
              <a:rPr lang="en-US" dirty="0"/>
              <a:t>Draft EN 303 687 </a:t>
            </a:r>
            <a:r>
              <a:rPr lang="en-AU" dirty="0"/>
              <a:t>v0.0.12 (stable draft) – 12 Mar 2021</a:t>
            </a:r>
            <a:endParaRPr lang="en-GB" dirty="0"/>
          </a:p>
          <a:p>
            <a:r>
              <a:rPr lang="en-GB" dirty="0"/>
              <a:t>Discussion as of </a:t>
            </a:r>
            <a:r>
              <a:rPr lang="en-AU" dirty="0"/>
              <a:t>BRAN#109</a:t>
            </a:r>
          </a:p>
          <a:p>
            <a:pPr lvl="1"/>
            <a:r>
              <a:rPr lang="en-AU" dirty="0"/>
              <a:t> All agreements are included in EN 303 687 v0.0.12, including:</a:t>
            </a:r>
          </a:p>
          <a:p>
            <a:pPr lvl="2"/>
            <a:r>
              <a:rPr lang="en-AU" i="1" dirty="0"/>
              <a:t>ED-only</a:t>
            </a:r>
            <a:r>
              <a:rPr lang="en-AU" dirty="0"/>
              <a:t> at -72 dBm (reflecting previously discussed compromise)</a:t>
            </a:r>
          </a:p>
          <a:p>
            <a:pPr lvl="2"/>
            <a:r>
              <a:rPr lang="en-AU" dirty="0"/>
              <a:t>Contention based FBE (tweaks are ongoing)</a:t>
            </a:r>
          </a:p>
          <a:p>
            <a:pPr lvl="2"/>
            <a:r>
              <a:rPr lang="en-AU" dirty="0"/>
              <a:t>Variety of editorial issues &amp; issues with less relevance to coexistence</a:t>
            </a:r>
          </a:p>
          <a:p>
            <a:pPr lvl="1"/>
            <a:r>
              <a:rPr lang="en-AU" dirty="0"/>
              <a:t>A variety of issues without agreement after BRAN #108 are not incorporated into EN 303 687 v0.0.12, including:</a:t>
            </a:r>
          </a:p>
          <a:p>
            <a:pPr lvl="2"/>
            <a:r>
              <a:rPr lang="en-AU" dirty="0"/>
              <a:t>Synchronous access</a:t>
            </a:r>
          </a:p>
          <a:p>
            <a:pPr lvl="2"/>
            <a:r>
              <a:rPr lang="en-AU" dirty="0"/>
              <a:t>Wideband access</a:t>
            </a:r>
          </a:p>
          <a:p>
            <a:pPr lvl="2"/>
            <a:r>
              <a:rPr lang="en-AU" dirty="0"/>
              <a:t>LBT mechanisms</a:t>
            </a:r>
          </a:p>
          <a:p>
            <a:pPr lvl="2"/>
            <a:r>
              <a:rPr lang="en-AU" dirty="0"/>
              <a:t>NB FH access</a:t>
            </a:r>
          </a:p>
          <a:p>
            <a:pPr marL="184150" lvl="2" indent="0">
              <a:buNone/>
            </a:pPr>
            <a:endParaRPr lang="en-GB" dirty="0"/>
          </a:p>
        </p:txBody>
      </p:sp>
      <p:sp>
        <p:nvSpPr>
          <p:cNvPr id="4" name="Footer Placeholder 3">
            <a:extLst>
              <a:ext uri="{FF2B5EF4-FFF2-40B4-BE49-F238E27FC236}">
                <a16:creationId xmlns:a16="http://schemas.microsoft.com/office/drawing/2014/main" id="{BD3228F5-284D-418D-88BA-BDADC04DAE86}"/>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D9E964A0-2182-40D4-AF81-7EA9938AB1F5}"/>
              </a:ext>
            </a:extLst>
          </p:cNvPr>
          <p:cNvSpPr>
            <a:spLocks noGrp="1"/>
          </p:cNvSpPr>
          <p:nvPr>
            <p:ph type="sldNum" sz="quarter" idx="11"/>
          </p:nvPr>
        </p:nvSpPr>
        <p:spPr/>
        <p:txBody>
          <a:bodyPr/>
          <a:lstStyle/>
          <a:p>
            <a:r>
              <a:rPr lang="en-US"/>
              <a:t>Slide </a:t>
            </a:r>
            <a:fld id="{EF4002E7-DB4D-4CC3-8382-1939D19420D8}" type="slidenum">
              <a:rPr lang="en-US" smtClean="0"/>
              <a:pPr/>
              <a:t>37</a:t>
            </a:fld>
            <a:endParaRPr lang="en-US"/>
          </a:p>
        </p:txBody>
      </p:sp>
    </p:spTree>
    <p:extLst>
      <p:ext uri="{BB962C8B-B14F-4D97-AF65-F5344CB8AC3E}">
        <p14:creationId xmlns:p14="http://schemas.microsoft.com/office/powerpoint/2010/main" val="3500688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6 GHz unresolved issues</a:t>
            </a:r>
            <a:br>
              <a:rPr lang="en-AU" sz="2400" b="1" dirty="0">
                <a:solidFill>
                  <a:srgbClr val="FF0000"/>
                </a:solidFill>
              </a:rPr>
            </a:br>
            <a:r>
              <a:rPr lang="en-AU" sz="2400" b="1" dirty="0">
                <a:solidFill>
                  <a:srgbClr val="FF0000"/>
                </a:solidFill>
              </a:rPr>
              <a:t>(other than NB FH)</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38</a:t>
            </a:fld>
            <a:endParaRPr lang="en-US"/>
          </a:p>
        </p:txBody>
      </p:sp>
    </p:spTree>
    <p:extLst>
      <p:ext uri="{BB962C8B-B14F-4D97-AF65-F5344CB8AC3E}">
        <p14:creationId xmlns:p14="http://schemas.microsoft.com/office/powerpoint/2010/main" val="3663837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20E00-EFC9-4DE1-A325-A605A72D2A27}"/>
              </a:ext>
            </a:extLst>
          </p:cNvPr>
          <p:cNvSpPr>
            <a:spLocks noGrp="1"/>
          </p:cNvSpPr>
          <p:nvPr>
            <p:ph type="title"/>
          </p:nvPr>
        </p:nvSpPr>
        <p:spPr/>
        <p:txBody>
          <a:bodyPr/>
          <a:lstStyle/>
          <a:p>
            <a:r>
              <a:rPr lang="en-AU" dirty="0"/>
              <a:t>There was no progress on the question of </a:t>
            </a:r>
            <a:r>
              <a:rPr lang="en-AU" i="1" dirty="0"/>
              <a:t>synchronous access </a:t>
            </a:r>
            <a:r>
              <a:rPr lang="en-AU" dirty="0"/>
              <a:t>in EN 302 687 at BRAN#109</a:t>
            </a:r>
          </a:p>
        </p:txBody>
      </p:sp>
      <p:sp>
        <p:nvSpPr>
          <p:cNvPr id="3" name="Content Placeholder 2">
            <a:extLst>
              <a:ext uri="{FF2B5EF4-FFF2-40B4-BE49-F238E27FC236}">
                <a16:creationId xmlns:a16="http://schemas.microsoft.com/office/drawing/2014/main" id="{62409353-E5C0-4F4C-9DD3-143F72631170}"/>
              </a:ext>
            </a:extLst>
          </p:cNvPr>
          <p:cNvSpPr>
            <a:spLocks noGrp="1"/>
          </p:cNvSpPr>
          <p:nvPr>
            <p:ph idx="1"/>
          </p:nvPr>
        </p:nvSpPr>
        <p:spPr/>
        <p:txBody>
          <a:bodyPr/>
          <a:lstStyle/>
          <a:p>
            <a:pPr lvl="1"/>
            <a:r>
              <a:rPr lang="en-AU" dirty="0"/>
              <a:t>Access for Load Based Equipment (LBE) in EN 303 687 is based on using LBT for </a:t>
            </a:r>
            <a:r>
              <a:rPr lang="en-AU" i="1" dirty="0"/>
              <a:t>asynchronous access</a:t>
            </a:r>
          </a:p>
          <a:p>
            <a:pPr lvl="1"/>
            <a:r>
              <a:rPr lang="en-AU" dirty="0"/>
              <a:t>There has been discussion in ETSI BRAN about using LBT for </a:t>
            </a:r>
            <a:r>
              <a:rPr lang="en-AU" i="1" dirty="0"/>
              <a:t>synchronous access </a:t>
            </a:r>
            <a:r>
              <a:rPr lang="en-AU" dirty="0"/>
              <a:t>for a long time</a:t>
            </a:r>
          </a:p>
          <a:p>
            <a:pPr lvl="2"/>
            <a:r>
              <a:rPr lang="en-AU" dirty="0"/>
              <a:t>Qualcomm made the first proposal (</a:t>
            </a:r>
            <a:r>
              <a:rPr lang="en-US" dirty="0"/>
              <a:t>BRAN(19)104018)</a:t>
            </a:r>
            <a:r>
              <a:rPr lang="en-AU" dirty="0"/>
              <a:t> in 2019</a:t>
            </a:r>
          </a:p>
          <a:p>
            <a:pPr lvl="2"/>
            <a:r>
              <a:rPr lang="en-AU" dirty="0"/>
              <a:t>Wi-Fi, as currently defined, does not make use of this mechanism … but it could</a:t>
            </a:r>
          </a:p>
          <a:p>
            <a:pPr lvl="1"/>
            <a:r>
              <a:rPr lang="en-AU" dirty="0"/>
              <a:t>In BRAN#108 there was a continuation of the discussion about </a:t>
            </a:r>
            <a:r>
              <a:rPr lang="en-AU" i="1" dirty="0"/>
              <a:t>synchronous access</a:t>
            </a:r>
            <a:r>
              <a:rPr lang="en-AU" dirty="0"/>
              <a:t>, but no consensus was reached</a:t>
            </a:r>
          </a:p>
          <a:p>
            <a:pPr lvl="2"/>
            <a:r>
              <a:rPr lang="en-AU" dirty="0"/>
              <a:t>Qualcomm claimed </a:t>
            </a:r>
            <a:r>
              <a:rPr lang="en-AU" i="1" dirty="0"/>
              <a:t>synchronous access </a:t>
            </a:r>
            <a:r>
              <a:rPr lang="en-AU" dirty="0"/>
              <a:t>had important benefits for VLP devices, and showed how it could be added to EN 303 687</a:t>
            </a:r>
          </a:p>
          <a:p>
            <a:pPr lvl="2"/>
            <a:r>
              <a:rPr lang="en-AU" dirty="0"/>
              <a:t>Intel claimed there is no clear benefit to </a:t>
            </a:r>
            <a:r>
              <a:rPr lang="en-AU" i="1" dirty="0"/>
              <a:t>synchronous access, </a:t>
            </a:r>
            <a:r>
              <a:rPr lang="en-AU" dirty="0"/>
              <a:t>and asserted it should not be incorporated into EN 303 687</a:t>
            </a:r>
          </a:p>
          <a:p>
            <a:pPr lvl="1"/>
            <a:r>
              <a:rPr lang="en-AU" dirty="0"/>
              <a:t>There were no contributions or discussion at BRAN#109 related to </a:t>
            </a:r>
            <a:r>
              <a:rPr lang="en-AU" i="1" dirty="0"/>
              <a:t>synchronous access </a:t>
            </a:r>
            <a:r>
              <a:rPr lang="en-AU" dirty="0"/>
              <a:t>… and so nothing happened</a:t>
            </a:r>
          </a:p>
        </p:txBody>
      </p:sp>
      <p:sp>
        <p:nvSpPr>
          <p:cNvPr id="4" name="Footer Placeholder 3">
            <a:extLst>
              <a:ext uri="{FF2B5EF4-FFF2-40B4-BE49-F238E27FC236}">
                <a16:creationId xmlns:a16="http://schemas.microsoft.com/office/drawing/2014/main" id="{C666F30D-2D0B-4E28-82AF-92B8B234ADA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207D38A9-9147-4FF3-A851-87D101182929}"/>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39</a:t>
            </a:fld>
            <a:endParaRPr lang="en-US"/>
          </a:p>
        </p:txBody>
      </p:sp>
      <p:sp>
        <p:nvSpPr>
          <p:cNvPr id="6" name="Rectangle 5">
            <a:extLst>
              <a:ext uri="{FF2B5EF4-FFF2-40B4-BE49-F238E27FC236}">
                <a16:creationId xmlns:a16="http://schemas.microsoft.com/office/drawing/2014/main" id="{33DC4978-5E85-45F7-9D9D-183EB4217FCD}"/>
              </a:ext>
            </a:extLst>
          </p:cNvPr>
          <p:cNvSpPr/>
          <p:nvPr/>
        </p:nvSpPr>
        <p:spPr bwMode="auto">
          <a:xfrm rot="1433100">
            <a:off x="8063509" y="657921"/>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3667591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6">
            <a:extLst>
              <a:ext uri="{FF2B5EF4-FFF2-40B4-BE49-F238E27FC236}">
                <a16:creationId xmlns:a16="http://schemas.microsoft.com/office/drawing/2014/main" id="{7845249F-2465-4952-84E3-4A08F00E696C}"/>
              </a:ext>
            </a:extLst>
          </p:cNvPr>
          <p:cNvSpPr>
            <a:spLocks noGrp="1" noChangeArrowheads="1"/>
          </p:cNvSpPr>
          <p:nvPr>
            <p:ph type="title"/>
          </p:nvPr>
        </p:nvSpPr>
        <p:spPr>
          <a:xfrm>
            <a:off x="685800" y="685800"/>
            <a:ext cx="8305800" cy="1066800"/>
          </a:xfrm>
        </p:spPr>
        <p:txBody>
          <a:bodyPr/>
          <a:lstStyle/>
          <a:p>
            <a:r>
              <a:rPr lang="en-US" altLang="en-US" dirty="0"/>
              <a:t>Meetings shall be conducted in compliance with all applicable laws, including antitrust &amp; competition laws</a:t>
            </a:r>
          </a:p>
        </p:txBody>
      </p:sp>
      <p:sp>
        <p:nvSpPr>
          <p:cNvPr id="10243" name="Rectangle 1027">
            <a:extLst>
              <a:ext uri="{FF2B5EF4-FFF2-40B4-BE49-F238E27FC236}">
                <a16:creationId xmlns:a16="http://schemas.microsoft.com/office/drawing/2014/main" id="{4C4544FB-FEF3-466C-AD6B-6744D52CA26E}"/>
              </a:ext>
            </a:extLst>
          </p:cNvPr>
          <p:cNvSpPr>
            <a:spLocks noGrp="1" noChangeArrowheads="1"/>
          </p:cNvSpPr>
          <p:nvPr>
            <p:ph type="body" idx="1"/>
          </p:nvPr>
        </p:nvSpPr>
        <p:spPr>
          <a:xfrm>
            <a:off x="685800" y="1828800"/>
            <a:ext cx="7772400" cy="4114800"/>
          </a:xfrm>
        </p:spPr>
        <p:txBody>
          <a:bodyPr/>
          <a:lstStyle/>
          <a:p>
            <a:pPr lvl="1"/>
            <a:r>
              <a:rPr lang="en-US" altLang="en-US" dirty="0"/>
              <a:t>Don’t discuss the interpretation, validity, or essentiality of patents/patent claims</a:t>
            </a:r>
          </a:p>
          <a:p>
            <a:pPr lvl="1"/>
            <a:r>
              <a:rPr lang="en-US" altLang="en-US" dirty="0"/>
              <a:t>Don’t discuss specific license rates, terms, or conditions</a:t>
            </a:r>
          </a:p>
          <a:p>
            <a:pPr lvl="2"/>
            <a:r>
              <a:rPr lang="en-US" altLang="en-US" dirty="0"/>
              <a:t>Relative costs of different technical approaches that include relative costs of patent licensing terms may be discussed in standards development meetings</a:t>
            </a:r>
          </a:p>
          <a:p>
            <a:pPr lvl="3"/>
            <a:r>
              <a:rPr lang="en-GB" altLang="en-US" dirty="0"/>
              <a:t>Technical considerations remain the primary focus</a:t>
            </a:r>
            <a:endParaRPr lang="en-US" altLang="en-US" dirty="0"/>
          </a:p>
          <a:p>
            <a:pPr lvl="1"/>
            <a:r>
              <a:rPr lang="en-US" altLang="en-US" dirty="0"/>
              <a:t>Don’t discuss or engage in the fixing of product prices, allocation of customers, or division of sales markets</a:t>
            </a:r>
          </a:p>
          <a:p>
            <a:pPr lvl="1"/>
            <a:r>
              <a:rPr lang="en-US" altLang="en-US" dirty="0"/>
              <a:t>Don’t discuss the status or substance of ongoing or threatened litigation</a:t>
            </a:r>
          </a:p>
          <a:p>
            <a:pPr lvl="1"/>
            <a:r>
              <a:rPr lang="en-US" altLang="en-US" dirty="0"/>
              <a:t>Don’t be silent if inappropriate topics are discussed … do formally object</a:t>
            </a:r>
          </a:p>
          <a:p>
            <a:pPr lvl="1"/>
            <a:r>
              <a:rPr lang="en-US" altLang="en-US" dirty="0"/>
              <a:t>For more details, see IEEE-SA Standards Board Ops Man, 5.3.10 and </a:t>
            </a:r>
            <a:r>
              <a:rPr lang="en-US" altLang="en-US" i="1" dirty="0"/>
              <a:t>Antitrust and Competition Policy: What You Need to Know</a:t>
            </a:r>
            <a:r>
              <a:rPr lang="en-US" altLang="en-US" dirty="0"/>
              <a:t> available </a:t>
            </a:r>
            <a:r>
              <a:rPr lang="en-US" altLang="en-US" dirty="0">
                <a:hlinkClick r:id="rId2"/>
              </a:rPr>
              <a:t>here</a:t>
            </a:r>
            <a:endParaRPr lang="en-US" altLang="en-US" dirty="0"/>
          </a:p>
          <a:p>
            <a:pPr lvl="1"/>
            <a:r>
              <a:rPr lang="en-US" altLang="en-US" dirty="0"/>
              <a:t>If you have questions, contact the IEEE-SA Standards Board Patent Committee Administrator at patcom@ieee.org</a:t>
            </a:r>
            <a:br>
              <a:rPr lang="en-US" altLang="en-US" dirty="0"/>
            </a:br>
            <a:endParaRPr lang="en-US" altLang="en-US" dirty="0"/>
          </a:p>
          <a:p>
            <a:endParaRPr lang="en-US" altLang="en-US" dirty="0"/>
          </a:p>
        </p:txBody>
      </p:sp>
      <p:sp>
        <p:nvSpPr>
          <p:cNvPr id="7" name="Rectangle 6">
            <a:extLst>
              <a:ext uri="{FF2B5EF4-FFF2-40B4-BE49-F238E27FC236}">
                <a16:creationId xmlns:a16="http://schemas.microsoft.com/office/drawing/2014/main" id="{BAF5A41B-0124-48EC-9B34-EFA3D404D446}"/>
              </a:ext>
            </a:extLst>
          </p:cNvPr>
          <p:cNvSpPr/>
          <p:nvPr/>
        </p:nvSpPr>
        <p:spPr bwMode="auto">
          <a:xfrm rot="2228405">
            <a:off x="7658099" y="15908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20E00-EFC9-4DE1-A325-A605A72D2A27}"/>
              </a:ext>
            </a:extLst>
          </p:cNvPr>
          <p:cNvSpPr>
            <a:spLocks noGrp="1"/>
          </p:cNvSpPr>
          <p:nvPr>
            <p:ph type="title"/>
          </p:nvPr>
        </p:nvSpPr>
        <p:spPr/>
        <p:txBody>
          <a:bodyPr/>
          <a:lstStyle/>
          <a:p>
            <a:r>
              <a:rPr lang="en-AU" dirty="0"/>
              <a:t>There was no progress on the question of </a:t>
            </a:r>
            <a:r>
              <a:rPr lang="en-AU" i="1" dirty="0"/>
              <a:t>wideband LBT </a:t>
            </a:r>
            <a:r>
              <a:rPr lang="en-AU" dirty="0"/>
              <a:t>in EN 302 687 at BRAN#109</a:t>
            </a:r>
          </a:p>
        </p:txBody>
      </p:sp>
      <p:sp>
        <p:nvSpPr>
          <p:cNvPr id="3" name="Content Placeholder 2">
            <a:extLst>
              <a:ext uri="{FF2B5EF4-FFF2-40B4-BE49-F238E27FC236}">
                <a16:creationId xmlns:a16="http://schemas.microsoft.com/office/drawing/2014/main" id="{62409353-E5C0-4F4C-9DD3-143F72631170}"/>
              </a:ext>
            </a:extLst>
          </p:cNvPr>
          <p:cNvSpPr>
            <a:spLocks noGrp="1"/>
          </p:cNvSpPr>
          <p:nvPr>
            <p:ph idx="1"/>
          </p:nvPr>
        </p:nvSpPr>
        <p:spPr/>
        <p:txBody>
          <a:bodyPr/>
          <a:lstStyle/>
          <a:p>
            <a:pPr lvl="1"/>
            <a:r>
              <a:rPr lang="en-AU" dirty="0"/>
              <a:t>It has previously been proposed to allow the use of a </a:t>
            </a:r>
            <a:r>
              <a:rPr lang="en-AU" i="1" dirty="0"/>
              <a:t>wideband EDT </a:t>
            </a:r>
            <a:r>
              <a:rPr lang="en-AU" dirty="0"/>
              <a:t>as an alternative to the current multi-channel mechanisms in EN 303 687</a:t>
            </a:r>
          </a:p>
          <a:p>
            <a:pPr lvl="2"/>
            <a:r>
              <a:rPr lang="en-AU" dirty="0" err="1"/>
              <a:t>eg</a:t>
            </a:r>
            <a:r>
              <a:rPr lang="en-AU" dirty="0"/>
              <a:t> Use </a:t>
            </a:r>
            <a:r>
              <a:rPr lang="en-AU" i="1" dirty="0"/>
              <a:t>EDT</a:t>
            </a:r>
            <a:r>
              <a:rPr lang="en-AU" dirty="0"/>
              <a:t> of -69 dBm for 40 MHz channel …</a:t>
            </a:r>
          </a:p>
          <a:p>
            <a:pPr lvl="2"/>
            <a:r>
              <a:rPr lang="en-AU" dirty="0"/>
              <a:t>… rather than -72 dB for 20 MHz in primary &amp; secondary channels</a:t>
            </a:r>
          </a:p>
          <a:p>
            <a:pPr lvl="1"/>
            <a:r>
              <a:rPr lang="en-AU" dirty="0"/>
              <a:t>In BRAN#108, the discussion was inconclusive:</a:t>
            </a:r>
          </a:p>
          <a:p>
            <a:pPr lvl="2"/>
            <a:r>
              <a:rPr lang="en-AU" dirty="0"/>
              <a:t>Huawei asserted Wi-Fi/NR-U coexistence is not adversely affected</a:t>
            </a:r>
          </a:p>
          <a:p>
            <a:pPr lvl="2"/>
            <a:r>
              <a:rPr lang="en-AU" dirty="0"/>
              <a:t>Ericsson asserted is already allowed, but Qualcomm disagreed</a:t>
            </a:r>
          </a:p>
          <a:p>
            <a:pPr lvl="2"/>
            <a:r>
              <a:rPr lang="en-AU" dirty="0"/>
              <a:t>Cisco observed that Wi-Fi may need this to enable checking the secondary channels for PIFS … although it is a very complex part of the 802.11 spec</a:t>
            </a:r>
          </a:p>
          <a:p>
            <a:pPr lvl="1"/>
            <a:r>
              <a:rPr lang="en-AU" dirty="0"/>
              <a:t>In Jan 2021, the Coex SC was asked whether the Wi-Fi community would have an objection to enabling </a:t>
            </a:r>
            <a:r>
              <a:rPr lang="en-AU" i="1" dirty="0"/>
              <a:t>wideband EDT</a:t>
            </a:r>
            <a:endParaRPr lang="en-AU" dirty="0"/>
          </a:p>
          <a:p>
            <a:pPr lvl="2"/>
            <a:r>
              <a:rPr lang="en-AU" dirty="0"/>
              <a:t>No reaction so far … does anyone have a perspective they could share?</a:t>
            </a:r>
          </a:p>
          <a:p>
            <a:pPr marL="1588" lvl="1" indent="0">
              <a:buNone/>
            </a:pPr>
            <a:r>
              <a:rPr lang="en-AU" dirty="0"/>
              <a:t>There were no contributions or discussions at BRAN#109 related to </a:t>
            </a:r>
            <a:r>
              <a:rPr lang="en-AU" i="1" dirty="0"/>
              <a:t>wideband LBT </a:t>
            </a:r>
            <a:r>
              <a:rPr lang="en-AU" dirty="0"/>
              <a:t>… and so nothing happened</a:t>
            </a:r>
          </a:p>
        </p:txBody>
      </p:sp>
      <p:sp>
        <p:nvSpPr>
          <p:cNvPr id="4" name="Footer Placeholder 3">
            <a:extLst>
              <a:ext uri="{FF2B5EF4-FFF2-40B4-BE49-F238E27FC236}">
                <a16:creationId xmlns:a16="http://schemas.microsoft.com/office/drawing/2014/main" id="{C666F30D-2D0B-4E28-82AF-92B8B234ADA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207D38A9-9147-4FF3-A851-87D101182929}"/>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40</a:t>
            </a:fld>
            <a:endParaRPr lang="en-US"/>
          </a:p>
        </p:txBody>
      </p:sp>
      <p:sp>
        <p:nvSpPr>
          <p:cNvPr id="6" name="Rectangle 5">
            <a:extLst>
              <a:ext uri="{FF2B5EF4-FFF2-40B4-BE49-F238E27FC236}">
                <a16:creationId xmlns:a16="http://schemas.microsoft.com/office/drawing/2014/main" id="{6FFBE5D9-5868-48EA-BFF5-699A89C21938}"/>
              </a:ext>
            </a:extLst>
          </p:cNvPr>
          <p:cNvSpPr/>
          <p:nvPr/>
        </p:nvSpPr>
        <p:spPr bwMode="auto">
          <a:xfrm rot="1433100">
            <a:off x="8063509" y="657921"/>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29256282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20E00-EFC9-4DE1-A325-A605A72D2A27}"/>
              </a:ext>
            </a:extLst>
          </p:cNvPr>
          <p:cNvSpPr>
            <a:spLocks noGrp="1"/>
          </p:cNvSpPr>
          <p:nvPr>
            <p:ph type="title"/>
          </p:nvPr>
        </p:nvSpPr>
        <p:spPr/>
        <p:txBody>
          <a:bodyPr/>
          <a:lstStyle/>
          <a:p>
            <a:r>
              <a:rPr lang="en-AU" dirty="0"/>
              <a:t>There was no progress on the question of LBT changes in EN 302 687 at BRAN#109</a:t>
            </a:r>
          </a:p>
        </p:txBody>
      </p:sp>
      <p:sp>
        <p:nvSpPr>
          <p:cNvPr id="3" name="Content Placeholder 2">
            <a:extLst>
              <a:ext uri="{FF2B5EF4-FFF2-40B4-BE49-F238E27FC236}">
                <a16:creationId xmlns:a16="http://schemas.microsoft.com/office/drawing/2014/main" id="{62409353-E5C0-4F4C-9DD3-143F72631170}"/>
              </a:ext>
            </a:extLst>
          </p:cNvPr>
          <p:cNvSpPr>
            <a:spLocks noGrp="1"/>
          </p:cNvSpPr>
          <p:nvPr>
            <p:ph idx="1"/>
          </p:nvPr>
        </p:nvSpPr>
        <p:spPr/>
        <p:txBody>
          <a:bodyPr/>
          <a:lstStyle/>
          <a:p>
            <a:pPr lvl="1"/>
            <a:r>
              <a:rPr lang="en-AU" dirty="0"/>
              <a:t>In BRAN#108, </a:t>
            </a:r>
            <a:r>
              <a:rPr lang="en-AU" dirty="0" err="1"/>
              <a:t>Mediatek</a:t>
            </a:r>
            <a:r>
              <a:rPr lang="en-AU" dirty="0"/>
              <a:t> proposed that EN 303 687 (6 GHz) drop many of the adaptivity mechanisms from EN 301 893 (5 GHz) based on assertions they do not work, </a:t>
            </a:r>
            <a:r>
              <a:rPr lang="en-AU" dirty="0" err="1"/>
              <a:t>eg</a:t>
            </a:r>
            <a:endParaRPr lang="en-AU" dirty="0"/>
          </a:p>
          <a:p>
            <a:pPr lvl="2"/>
            <a:r>
              <a:rPr lang="en-AU" dirty="0"/>
              <a:t>Traffic classes should be removed because there are no associated rules</a:t>
            </a:r>
          </a:p>
          <a:p>
            <a:pPr lvl="2"/>
            <a:r>
              <a:rPr lang="en-AU" dirty="0"/>
              <a:t>High priority should be removed because it blocks low priority completely</a:t>
            </a:r>
          </a:p>
          <a:p>
            <a:pPr lvl="2"/>
            <a:r>
              <a:rPr lang="en-AU" dirty="0"/>
              <a:t>CW</a:t>
            </a:r>
            <a:r>
              <a:rPr lang="en-AU" baseline="-25000" dirty="0"/>
              <a:t>max</a:t>
            </a:r>
            <a:r>
              <a:rPr lang="en-AU" dirty="0"/>
              <a:t> is too low</a:t>
            </a:r>
          </a:p>
          <a:p>
            <a:pPr lvl="2"/>
            <a:r>
              <a:rPr lang="en-AU" dirty="0"/>
              <a:t>Broadcast should use CW</a:t>
            </a:r>
            <a:r>
              <a:rPr lang="en-AU" baseline="-25000" dirty="0"/>
              <a:t>max</a:t>
            </a:r>
          </a:p>
          <a:p>
            <a:pPr lvl="2"/>
            <a:r>
              <a:rPr lang="en-AU" dirty="0"/>
              <a:t>CW should not reset after successful </a:t>
            </a:r>
            <a:r>
              <a:rPr lang="en-AU" dirty="0" err="1"/>
              <a:t>tx</a:t>
            </a:r>
            <a:endParaRPr lang="en-AU" dirty="0"/>
          </a:p>
          <a:p>
            <a:pPr lvl="1"/>
            <a:r>
              <a:rPr lang="en-AU" dirty="0"/>
              <a:t>There was very little support for these proposals, with opposition from Broadcom, Qualcomm, Cisco, Ruckus &amp; Ericsson </a:t>
            </a:r>
          </a:p>
          <a:p>
            <a:pPr lvl="1"/>
            <a:r>
              <a:rPr lang="en-AU" dirty="0"/>
              <a:t>There were no contributions to BRAN#109 related to </a:t>
            </a:r>
            <a:r>
              <a:rPr lang="en-AU" dirty="0" err="1"/>
              <a:t>Mediatek’s</a:t>
            </a:r>
            <a:r>
              <a:rPr lang="en-AU" dirty="0"/>
              <a:t> proposal … … and so nothing happened </a:t>
            </a:r>
          </a:p>
          <a:p>
            <a:pPr lvl="2"/>
            <a:r>
              <a:rPr lang="en-AU" dirty="0"/>
              <a:t>It is possible the proposals are dead?</a:t>
            </a:r>
          </a:p>
        </p:txBody>
      </p:sp>
      <p:sp>
        <p:nvSpPr>
          <p:cNvPr id="4" name="Footer Placeholder 3">
            <a:extLst>
              <a:ext uri="{FF2B5EF4-FFF2-40B4-BE49-F238E27FC236}">
                <a16:creationId xmlns:a16="http://schemas.microsoft.com/office/drawing/2014/main" id="{C666F30D-2D0B-4E28-82AF-92B8B234ADA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207D38A9-9147-4FF3-A851-87D101182929}"/>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41</a:t>
            </a:fld>
            <a:endParaRPr lang="en-US"/>
          </a:p>
        </p:txBody>
      </p:sp>
      <p:sp>
        <p:nvSpPr>
          <p:cNvPr id="6" name="Rectangle 5">
            <a:extLst>
              <a:ext uri="{FF2B5EF4-FFF2-40B4-BE49-F238E27FC236}">
                <a16:creationId xmlns:a16="http://schemas.microsoft.com/office/drawing/2014/main" id="{15E2363B-7088-4404-9B9D-3CDF3CE0ED93}"/>
              </a:ext>
            </a:extLst>
          </p:cNvPr>
          <p:cNvSpPr/>
          <p:nvPr/>
        </p:nvSpPr>
        <p:spPr bwMode="auto">
          <a:xfrm rot="1433100">
            <a:off x="8063509" y="657921"/>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25723670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ETSI BRAN 6 GHz issues</a:t>
            </a:r>
          </a:p>
          <a:p>
            <a:pPr marL="342900" lvl="1" indent="-342900" algn="ctr">
              <a:buNone/>
            </a:pPr>
            <a:r>
              <a:rPr lang="en-AU" sz="2400" b="1" dirty="0">
                <a:solidFill>
                  <a:srgbClr val="FF0000"/>
                </a:solidFill>
              </a:rPr>
              <a:t>NB FH update</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42</a:t>
            </a:fld>
            <a:endParaRPr lang="en-US"/>
          </a:p>
        </p:txBody>
      </p:sp>
    </p:spTree>
    <p:extLst>
      <p:ext uri="{BB962C8B-B14F-4D97-AF65-F5344CB8AC3E}">
        <p14:creationId xmlns:p14="http://schemas.microsoft.com/office/powerpoint/2010/main" val="34813686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04FD3-1EF3-4A3A-ACE9-41E800265111}"/>
              </a:ext>
            </a:extLst>
          </p:cNvPr>
          <p:cNvSpPr>
            <a:spLocks noGrp="1"/>
          </p:cNvSpPr>
          <p:nvPr>
            <p:ph type="title"/>
          </p:nvPr>
        </p:nvSpPr>
        <p:spPr/>
        <p:txBody>
          <a:bodyPr/>
          <a:lstStyle/>
          <a:p>
            <a:r>
              <a:rPr lang="en-AU" dirty="0"/>
              <a:t>Many believe NB FH systems represent a potential threat to coexistence in the 6 GHz band in Europe</a:t>
            </a:r>
          </a:p>
        </p:txBody>
      </p:sp>
      <p:sp>
        <p:nvSpPr>
          <p:cNvPr id="3" name="Content Placeholder 2">
            <a:extLst>
              <a:ext uri="{FF2B5EF4-FFF2-40B4-BE49-F238E27FC236}">
                <a16:creationId xmlns:a16="http://schemas.microsoft.com/office/drawing/2014/main" id="{FE4BCFAC-123B-44C4-873F-3064927FE694}"/>
              </a:ext>
            </a:extLst>
          </p:cNvPr>
          <p:cNvSpPr>
            <a:spLocks noGrp="1"/>
          </p:cNvSpPr>
          <p:nvPr>
            <p:ph idx="1"/>
          </p:nvPr>
        </p:nvSpPr>
        <p:spPr/>
        <p:txBody>
          <a:bodyPr/>
          <a:lstStyle/>
          <a:p>
            <a:pPr lvl="1"/>
            <a:r>
              <a:rPr lang="en-AU" dirty="0"/>
              <a:t>In Nov 2020, the Coex SC were made aware of two PSD limits being discussed for VLP devices in Europe:</a:t>
            </a:r>
          </a:p>
          <a:p>
            <a:pPr lvl="2"/>
            <a:r>
              <a:rPr lang="en-AU" dirty="0"/>
              <a:t>Default: 1 dBm/MHz</a:t>
            </a:r>
          </a:p>
          <a:p>
            <a:pPr lvl="2"/>
            <a:r>
              <a:rPr lang="en-AU" dirty="0"/>
              <a:t>Narrowband (NB) devices: </a:t>
            </a:r>
            <a:r>
              <a:rPr lang="en-AU" b="1" dirty="0"/>
              <a:t>10 dBm/MHz with FH</a:t>
            </a:r>
            <a:r>
              <a:rPr lang="en-AU" dirty="0"/>
              <a:t> across at least 15 hops, with NB defined as a BW of less than 20 MHz</a:t>
            </a:r>
          </a:p>
          <a:p>
            <a:pPr lvl="1"/>
            <a:r>
              <a:rPr lang="en-AU" dirty="0"/>
              <a:t>Many in the Wi-Fi/NR-U/LAA industries were concerned that these NB FH systems could have an adverse affect on these systems</a:t>
            </a:r>
          </a:p>
          <a:p>
            <a:pPr lvl="2"/>
            <a:r>
              <a:rPr lang="en-AU" dirty="0" err="1"/>
              <a:t>ie</a:t>
            </a:r>
            <a:r>
              <a:rPr lang="en-AU" dirty="0"/>
              <a:t>, they will randomly “stomp” on Wi-Fi (and LAA/NR-U) systems without LBT leading to poor coexistence </a:t>
            </a:r>
            <a:r>
              <a:rPr lang="en-AU" dirty="0">
                <a:sym typeface="Wingdings" panose="05000000000000000000" pitchFamily="2" charset="2"/>
              </a:rPr>
              <a:t></a:t>
            </a:r>
          </a:p>
          <a:p>
            <a:pPr lvl="1"/>
            <a:r>
              <a:rPr lang="en-AU" dirty="0">
                <a:sym typeface="Wingdings" panose="05000000000000000000" pitchFamily="2" charset="2"/>
              </a:rPr>
              <a:t>A number of proposals were made in BRAN before BRAN#108 to incorporate these new rules …</a:t>
            </a:r>
          </a:p>
          <a:p>
            <a:pPr lvl="1"/>
            <a:r>
              <a:rPr lang="en-AU" dirty="0">
                <a:sym typeface="Wingdings" panose="05000000000000000000" pitchFamily="2" charset="2"/>
              </a:rPr>
              <a:t>… but it was agreed that the LS documenting the request from the ECC to ETSI BRAN to implement the rules was required first</a:t>
            </a:r>
          </a:p>
          <a:p>
            <a:pPr lvl="2"/>
            <a:endParaRPr lang="en-AU" dirty="0">
              <a:sym typeface="Wingdings" panose="05000000000000000000" pitchFamily="2" charset="2"/>
            </a:endParaRPr>
          </a:p>
        </p:txBody>
      </p:sp>
      <p:sp>
        <p:nvSpPr>
          <p:cNvPr id="4" name="Footer Placeholder 3">
            <a:extLst>
              <a:ext uri="{FF2B5EF4-FFF2-40B4-BE49-F238E27FC236}">
                <a16:creationId xmlns:a16="http://schemas.microsoft.com/office/drawing/2014/main" id="{784567CA-A1BA-4568-8483-87B7CAA1AC7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C476791-B702-4D51-B168-A29CA47D396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43</a:t>
            </a:fld>
            <a:endParaRPr lang="en-US"/>
          </a:p>
        </p:txBody>
      </p:sp>
      <p:sp>
        <p:nvSpPr>
          <p:cNvPr id="6" name="Rectangle 5">
            <a:extLst>
              <a:ext uri="{FF2B5EF4-FFF2-40B4-BE49-F238E27FC236}">
                <a16:creationId xmlns:a16="http://schemas.microsoft.com/office/drawing/2014/main" id="{D187455E-D347-4D78-B59E-A4A9F5C17673}"/>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From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34049754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AF675-FB29-41F4-99BB-5B20405EDCC6}"/>
              </a:ext>
            </a:extLst>
          </p:cNvPr>
          <p:cNvSpPr>
            <a:spLocks noGrp="1"/>
          </p:cNvSpPr>
          <p:nvPr>
            <p:ph type="title"/>
          </p:nvPr>
        </p:nvSpPr>
        <p:spPr>
          <a:xfrm>
            <a:off x="685799" y="685800"/>
            <a:ext cx="8219441" cy="1066800"/>
          </a:xfrm>
        </p:spPr>
        <p:txBody>
          <a:bodyPr/>
          <a:lstStyle/>
          <a:p>
            <a:r>
              <a:rPr lang="en-AU" dirty="0"/>
              <a:t>The ECC decision that allows NB FH requires ETSI BRAN to agree on a spectrum sharing mechanism</a:t>
            </a:r>
          </a:p>
        </p:txBody>
      </p:sp>
      <p:sp>
        <p:nvSpPr>
          <p:cNvPr id="3" name="Footer Placeholder 2">
            <a:extLst>
              <a:ext uri="{FF2B5EF4-FFF2-40B4-BE49-F238E27FC236}">
                <a16:creationId xmlns:a16="http://schemas.microsoft.com/office/drawing/2014/main" id="{56DC3239-1E2C-4E92-9256-7F6C243831E4}"/>
              </a:ext>
            </a:extLst>
          </p:cNvPr>
          <p:cNvSpPr>
            <a:spLocks noGrp="1"/>
          </p:cNvSpPr>
          <p:nvPr>
            <p:ph type="ftr" sz="quarter" idx="10"/>
          </p:nvPr>
        </p:nvSpPr>
        <p:spPr/>
        <p:txBody>
          <a:bodyPr/>
          <a:lstStyle/>
          <a:p>
            <a:pPr>
              <a:defRPr/>
            </a:pPr>
            <a:r>
              <a:rPr lang="en-US"/>
              <a:t>Andrew Myles, Cisco</a:t>
            </a:r>
            <a:endParaRPr lang="en-US" dirty="0"/>
          </a:p>
        </p:txBody>
      </p:sp>
      <p:sp>
        <p:nvSpPr>
          <p:cNvPr id="4" name="Slide Number Placeholder 3">
            <a:extLst>
              <a:ext uri="{FF2B5EF4-FFF2-40B4-BE49-F238E27FC236}">
                <a16:creationId xmlns:a16="http://schemas.microsoft.com/office/drawing/2014/main" id="{F13668FD-5B59-4500-817A-7D60577A2B3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44</a:t>
            </a:fld>
            <a:endParaRPr lang="en-US"/>
          </a:p>
        </p:txBody>
      </p:sp>
      <p:graphicFrame>
        <p:nvGraphicFramePr>
          <p:cNvPr id="7" name="Table 7">
            <a:extLst>
              <a:ext uri="{FF2B5EF4-FFF2-40B4-BE49-F238E27FC236}">
                <a16:creationId xmlns:a16="http://schemas.microsoft.com/office/drawing/2014/main" id="{8CD9CC30-B480-4FDE-8D31-1F48EED69A29}"/>
              </a:ext>
            </a:extLst>
          </p:cNvPr>
          <p:cNvGraphicFramePr>
            <a:graphicFrameLocks noGrp="1"/>
          </p:cNvGraphicFramePr>
          <p:nvPr>
            <p:extLst>
              <p:ext uri="{D42A27DB-BD31-4B8C-83A1-F6EECF244321}">
                <p14:modId xmlns:p14="http://schemas.microsoft.com/office/powerpoint/2010/main" val="4292659000"/>
              </p:ext>
            </p:extLst>
          </p:nvPr>
        </p:nvGraphicFramePr>
        <p:xfrm>
          <a:off x="409409" y="2486273"/>
          <a:ext cx="5943602" cy="3657600"/>
        </p:xfrm>
        <a:graphic>
          <a:graphicData uri="http://schemas.openxmlformats.org/drawingml/2006/table">
            <a:tbl>
              <a:tblPr firstRow="1" bandRow="1">
                <a:tableStyleId>{5C22544A-7EE6-4342-B048-85BDC9FD1C3A}</a:tableStyleId>
              </a:tblPr>
              <a:tblGrid>
                <a:gridCol w="3352801">
                  <a:extLst>
                    <a:ext uri="{9D8B030D-6E8A-4147-A177-3AD203B41FA5}">
                      <a16:colId xmlns:a16="http://schemas.microsoft.com/office/drawing/2014/main" val="2783008684"/>
                    </a:ext>
                  </a:extLst>
                </a:gridCol>
                <a:gridCol w="2590801">
                  <a:extLst>
                    <a:ext uri="{9D8B030D-6E8A-4147-A177-3AD203B41FA5}">
                      <a16:colId xmlns:a16="http://schemas.microsoft.com/office/drawing/2014/main" val="599445618"/>
                    </a:ext>
                  </a:extLst>
                </a:gridCol>
              </a:tblGrid>
              <a:tr h="188320">
                <a:tc>
                  <a:txBody>
                    <a:bodyPr/>
                    <a:lstStyle/>
                    <a:p>
                      <a:r>
                        <a:rPr lang="en-AU" sz="1200" dirty="0"/>
                        <a:t>Permissible operation </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0000"/>
                    </a:solidFill>
                  </a:tcPr>
                </a:tc>
                <a:tc>
                  <a:txBody>
                    <a:bodyPr/>
                    <a:lstStyle/>
                    <a:p>
                      <a:r>
                        <a:rPr lang="en-AU" sz="1200" dirty="0"/>
                        <a:t>Indoors and outdoors </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0000"/>
                    </a:solidFill>
                  </a:tcPr>
                </a:tc>
                <a:extLst>
                  <a:ext uri="{0D108BD9-81ED-4DB2-BD59-A6C34878D82A}">
                    <a16:rowId xmlns:a16="http://schemas.microsoft.com/office/drawing/2014/main" val="1787940074"/>
                  </a:ext>
                </a:extLst>
              </a:tr>
              <a:tr h="188320">
                <a:tc>
                  <a:txBody>
                    <a:bodyPr/>
                    <a:lstStyle/>
                    <a:p>
                      <a:r>
                        <a:rPr lang="en-AU" sz="1200" dirty="0"/>
                        <a:t>Category of device</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The VLP device is a portable device</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2720918734"/>
                  </a:ext>
                </a:extLst>
              </a:tr>
              <a:tr h="188320">
                <a:tc>
                  <a:txBody>
                    <a:bodyPr/>
                    <a:lstStyle/>
                    <a:p>
                      <a:r>
                        <a:rPr lang="en-AU" sz="1200" dirty="0"/>
                        <a:t>Frequency band</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5945-6425 MHz</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3870379334"/>
                  </a:ext>
                </a:extLst>
              </a:tr>
              <a:tr h="232176">
                <a:tc>
                  <a:txBody>
                    <a:bodyPr/>
                    <a:lstStyle/>
                    <a:p>
                      <a:r>
                        <a:rPr lang="en-AU" sz="1200" dirty="0"/>
                        <a:t>Channel access and occupation rules</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An adequate spectrum sharing mechanism shall be implemented.</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2473123919"/>
                  </a:ext>
                </a:extLst>
              </a:tr>
              <a:tr h="188320">
                <a:tc>
                  <a:txBody>
                    <a:bodyPr/>
                    <a:lstStyle/>
                    <a:p>
                      <a:r>
                        <a:rPr lang="en-AU" sz="1200" dirty="0"/>
                        <a:t>Maximum mean </a:t>
                      </a:r>
                      <a:r>
                        <a:rPr lang="en-AU" sz="1200" dirty="0" err="1"/>
                        <a:t>e.i.r.p</a:t>
                      </a:r>
                      <a:r>
                        <a:rPr lang="en-AU" sz="1200" dirty="0"/>
                        <a:t>. for in-band emissions (note 1)</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14 dBm</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794860304"/>
                  </a:ext>
                </a:extLst>
              </a:tr>
              <a:tr h="232176">
                <a:tc>
                  <a:txBody>
                    <a:bodyPr/>
                    <a:lstStyle/>
                    <a:p>
                      <a:r>
                        <a:rPr lang="en-AU" sz="1200" dirty="0"/>
                        <a:t>Maximum mean </a:t>
                      </a:r>
                      <a:r>
                        <a:rPr lang="en-AU" sz="1200" dirty="0" err="1"/>
                        <a:t>e.i.r.p</a:t>
                      </a:r>
                      <a:r>
                        <a:rPr lang="en-AU" sz="1200" dirty="0"/>
                        <a:t>. density for in-band emissions (note 1)</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1 dBm/MHz</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1449915946"/>
                  </a:ext>
                </a:extLst>
              </a:tr>
              <a:tr h="232176">
                <a:tc>
                  <a:txBody>
                    <a:bodyPr/>
                    <a:lstStyle/>
                    <a:p>
                      <a:r>
                        <a:rPr lang="en-AU" sz="1200" dirty="0"/>
                        <a:t>Narrowband usage maximum mean </a:t>
                      </a:r>
                      <a:r>
                        <a:rPr lang="en-AU" sz="1200" dirty="0" err="1"/>
                        <a:t>e.i.r.p</a:t>
                      </a:r>
                      <a:r>
                        <a:rPr lang="en-AU" sz="1200" dirty="0"/>
                        <a:t>. density for in-band emissions (note 1) (note 2)</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10 dBm/MHz</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344396094"/>
                  </a:ext>
                </a:extLst>
              </a:tr>
              <a:tr h="603657">
                <a:tc gridSpan="2">
                  <a:txBody>
                    <a:bodyPr/>
                    <a:lstStyle/>
                    <a:p>
                      <a:pPr marL="355600" indent="-355600"/>
                      <a:r>
                        <a:rPr lang="en-AU" sz="1200" dirty="0"/>
                        <a:t>Note 2: Narrowband (NB) devices are devices that operate in channels bandwidths below 20 </a:t>
                      </a:r>
                      <a:r>
                        <a:rPr lang="en-AU" sz="1200" dirty="0" err="1"/>
                        <a:t>MHz.</a:t>
                      </a:r>
                      <a:r>
                        <a:rPr lang="en-AU" sz="1200" dirty="0"/>
                        <a:t> Narrowband devices also require a frequency hopping mechanism based on at least 15 hop channels to operate at a PSD value above 1 dBm/</a:t>
                      </a:r>
                      <a:r>
                        <a:rPr lang="en-AU" sz="1200" dirty="0" err="1"/>
                        <a:t>MHz.</a:t>
                      </a:r>
                      <a:r>
                        <a:rPr lang="en-AU" sz="1200" dirty="0"/>
                        <a:t> </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hMerge="1">
                  <a:txBody>
                    <a:bodyPr/>
                    <a:lstStyle/>
                    <a:p>
                      <a:endParaRPr lang="en-AU" sz="1200" dirty="0"/>
                    </a:p>
                  </a:txBody>
                  <a:tcPr/>
                </a:tc>
                <a:extLst>
                  <a:ext uri="{0D108BD9-81ED-4DB2-BD59-A6C34878D82A}">
                    <a16:rowId xmlns:a16="http://schemas.microsoft.com/office/drawing/2014/main" val="4089012382"/>
                  </a:ext>
                </a:extLst>
              </a:tr>
            </a:tbl>
          </a:graphicData>
        </a:graphic>
      </p:graphicFrame>
      <p:sp>
        <p:nvSpPr>
          <p:cNvPr id="9" name="TextBox 8">
            <a:extLst>
              <a:ext uri="{FF2B5EF4-FFF2-40B4-BE49-F238E27FC236}">
                <a16:creationId xmlns:a16="http://schemas.microsoft.com/office/drawing/2014/main" id="{501C04FE-A0AC-4A85-9552-A1764C9EFE91}"/>
              </a:ext>
            </a:extLst>
          </p:cNvPr>
          <p:cNvSpPr txBox="1"/>
          <p:nvPr/>
        </p:nvSpPr>
        <p:spPr>
          <a:xfrm>
            <a:off x="238759" y="1752600"/>
            <a:ext cx="5933442" cy="584775"/>
          </a:xfrm>
          <a:prstGeom prst="rect">
            <a:avLst/>
          </a:prstGeom>
          <a:noFill/>
        </p:spPr>
        <p:txBody>
          <a:bodyPr wrap="square">
            <a:spAutoFit/>
          </a:bodyPr>
          <a:lstStyle/>
          <a:p>
            <a:r>
              <a:rPr lang="en-AU" sz="1600" dirty="0">
                <a:solidFill>
                  <a:srgbClr val="FF0000"/>
                </a:solidFill>
                <a:latin typeface="+mj-lt"/>
              </a:rPr>
              <a:t>Table 2: Very Low Power (VLP) WAS/RLAN devices</a:t>
            </a:r>
            <a:br>
              <a:rPr lang="en-AU" sz="1600" dirty="0">
                <a:solidFill>
                  <a:srgbClr val="FF0000"/>
                </a:solidFill>
                <a:latin typeface="+mj-lt"/>
              </a:rPr>
            </a:br>
            <a:r>
              <a:rPr lang="en-AU" sz="1600" dirty="0">
                <a:solidFill>
                  <a:srgbClr val="FF0000"/>
                </a:solidFill>
                <a:latin typeface="+mj-lt"/>
              </a:rPr>
              <a:t>(extract from </a:t>
            </a:r>
            <a:r>
              <a:rPr lang="en-AU" sz="1600" dirty="0">
                <a:latin typeface="+mj-lt"/>
                <a:hlinkClick r:id="rId2"/>
              </a:rPr>
              <a:t>ECC Decision (20)01</a:t>
            </a:r>
            <a:r>
              <a:rPr lang="en-AU" sz="1600" dirty="0">
                <a:solidFill>
                  <a:srgbClr val="FF0000"/>
                </a:solidFill>
                <a:latin typeface="+mj-lt"/>
              </a:rPr>
              <a:t>)</a:t>
            </a:r>
          </a:p>
        </p:txBody>
      </p:sp>
      <p:sp>
        <p:nvSpPr>
          <p:cNvPr id="10" name="Rectangle 9">
            <a:extLst>
              <a:ext uri="{FF2B5EF4-FFF2-40B4-BE49-F238E27FC236}">
                <a16:creationId xmlns:a16="http://schemas.microsoft.com/office/drawing/2014/main" id="{506956B1-EFC4-4845-B322-16B4E1BD5B66}"/>
              </a:ext>
            </a:extLst>
          </p:cNvPr>
          <p:cNvSpPr/>
          <p:nvPr/>
        </p:nvSpPr>
        <p:spPr bwMode="auto">
          <a:xfrm>
            <a:off x="7086600" y="5033763"/>
            <a:ext cx="1600200" cy="68580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a:ln>
                  <a:noFill/>
                </a:ln>
                <a:solidFill>
                  <a:srgbClr val="FF0000"/>
                </a:solidFill>
                <a:effectLst/>
                <a:latin typeface="+mj-lt"/>
              </a:rPr>
              <a:t>Allows NB FH at 10 dBm/MHz</a:t>
            </a:r>
          </a:p>
        </p:txBody>
      </p:sp>
      <p:cxnSp>
        <p:nvCxnSpPr>
          <p:cNvPr id="12" name="Connector: Elbow 11">
            <a:extLst>
              <a:ext uri="{FF2B5EF4-FFF2-40B4-BE49-F238E27FC236}">
                <a16:creationId xmlns:a16="http://schemas.microsoft.com/office/drawing/2014/main" id="{856E17D2-BAEB-49B2-BB7F-13F2C836AD60}"/>
              </a:ext>
            </a:extLst>
          </p:cNvPr>
          <p:cNvCxnSpPr>
            <a:cxnSpLocks/>
            <a:stCxn id="10" idx="1"/>
            <a:endCxn id="22" idx="3"/>
          </p:cNvCxnSpPr>
          <p:nvPr/>
        </p:nvCxnSpPr>
        <p:spPr bwMode="auto">
          <a:xfrm rot="10800000">
            <a:off x="6172196" y="5051784"/>
            <a:ext cx="914404" cy="324881"/>
          </a:xfrm>
          <a:prstGeom prst="bentConnector3">
            <a:avLst>
              <a:gd name="adj1" fmla="val 50000"/>
            </a:avLst>
          </a:prstGeom>
          <a:solidFill>
            <a:schemeClr val="accent1"/>
          </a:solidFill>
          <a:ln w="57150" cap="flat" cmpd="sng" algn="ctr">
            <a:solidFill>
              <a:srgbClr val="FF0000"/>
            </a:solidFill>
            <a:prstDash val="solid"/>
            <a:round/>
            <a:headEnd type="none" w="sm" len="sm"/>
            <a:tailEnd type="triangle"/>
          </a:ln>
          <a:effectLst/>
        </p:spPr>
      </p:cxnSp>
      <p:cxnSp>
        <p:nvCxnSpPr>
          <p:cNvPr id="13" name="Connector: Elbow 12">
            <a:extLst>
              <a:ext uri="{FF2B5EF4-FFF2-40B4-BE49-F238E27FC236}">
                <a16:creationId xmlns:a16="http://schemas.microsoft.com/office/drawing/2014/main" id="{71C2E8D9-04C5-4F50-B66D-2C21D71D036F}"/>
              </a:ext>
            </a:extLst>
          </p:cNvPr>
          <p:cNvCxnSpPr>
            <a:cxnSpLocks/>
            <a:stCxn id="10" idx="1"/>
            <a:endCxn id="25" idx="3"/>
          </p:cNvCxnSpPr>
          <p:nvPr/>
        </p:nvCxnSpPr>
        <p:spPr bwMode="auto">
          <a:xfrm rot="10800000" flipV="1">
            <a:off x="6172196" y="5376664"/>
            <a:ext cx="914404" cy="308096"/>
          </a:xfrm>
          <a:prstGeom prst="bentConnector3">
            <a:avLst>
              <a:gd name="adj1" fmla="val 50000"/>
            </a:avLst>
          </a:prstGeom>
          <a:solidFill>
            <a:schemeClr val="accent1"/>
          </a:solidFill>
          <a:ln w="57150" cap="flat" cmpd="sng" algn="ctr">
            <a:solidFill>
              <a:srgbClr val="FF0000"/>
            </a:solidFill>
            <a:prstDash val="solid"/>
            <a:round/>
            <a:headEnd type="none" w="sm" len="sm"/>
            <a:tailEnd type="triangle"/>
          </a:ln>
          <a:effectLst/>
        </p:spPr>
      </p:cxnSp>
      <p:sp>
        <p:nvSpPr>
          <p:cNvPr id="22" name="Rectangle 21">
            <a:extLst>
              <a:ext uri="{FF2B5EF4-FFF2-40B4-BE49-F238E27FC236}">
                <a16:creationId xmlns:a16="http://schemas.microsoft.com/office/drawing/2014/main" id="{584F3ACF-9682-4404-8D08-CA800EAA4865}"/>
              </a:ext>
            </a:extLst>
          </p:cNvPr>
          <p:cNvSpPr/>
          <p:nvPr/>
        </p:nvSpPr>
        <p:spPr bwMode="auto">
          <a:xfrm>
            <a:off x="3733795" y="4829771"/>
            <a:ext cx="2438401" cy="444024"/>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600" b="0" i="0" u="none" strike="noStrike" cap="none" normalizeH="0" baseline="0" dirty="0">
              <a:ln>
                <a:noFill/>
              </a:ln>
              <a:solidFill>
                <a:schemeClr val="tx1"/>
              </a:solidFill>
              <a:effectLst/>
              <a:latin typeface="+mj-lt"/>
            </a:endParaRPr>
          </a:p>
        </p:txBody>
      </p:sp>
      <p:sp>
        <p:nvSpPr>
          <p:cNvPr id="25" name="Rectangle 24">
            <a:extLst>
              <a:ext uri="{FF2B5EF4-FFF2-40B4-BE49-F238E27FC236}">
                <a16:creationId xmlns:a16="http://schemas.microsoft.com/office/drawing/2014/main" id="{74253A6F-4FC9-40EF-A800-85B9C3D74DDF}"/>
              </a:ext>
            </a:extLst>
          </p:cNvPr>
          <p:cNvSpPr/>
          <p:nvPr/>
        </p:nvSpPr>
        <p:spPr bwMode="auto">
          <a:xfrm>
            <a:off x="3733795" y="5268956"/>
            <a:ext cx="2438401" cy="831608"/>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600" b="0" i="0" u="none" strike="noStrike" cap="none" normalizeH="0" baseline="0" dirty="0">
              <a:ln>
                <a:noFill/>
              </a:ln>
              <a:solidFill>
                <a:schemeClr val="tx1"/>
              </a:solidFill>
              <a:effectLst/>
              <a:latin typeface="+mj-lt"/>
            </a:endParaRPr>
          </a:p>
        </p:txBody>
      </p:sp>
      <p:sp>
        <p:nvSpPr>
          <p:cNvPr id="36" name="Rectangle 35">
            <a:extLst>
              <a:ext uri="{FF2B5EF4-FFF2-40B4-BE49-F238E27FC236}">
                <a16:creationId xmlns:a16="http://schemas.microsoft.com/office/drawing/2014/main" id="{AFCDF9AB-6988-4A13-806C-C35FDD76A28E}"/>
              </a:ext>
            </a:extLst>
          </p:cNvPr>
          <p:cNvSpPr/>
          <p:nvPr/>
        </p:nvSpPr>
        <p:spPr bwMode="auto">
          <a:xfrm>
            <a:off x="6629400" y="3320910"/>
            <a:ext cx="2438400" cy="68580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ts val="800"/>
              </a:spcBef>
              <a:spcAft>
                <a:spcPct val="0"/>
              </a:spcAft>
              <a:buClrTx/>
              <a:buSzTx/>
              <a:buFontTx/>
              <a:buNone/>
              <a:tabLst/>
            </a:pPr>
            <a:r>
              <a:rPr kumimoji="0" lang="en-AU" sz="1600" b="0" i="0" u="none" strike="noStrike" cap="none" normalizeH="0" baseline="0" dirty="0">
                <a:ln>
                  <a:noFill/>
                </a:ln>
                <a:solidFill>
                  <a:srgbClr val="FF0000"/>
                </a:solidFill>
                <a:effectLst/>
                <a:latin typeface="+mj-lt"/>
              </a:rPr>
              <a:t>Requires an ETSI BRAN defined spectrum sharing mechanism</a:t>
            </a:r>
          </a:p>
          <a:p>
            <a:pPr marL="0" marR="0" indent="0" algn="l" defTabSz="914400" rtl="0" eaLnBrk="0" fontAlgn="base" latinLnBrk="0" hangingPunct="0">
              <a:lnSpc>
                <a:spcPct val="100000"/>
              </a:lnSpc>
              <a:spcBef>
                <a:spcPts val="800"/>
              </a:spcBef>
              <a:spcAft>
                <a:spcPct val="0"/>
              </a:spcAft>
              <a:buClrTx/>
              <a:buSzTx/>
              <a:buFontTx/>
              <a:buNone/>
              <a:tabLst/>
            </a:pPr>
            <a:r>
              <a:rPr kumimoji="0" lang="en-AU" sz="1600" b="0" i="0" u="none" strike="noStrike" cap="none" normalizeH="0" baseline="0" dirty="0">
                <a:ln>
                  <a:noFill/>
                </a:ln>
                <a:solidFill>
                  <a:srgbClr val="FF0000"/>
                </a:solidFill>
                <a:effectLst/>
                <a:latin typeface="+mj-lt"/>
              </a:rPr>
              <a:t>Maybe it will be based on LBT?</a:t>
            </a:r>
          </a:p>
        </p:txBody>
      </p:sp>
      <p:cxnSp>
        <p:nvCxnSpPr>
          <p:cNvPr id="38" name="Connector: Elbow 37">
            <a:extLst>
              <a:ext uri="{FF2B5EF4-FFF2-40B4-BE49-F238E27FC236}">
                <a16:creationId xmlns:a16="http://schemas.microsoft.com/office/drawing/2014/main" id="{D654F504-5110-4264-A476-581B85CFFEAF}"/>
              </a:ext>
            </a:extLst>
          </p:cNvPr>
          <p:cNvCxnSpPr>
            <a:cxnSpLocks/>
            <a:stCxn id="36" idx="1"/>
            <a:endCxn id="40" idx="3"/>
          </p:cNvCxnSpPr>
          <p:nvPr/>
        </p:nvCxnSpPr>
        <p:spPr bwMode="auto">
          <a:xfrm rot="10800000" flipV="1">
            <a:off x="6172196" y="3663810"/>
            <a:ext cx="457204" cy="1"/>
          </a:xfrm>
          <a:prstGeom prst="bentConnector3">
            <a:avLst>
              <a:gd name="adj1" fmla="val 50000"/>
            </a:avLst>
          </a:prstGeom>
          <a:solidFill>
            <a:schemeClr val="accent1"/>
          </a:solidFill>
          <a:ln w="57150" cap="flat" cmpd="sng" algn="ctr">
            <a:solidFill>
              <a:srgbClr val="FF0000"/>
            </a:solidFill>
            <a:prstDash val="solid"/>
            <a:round/>
            <a:headEnd type="none" w="sm" len="sm"/>
            <a:tailEnd type="triangle"/>
          </a:ln>
          <a:effectLst/>
        </p:spPr>
      </p:cxnSp>
      <p:sp>
        <p:nvSpPr>
          <p:cNvPr id="40" name="Rectangle 39">
            <a:extLst>
              <a:ext uri="{FF2B5EF4-FFF2-40B4-BE49-F238E27FC236}">
                <a16:creationId xmlns:a16="http://schemas.microsoft.com/office/drawing/2014/main" id="{211B6FBF-DD31-43CC-B69B-5EC342D00A5D}"/>
              </a:ext>
            </a:extLst>
          </p:cNvPr>
          <p:cNvSpPr/>
          <p:nvPr/>
        </p:nvSpPr>
        <p:spPr bwMode="auto">
          <a:xfrm>
            <a:off x="4190996" y="3433564"/>
            <a:ext cx="1981200" cy="46049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600" b="0" i="0" u="none" strike="noStrike" cap="none" normalizeH="0" baseline="0" dirty="0">
              <a:ln>
                <a:noFill/>
              </a:ln>
              <a:solidFill>
                <a:schemeClr val="tx1"/>
              </a:solidFill>
              <a:effectLst/>
              <a:latin typeface="+mj-lt"/>
            </a:endParaRPr>
          </a:p>
        </p:txBody>
      </p:sp>
      <p:sp>
        <p:nvSpPr>
          <p:cNvPr id="15" name="Rectangle 14">
            <a:extLst>
              <a:ext uri="{FF2B5EF4-FFF2-40B4-BE49-F238E27FC236}">
                <a16:creationId xmlns:a16="http://schemas.microsoft.com/office/drawing/2014/main" id="{AD8DDBB8-EFF8-453F-A577-A66231030841}"/>
              </a:ext>
            </a:extLst>
          </p:cNvPr>
          <p:cNvSpPr/>
          <p:nvPr/>
        </p:nvSpPr>
        <p:spPr bwMode="auto">
          <a:xfrm rot="2396923">
            <a:off x="8051029" y="545565"/>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From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9311923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6D9BDBD-BE04-4C79-9B8D-A4CE06E1EF4E}"/>
              </a:ext>
            </a:extLst>
          </p:cNvPr>
          <p:cNvSpPr>
            <a:spLocks noGrp="1"/>
          </p:cNvSpPr>
          <p:nvPr>
            <p:ph type="title"/>
          </p:nvPr>
        </p:nvSpPr>
        <p:spPr/>
        <p:txBody>
          <a:bodyPr/>
          <a:lstStyle/>
          <a:p>
            <a:r>
              <a:rPr lang="en-AU" dirty="0"/>
              <a:t>In BRAN#108 there were two proposals on how to implement the ECC decision related to NB FH </a:t>
            </a:r>
          </a:p>
        </p:txBody>
      </p:sp>
      <p:sp>
        <p:nvSpPr>
          <p:cNvPr id="3" name="Content Placeholder 2">
            <a:extLst>
              <a:ext uri="{FF2B5EF4-FFF2-40B4-BE49-F238E27FC236}">
                <a16:creationId xmlns:a16="http://schemas.microsoft.com/office/drawing/2014/main" id="{C097F16C-A209-49F2-B8ED-659CF0A216C8}"/>
              </a:ext>
            </a:extLst>
          </p:cNvPr>
          <p:cNvSpPr>
            <a:spLocks noGrp="1"/>
          </p:cNvSpPr>
          <p:nvPr>
            <p:ph idx="1"/>
          </p:nvPr>
        </p:nvSpPr>
        <p:spPr>
          <a:xfrm>
            <a:off x="685800" y="1905000"/>
            <a:ext cx="7772400" cy="4114800"/>
          </a:xfrm>
        </p:spPr>
        <p:txBody>
          <a:bodyPr/>
          <a:lstStyle/>
          <a:p>
            <a:r>
              <a:rPr lang="en-AU" dirty="0"/>
              <a:t>Submissions to BRAN#108 (Dec 2020)</a:t>
            </a:r>
          </a:p>
          <a:p>
            <a:pPr lvl="1"/>
            <a:r>
              <a:rPr lang="en-US" dirty="0"/>
              <a:t>BRAN(20)108014: </a:t>
            </a:r>
            <a:r>
              <a:rPr lang="en-AU" i="1" dirty="0"/>
              <a:t>Initial Integration of NB requirements into EN 303 687 as per EC Regulation </a:t>
            </a:r>
            <a:r>
              <a:rPr lang="en-AU" dirty="0"/>
              <a:t>(Apple)</a:t>
            </a:r>
            <a:endParaRPr lang="en-US" dirty="0"/>
          </a:p>
          <a:p>
            <a:pPr lvl="1"/>
            <a:r>
              <a:rPr lang="en-US" dirty="0"/>
              <a:t>BRAN(20)108038: </a:t>
            </a:r>
            <a:r>
              <a:rPr lang="en-US" i="1" dirty="0"/>
              <a:t>6GHz VLP Narrowband </a:t>
            </a:r>
            <a:r>
              <a:rPr lang="en-US" dirty="0"/>
              <a:t>(</a:t>
            </a:r>
            <a:r>
              <a:rPr lang="en-AU" dirty="0"/>
              <a:t>Qualcomm </a:t>
            </a:r>
            <a:r>
              <a:rPr lang="en-AU" i="1" dirty="0"/>
              <a:t>et al</a:t>
            </a:r>
            <a:r>
              <a:rPr lang="en-US" dirty="0"/>
              <a:t>)</a:t>
            </a:r>
          </a:p>
          <a:p>
            <a:pPr lvl="1"/>
            <a:r>
              <a:rPr lang="en-US" dirty="0"/>
              <a:t>BRAN(20)108039 </a:t>
            </a:r>
            <a:r>
              <a:rPr lang="en-US" i="1" dirty="0"/>
              <a:t>NB Analysis </a:t>
            </a:r>
            <a:r>
              <a:rPr lang="en-US" dirty="0"/>
              <a:t>(Qualcomm)</a:t>
            </a:r>
          </a:p>
          <a:p>
            <a:r>
              <a:rPr lang="en-GB" dirty="0"/>
              <a:t>Summary of presentations at </a:t>
            </a:r>
            <a:r>
              <a:rPr lang="en-AU" dirty="0"/>
              <a:t>BRAN#108</a:t>
            </a:r>
          </a:p>
          <a:p>
            <a:pPr lvl="1"/>
            <a:r>
              <a:rPr lang="en-US" dirty="0"/>
              <a:t>BRAN(20)108014 </a:t>
            </a:r>
            <a:r>
              <a:rPr lang="en-GB" dirty="0"/>
              <a:t>from Apple copies the three FH mechanisms in EN 300 328 V2.2.2 (2.4 GHz) into EN 303 687 (6 GHz)</a:t>
            </a:r>
          </a:p>
          <a:p>
            <a:pPr lvl="1"/>
            <a:r>
              <a:rPr lang="en-US" dirty="0"/>
              <a:t>BRAN(20)108038</a:t>
            </a:r>
            <a:r>
              <a:rPr lang="en-GB" dirty="0"/>
              <a:t> from Qualcomm</a:t>
            </a:r>
            <a:r>
              <a:rPr lang="en-GB" i="1" dirty="0"/>
              <a:t> et al</a:t>
            </a:r>
            <a:r>
              <a:rPr lang="en-GB" dirty="0"/>
              <a:t> provided an alternative mechanism for including NB FH into EN 303 687 that requires a COT be obtained using LBE or FBE in the normal way before transmission</a:t>
            </a:r>
          </a:p>
          <a:p>
            <a:pPr lvl="1"/>
            <a:r>
              <a:rPr lang="en-US" dirty="0"/>
              <a:t>BRAN(20)108039</a:t>
            </a:r>
            <a:r>
              <a:rPr lang="en-GB" dirty="0"/>
              <a:t> from Qualcomm explains why the three FH mechanisms proposed by Apple lead to poor coexistence </a:t>
            </a:r>
          </a:p>
        </p:txBody>
      </p:sp>
      <p:sp>
        <p:nvSpPr>
          <p:cNvPr id="4" name="Footer Placeholder 3">
            <a:extLst>
              <a:ext uri="{FF2B5EF4-FFF2-40B4-BE49-F238E27FC236}">
                <a16:creationId xmlns:a16="http://schemas.microsoft.com/office/drawing/2014/main" id="{4C06E83E-8BBF-4284-892D-8726D14AC4C0}"/>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58A03D9-144C-4D5B-970C-6C85576C31A6}"/>
              </a:ext>
            </a:extLst>
          </p:cNvPr>
          <p:cNvSpPr>
            <a:spLocks noGrp="1"/>
          </p:cNvSpPr>
          <p:nvPr>
            <p:ph type="sldNum" sz="quarter" idx="11"/>
          </p:nvPr>
        </p:nvSpPr>
        <p:spPr/>
        <p:txBody>
          <a:bodyPr/>
          <a:lstStyle/>
          <a:p>
            <a:r>
              <a:rPr lang="en-US"/>
              <a:t>Slide </a:t>
            </a:r>
            <a:fld id="{EF4002E7-DB4D-4CC3-8382-1939D19420D8}" type="slidenum">
              <a:rPr lang="en-US" smtClean="0"/>
              <a:pPr/>
              <a:t>45</a:t>
            </a:fld>
            <a:endParaRPr lang="en-US"/>
          </a:p>
        </p:txBody>
      </p:sp>
      <p:sp>
        <p:nvSpPr>
          <p:cNvPr id="6" name="Rectangle 5">
            <a:extLst>
              <a:ext uri="{FF2B5EF4-FFF2-40B4-BE49-F238E27FC236}">
                <a16:creationId xmlns:a16="http://schemas.microsoft.com/office/drawing/2014/main" id="{840FE2A3-4FB3-4B5B-8B90-52187CD12BC2}"/>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a:t>
            </a:r>
            <a:r>
              <a:rPr kumimoji="0" lang="en-AU" sz="1600" b="1" i="0" u="none" strike="noStrike" cap="none" normalizeH="0" baseline="0" dirty="0">
                <a:ln>
                  <a:noFill/>
                </a:ln>
                <a:solidFill>
                  <a:srgbClr val="FF0000"/>
                </a:solidFill>
                <a:effectLst/>
                <a:latin typeface="+mj-lt"/>
              </a:rPr>
              <a:t>fined from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581215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DEADF-F103-4414-95BA-CC83279F1A48}"/>
              </a:ext>
            </a:extLst>
          </p:cNvPr>
          <p:cNvSpPr>
            <a:spLocks noGrp="1"/>
          </p:cNvSpPr>
          <p:nvPr>
            <p:ph type="title"/>
          </p:nvPr>
        </p:nvSpPr>
        <p:spPr/>
        <p:txBody>
          <a:bodyPr/>
          <a:lstStyle/>
          <a:p>
            <a:r>
              <a:rPr lang="en-AU" dirty="0"/>
              <a:t>There were many objections &amp; some support in BRAN#108 for the NB FH proposal from Apple</a:t>
            </a:r>
          </a:p>
        </p:txBody>
      </p:sp>
      <p:sp>
        <p:nvSpPr>
          <p:cNvPr id="3" name="Content Placeholder 2">
            <a:extLst>
              <a:ext uri="{FF2B5EF4-FFF2-40B4-BE49-F238E27FC236}">
                <a16:creationId xmlns:a16="http://schemas.microsoft.com/office/drawing/2014/main" id="{CC3C2693-A263-4476-A31F-BC5FA4ACF653}"/>
              </a:ext>
            </a:extLst>
          </p:cNvPr>
          <p:cNvSpPr>
            <a:spLocks noGrp="1"/>
          </p:cNvSpPr>
          <p:nvPr>
            <p:ph idx="1"/>
          </p:nvPr>
        </p:nvSpPr>
        <p:spPr/>
        <p:txBody>
          <a:bodyPr/>
          <a:lstStyle/>
          <a:p>
            <a:r>
              <a:rPr lang="en-GB" dirty="0"/>
              <a:t>Summary of presentations at </a:t>
            </a:r>
            <a:r>
              <a:rPr lang="en-AU" dirty="0"/>
              <a:t>BRAN#108</a:t>
            </a:r>
          </a:p>
          <a:p>
            <a:pPr lvl="1"/>
            <a:r>
              <a:rPr lang="en-AU" dirty="0"/>
              <a:t>There were many objections to the proposal from Apple</a:t>
            </a:r>
          </a:p>
          <a:p>
            <a:pPr lvl="2"/>
            <a:r>
              <a:rPr lang="en-AU" dirty="0">
                <a:solidFill>
                  <a:srgbClr val="FF0000"/>
                </a:solidFill>
              </a:rPr>
              <a:t>Microsoft: lack of support studies; 6 GHz has a higher bar than 2.4 GHz (ISM); this new and unknown technology should not get a free pass</a:t>
            </a:r>
          </a:p>
          <a:p>
            <a:pPr lvl="2"/>
            <a:r>
              <a:rPr lang="en-AU" dirty="0" err="1">
                <a:solidFill>
                  <a:srgbClr val="FF0000"/>
                </a:solidFill>
              </a:rPr>
              <a:t>Quorvo</a:t>
            </a:r>
            <a:r>
              <a:rPr lang="en-AU" dirty="0">
                <a:solidFill>
                  <a:srgbClr val="FF0000"/>
                </a:solidFill>
              </a:rPr>
              <a:t>: use of EN 300 328 inappropriate in 6GHz; where are the studies?</a:t>
            </a:r>
          </a:p>
          <a:p>
            <a:pPr lvl="2"/>
            <a:r>
              <a:rPr lang="en-AU" dirty="0">
                <a:solidFill>
                  <a:srgbClr val="FF0000"/>
                </a:solidFill>
              </a:rPr>
              <a:t>Facebook: concerned about coexistence, especially in wider channels</a:t>
            </a:r>
          </a:p>
          <a:p>
            <a:pPr lvl="2"/>
            <a:r>
              <a:rPr lang="en-AU" dirty="0">
                <a:solidFill>
                  <a:srgbClr val="FF0000"/>
                </a:solidFill>
              </a:rPr>
              <a:t>Cisco: lack of supporting studies</a:t>
            </a:r>
          </a:p>
          <a:p>
            <a:pPr lvl="2"/>
            <a:r>
              <a:rPr lang="en-AU" dirty="0">
                <a:solidFill>
                  <a:srgbClr val="FF0000"/>
                </a:solidFill>
              </a:rPr>
              <a:t>Qualcomm/Facebook: </a:t>
            </a:r>
            <a:r>
              <a:rPr lang="en-AU" dirty="0" err="1">
                <a:solidFill>
                  <a:srgbClr val="FF0000"/>
                </a:solidFill>
              </a:rPr>
              <a:t>coex</a:t>
            </a:r>
            <a:r>
              <a:rPr lang="en-AU" dirty="0">
                <a:solidFill>
                  <a:srgbClr val="FF0000"/>
                </a:solidFill>
              </a:rPr>
              <a:t> in 6 GHz between Wi-Fi/LAA/NR-U is result of many years of work; similar work is required for NB FH before it can be accepted</a:t>
            </a:r>
          </a:p>
          <a:p>
            <a:pPr lvl="2"/>
            <a:r>
              <a:rPr lang="en-AU" dirty="0">
                <a:solidFill>
                  <a:srgbClr val="FF0000"/>
                </a:solidFill>
              </a:rPr>
              <a:t>OFCOM: 6 GHz is not like 2.4 GHz and some sort of LBT is probably needed</a:t>
            </a:r>
          </a:p>
          <a:p>
            <a:pPr lvl="2"/>
            <a:r>
              <a:rPr lang="en-AU" dirty="0">
                <a:solidFill>
                  <a:srgbClr val="FF0000"/>
                </a:solidFill>
              </a:rPr>
              <a:t>Qualcomm/Facebook/Microsoft/Intel: – see BRAN(20)108038</a:t>
            </a:r>
          </a:p>
          <a:p>
            <a:pPr lvl="1"/>
            <a:r>
              <a:rPr lang="en-AU" dirty="0"/>
              <a:t>There was some support for the proposal from Apple</a:t>
            </a:r>
          </a:p>
          <a:p>
            <a:pPr lvl="2"/>
            <a:r>
              <a:rPr lang="en-AU" dirty="0">
                <a:solidFill>
                  <a:srgbClr val="00B050"/>
                </a:solidFill>
              </a:rPr>
              <a:t>Ericsson/</a:t>
            </a:r>
            <a:r>
              <a:rPr lang="en-AU" dirty="0" err="1">
                <a:solidFill>
                  <a:srgbClr val="00B050"/>
                </a:solidFill>
              </a:rPr>
              <a:t>BMWi</a:t>
            </a:r>
            <a:r>
              <a:rPr lang="en-AU" dirty="0">
                <a:solidFill>
                  <a:srgbClr val="00B050"/>
                </a:solidFill>
              </a:rPr>
              <a:t>: new technology deserves same access to the spectrum and it is natural to use 2.4 GHz based schemes; RLAN stakeholders need to prove a problem</a:t>
            </a:r>
          </a:p>
          <a:p>
            <a:pPr lvl="1"/>
            <a:endParaRPr lang="en-AU" dirty="0"/>
          </a:p>
        </p:txBody>
      </p:sp>
      <p:sp>
        <p:nvSpPr>
          <p:cNvPr id="4" name="Footer Placeholder 3">
            <a:extLst>
              <a:ext uri="{FF2B5EF4-FFF2-40B4-BE49-F238E27FC236}">
                <a16:creationId xmlns:a16="http://schemas.microsoft.com/office/drawing/2014/main" id="{9A5E6CA0-ED25-4B34-B22A-37B50BAE7459}"/>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EF8FBC5-1C10-4E72-AC2F-128CA6B8026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46</a:t>
            </a:fld>
            <a:endParaRPr lang="en-US"/>
          </a:p>
        </p:txBody>
      </p:sp>
      <p:sp>
        <p:nvSpPr>
          <p:cNvPr id="6" name="Rectangle 5">
            <a:extLst>
              <a:ext uri="{FF2B5EF4-FFF2-40B4-BE49-F238E27FC236}">
                <a16:creationId xmlns:a16="http://schemas.microsoft.com/office/drawing/2014/main" id="{1234E4EE-EE5A-4BBF-A375-FAC668753062}"/>
              </a:ext>
            </a:extLst>
          </p:cNvPr>
          <p:cNvSpPr/>
          <p:nvPr/>
        </p:nvSpPr>
        <p:spPr bwMode="auto">
          <a:xfrm rot="2396923">
            <a:off x="8051029" y="621765"/>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32612660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BF7E7-18B4-48A9-BE2D-4B17E433363D}"/>
              </a:ext>
            </a:extLst>
          </p:cNvPr>
          <p:cNvSpPr>
            <a:spLocks noGrp="1"/>
          </p:cNvSpPr>
          <p:nvPr>
            <p:ph type="title"/>
          </p:nvPr>
        </p:nvSpPr>
        <p:spPr/>
        <p:txBody>
          <a:bodyPr/>
          <a:lstStyle/>
          <a:p>
            <a:r>
              <a:rPr lang="en-AU" dirty="0"/>
              <a:t>There was agreement at BRAN#108  that there was an ECC decision but nothing more …</a:t>
            </a:r>
            <a:br>
              <a:rPr lang="en-AU" dirty="0"/>
            </a:br>
            <a:endParaRPr lang="en-AU" dirty="0"/>
          </a:p>
        </p:txBody>
      </p:sp>
      <p:sp>
        <p:nvSpPr>
          <p:cNvPr id="3" name="Content Placeholder 2">
            <a:extLst>
              <a:ext uri="{FF2B5EF4-FFF2-40B4-BE49-F238E27FC236}">
                <a16:creationId xmlns:a16="http://schemas.microsoft.com/office/drawing/2014/main" id="{500CF7EC-0054-477F-90BF-E99A65777EC5}"/>
              </a:ext>
            </a:extLst>
          </p:cNvPr>
          <p:cNvSpPr>
            <a:spLocks noGrp="1"/>
          </p:cNvSpPr>
          <p:nvPr>
            <p:ph idx="1"/>
          </p:nvPr>
        </p:nvSpPr>
        <p:spPr/>
        <p:txBody>
          <a:bodyPr/>
          <a:lstStyle/>
          <a:p>
            <a:pPr lvl="1"/>
            <a:r>
              <a:rPr lang="en-AU" dirty="0"/>
              <a:t>There was agreement at BRAN#108 that BRAN had a task to perform based on the ECC decision allowing NB FH …</a:t>
            </a:r>
          </a:p>
          <a:p>
            <a:pPr lvl="1"/>
            <a:r>
              <a:rPr lang="en-AU" dirty="0"/>
              <a:t>… but there was no agreement on how to perform that task!</a:t>
            </a:r>
          </a:p>
          <a:p>
            <a:pPr lvl="1"/>
            <a:r>
              <a:rPr lang="en-AU" dirty="0"/>
              <a:t>One of the problems for many people is that:</a:t>
            </a:r>
          </a:p>
          <a:p>
            <a:pPr lvl="2"/>
            <a:r>
              <a:rPr lang="en-AU" dirty="0"/>
              <a:t>This NB FH proposal by Apple seemed to come from nowhere …</a:t>
            </a:r>
          </a:p>
          <a:p>
            <a:pPr lvl="2"/>
            <a:r>
              <a:rPr lang="en-AU" dirty="0"/>
              <a:t>… and does not seem to be based on any standard</a:t>
            </a:r>
          </a:p>
        </p:txBody>
      </p:sp>
      <p:sp>
        <p:nvSpPr>
          <p:cNvPr id="4" name="Footer Placeholder 3">
            <a:extLst>
              <a:ext uri="{FF2B5EF4-FFF2-40B4-BE49-F238E27FC236}">
                <a16:creationId xmlns:a16="http://schemas.microsoft.com/office/drawing/2014/main" id="{79B59FD2-B719-40A6-8170-08FD6ED77AF2}"/>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9301D36-A2F3-40D2-8DBA-8C630D94FA41}"/>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47</a:t>
            </a:fld>
            <a:endParaRPr lang="en-US"/>
          </a:p>
        </p:txBody>
      </p:sp>
      <p:sp>
        <p:nvSpPr>
          <p:cNvPr id="6" name="Rectangle 5">
            <a:extLst>
              <a:ext uri="{FF2B5EF4-FFF2-40B4-BE49-F238E27FC236}">
                <a16:creationId xmlns:a16="http://schemas.microsoft.com/office/drawing/2014/main" id="{D77437A5-8887-48E2-AEC8-B96DAE9D1E15}"/>
              </a:ext>
            </a:extLst>
          </p:cNvPr>
          <p:cNvSpPr/>
          <p:nvPr/>
        </p:nvSpPr>
        <p:spPr bwMode="auto">
          <a:xfrm rot="2396923">
            <a:off x="8051029" y="621765"/>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35391617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04FD3-1EF3-4A3A-ACE9-41E800265111}"/>
              </a:ext>
            </a:extLst>
          </p:cNvPr>
          <p:cNvSpPr>
            <a:spLocks noGrp="1"/>
          </p:cNvSpPr>
          <p:nvPr>
            <p:ph type="title"/>
          </p:nvPr>
        </p:nvSpPr>
        <p:spPr/>
        <p:txBody>
          <a:bodyPr/>
          <a:lstStyle/>
          <a:p>
            <a:r>
              <a:rPr lang="en-AU" dirty="0"/>
              <a:t>There have been numerous submissions to ETSI BRAN on NB FH in 6 GHz since BRAN#108</a:t>
            </a:r>
          </a:p>
        </p:txBody>
      </p:sp>
      <p:sp>
        <p:nvSpPr>
          <p:cNvPr id="3" name="Content Placeholder 2">
            <a:extLst>
              <a:ext uri="{FF2B5EF4-FFF2-40B4-BE49-F238E27FC236}">
                <a16:creationId xmlns:a16="http://schemas.microsoft.com/office/drawing/2014/main" id="{FE4BCFAC-123B-44C4-873F-3064927FE694}"/>
              </a:ext>
            </a:extLst>
          </p:cNvPr>
          <p:cNvSpPr>
            <a:spLocks noGrp="1"/>
          </p:cNvSpPr>
          <p:nvPr>
            <p:ph idx="1"/>
          </p:nvPr>
        </p:nvSpPr>
        <p:spPr/>
        <p:txBody>
          <a:bodyPr/>
          <a:lstStyle/>
          <a:p>
            <a:r>
              <a:rPr lang="en-US" dirty="0"/>
              <a:t>Submissions since BRAN#108</a:t>
            </a:r>
          </a:p>
          <a:p>
            <a:pPr lvl="1"/>
            <a:r>
              <a:rPr lang="en-US" dirty="0"/>
              <a:t>BRAN(21)108a008, “</a:t>
            </a:r>
            <a:r>
              <a:rPr lang="en-GB" i="1" dirty="0"/>
              <a:t>EN 303 687 NB Discussion Points</a:t>
            </a:r>
            <a:r>
              <a:rPr lang="en-US" dirty="0"/>
              <a:t>”, Apple</a:t>
            </a:r>
          </a:p>
          <a:p>
            <a:pPr lvl="2"/>
            <a:r>
              <a:rPr lang="en-US" dirty="0">
                <a:solidFill>
                  <a:schemeClr val="tx1">
                    <a:lumMod val="50000"/>
                    <a:lumOff val="50000"/>
                  </a:schemeClr>
                </a:solidFill>
              </a:rPr>
              <a:t>Requested feedback on Apple’s proposal</a:t>
            </a:r>
          </a:p>
          <a:p>
            <a:pPr lvl="1"/>
            <a:r>
              <a:rPr lang="en-US" dirty="0"/>
              <a:t>BRAN(21)108h003r1, “</a:t>
            </a:r>
            <a:r>
              <a:rPr lang="en-AU" i="1" dirty="0"/>
              <a:t>Proposed way forward for the introduction of VLP devices</a:t>
            </a:r>
            <a:r>
              <a:rPr lang="en-AU" dirty="0"/>
              <a:t>”, Nokia</a:t>
            </a:r>
          </a:p>
          <a:p>
            <a:pPr lvl="2"/>
            <a:r>
              <a:rPr lang="en-AU" dirty="0">
                <a:solidFill>
                  <a:srgbClr val="FF9900"/>
                </a:solidFill>
              </a:rPr>
              <a:t>Adopt a </a:t>
            </a:r>
            <a:r>
              <a:rPr lang="en-US" dirty="0">
                <a:solidFill>
                  <a:srgbClr val="FF9900"/>
                </a:solidFill>
              </a:rPr>
              <a:t>“Adaptative Frequency Hopping using NB LBT” </a:t>
            </a:r>
            <a:r>
              <a:rPr lang="en-AU" dirty="0">
                <a:solidFill>
                  <a:srgbClr val="FF9900"/>
                </a:solidFill>
              </a:rPr>
              <a:t>mechanism derived from </a:t>
            </a:r>
            <a:r>
              <a:rPr lang="en-GB" dirty="0">
                <a:solidFill>
                  <a:srgbClr val="FF9900"/>
                </a:solidFill>
                <a:sym typeface="Wingdings" panose="05000000000000000000" pitchFamily="2" charset="2"/>
              </a:rPr>
              <a:t>EN 300 328 (2.4 GHz), while investigating other approaches in parallel</a:t>
            </a:r>
            <a:endParaRPr lang="en-AU" dirty="0">
              <a:solidFill>
                <a:srgbClr val="FF9900"/>
              </a:solidFill>
            </a:endParaRPr>
          </a:p>
          <a:p>
            <a:pPr lvl="1"/>
            <a:r>
              <a:rPr lang="en-GB" dirty="0"/>
              <a:t>BRAN(21)108h004, “</a:t>
            </a:r>
            <a:r>
              <a:rPr lang="en-GB" i="1" dirty="0"/>
              <a:t>NB Frequency Hopping in 6 GHz</a:t>
            </a:r>
            <a:r>
              <a:rPr lang="en-GB" dirty="0"/>
              <a:t>”, Ericsson</a:t>
            </a:r>
          </a:p>
          <a:p>
            <a:pPr lvl="2"/>
            <a:r>
              <a:rPr lang="en-GB" dirty="0">
                <a:solidFill>
                  <a:srgbClr val="00B050"/>
                </a:solidFill>
                <a:sym typeface="Wingdings" panose="05000000000000000000" pitchFamily="2" charset="2"/>
              </a:rPr>
              <a:t>No concerns about using EN 300 328 (2.4 GHz) as baseline</a:t>
            </a:r>
          </a:p>
          <a:p>
            <a:pPr lvl="1"/>
            <a:r>
              <a:rPr lang="en-GB" dirty="0"/>
              <a:t>BRAN(21)108h006, “</a:t>
            </a:r>
            <a:r>
              <a:rPr lang="en-AU" i="1" dirty="0"/>
              <a:t>Facebook comments to NB Frequency Hopping in 6 GHz</a:t>
            </a:r>
            <a:r>
              <a:rPr lang="en-AU" dirty="0"/>
              <a:t>”, Facebook</a:t>
            </a:r>
          </a:p>
          <a:p>
            <a:pPr lvl="2"/>
            <a:r>
              <a:rPr lang="en-AU" dirty="0">
                <a:solidFill>
                  <a:srgbClr val="FF0000"/>
                </a:solidFill>
              </a:rPr>
              <a:t>Major concerns without proper studies</a:t>
            </a:r>
            <a:endParaRPr lang="en-GB" dirty="0">
              <a:solidFill>
                <a:srgbClr val="FF0000"/>
              </a:solidFill>
              <a:sym typeface="Wingdings" panose="05000000000000000000" pitchFamily="2" charset="2"/>
            </a:endParaRPr>
          </a:p>
        </p:txBody>
      </p:sp>
      <p:sp>
        <p:nvSpPr>
          <p:cNvPr id="4" name="Footer Placeholder 3">
            <a:extLst>
              <a:ext uri="{FF2B5EF4-FFF2-40B4-BE49-F238E27FC236}">
                <a16:creationId xmlns:a16="http://schemas.microsoft.com/office/drawing/2014/main" id="{784567CA-A1BA-4568-8483-87B7CAA1AC7B}"/>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9C476791-B702-4D51-B168-A29CA47D3965}"/>
              </a:ext>
            </a:extLst>
          </p:cNvPr>
          <p:cNvSpPr>
            <a:spLocks noGrp="1"/>
          </p:cNvSpPr>
          <p:nvPr>
            <p:ph type="sldNum" sz="quarter" idx="11"/>
          </p:nvPr>
        </p:nvSpPr>
        <p:spPr/>
        <p:txBody>
          <a:bodyPr/>
          <a:lstStyle/>
          <a:p>
            <a:r>
              <a:rPr lang="en-US"/>
              <a:t>Slide </a:t>
            </a:r>
            <a:fld id="{EF4002E7-DB4D-4CC3-8382-1939D19420D8}" type="slidenum">
              <a:rPr lang="en-US" smtClean="0"/>
              <a:pPr/>
              <a:t>48</a:t>
            </a:fld>
            <a:endParaRPr lang="en-US"/>
          </a:p>
        </p:txBody>
      </p:sp>
      <p:sp>
        <p:nvSpPr>
          <p:cNvPr id="6" name="Rectangle 5">
            <a:extLst>
              <a:ext uri="{FF2B5EF4-FFF2-40B4-BE49-F238E27FC236}">
                <a16:creationId xmlns:a16="http://schemas.microsoft.com/office/drawing/2014/main" id="{9EE08929-26D0-4E5A-92F1-3A5CE4C5A531}"/>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From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42731283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04FD3-1EF3-4A3A-ACE9-41E800265111}"/>
              </a:ext>
            </a:extLst>
          </p:cNvPr>
          <p:cNvSpPr>
            <a:spLocks noGrp="1"/>
          </p:cNvSpPr>
          <p:nvPr>
            <p:ph type="title"/>
          </p:nvPr>
        </p:nvSpPr>
        <p:spPr/>
        <p:txBody>
          <a:bodyPr/>
          <a:lstStyle/>
          <a:p>
            <a:r>
              <a:rPr lang="en-AU" dirty="0"/>
              <a:t>There have been numerous submissions to ETSI BRAN on NB FH in 6 GHz since BRAN#108</a:t>
            </a:r>
          </a:p>
        </p:txBody>
      </p:sp>
      <p:sp>
        <p:nvSpPr>
          <p:cNvPr id="3" name="Content Placeholder 2">
            <a:extLst>
              <a:ext uri="{FF2B5EF4-FFF2-40B4-BE49-F238E27FC236}">
                <a16:creationId xmlns:a16="http://schemas.microsoft.com/office/drawing/2014/main" id="{FE4BCFAC-123B-44C4-873F-3064927FE694}"/>
              </a:ext>
            </a:extLst>
          </p:cNvPr>
          <p:cNvSpPr>
            <a:spLocks noGrp="1"/>
          </p:cNvSpPr>
          <p:nvPr>
            <p:ph idx="1"/>
          </p:nvPr>
        </p:nvSpPr>
        <p:spPr/>
        <p:txBody>
          <a:bodyPr/>
          <a:lstStyle/>
          <a:p>
            <a:r>
              <a:rPr lang="en-US" dirty="0"/>
              <a:t>Submissions since BRAN#108</a:t>
            </a:r>
          </a:p>
          <a:p>
            <a:pPr lvl="1"/>
            <a:r>
              <a:rPr lang="en-GB" dirty="0"/>
              <a:t>BRAN(21)108h007</a:t>
            </a:r>
            <a:r>
              <a:rPr lang="en-GB" dirty="0">
                <a:sym typeface="Wingdings" panose="05000000000000000000" pitchFamily="2" charset="2"/>
              </a:rPr>
              <a:t>, “</a:t>
            </a:r>
            <a:r>
              <a:rPr lang="en-GB" dirty="0"/>
              <a:t>Summary of Responses to BRAN(21)108a008</a:t>
            </a:r>
            <a:r>
              <a:rPr lang="en-GB" dirty="0">
                <a:sym typeface="Wingdings" panose="05000000000000000000" pitchFamily="2" charset="2"/>
              </a:rPr>
              <a:t>”, Apple</a:t>
            </a:r>
          </a:p>
          <a:p>
            <a:pPr lvl="2"/>
            <a:r>
              <a:rPr lang="en-US" dirty="0">
                <a:solidFill>
                  <a:schemeClr val="tx1">
                    <a:lumMod val="50000"/>
                    <a:lumOff val="50000"/>
                  </a:schemeClr>
                </a:solidFill>
              </a:rPr>
              <a:t>Summarized feedback on Apple’s proposal, suggesting no compromise yet</a:t>
            </a:r>
            <a:endParaRPr lang="en-AU" dirty="0">
              <a:solidFill>
                <a:schemeClr val="tx1">
                  <a:lumMod val="50000"/>
                  <a:lumOff val="50000"/>
                </a:schemeClr>
              </a:solidFill>
              <a:sym typeface="Wingdings" panose="05000000000000000000" pitchFamily="2" charset="2"/>
            </a:endParaRPr>
          </a:p>
          <a:p>
            <a:pPr lvl="1"/>
            <a:r>
              <a:rPr lang="en-GB" dirty="0"/>
              <a:t>BRAN(21)109025, “Non-Adaptive Frequency Hopping in 6 GHz”, Ericsson</a:t>
            </a:r>
          </a:p>
          <a:p>
            <a:pPr lvl="2"/>
            <a:r>
              <a:rPr lang="en-GB" dirty="0">
                <a:solidFill>
                  <a:srgbClr val="00B050"/>
                </a:solidFill>
              </a:rPr>
              <a:t>Suggests adopting non-adaptive frequency hopping as specified in EN 300 328 into EN 301 893 on basis that LBT does not work with hidden nodes</a:t>
            </a:r>
            <a:r>
              <a:rPr lang="en-GB" dirty="0"/>
              <a:t>	</a:t>
            </a:r>
            <a:endParaRPr lang="en-AU" dirty="0"/>
          </a:p>
          <a:p>
            <a:pPr lvl="1"/>
            <a:r>
              <a:rPr lang="en-GB" dirty="0"/>
              <a:t>BRAN(21)109036r1</a:t>
            </a:r>
            <a:r>
              <a:rPr lang="en-AU" dirty="0"/>
              <a:t>, “</a:t>
            </a:r>
            <a:r>
              <a:rPr lang="en-GB" dirty="0"/>
              <a:t>Comments on Narrowband VLP and document BRAN(21)109025”</a:t>
            </a:r>
            <a:r>
              <a:rPr lang="en-AU" dirty="0"/>
              <a:t>, Ruckus, HPE, Cisco</a:t>
            </a:r>
          </a:p>
          <a:p>
            <a:pPr lvl="2"/>
            <a:r>
              <a:rPr lang="en-AU" dirty="0">
                <a:solidFill>
                  <a:srgbClr val="FF0000"/>
                </a:solidFill>
              </a:rPr>
              <a:t>Objects to suggestion in </a:t>
            </a:r>
            <a:r>
              <a:rPr lang="en-GB" dirty="0">
                <a:solidFill>
                  <a:srgbClr val="FF0000"/>
                </a:solidFill>
              </a:rPr>
              <a:t>BRAN(21)109025 on basis risks have not yet been fully evaluated</a:t>
            </a:r>
          </a:p>
        </p:txBody>
      </p:sp>
      <p:sp>
        <p:nvSpPr>
          <p:cNvPr id="4" name="Footer Placeholder 3">
            <a:extLst>
              <a:ext uri="{FF2B5EF4-FFF2-40B4-BE49-F238E27FC236}">
                <a16:creationId xmlns:a16="http://schemas.microsoft.com/office/drawing/2014/main" id="{784567CA-A1BA-4568-8483-87B7CAA1AC7B}"/>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9C476791-B702-4D51-B168-A29CA47D3965}"/>
              </a:ext>
            </a:extLst>
          </p:cNvPr>
          <p:cNvSpPr>
            <a:spLocks noGrp="1"/>
          </p:cNvSpPr>
          <p:nvPr>
            <p:ph type="sldNum" sz="quarter" idx="11"/>
          </p:nvPr>
        </p:nvSpPr>
        <p:spPr/>
        <p:txBody>
          <a:bodyPr/>
          <a:lstStyle/>
          <a:p>
            <a:r>
              <a:rPr lang="en-US"/>
              <a:t>Slide </a:t>
            </a:r>
            <a:fld id="{EF4002E7-DB4D-4CC3-8382-1939D19420D8}" type="slidenum">
              <a:rPr lang="en-US" smtClean="0"/>
              <a:pPr/>
              <a:t>49</a:t>
            </a:fld>
            <a:endParaRPr lang="en-US"/>
          </a:p>
        </p:txBody>
      </p:sp>
      <p:sp>
        <p:nvSpPr>
          <p:cNvPr id="6" name="Rectangle 5">
            <a:extLst>
              <a:ext uri="{FF2B5EF4-FFF2-40B4-BE49-F238E27FC236}">
                <a16:creationId xmlns:a16="http://schemas.microsoft.com/office/drawing/2014/main" id="{234C4E41-BDEC-4DF0-A49E-F40427DD91D7}"/>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From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2107210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behavior in IEEE-SA activities is guided</a:t>
            </a:r>
            <a:br>
              <a:rPr lang="en-US" dirty="0"/>
            </a:br>
            <a:r>
              <a:rPr lang="en-US" dirty="0"/>
              <a:t>by the IEEE Codes of Ethics &amp; Conduct</a:t>
            </a:r>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
        <p:nvSpPr>
          <p:cNvPr id="7" name="Rectangle 6">
            <a:extLst>
              <a:ext uri="{FF2B5EF4-FFF2-40B4-BE49-F238E27FC236}">
                <a16:creationId xmlns:a16="http://schemas.microsoft.com/office/drawing/2014/main" id="{3DB4D861-E815-4748-A24F-3BEB008A00F1}"/>
              </a:ext>
            </a:extLst>
          </p:cNvPr>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955433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021A4-0082-4DD9-AB36-15E9C9C3C29C}"/>
              </a:ext>
            </a:extLst>
          </p:cNvPr>
          <p:cNvSpPr>
            <a:spLocks noGrp="1"/>
          </p:cNvSpPr>
          <p:nvPr>
            <p:ph type="title"/>
          </p:nvPr>
        </p:nvSpPr>
        <p:spPr>
          <a:xfrm>
            <a:off x="685800" y="685800"/>
            <a:ext cx="8001000" cy="1066800"/>
          </a:xfrm>
        </p:spPr>
        <p:txBody>
          <a:bodyPr/>
          <a:lstStyle/>
          <a:p>
            <a:r>
              <a:rPr lang="en-AU" dirty="0"/>
              <a:t>The next steps to a resolution of the NB FH 6 GHz questions were unclear after BRAN #109</a:t>
            </a:r>
          </a:p>
        </p:txBody>
      </p:sp>
      <p:sp>
        <p:nvSpPr>
          <p:cNvPr id="3" name="Content Placeholder 2">
            <a:extLst>
              <a:ext uri="{FF2B5EF4-FFF2-40B4-BE49-F238E27FC236}">
                <a16:creationId xmlns:a16="http://schemas.microsoft.com/office/drawing/2014/main" id="{C292649E-BCBB-4857-B89D-DD097329A156}"/>
              </a:ext>
            </a:extLst>
          </p:cNvPr>
          <p:cNvSpPr>
            <a:spLocks noGrp="1"/>
          </p:cNvSpPr>
          <p:nvPr>
            <p:ph idx="1"/>
          </p:nvPr>
        </p:nvSpPr>
        <p:spPr/>
        <p:txBody>
          <a:bodyPr/>
          <a:lstStyle/>
          <a:p>
            <a:pPr lvl="1"/>
            <a:r>
              <a:rPr lang="en-AU" dirty="0"/>
              <a:t>It is well understood in  ETSI BRAN that EN 303 687 probably needs to enable NB FH in 6 GHz in some form … eventually</a:t>
            </a:r>
          </a:p>
          <a:p>
            <a:pPr lvl="2"/>
            <a:r>
              <a:rPr lang="en-AU" dirty="0"/>
              <a:t>Because of the ECC Decision</a:t>
            </a:r>
          </a:p>
          <a:p>
            <a:pPr lvl="1"/>
            <a:r>
              <a:rPr lang="en-AU" dirty="0"/>
              <a:t>However, the lack of consensus before BRAN#109 meant:</a:t>
            </a:r>
          </a:p>
          <a:p>
            <a:pPr lvl="2"/>
            <a:r>
              <a:rPr lang="en-AU" dirty="0"/>
              <a:t>The </a:t>
            </a:r>
            <a:r>
              <a:rPr lang="en-AU" i="1" dirty="0"/>
              <a:t>form</a:t>
            </a:r>
            <a:r>
              <a:rPr lang="en-AU" dirty="0"/>
              <a:t> is unknown</a:t>
            </a:r>
          </a:p>
          <a:p>
            <a:pPr lvl="2"/>
            <a:r>
              <a:rPr lang="en-AU" dirty="0"/>
              <a:t>The </a:t>
            </a:r>
            <a:r>
              <a:rPr lang="en-AU" i="1" dirty="0"/>
              <a:t>timing</a:t>
            </a:r>
            <a:r>
              <a:rPr lang="en-AU" dirty="0"/>
              <a:t> is uncertain</a:t>
            </a:r>
          </a:p>
          <a:p>
            <a:pPr lvl="1"/>
            <a:r>
              <a:rPr lang="en-AU" dirty="0"/>
              <a:t>There was further discussion at BRAN#109 but the conclusion after each presentation of each contribution was:</a:t>
            </a:r>
          </a:p>
          <a:p>
            <a:pPr lvl="2"/>
            <a:r>
              <a:rPr lang="en-AU" i="1" dirty="0"/>
              <a:t>There is no agreement on the proposal. This contribution is noted</a:t>
            </a:r>
          </a:p>
        </p:txBody>
      </p:sp>
      <p:sp>
        <p:nvSpPr>
          <p:cNvPr id="4" name="Footer Placeholder 3">
            <a:extLst>
              <a:ext uri="{FF2B5EF4-FFF2-40B4-BE49-F238E27FC236}">
                <a16:creationId xmlns:a16="http://schemas.microsoft.com/office/drawing/2014/main" id="{9B46C076-52FF-472C-9542-F71A193394D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C96174F-969F-4DC1-94EA-1A82E48AA29C}"/>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50</a:t>
            </a:fld>
            <a:endParaRPr lang="en-US"/>
          </a:p>
        </p:txBody>
      </p:sp>
      <p:sp>
        <p:nvSpPr>
          <p:cNvPr id="6" name="Rectangle 5">
            <a:extLst>
              <a:ext uri="{FF2B5EF4-FFF2-40B4-BE49-F238E27FC236}">
                <a16:creationId xmlns:a16="http://schemas.microsoft.com/office/drawing/2014/main" id="{319E3CA5-A1F2-4E9F-A968-58D0C4E57B50}"/>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a:t>
            </a:r>
            <a:r>
              <a:rPr kumimoji="0" lang="en-AU" sz="1600" b="1" i="0" u="none" strike="noStrike" cap="none" normalizeH="0" baseline="0" dirty="0">
                <a:ln>
                  <a:noFill/>
                </a:ln>
                <a:solidFill>
                  <a:srgbClr val="FF0000"/>
                </a:solidFill>
                <a:effectLst/>
                <a:latin typeface="+mj-lt"/>
              </a:rPr>
              <a:t>fined from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16236999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6D9BDBD-BE04-4C79-9B8D-A4CE06E1EF4E}"/>
              </a:ext>
            </a:extLst>
          </p:cNvPr>
          <p:cNvSpPr>
            <a:spLocks noGrp="1"/>
          </p:cNvSpPr>
          <p:nvPr>
            <p:ph type="title"/>
          </p:nvPr>
        </p:nvSpPr>
        <p:spPr>
          <a:xfrm>
            <a:off x="685800" y="685800"/>
            <a:ext cx="7772400" cy="1066800"/>
          </a:xfrm>
        </p:spPr>
        <p:txBody>
          <a:bodyPr/>
          <a:lstStyle/>
          <a:p>
            <a:r>
              <a:rPr lang="en-AU" dirty="0"/>
              <a:t>In BRAN#109e, there was no consensus on how to incorporate NB FH in EN 303 687 (6 GHz)</a:t>
            </a:r>
          </a:p>
        </p:txBody>
      </p:sp>
      <p:sp>
        <p:nvSpPr>
          <p:cNvPr id="3" name="Content Placeholder 2">
            <a:extLst>
              <a:ext uri="{FF2B5EF4-FFF2-40B4-BE49-F238E27FC236}">
                <a16:creationId xmlns:a16="http://schemas.microsoft.com/office/drawing/2014/main" id="{C097F16C-A209-49F2-B8ED-659CF0A216C8}"/>
              </a:ext>
            </a:extLst>
          </p:cNvPr>
          <p:cNvSpPr>
            <a:spLocks noGrp="1"/>
          </p:cNvSpPr>
          <p:nvPr>
            <p:ph idx="1"/>
          </p:nvPr>
        </p:nvSpPr>
        <p:spPr>
          <a:xfrm>
            <a:off x="685800" y="1981200"/>
            <a:ext cx="7772400" cy="4114800"/>
          </a:xfrm>
        </p:spPr>
        <p:txBody>
          <a:bodyPr/>
          <a:lstStyle/>
          <a:p>
            <a:r>
              <a:rPr lang="en-AU" dirty="0"/>
              <a:t>Submissions to BRAN#109e (Apr 2021)</a:t>
            </a:r>
          </a:p>
          <a:p>
            <a:pPr lvl="1"/>
            <a:r>
              <a:rPr lang="en-US" dirty="0"/>
              <a:t>BRAN (21)109e003r1: EN 303 687 NB Inputs (Apple)</a:t>
            </a:r>
          </a:p>
          <a:p>
            <a:pPr lvl="2"/>
            <a:r>
              <a:rPr lang="en-AU" dirty="0">
                <a:solidFill>
                  <a:srgbClr val="FF0000"/>
                </a:solidFill>
              </a:rPr>
              <a:t>No agreement for NB FH in 6 GHz to be based 2.4 GHz rules</a:t>
            </a:r>
            <a:endParaRPr lang="en-US" dirty="0">
              <a:solidFill>
                <a:srgbClr val="FF0000"/>
              </a:solidFill>
            </a:endParaRPr>
          </a:p>
          <a:p>
            <a:pPr lvl="1"/>
            <a:r>
              <a:rPr lang="en-US" dirty="0"/>
              <a:t>BRAN(21)109e007:</a:t>
            </a:r>
            <a:r>
              <a:rPr lang="en-US" i="1" dirty="0"/>
              <a:t> Comments on EN 303687 NB Inputs document BRAN(21)109e003</a:t>
            </a:r>
            <a:r>
              <a:rPr lang="en-US" dirty="0"/>
              <a:t> (Facebook)</a:t>
            </a:r>
          </a:p>
          <a:p>
            <a:pPr lvl="2"/>
            <a:r>
              <a:rPr lang="en-AU" dirty="0">
                <a:solidFill>
                  <a:srgbClr val="FF0000"/>
                </a:solidFill>
              </a:rPr>
              <a:t>Challenged the basis of Apple’s </a:t>
            </a:r>
            <a:r>
              <a:rPr lang="en-GB" dirty="0">
                <a:solidFill>
                  <a:srgbClr val="FF0000"/>
                </a:solidFill>
              </a:rPr>
              <a:t>6 GHz NB FH proposals</a:t>
            </a:r>
            <a:endParaRPr lang="en-US" dirty="0">
              <a:solidFill>
                <a:srgbClr val="FF0000"/>
              </a:solidFill>
            </a:endParaRPr>
          </a:p>
          <a:p>
            <a:pPr lvl="1"/>
            <a:r>
              <a:rPr lang="en-US" dirty="0"/>
              <a:t>BRAN(21)109e004: </a:t>
            </a:r>
            <a:r>
              <a:rPr lang="en-US" i="1" dirty="0"/>
              <a:t>Frequency Hopping in 6 GHz </a:t>
            </a:r>
            <a:r>
              <a:rPr lang="en-US" dirty="0"/>
              <a:t>(Ericsson)</a:t>
            </a:r>
          </a:p>
          <a:p>
            <a:pPr lvl="2"/>
            <a:r>
              <a:rPr lang="en-AU" dirty="0">
                <a:solidFill>
                  <a:srgbClr val="FF0000"/>
                </a:solidFill>
              </a:rPr>
              <a:t>No consensus on Ericsson’s proposal for inclusion of refined FH NB in 6 GHz</a:t>
            </a:r>
          </a:p>
          <a:p>
            <a:pPr lvl="1"/>
            <a:r>
              <a:rPr lang="en-US" dirty="0"/>
              <a:t>BRAN(21)109e008: </a:t>
            </a:r>
            <a:r>
              <a:rPr lang="en-US" i="1" dirty="0"/>
              <a:t>Wi-Fi - BT Test Setup Simulations </a:t>
            </a:r>
            <a:r>
              <a:rPr lang="en-US" dirty="0"/>
              <a:t>(Qualcomm)</a:t>
            </a:r>
          </a:p>
          <a:p>
            <a:pPr lvl="2"/>
            <a:r>
              <a:rPr lang="en-AU" dirty="0">
                <a:solidFill>
                  <a:srgbClr val="FF0000"/>
                </a:solidFill>
              </a:rPr>
              <a:t>No consensus on Qualcomm’s evaluation of Wi-Fi/FH NB </a:t>
            </a:r>
            <a:r>
              <a:rPr lang="en-AU" dirty="0" err="1">
                <a:solidFill>
                  <a:srgbClr val="FF0000"/>
                </a:solidFill>
              </a:rPr>
              <a:t>coex</a:t>
            </a:r>
            <a:r>
              <a:rPr lang="en-AU" dirty="0">
                <a:solidFill>
                  <a:srgbClr val="FF0000"/>
                </a:solidFill>
              </a:rPr>
              <a:t> in 6 GHz</a:t>
            </a:r>
            <a:endParaRPr lang="en-US" dirty="0">
              <a:solidFill>
                <a:srgbClr val="FF0000"/>
              </a:solidFill>
            </a:endParaRPr>
          </a:p>
          <a:p>
            <a:pPr lvl="2"/>
            <a:endParaRPr lang="en-US" dirty="0">
              <a:solidFill>
                <a:srgbClr val="FF0000"/>
              </a:solidFill>
            </a:endParaRPr>
          </a:p>
        </p:txBody>
      </p:sp>
      <p:sp>
        <p:nvSpPr>
          <p:cNvPr id="4" name="Footer Placeholder 3">
            <a:extLst>
              <a:ext uri="{FF2B5EF4-FFF2-40B4-BE49-F238E27FC236}">
                <a16:creationId xmlns:a16="http://schemas.microsoft.com/office/drawing/2014/main" id="{4C06E83E-8BBF-4284-892D-8726D14AC4C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58A03D9-144C-4D5B-970C-6C85576C31A6}"/>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51</a:t>
            </a:fld>
            <a:endParaRPr lang="en-US"/>
          </a:p>
        </p:txBody>
      </p:sp>
    </p:spTree>
    <p:extLst>
      <p:ext uri="{BB962C8B-B14F-4D97-AF65-F5344CB8AC3E}">
        <p14:creationId xmlns:p14="http://schemas.microsoft.com/office/powerpoint/2010/main" val="19368961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6D9BDBD-BE04-4C79-9B8D-A4CE06E1EF4E}"/>
              </a:ext>
            </a:extLst>
          </p:cNvPr>
          <p:cNvSpPr>
            <a:spLocks noGrp="1"/>
          </p:cNvSpPr>
          <p:nvPr>
            <p:ph type="title"/>
          </p:nvPr>
        </p:nvSpPr>
        <p:spPr>
          <a:xfrm>
            <a:off x="685800" y="685800"/>
            <a:ext cx="7772400" cy="1066800"/>
          </a:xfrm>
        </p:spPr>
        <p:txBody>
          <a:bodyPr/>
          <a:lstStyle/>
          <a:p>
            <a:r>
              <a:rPr lang="en-AU" dirty="0"/>
              <a:t>In BRAN#109e, Apple did not obtain agreement for NB FH in 6 GHz to be based 2.4 GHz rules</a:t>
            </a:r>
          </a:p>
        </p:txBody>
      </p:sp>
      <p:sp>
        <p:nvSpPr>
          <p:cNvPr id="3" name="Content Placeholder 2">
            <a:extLst>
              <a:ext uri="{FF2B5EF4-FFF2-40B4-BE49-F238E27FC236}">
                <a16:creationId xmlns:a16="http://schemas.microsoft.com/office/drawing/2014/main" id="{C097F16C-A209-49F2-B8ED-659CF0A216C8}"/>
              </a:ext>
            </a:extLst>
          </p:cNvPr>
          <p:cNvSpPr>
            <a:spLocks noGrp="1"/>
          </p:cNvSpPr>
          <p:nvPr>
            <p:ph idx="1"/>
          </p:nvPr>
        </p:nvSpPr>
        <p:spPr>
          <a:xfrm>
            <a:off x="685800" y="1981200"/>
            <a:ext cx="7772400" cy="4114800"/>
          </a:xfrm>
        </p:spPr>
        <p:txBody>
          <a:bodyPr/>
          <a:lstStyle/>
          <a:p>
            <a:r>
              <a:rPr lang="en-GB" dirty="0"/>
              <a:t>Summary of </a:t>
            </a:r>
            <a:r>
              <a:rPr lang="en-US" dirty="0"/>
              <a:t>BRAN (21)109e003r1 </a:t>
            </a:r>
            <a:r>
              <a:rPr lang="en-GB" dirty="0"/>
              <a:t>from Apple </a:t>
            </a:r>
            <a:endParaRPr lang="en-AU" dirty="0"/>
          </a:p>
          <a:p>
            <a:pPr lvl="1"/>
            <a:r>
              <a:rPr lang="en-US" dirty="0"/>
              <a:t>BRAN (21)109e003r1 </a:t>
            </a:r>
            <a:r>
              <a:rPr lang="en-GB" dirty="0"/>
              <a:t>from Apple proposed that NB FH in EN 303 687 be based on NB FH rules in EN 303 328 (2.4 GHz)</a:t>
            </a:r>
          </a:p>
          <a:p>
            <a:pPr lvl="2"/>
            <a:r>
              <a:rPr lang="en-GB" dirty="0"/>
              <a:t>Investigated, using simulation, </a:t>
            </a:r>
            <a:r>
              <a:rPr lang="en-GB" dirty="0" err="1"/>
              <a:t>coex</a:t>
            </a:r>
            <a:r>
              <a:rPr lang="en-GB" dirty="0"/>
              <a:t> between Wi-Fi &amp;  Bluetooth-like systems in 5 GHz (with AFH disabled), and concluded:</a:t>
            </a:r>
          </a:p>
          <a:p>
            <a:pPr lvl="3"/>
            <a:r>
              <a:rPr lang="en-GB" dirty="0"/>
              <a:t>At moderate load, BT has no effect on Wi-Fi</a:t>
            </a:r>
          </a:p>
          <a:p>
            <a:pPr lvl="3"/>
            <a:r>
              <a:rPr lang="en-GB" dirty="0"/>
              <a:t>At higher loads, there is some effect but only when systems are close</a:t>
            </a:r>
          </a:p>
          <a:p>
            <a:pPr lvl="3"/>
            <a:r>
              <a:rPr lang="en-GB" dirty="0"/>
              <a:t>With AFH enabled, the adverse effect disappears</a:t>
            </a:r>
          </a:p>
          <a:p>
            <a:pPr lvl="2"/>
            <a:r>
              <a:rPr lang="en-GB" dirty="0"/>
              <a:t>Noted that the use of AFH and the many spare channels in 6 GHz means NB FH will practically have no adverse affect on Wi-Fi </a:t>
            </a:r>
          </a:p>
          <a:p>
            <a:pPr lvl="1"/>
            <a:r>
              <a:rPr lang="en-GB" dirty="0"/>
              <a:t>There was no agreement on Apple’s proposal</a:t>
            </a:r>
          </a:p>
        </p:txBody>
      </p:sp>
      <p:sp>
        <p:nvSpPr>
          <p:cNvPr id="4" name="Footer Placeholder 3">
            <a:extLst>
              <a:ext uri="{FF2B5EF4-FFF2-40B4-BE49-F238E27FC236}">
                <a16:creationId xmlns:a16="http://schemas.microsoft.com/office/drawing/2014/main" id="{4C06E83E-8BBF-4284-892D-8726D14AC4C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58A03D9-144C-4D5B-970C-6C85576C31A6}"/>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52</a:t>
            </a:fld>
            <a:endParaRPr lang="en-US"/>
          </a:p>
        </p:txBody>
      </p:sp>
    </p:spTree>
    <p:extLst>
      <p:ext uri="{BB962C8B-B14F-4D97-AF65-F5344CB8AC3E}">
        <p14:creationId xmlns:p14="http://schemas.microsoft.com/office/powerpoint/2010/main" val="31617798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6D9BDBD-BE04-4C79-9B8D-A4CE06E1EF4E}"/>
              </a:ext>
            </a:extLst>
          </p:cNvPr>
          <p:cNvSpPr>
            <a:spLocks noGrp="1"/>
          </p:cNvSpPr>
          <p:nvPr>
            <p:ph type="title"/>
          </p:nvPr>
        </p:nvSpPr>
        <p:spPr>
          <a:xfrm>
            <a:off x="685800" y="685800"/>
            <a:ext cx="7772400" cy="1066800"/>
          </a:xfrm>
        </p:spPr>
        <p:txBody>
          <a:bodyPr/>
          <a:lstStyle/>
          <a:p>
            <a:r>
              <a:rPr lang="en-AU" dirty="0"/>
              <a:t>In BRAN#109e, Facebook challenged the basis of Apple’s </a:t>
            </a:r>
            <a:r>
              <a:rPr lang="en-GB" dirty="0"/>
              <a:t>6 GHz NB FH proposals</a:t>
            </a:r>
            <a:br>
              <a:rPr lang="en-AU" dirty="0"/>
            </a:br>
            <a:endParaRPr lang="en-AU" dirty="0"/>
          </a:p>
        </p:txBody>
      </p:sp>
      <p:sp>
        <p:nvSpPr>
          <p:cNvPr id="3" name="Content Placeholder 2">
            <a:extLst>
              <a:ext uri="{FF2B5EF4-FFF2-40B4-BE49-F238E27FC236}">
                <a16:creationId xmlns:a16="http://schemas.microsoft.com/office/drawing/2014/main" id="{C097F16C-A209-49F2-B8ED-659CF0A216C8}"/>
              </a:ext>
            </a:extLst>
          </p:cNvPr>
          <p:cNvSpPr>
            <a:spLocks noGrp="1"/>
          </p:cNvSpPr>
          <p:nvPr>
            <p:ph idx="1"/>
          </p:nvPr>
        </p:nvSpPr>
        <p:spPr>
          <a:xfrm>
            <a:off x="685800" y="1981200"/>
            <a:ext cx="7772400" cy="4114800"/>
          </a:xfrm>
        </p:spPr>
        <p:txBody>
          <a:bodyPr/>
          <a:lstStyle/>
          <a:p>
            <a:r>
              <a:rPr lang="en-GB" dirty="0"/>
              <a:t>Summary of </a:t>
            </a:r>
            <a:r>
              <a:rPr lang="en-US" dirty="0"/>
              <a:t>BRAN (21)109e007 </a:t>
            </a:r>
            <a:r>
              <a:rPr lang="en-GB" dirty="0"/>
              <a:t>from Facebook </a:t>
            </a:r>
            <a:endParaRPr lang="en-AU" dirty="0"/>
          </a:p>
          <a:p>
            <a:pPr lvl="1"/>
            <a:r>
              <a:rPr lang="en-US" dirty="0"/>
              <a:t>BRAN (21)109e007 </a:t>
            </a:r>
            <a:r>
              <a:rPr lang="en-GB" dirty="0"/>
              <a:t>from Facebook challenged Apple’s investigation as the basis of their 6 GHz NB FH proposals</a:t>
            </a:r>
          </a:p>
          <a:p>
            <a:pPr lvl="2"/>
            <a:r>
              <a:rPr lang="en-GB" dirty="0">
                <a:latin typeface="Arial" panose="020B0604020202020204" pitchFamily="34" charset="0"/>
                <a:ea typeface="Arial" panose="020B0604020202020204" pitchFamily="34" charset="0"/>
              </a:rPr>
              <a:t>Asserted c</a:t>
            </a:r>
            <a:r>
              <a:rPr lang="en-GB" dirty="0">
                <a:effectLst/>
                <a:latin typeface="Arial" panose="020B0604020202020204" pitchFamily="34" charset="0"/>
                <a:ea typeface="Arial" panose="020B0604020202020204" pitchFamily="34" charset="0"/>
              </a:rPr>
              <a:t>oexistence betwee</a:t>
            </a:r>
            <a:r>
              <a:rPr lang="en-GB" dirty="0">
                <a:latin typeface="Arial" panose="020B0604020202020204" pitchFamily="34" charset="0"/>
                <a:ea typeface="Arial" panose="020B0604020202020204" pitchFamily="34" charset="0"/>
              </a:rPr>
              <a:t>n </a:t>
            </a:r>
            <a:r>
              <a:rPr lang="en-GB" dirty="0">
                <a:effectLst/>
                <a:latin typeface="Arial" panose="020B0604020202020204" pitchFamily="34" charset="0"/>
                <a:ea typeface="Arial" panose="020B0604020202020204" pitchFamily="34" charset="0"/>
              </a:rPr>
              <a:t>BT and Wi-Fi in 2.4 GHz is not equivalent to the NB interference to Wi-Fi in 6 GHz</a:t>
            </a:r>
          </a:p>
          <a:p>
            <a:pPr lvl="2"/>
            <a:r>
              <a:rPr lang="en-GB" dirty="0">
                <a:effectLst/>
                <a:latin typeface="Arial" panose="020B0604020202020204" pitchFamily="34" charset="0"/>
                <a:ea typeface="Arial" panose="020B0604020202020204" pitchFamily="34" charset="0"/>
              </a:rPr>
              <a:t>Claimed a proper study </a:t>
            </a:r>
            <a:r>
              <a:rPr lang="en-GB" sz="1800" dirty="0">
                <a:effectLst/>
                <a:latin typeface="Arial" panose="020B0604020202020204" pitchFamily="34" charset="0"/>
                <a:ea typeface="Arial" panose="020B0604020202020204" pitchFamily="34" charset="0"/>
              </a:rPr>
              <a:t>needs to </a:t>
            </a:r>
            <a:r>
              <a:rPr lang="en-GB" sz="1800" i="1" dirty="0">
                <a:effectLst/>
                <a:latin typeface="Arial" panose="020B0604020202020204" pitchFamily="34" charset="0"/>
                <a:ea typeface="Arial" panose="020B0604020202020204" pitchFamily="34" charset="0"/>
              </a:rPr>
              <a:t>include the NB scenarios for both adaptive &amp; non-adaptive FHSS equipment with variety of the NB bandwidths with the Wi-Fi equipment(s) using at a minimum all MCSs &amp; all Wi-Fi bandwidths</a:t>
            </a:r>
            <a:endParaRPr lang="en-AU" sz="1800" dirty="0">
              <a:effectLst/>
              <a:latin typeface="Times New Roman" panose="02020603050405020304" pitchFamily="18" charset="0"/>
              <a:ea typeface="Times New Roman" panose="02020603050405020304" pitchFamily="18" charset="0"/>
            </a:endParaRPr>
          </a:p>
          <a:p>
            <a:pPr lvl="2"/>
            <a:r>
              <a:rPr lang="en-GB" dirty="0">
                <a:effectLst/>
                <a:latin typeface="Arial" panose="020B0604020202020204" pitchFamily="34" charset="0"/>
                <a:ea typeface="Arial" panose="020B0604020202020204" pitchFamily="34" charset="0"/>
              </a:rPr>
              <a:t>Claimed </a:t>
            </a:r>
            <a:r>
              <a:rPr lang="en-GB" i="1" dirty="0">
                <a:effectLst/>
                <a:latin typeface="Arial" panose="020B0604020202020204" pitchFamily="34" charset="0"/>
                <a:ea typeface="Arial" panose="020B0604020202020204" pitchFamily="34" charset="0"/>
              </a:rPr>
              <a:t>the NB Draft text in EN 303687 is incomplete and needs further technical details substantiated by the study on coexistence with wideband WAS/RLAN devices</a:t>
            </a:r>
            <a:endParaRPr lang="en-AU" i="1" dirty="0">
              <a:effectLst/>
              <a:latin typeface="Times New Roman" panose="02020603050405020304" pitchFamily="18" charset="0"/>
              <a:ea typeface="Times New Roman" panose="02020603050405020304" pitchFamily="18" charset="0"/>
            </a:endParaRPr>
          </a:p>
          <a:p>
            <a:pPr lvl="1"/>
            <a:r>
              <a:rPr lang="en-GB" dirty="0">
                <a:effectLst/>
                <a:latin typeface="Arial" panose="020B0604020202020204" pitchFamily="34" charset="0"/>
                <a:ea typeface="Arial" panose="020B0604020202020204" pitchFamily="34" charset="0"/>
              </a:rPr>
              <a:t> </a:t>
            </a:r>
            <a:r>
              <a:rPr lang="en-GB" dirty="0"/>
              <a:t>There was not consensus on Facebook’s submission</a:t>
            </a:r>
          </a:p>
        </p:txBody>
      </p:sp>
      <p:sp>
        <p:nvSpPr>
          <p:cNvPr id="4" name="Footer Placeholder 3">
            <a:extLst>
              <a:ext uri="{FF2B5EF4-FFF2-40B4-BE49-F238E27FC236}">
                <a16:creationId xmlns:a16="http://schemas.microsoft.com/office/drawing/2014/main" id="{4C06E83E-8BBF-4284-892D-8726D14AC4C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58A03D9-144C-4D5B-970C-6C85576C31A6}"/>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53</a:t>
            </a:fld>
            <a:endParaRPr lang="en-US"/>
          </a:p>
        </p:txBody>
      </p:sp>
    </p:spTree>
    <p:extLst>
      <p:ext uri="{BB962C8B-B14F-4D97-AF65-F5344CB8AC3E}">
        <p14:creationId xmlns:p14="http://schemas.microsoft.com/office/powerpoint/2010/main" val="28615125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6D9BDBD-BE04-4C79-9B8D-A4CE06E1EF4E}"/>
              </a:ext>
            </a:extLst>
          </p:cNvPr>
          <p:cNvSpPr>
            <a:spLocks noGrp="1"/>
          </p:cNvSpPr>
          <p:nvPr>
            <p:ph type="title"/>
          </p:nvPr>
        </p:nvSpPr>
        <p:spPr>
          <a:xfrm>
            <a:off x="685800" y="685800"/>
            <a:ext cx="8153400" cy="1066800"/>
          </a:xfrm>
        </p:spPr>
        <p:txBody>
          <a:bodyPr/>
          <a:lstStyle/>
          <a:p>
            <a:r>
              <a:rPr lang="en-AU" dirty="0"/>
              <a:t>In BRAN#109e, there was no consensus on Ericsson’s proposal for inclusion of refined FH NB in 6 GHz </a:t>
            </a:r>
            <a:br>
              <a:rPr lang="en-AU" dirty="0"/>
            </a:br>
            <a:endParaRPr lang="en-AU" dirty="0"/>
          </a:p>
        </p:txBody>
      </p:sp>
      <p:sp>
        <p:nvSpPr>
          <p:cNvPr id="3" name="Content Placeholder 2">
            <a:extLst>
              <a:ext uri="{FF2B5EF4-FFF2-40B4-BE49-F238E27FC236}">
                <a16:creationId xmlns:a16="http://schemas.microsoft.com/office/drawing/2014/main" id="{C097F16C-A209-49F2-B8ED-659CF0A216C8}"/>
              </a:ext>
            </a:extLst>
          </p:cNvPr>
          <p:cNvSpPr>
            <a:spLocks noGrp="1"/>
          </p:cNvSpPr>
          <p:nvPr>
            <p:ph idx="1"/>
          </p:nvPr>
        </p:nvSpPr>
        <p:spPr>
          <a:xfrm>
            <a:off x="685800" y="1981200"/>
            <a:ext cx="7772400" cy="4114800"/>
          </a:xfrm>
        </p:spPr>
        <p:txBody>
          <a:bodyPr/>
          <a:lstStyle/>
          <a:p>
            <a:r>
              <a:rPr lang="en-GB" dirty="0"/>
              <a:t>Summary of </a:t>
            </a:r>
            <a:r>
              <a:rPr lang="en-US" dirty="0"/>
              <a:t>BRAN (21)109e004r1 </a:t>
            </a:r>
            <a:r>
              <a:rPr lang="en-GB" dirty="0"/>
              <a:t>from Ericsson </a:t>
            </a:r>
            <a:endParaRPr lang="en-AU" dirty="0"/>
          </a:p>
          <a:p>
            <a:pPr lvl="1"/>
            <a:r>
              <a:rPr lang="en-US" dirty="0"/>
              <a:t>BRAN (21)109e004r1 </a:t>
            </a:r>
            <a:r>
              <a:rPr lang="en-GB" dirty="0"/>
              <a:t>from Ericsson </a:t>
            </a:r>
            <a:r>
              <a:rPr lang="en-AU" dirty="0"/>
              <a:t>generally supported the inclusion of NB FH mechanisms in EN 303 687 (6 GHz)</a:t>
            </a:r>
            <a:endParaRPr lang="en-GB" dirty="0"/>
          </a:p>
          <a:p>
            <a:pPr lvl="2"/>
            <a:r>
              <a:rPr lang="en-AU" dirty="0">
                <a:effectLst/>
                <a:latin typeface="Arial" panose="020B0604020202020204" pitchFamily="34" charset="0"/>
                <a:ea typeface="Arial" panose="020B0604020202020204" pitchFamily="34" charset="0"/>
              </a:rPr>
              <a:t>Suggested adoption of NB FH mechanisms from EN 303 328 (2.4 GHz), but  refined parameters more suitable for NB FH in 6 GHz</a:t>
            </a:r>
          </a:p>
          <a:p>
            <a:pPr lvl="2"/>
            <a:r>
              <a:rPr lang="en-AU" dirty="0">
                <a:latin typeface="Arial" panose="020B0604020202020204" pitchFamily="34" charset="0"/>
                <a:ea typeface="Times New Roman" panose="02020603050405020304" pitchFamily="18" charset="0"/>
              </a:rPr>
              <a:t>Noted that a vendor can introduce NB FH to market by relying on a Notified Body, rather than anything in EN 303 687</a:t>
            </a:r>
            <a:endParaRPr lang="en-AU" dirty="0">
              <a:effectLst/>
              <a:latin typeface="Times New Roman" panose="02020603050405020304" pitchFamily="18" charset="0"/>
              <a:ea typeface="Times New Roman" panose="02020603050405020304" pitchFamily="18" charset="0"/>
            </a:endParaRPr>
          </a:p>
          <a:p>
            <a:pPr lvl="1"/>
            <a:r>
              <a:rPr lang="en-GB" dirty="0"/>
              <a:t>There was no consensus on Ericsson’s proposal</a:t>
            </a:r>
          </a:p>
        </p:txBody>
      </p:sp>
      <p:sp>
        <p:nvSpPr>
          <p:cNvPr id="4" name="Footer Placeholder 3">
            <a:extLst>
              <a:ext uri="{FF2B5EF4-FFF2-40B4-BE49-F238E27FC236}">
                <a16:creationId xmlns:a16="http://schemas.microsoft.com/office/drawing/2014/main" id="{4C06E83E-8BBF-4284-892D-8726D14AC4C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58A03D9-144C-4D5B-970C-6C85576C31A6}"/>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54</a:t>
            </a:fld>
            <a:endParaRPr lang="en-US"/>
          </a:p>
        </p:txBody>
      </p:sp>
    </p:spTree>
    <p:extLst>
      <p:ext uri="{BB962C8B-B14F-4D97-AF65-F5344CB8AC3E}">
        <p14:creationId xmlns:p14="http://schemas.microsoft.com/office/powerpoint/2010/main" val="5580018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6D9BDBD-BE04-4C79-9B8D-A4CE06E1EF4E}"/>
              </a:ext>
            </a:extLst>
          </p:cNvPr>
          <p:cNvSpPr>
            <a:spLocks noGrp="1"/>
          </p:cNvSpPr>
          <p:nvPr>
            <p:ph type="title"/>
          </p:nvPr>
        </p:nvSpPr>
        <p:spPr>
          <a:xfrm>
            <a:off x="685800" y="685800"/>
            <a:ext cx="8001000" cy="1066800"/>
          </a:xfrm>
        </p:spPr>
        <p:txBody>
          <a:bodyPr/>
          <a:lstStyle/>
          <a:p>
            <a:r>
              <a:rPr lang="en-AU" dirty="0"/>
              <a:t>In BRAN#109e, there was no consensus on Qualcomm’s evaluation of Wi-Fi/FH NB </a:t>
            </a:r>
            <a:r>
              <a:rPr lang="en-AU" dirty="0" err="1"/>
              <a:t>coex</a:t>
            </a:r>
            <a:r>
              <a:rPr lang="en-AU" dirty="0"/>
              <a:t> in 6 GHz </a:t>
            </a:r>
            <a:br>
              <a:rPr lang="en-AU" dirty="0"/>
            </a:br>
            <a:endParaRPr lang="en-AU" dirty="0"/>
          </a:p>
        </p:txBody>
      </p:sp>
      <p:sp>
        <p:nvSpPr>
          <p:cNvPr id="3" name="Content Placeholder 2">
            <a:extLst>
              <a:ext uri="{FF2B5EF4-FFF2-40B4-BE49-F238E27FC236}">
                <a16:creationId xmlns:a16="http://schemas.microsoft.com/office/drawing/2014/main" id="{C097F16C-A209-49F2-B8ED-659CF0A216C8}"/>
              </a:ext>
            </a:extLst>
          </p:cNvPr>
          <p:cNvSpPr>
            <a:spLocks noGrp="1"/>
          </p:cNvSpPr>
          <p:nvPr>
            <p:ph idx="1"/>
          </p:nvPr>
        </p:nvSpPr>
        <p:spPr>
          <a:xfrm>
            <a:off x="685800" y="1981200"/>
            <a:ext cx="7772400" cy="4114800"/>
          </a:xfrm>
        </p:spPr>
        <p:txBody>
          <a:bodyPr/>
          <a:lstStyle/>
          <a:p>
            <a:r>
              <a:rPr lang="en-GB" dirty="0"/>
              <a:t>Summary of </a:t>
            </a:r>
            <a:r>
              <a:rPr lang="en-US" dirty="0"/>
              <a:t>BRAN (21)109e008 </a:t>
            </a:r>
            <a:r>
              <a:rPr lang="en-GB" dirty="0"/>
              <a:t>from Qualcomm </a:t>
            </a:r>
            <a:endParaRPr lang="en-AU" dirty="0"/>
          </a:p>
          <a:p>
            <a:pPr lvl="1"/>
            <a:r>
              <a:rPr lang="en-US" dirty="0"/>
              <a:t>BRAN (21)109e008 </a:t>
            </a:r>
            <a:r>
              <a:rPr lang="en-GB" dirty="0"/>
              <a:t>from Qualcomm </a:t>
            </a:r>
            <a:r>
              <a:rPr lang="en-AU" dirty="0"/>
              <a:t>concluded NB FH is not an adequate sharing mechanism, as required by ECC DEC(20)01 </a:t>
            </a:r>
            <a:endParaRPr lang="en-GB" dirty="0"/>
          </a:p>
          <a:p>
            <a:pPr lvl="2"/>
            <a:r>
              <a:rPr lang="en-AU" dirty="0"/>
              <a:t>Simulated BT/Wi-Fi </a:t>
            </a:r>
            <a:r>
              <a:rPr lang="en-AU" dirty="0" err="1"/>
              <a:t>coex</a:t>
            </a:r>
            <a:r>
              <a:rPr lang="en-AU" dirty="0"/>
              <a:t> in various load/interference scenarios, without AFH</a:t>
            </a:r>
          </a:p>
          <a:p>
            <a:pPr lvl="2"/>
            <a:r>
              <a:rPr lang="en-AU" dirty="0"/>
              <a:t>Asserted NB FH can cause major throughput &amp; latency degradation to a wideband Wi-Fi link, mainly due to a lack of LBT</a:t>
            </a:r>
          </a:p>
          <a:p>
            <a:pPr lvl="1"/>
            <a:r>
              <a:rPr lang="en-GB" dirty="0"/>
              <a:t>There was no consensus on Qualcomm’s conclusions … after lots of discussion</a:t>
            </a:r>
          </a:p>
        </p:txBody>
      </p:sp>
      <p:sp>
        <p:nvSpPr>
          <p:cNvPr id="4" name="Footer Placeholder 3">
            <a:extLst>
              <a:ext uri="{FF2B5EF4-FFF2-40B4-BE49-F238E27FC236}">
                <a16:creationId xmlns:a16="http://schemas.microsoft.com/office/drawing/2014/main" id="{4C06E83E-8BBF-4284-892D-8726D14AC4C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58A03D9-144C-4D5B-970C-6C85576C31A6}"/>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55</a:t>
            </a:fld>
            <a:endParaRPr lang="en-US"/>
          </a:p>
        </p:txBody>
      </p:sp>
    </p:spTree>
    <p:extLst>
      <p:ext uri="{BB962C8B-B14F-4D97-AF65-F5344CB8AC3E}">
        <p14:creationId xmlns:p14="http://schemas.microsoft.com/office/powerpoint/2010/main" val="2405703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EC0DD-67F4-47FF-8C78-65E56B0F78D0}"/>
              </a:ext>
            </a:extLst>
          </p:cNvPr>
          <p:cNvSpPr>
            <a:spLocks noGrp="1"/>
          </p:cNvSpPr>
          <p:nvPr>
            <p:ph type="title"/>
          </p:nvPr>
        </p:nvSpPr>
        <p:spPr/>
        <p:txBody>
          <a:bodyPr/>
          <a:lstStyle/>
          <a:p>
            <a:r>
              <a:rPr lang="en-AU" dirty="0"/>
              <a:t>The Coex SC will probably consider multiple submissions on the NB FH in 6 GHz issue</a:t>
            </a:r>
          </a:p>
        </p:txBody>
      </p:sp>
      <p:sp>
        <p:nvSpPr>
          <p:cNvPr id="3" name="Content Placeholder 2">
            <a:extLst>
              <a:ext uri="{FF2B5EF4-FFF2-40B4-BE49-F238E27FC236}">
                <a16:creationId xmlns:a16="http://schemas.microsoft.com/office/drawing/2014/main" id="{09203C22-3F70-48EE-B261-55201605FE7E}"/>
              </a:ext>
            </a:extLst>
          </p:cNvPr>
          <p:cNvSpPr>
            <a:spLocks noGrp="1"/>
          </p:cNvSpPr>
          <p:nvPr>
            <p:ph idx="1"/>
          </p:nvPr>
        </p:nvSpPr>
        <p:spPr/>
        <p:txBody>
          <a:bodyPr/>
          <a:lstStyle/>
          <a:p>
            <a:pPr lvl="1"/>
            <a:r>
              <a:rPr lang="en-AU" dirty="0"/>
              <a:t>The IEEE 802.11 WG should have an interest in how NB FH is specified by EN 303 687 for 6 GHz because some form of it is inevitable …</a:t>
            </a:r>
          </a:p>
          <a:p>
            <a:pPr lvl="2"/>
            <a:r>
              <a:rPr lang="en-AU" dirty="0">
                <a:latin typeface="+mj-lt"/>
                <a:hlinkClick r:id="rId2"/>
              </a:rPr>
              <a:t>ECC Decision (20)01</a:t>
            </a:r>
            <a:r>
              <a:rPr lang="en-AU" dirty="0">
                <a:latin typeface="+mj-lt"/>
              </a:rPr>
              <a:t> already allows it</a:t>
            </a:r>
            <a:endParaRPr lang="en-AU" dirty="0"/>
          </a:p>
          <a:p>
            <a:pPr lvl="1"/>
            <a:r>
              <a:rPr lang="en-AU" dirty="0"/>
              <a:t>… and it may have a significant impact on Wi-Fi operation in at least some circumstances</a:t>
            </a:r>
          </a:p>
          <a:p>
            <a:pPr lvl="1"/>
            <a:r>
              <a:rPr lang="en-AU" dirty="0"/>
              <a:t>However, this is a relatively new issue and so more investigation and education is probably required</a:t>
            </a:r>
          </a:p>
          <a:p>
            <a:pPr lvl="1"/>
            <a:r>
              <a:rPr lang="en-AU" dirty="0"/>
              <a:t>Several WG members interested in the coexistence issues between Wi-Fi and NB FH in 6 GHz have volunteered to assist, with contributions:</a:t>
            </a:r>
          </a:p>
          <a:p>
            <a:pPr lvl="2"/>
            <a:r>
              <a:rPr lang="en-AU" dirty="0">
                <a:hlinkClick r:id="rId3"/>
              </a:rPr>
              <a:t>11-21-0814-00</a:t>
            </a:r>
            <a:r>
              <a:rPr lang="en-AU" dirty="0"/>
              <a:t> – </a:t>
            </a:r>
            <a:r>
              <a:rPr lang="en-GB" i="1" dirty="0"/>
              <a:t>ETSI 6GHz Narrow Band Status </a:t>
            </a:r>
            <a:r>
              <a:rPr lang="en-AU" dirty="0"/>
              <a:t>- Stuart Thomas (Apple)</a:t>
            </a:r>
          </a:p>
          <a:p>
            <a:pPr lvl="2"/>
            <a:r>
              <a:rPr lang="en-AU" dirty="0">
                <a:solidFill>
                  <a:srgbClr val="FF0000"/>
                </a:solidFill>
              </a:rPr>
              <a:t>11-21-yyyy-00 – </a:t>
            </a:r>
            <a:r>
              <a:rPr lang="en-AU" i="1" dirty="0"/>
              <a:t>Narrowband in 6 GHz </a:t>
            </a:r>
            <a:r>
              <a:rPr lang="en-AU" dirty="0"/>
              <a:t>- Menzo Wentink (Qualcomm)</a:t>
            </a:r>
          </a:p>
        </p:txBody>
      </p:sp>
      <p:sp>
        <p:nvSpPr>
          <p:cNvPr id="4" name="Footer Placeholder 3">
            <a:extLst>
              <a:ext uri="{FF2B5EF4-FFF2-40B4-BE49-F238E27FC236}">
                <a16:creationId xmlns:a16="http://schemas.microsoft.com/office/drawing/2014/main" id="{49A039C3-978A-4E09-A827-97245EA1F80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45F9FF3-7CFD-4D6D-A7EF-8F61DCE72FB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56</a:t>
            </a:fld>
            <a:endParaRPr lang="en-US"/>
          </a:p>
        </p:txBody>
      </p:sp>
    </p:spTree>
    <p:extLst>
      <p:ext uri="{BB962C8B-B14F-4D97-AF65-F5344CB8AC3E}">
        <p14:creationId xmlns:p14="http://schemas.microsoft.com/office/powerpoint/2010/main" val="34815594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ETSI BRAN 6 GHz issues</a:t>
            </a:r>
          </a:p>
          <a:p>
            <a:pPr marL="342900" lvl="1" indent="-342900" algn="ctr">
              <a:buNone/>
            </a:pPr>
            <a:r>
              <a:rPr lang="en-AU" sz="2400" b="1" dirty="0">
                <a:solidFill>
                  <a:srgbClr val="FF0000"/>
                </a:solidFill>
              </a:rPr>
              <a:t>Future work for </a:t>
            </a:r>
            <a:r>
              <a:rPr lang="en-AU" sz="2400" b="1" dirty="0" err="1">
                <a:solidFill>
                  <a:srgbClr val="FF0000"/>
                </a:solidFill>
              </a:rPr>
              <a:t>TGbe</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57</a:t>
            </a:fld>
            <a:endParaRPr lang="en-US"/>
          </a:p>
        </p:txBody>
      </p:sp>
    </p:spTree>
    <p:extLst>
      <p:ext uri="{BB962C8B-B14F-4D97-AF65-F5344CB8AC3E}">
        <p14:creationId xmlns:p14="http://schemas.microsoft.com/office/powerpoint/2010/main" val="7438379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D1B71-FF6E-4CDC-BEDC-9675FAF30BA4}"/>
              </a:ext>
            </a:extLst>
          </p:cNvPr>
          <p:cNvSpPr>
            <a:spLocks noGrp="1"/>
          </p:cNvSpPr>
          <p:nvPr>
            <p:ph type="title"/>
          </p:nvPr>
        </p:nvSpPr>
        <p:spPr>
          <a:xfrm>
            <a:off x="685799" y="685800"/>
            <a:ext cx="7858125" cy="1066800"/>
          </a:xfrm>
        </p:spPr>
        <p:txBody>
          <a:bodyPr/>
          <a:lstStyle/>
          <a:p>
            <a:r>
              <a:rPr lang="en-AU" dirty="0"/>
              <a:t>There is work required to enable good coexistence &amp; operation in 6 GHz in the future</a:t>
            </a:r>
          </a:p>
        </p:txBody>
      </p:sp>
      <p:sp>
        <p:nvSpPr>
          <p:cNvPr id="3" name="Content Placeholder 2">
            <a:extLst>
              <a:ext uri="{FF2B5EF4-FFF2-40B4-BE49-F238E27FC236}">
                <a16:creationId xmlns:a16="http://schemas.microsoft.com/office/drawing/2014/main" id="{CC9C0572-4529-42DF-A351-42272F126F51}"/>
              </a:ext>
            </a:extLst>
          </p:cNvPr>
          <p:cNvSpPr>
            <a:spLocks noGrp="1"/>
          </p:cNvSpPr>
          <p:nvPr>
            <p:ph idx="1"/>
          </p:nvPr>
        </p:nvSpPr>
        <p:spPr/>
        <p:txBody>
          <a:bodyPr/>
          <a:lstStyle/>
          <a:p>
            <a:pPr lvl="1"/>
            <a:r>
              <a:rPr lang="en-AU" dirty="0"/>
              <a:t>The adaptivity compromise in EN 303 687 means both 802.11ax &amp; 802.11be will need to operate using </a:t>
            </a:r>
            <a:r>
              <a:rPr lang="en-AU" i="1" dirty="0"/>
              <a:t>ED-only</a:t>
            </a:r>
            <a:r>
              <a:rPr lang="en-AU" dirty="0"/>
              <a:t> at -72 dBm in 6 GHz</a:t>
            </a:r>
          </a:p>
          <a:p>
            <a:pPr lvl="1"/>
            <a:r>
              <a:rPr lang="en-AU" dirty="0"/>
              <a:t>However, the current 802.11 standard effectively specify 802.11ax &amp; 802.11be operate using </a:t>
            </a:r>
            <a:r>
              <a:rPr lang="en-AU" i="1" dirty="0"/>
              <a:t>PD/ED </a:t>
            </a:r>
            <a:r>
              <a:rPr lang="en-AU" dirty="0"/>
              <a:t>at -82/-72 dBm in 6 GHz (in Europe)</a:t>
            </a:r>
          </a:p>
          <a:p>
            <a:pPr lvl="2"/>
            <a:r>
              <a:rPr lang="en-AU" dirty="0"/>
              <a:t>Which may disadvantage 802.11ax &amp; 802.11be when operating in the same</a:t>
            </a:r>
            <a:br>
              <a:rPr lang="en-AU" dirty="0"/>
            </a:br>
            <a:r>
              <a:rPr lang="en-AU" dirty="0"/>
              <a:t>6 GHz channel as LAA/NR-U using </a:t>
            </a:r>
            <a:r>
              <a:rPr lang="en-AU" i="1" dirty="0"/>
              <a:t>ED-only</a:t>
            </a:r>
            <a:r>
              <a:rPr lang="en-AU" dirty="0"/>
              <a:t> at -72 dBm </a:t>
            </a:r>
          </a:p>
          <a:p>
            <a:pPr lvl="1"/>
            <a:r>
              <a:rPr lang="en-AU" dirty="0" err="1"/>
              <a:t>TGbe</a:t>
            </a:r>
            <a:r>
              <a:rPr lang="en-AU" dirty="0"/>
              <a:t> might want to consider if &amp; when 802.11ax &amp; 802.11be should operate at </a:t>
            </a:r>
            <a:r>
              <a:rPr lang="en-AU" i="1" dirty="0"/>
              <a:t>ED-only</a:t>
            </a:r>
            <a:r>
              <a:rPr lang="en-AU" dirty="0"/>
              <a:t> at -72 dBm in 6 GHz</a:t>
            </a:r>
          </a:p>
          <a:p>
            <a:pPr lvl="2"/>
            <a:r>
              <a:rPr lang="en-AU" dirty="0"/>
              <a:t>A similar question could be applied to 5 GHz operation under EN 301 893 </a:t>
            </a:r>
          </a:p>
          <a:p>
            <a:pPr lvl="1"/>
            <a:r>
              <a:rPr lang="en-AU" dirty="0" err="1"/>
              <a:t>TGbe</a:t>
            </a:r>
            <a:r>
              <a:rPr lang="en-AU" dirty="0"/>
              <a:t> may also need to propose revisions to for 6 GHz to enable new 802.11be features not envisaged when EN 303 687 was developed</a:t>
            </a:r>
          </a:p>
          <a:p>
            <a:pPr lvl="2"/>
            <a:r>
              <a:rPr lang="en-AU" dirty="0"/>
              <a:t>Similar revisions will be required for 5 GHz operation under EN 301 893</a:t>
            </a:r>
          </a:p>
          <a:p>
            <a:pPr lvl="1"/>
            <a:r>
              <a:rPr lang="en-AU" dirty="0"/>
              <a:t>Submissions are welcome …</a:t>
            </a:r>
          </a:p>
        </p:txBody>
      </p:sp>
      <p:sp>
        <p:nvSpPr>
          <p:cNvPr id="4" name="Footer Placeholder 3">
            <a:extLst>
              <a:ext uri="{FF2B5EF4-FFF2-40B4-BE49-F238E27FC236}">
                <a16:creationId xmlns:a16="http://schemas.microsoft.com/office/drawing/2014/main" id="{083D9B05-C16B-4AC2-AC8A-24AD824ABEC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6F1CF92-BE62-4C47-9C45-B380E76123B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58</a:t>
            </a:fld>
            <a:endParaRPr lang="en-US"/>
          </a:p>
        </p:txBody>
      </p:sp>
      <p:sp>
        <p:nvSpPr>
          <p:cNvPr id="6" name="Rectangle 5">
            <a:extLst>
              <a:ext uri="{FF2B5EF4-FFF2-40B4-BE49-F238E27FC236}">
                <a16:creationId xmlns:a16="http://schemas.microsoft.com/office/drawing/2014/main" id="{7C9B45D5-69D0-4658-AF64-CB260B0D5C70}"/>
              </a:ext>
            </a:extLst>
          </p:cNvPr>
          <p:cNvSpPr/>
          <p:nvPr/>
        </p:nvSpPr>
        <p:spPr bwMode="auto">
          <a:xfrm rot="2396923">
            <a:off x="8051029" y="621765"/>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21878527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5 GHz issues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59</a:t>
            </a:fld>
            <a:endParaRPr lang="en-US"/>
          </a:p>
        </p:txBody>
      </p:sp>
    </p:spTree>
    <p:extLst>
      <p:ext uri="{BB962C8B-B14F-4D97-AF65-F5344CB8AC3E}">
        <p14:creationId xmlns:p14="http://schemas.microsoft.com/office/powerpoint/2010/main" val="4035937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a:t>
            </a:r>
            <a:r>
              <a:rPr lang="en-US" dirty="0"/>
              <a:t> 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
        <p:nvSpPr>
          <p:cNvPr id="6" name="Rectangle 5"/>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4066053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82E6A-552E-40DD-B087-F7077677F5E2}"/>
              </a:ext>
            </a:extLst>
          </p:cNvPr>
          <p:cNvSpPr>
            <a:spLocks noGrp="1"/>
          </p:cNvSpPr>
          <p:nvPr>
            <p:ph type="title"/>
          </p:nvPr>
        </p:nvSpPr>
        <p:spPr>
          <a:xfrm>
            <a:off x="685800" y="685800"/>
            <a:ext cx="7772400" cy="1066800"/>
          </a:xfrm>
        </p:spPr>
        <p:txBody>
          <a:bodyPr/>
          <a:lstStyle/>
          <a:p>
            <a:r>
              <a:rPr lang="en-AU" dirty="0"/>
              <a:t>The stable draft of EN 301 893 (5 GHz) includes the newly agreed adaptivity compromise</a:t>
            </a:r>
          </a:p>
        </p:txBody>
      </p:sp>
      <p:sp>
        <p:nvSpPr>
          <p:cNvPr id="3" name="Content Placeholder 2">
            <a:extLst>
              <a:ext uri="{FF2B5EF4-FFF2-40B4-BE49-F238E27FC236}">
                <a16:creationId xmlns:a16="http://schemas.microsoft.com/office/drawing/2014/main" id="{4D9782BA-E009-4CC9-9408-97D0AE90B342}"/>
              </a:ext>
            </a:extLst>
          </p:cNvPr>
          <p:cNvSpPr>
            <a:spLocks noGrp="1"/>
          </p:cNvSpPr>
          <p:nvPr>
            <p:ph idx="1"/>
          </p:nvPr>
        </p:nvSpPr>
        <p:spPr>
          <a:xfrm>
            <a:off x="685800" y="1981200"/>
            <a:ext cx="7772400" cy="4114800"/>
          </a:xfrm>
        </p:spPr>
        <p:txBody>
          <a:bodyPr/>
          <a:lstStyle/>
          <a:p>
            <a:r>
              <a:rPr lang="en-AU" dirty="0"/>
              <a:t>Document status after BRAN#109 (post Feb 2021)</a:t>
            </a:r>
          </a:p>
          <a:p>
            <a:pPr lvl="1"/>
            <a:r>
              <a:rPr lang="en-US" dirty="0"/>
              <a:t>Draft EN 301 893 </a:t>
            </a:r>
            <a:r>
              <a:rPr lang="en-AU" dirty="0"/>
              <a:t>v.2.1.43 (stable draft) – 30 Apr 2021</a:t>
            </a:r>
            <a:endParaRPr lang="en-GB" dirty="0"/>
          </a:p>
          <a:p>
            <a:r>
              <a:rPr lang="en-GB" dirty="0"/>
              <a:t>Discussion after </a:t>
            </a:r>
            <a:r>
              <a:rPr lang="en-AU" dirty="0"/>
              <a:t>BRAN#109</a:t>
            </a:r>
          </a:p>
          <a:p>
            <a:pPr lvl="1"/>
            <a:r>
              <a:rPr lang="en-AU" dirty="0"/>
              <a:t>Most/all ETSI BRAN agreements are included in EN 301 893 v2.1.43, including:</a:t>
            </a:r>
          </a:p>
          <a:p>
            <a:pPr lvl="2"/>
            <a:r>
              <a:rPr lang="en-AU" dirty="0"/>
              <a:t>Variety of editorial issues &amp; issues with less relevance to coexistence</a:t>
            </a:r>
          </a:p>
          <a:p>
            <a:pPr lvl="2"/>
            <a:r>
              <a:rPr lang="en-AU" dirty="0"/>
              <a:t>Compromise for adaptivity (and associated testing), as agreed at BRAN#109</a:t>
            </a:r>
          </a:p>
          <a:p>
            <a:pPr lvl="3"/>
            <a:r>
              <a:rPr lang="en-AU" dirty="0"/>
              <a:t>802.11be will need to use an </a:t>
            </a:r>
            <a:r>
              <a:rPr lang="en-AU" i="1" dirty="0"/>
              <a:t>EDT</a:t>
            </a:r>
            <a:r>
              <a:rPr lang="en-AU" dirty="0"/>
              <a:t> of -72 dBm (scaled with </a:t>
            </a:r>
            <a:r>
              <a:rPr lang="en-AU" dirty="0" err="1"/>
              <a:t>tx</a:t>
            </a:r>
            <a:r>
              <a:rPr lang="en-AU" dirty="0"/>
              <a:t> power), whereas 802.11a/n/ac/</a:t>
            </a:r>
            <a:r>
              <a:rPr lang="en-AU" dirty="0" err="1"/>
              <a:t>ax</a:t>
            </a:r>
            <a:r>
              <a:rPr lang="en-AU" dirty="0"/>
              <a:t> </a:t>
            </a:r>
            <a:r>
              <a:rPr lang="en-AU" dirty="0" err="1"/>
              <a:t>conformantr</a:t>
            </a:r>
            <a:r>
              <a:rPr lang="en-AU" dirty="0"/>
              <a:t> devices will be allowed to use an </a:t>
            </a:r>
            <a:r>
              <a:rPr lang="en-AU" i="1" dirty="0"/>
              <a:t>EDT</a:t>
            </a:r>
            <a:r>
              <a:rPr lang="en-AU" dirty="0"/>
              <a:t> of -62 dBm </a:t>
            </a:r>
          </a:p>
          <a:p>
            <a:pPr lvl="3"/>
            <a:r>
              <a:rPr lang="en-AU" dirty="0"/>
              <a:t>Simple testing is used to show conformance with 802.11a/n/ac/</a:t>
            </a:r>
            <a:r>
              <a:rPr lang="en-AU" dirty="0" err="1"/>
              <a:t>ax</a:t>
            </a:r>
            <a:r>
              <a:rPr lang="en-AU" dirty="0"/>
              <a:t>, and thus allow the use of an </a:t>
            </a:r>
            <a:r>
              <a:rPr lang="en-AU" i="1" dirty="0"/>
              <a:t>EDT</a:t>
            </a:r>
            <a:r>
              <a:rPr lang="en-AU" dirty="0"/>
              <a:t> of -62 dBm</a:t>
            </a:r>
          </a:p>
        </p:txBody>
      </p:sp>
      <p:sp>
        <p:nvSpPr>
          <p:cNvPr id="4" name="Footer Placeholder 3">
            <a:extLst>
              <a:ext uri="{FF2B5EF4-FFF2-40B4-BE49-F238E27FC236}">
                <a16:creationId xmlns:a16="http://schemas.microsoft.com/office/drawing/2014/main" id="{E40C40FD-BBDE-4FDF-9EAE-F3870835A53B}"/>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04DDBDDB-0433-46C4-8D59-48794E98FA2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60</a:t>
            </a:fld>
            <a:endParaRPr lang="en-US"/>
          </a:p>
        </p:txBody>
      </p:sp>
    </p:spTree>
    <p:extLst>
      <p:ext uri="{BB962C8B-B14F-4D97-AF65-F5344CB8AC3E}">
        <p14:creationId xmlns:p14="http://schemas.microsoft.com/office/powerpoint/2010/main" val="21924126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5 GHz issues</a:t>
            </a:r>
          </a:p>
          <a:p>
            <a:pPr marL="342900" lvl="1" indent="-342900" algn="ctr">
              <a:buNone/>
            </a:pPr>
            <a:r>
              <a:rPr lang="en-AU" sz="2400" b="1" dirty="0">
                <a:solidFill>
                  <a:srgbClr val="FF0000"/>
                </a:solidFill>
              </a:rPr>
              <a:t>Adaptivity compromise</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61</a:t>
            </a:fld>
            <a:endParaRPr lang="en-US"/>
          </a:p>
        </p:txBody>
      </p:sp>
    </p:spTree>
    <p:extLst>
      <p:ext uri="{BB962C8B-B14F-4D97-AF65-F5344CB8AC3E}">
        <p14:creationId xmlns:p14="http://schemas.microsoft.com/office/powerpoint/2010/main" val="34910965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97BBF-6BB5-43C8-9775-650DB2FEDCC0}"/>
              </a:ext>
            </a:extLst>
          </p:cNvPr>
          <p:cNvSpPr>
            <a:spLocks noGrp="1"/>
          </p:cNvSpPr>
          <p:nvPr>
            <p:ph type="title"/>
          </p:nvPr>
        </p:nvSpPr>
        <p:spPr>
          <a:xfrm>
            <a:off x="685800" y="685800"/>
            <a:ext cx="8001000" cy="1066800"/>
          </a:xfrm>
        </p:spPr>
        <p:txBody>
          <a:bodyPr/>
          <a:lstStyle/>
          <a:p>
            <a:r>
              <a:rPr lang="en-AU" dirty="0"/>
              <a:t>ETSI BRAN agreed on 5 GHz compromises in ~2016 &amp; ~2018 that enabled 802.11ac/</a:t>
            </a:r>
            <a:r>
              <a:rPr lang="en-AU" dirty="0" err="1"/>
              <a:t>ax</a:t>
            </a:r>
            <a:r>
              <a:rPr lang="en-AU" dirty="0"/>
              <a:t> operation in Europe</a:t>
            </a:r>
            <a:br>
              <a:rPr lang="en-AU" dirty="0"/>
            </a:br>
            <a:endParaRPr lang="en-AU" dirty="0"/>
          </a:p>
        </p:txBody>
      </p:sp>
      <p:sp>
        <p:nvSpPr>
          <p:cNvPr id="3" name="Content Placeholder 2">
            <a:extLst>
              <a:ext uri="{FF2B5EF4-FFF2-40B4-BE49-F238E27FC236}">
                <a16:creationId xmlns:a16="http://schemas.microsoft.com/office/drawing/2014/main" id="{079FC788-7A81-440D-8DC2-C150F9679029}"/>
              </a:ext>
            </a:extLst>
          </p:cNvPr>
          <p:cNvSpPr>
            <a:spLocks noGrp="1"/>
          </p:cNvSpPr>
          <p:nvPr>
            <p:ph idx="1"/>
          </p:nvPr>
        </p:nvSpPr>
        <p:spPr>
          <a:xfrm>
            <a:off x="685800" y="1752600"/>
            <a:ext cx="7772400" cy="4114800"/>
          </a:xfrm>
        </p:spPr>
        <p:txBody>
          <a:bodyPr/>
          <a:lstStyle/>
          <a:p>
            <a:r>
              <a:rPr lang="en-AU" dirty="0"/>
              <a:t>A </a:t>
            </a:r>
            <a:r>
              <a:rPr lang="en-AU" dirty="0" err="1"/>
              <a:t>coex</a:t>
            </a:r>
            <a:r>
              <a:rPr lang="en-AU" dirty="0"/>
              <a:t> problem in Europe (&amp; globally) was understood in ~2014</a:t>
            </a:r>
          </a:p>
          <a:p>
            <a:pPr lvl="1"/>
            <a:r>
              <a:rPr lang="en-AU" dirty="0"/>
              <a:t>How can different technologies detect each other and defer to each other in a way that enables equitable use of radio resources?</a:t>
            </a:r>
          </a:p>
          <a:p>
            <a:r>
              <a:rPr lang="en-AU" dirty="0"/>
              <a:t>A compromise solution in ~2016 (EN 301 893 v2.1.1) enabled 802.11ac</a:t>
            </a:r>
          </a:p>
          <a:p>
            <a:pPr lvl="1"/>
            <a:r>
              <a:rPr lang="en-AU" dirty="0"/>
              <a:t>Use EDCA-like LBT, with detection using:</a:t>
            </a:r>
          </a:p>
          <a:p>
            <a:pPr lvl="2"/>
            <a:r>
              <a:rPr lang="en-AU" dirty="0"/>
              <a:t>PD/ED @ -82/-62 dBm for 802.11a/n/ac systems</a:t>
            </a:r>
          </a:p>
          <a:p>
            <a:pPr lvl="2"/>
            <a:r>
              <a:rPr lang="en-AU" dirty="0"/>
              <a:t>ED-only at -72 dBm (scaled) for any system</a:t>
            </a:r>
          </a:p>
          <a:p>
            <a:pPr lvl="1"/>
            <a:r>
              <a:rPr lang="en-AU" dirty="0"/>
              <a:t>Allowed 802.11ac to be placed on the European market</a:t>
            </a:r>
          </a:p>
          <a:p>
            <a:r>
              <a:rPr lang="en-AU" dirty="0"/>
              <a:t>A new solution ~2018 (stable draft of EN 301 893) enabled 802.11ax</a:t>
            </a:r>
          </a:p>
          <a:p>
            <a:pPr lvl="1"/>
            <a:r>
              <a:rPr lang="en-AU" dirty="0"/>
              <a:t>Use EDCA-like LBT, with detection using:</a:t>
            </a:r>
          </a:p>
          <a:p>
            <a:pPr lvl="2"/>
            <a:r>
              <a:rPr lang="en-AU" dirty="0"/>
              <a:t>PD/ED @ -82/-62 dBm for any system</a:t>
            </a:r>
          </a:p>
          <a:p>
            <a:pPr lvl="2"/>
            <a:r>
              <a:rPr lang="en-AU" dirty="0"/>
              <a:t>ED-only at -72 dBm (scaled) for any system</a:t>
            </a:r>
          </a:p>
          <a:p>
            <a:pPr lvl="1"/>
            <a:r>
              <a:rPr lang="en-AU" dirty="0"/>
              <a:t>Allowed 802.11ax to be placed on the Euro market (using Notified Body)</a:t>
            </a:r>
          </a:p>
        </p:txBody>
      </p:sp>
      <p:sp>
        <p:nvSpPr>
          <p:cNvPr id="4" name="Footer Placeholder 3">
            <a:extLst>
              <a:ext uri="{FF2B5EF4-FFF2-40B4-BE49-F238E27FC236}">
                <a16:creationId xmlns:a16="http://schemas.microsoft.com/office/drawing/2014/main" id="{29E89846-9068-440C-AF5B-A152BA9053B3}"/>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2692B778-462F-4BA4-BA67-B28BF9B7952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62</a:t>
            </a:fld>
            <a:endParaRPr lang="en-US"/>
          </a:p>
        </p:txBody>
      </p:sp>
      <p:sp>
        <p:nvSpPr>
          <p:cNvPr id="6" name="Rectangle 5">
            <a:extLst>
              <a:ext uri="{FF2B5EF4-FFF2-40B4-BE49-F238E27FC236}">
                <a16:creationId xmlns:a16="http://schemas.microsoft.com/office/drawing/2014/main" id="{2F23BAB3-AEA9-4F9F-A0BF-AC0A599EA762}"/>
              </a:ext>
            </a:extLst>
          </p:cNvPr>
          <p:cNvSpPr/>
          <p:nvPr/>
        </p:nvSpPr>
        <p:spPr bwMode="auto">
          <a:xfrm rot="2396923">
            <a:off x="8051029" y="850365"/>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15453610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94A82-730F-44F7-9F2A-BF34D4662930}"/>
              </a:ext>
            </a:extLst>
          </p:cNvPr>
          <p:cNvSpPr>
            <a:spLocks noGrp="1"/>
          </p:cNvSpPr>
          <p:nvPr>
            <p:ph type="title"/>
          </p:nvPr>
        </p:nvSpPr>
        <p:spPr>
          <a:xfrm>
            <a:off x="685800" y="685800"/>
            <a:ext cx="8382000" cy="1066800"/>
          </a:xfrm>
        </p:spPr>
        <p:txBody>
          <a:bodyPr/>
          <a:lstStyle/>
          <a:p>
            <a:r>
              <a:rPr lang="en-AU" dirty="0"/>
              <a:t>In 2020, some stakeholders wanted to revisit the previous 5 GHz compromise, esp. in context of 802.11be</a:t>
            </a:r>
          </a:p>
        </p:txBody>
      </p:sp>
      <p:sp>
        <p:nvSpPr>
          <p:cNvPr id="3" name="Content Placeholder 2">
            <a:extLst>
              <a:ext uri="{FF2B5EF4-FFF2-40B4-BE49-F238E27FC236}">
                <a16:creationId xmlns:a16="http://schemas.microsoft.com/office/drawing/2014/main" id="{0EB9B854-5846-4136-A244-2A8EC93C64B3}"/>
              </a:ext>
            </a:extLst>
          </p:cNvPr>
          <p:cNvSpPr>
            <a:spLocks noGrp="1"/>
          </p:cNvSpPr>
          <p:nvPr>
            <p:ph idx="1"/>
          </p:nvPr>
        </p:nvSpPr>
        <p:spPr/>
        <p:txBody>
          <a:bodyPr/>
          <a:lstStyle/>
          <a:p>
            <a:pPr lvl="1"/>
            <a:r>
              <a:rPr lang="en-AU" dirty="0"/>
              <a:t>During 2020, some NR-U/LAA stakeholders expressed strong opposition to the compromise documented in the stable draft of EN 301 893 at the time</a:t>
            </a:r>
          </a:p>
          <a:p>
            <a:pPr lvl="1"/>
            <a:r>
              <a:rPr lang="en-AU" dirty="0"/>
              <a:t>Reasons were varied … some legitimate to some extent, others not so much … it is complicated!</a:t>
            </a:r>
          </a:p>
          <a:p>
            <a:pPr lvl="2"/>
            <a:r>
              <a:rPr lang="en-AU" dirty="0"/>
              <a:t>Claims testing generalised versions of </a:t>
            </a:r>
            <a:r>
              <a:rPr lang="en-AU" i="1" dirty="0"/>
              <a:t>PD/ED </a:t>
            </a:r>
            <a:r>
              <a:rPr lang="en-AU" dirty="0"/>
              <a:t>is complex</a:t>
            </a:r>
          </a:p>
          <a:p>
            <a:pPr lvl="2"/>
            <a:r>
              <a:rPr lang="en-AU" dirty="0"/>
              <a:t>Discovery that some Wi-Fi gear does not operate as expected</a:t>
            </a:r>
          </a:p>
          <a:p>
            <a:pPr lvl="3"/>
            <a:r>
              <a:rPr lang="en-AU" dirty="0" err="1"/>
              <a:t>eg</a:t>
            </a:r>
            <a:r>
              <a:rPr lang="en-AU" dirty="0"/>
              <a:t> need for more than 802.11a preamble for PD</a:t>
            </a:r>
          </a:p>
          <a:p>
            <a:pPr lvl="3"/>
            <a:r>
              <a:rPr lang="en-AU" dirty="0" err="1"/>
              <a:t>eg</a:t>
            </a:r>
            <a:r>
              <a:rPr lang="en-AU" dirty="0"/>
              <a:t> changing PDT in some situations</a:t>
            </a:r>
          </a:p>
          <a:p>
            <a:pPr lvl="2"/>
            <a:r>
              <a:rPr lang="en-AU" dirty="0"/>
              <a:t>Assertions Wi-Fi gear has a “</a:t>
            </a:r>
            <a:r>
              <a:rPr lang="en-AU" i="1" dirty="0"/>
              <a:t>10 dB advantage</a:t>
            </a:r>
            <a:r>
              <a:rPr lang="en-AU" dirty="0"/>
              <a:t>”</a:t>
            </a:r>
          </a:p>
          <a:p>
            <a:pPr lvl="2"/>
            <a:r>
              <a:rPr lang="en-AU" dirty="0"/>
              <a:t>Assertions secondary channel access is “</a:t>
            </a:r>
            <a:r>
              <a:rPr lang="en-AU" i="1" dirty="0"/>
              <a:t>not fair</a:t>
            </a:r>
            <a:r>
              <a:rPr lang="en-AU" dirty="0"/>
              <a:t>”</a:t>
            </a:r>
          </a:p>
          <a:p>
            <a:pPr lvl="2"/>
            <a:r>
              <a:rPr lang="en-AU" dirty="0"/>
              <a:t>Claims </a:t>
            </a:r>
            <a:r>
              <a:rPr lang="en-AU" i="1" dirty="0"/>
              <a:t>ED-only</a:t>
            </a:r>
            <a:r>
              <a:rPr lang="en-AU" dirty="0"/>
              <a:t> at -62 dBm is better for all</a:t>
            </a:r>
          </a:p>
          <a:p>
            <a:pPr lvl="2"/>
            <a:r>
              <a:rPr lang="en-AU" dirty="0"/>
              <a:t>Assertions Wi-Fi stakeholders reneged on a promise that 802.11ac (or 802.11ax) would be last to use PD/ED</a:t>
            </a:r>
          </a:p>
          <a:p>
            <a:pPr lvl="2"/>
            <a:r>
              <a:rPr lang="en-AU" dirty="0"/>
              <a:t>…</a:t>
            </a:r>
          </a:p>
        </p:txBody>
      </p:sp>
      <p:sp>
        <p:nvSpPr>
          <p:cNvPr id="4" name="Footer Placeholder 3">
            <a:extLst>
              <a:ext uri="{FF2B5EF4-FFF2-40B4-BE49-F238E27FC236}">
                <a16:creationId xmlns:a16="http://schemas.microsoft.com/office/drawing/2014/main" id="{FF3DAB68-55DE-4267-9312-9C4C1453AC9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484D1C6-4C08-406B-982E-A644A895197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63</a:t>
            </a:fld>
            <a:endParaRPr lang="en-US"/>
          </a:p>
        </p:txBody>
      </p:sp>
      <p:sp>
        <p:nvSpPr>
          <p:cNvPr id="6" name="Rectangle 5">
            <a:extLst>
              <a:ext uri="{FF2B5EF4-FFF2-40B4-BE49-F238E27FC236}">
                <a16:creationId xmlns:a16="http://schemas.microsoft.com/office/drawing/2014/main" id="{7F7DE9B2-0141-4987-B552-887708E73706}"/>
              </a:ext>
            </a:extLst>
          </p:cNvPr>
          <p:cNvSpPr/>
          <p:nvPr/>
        </p:nvSpPr>
        <p:spPr bwMode="auto">
          <a:xfrm rot="2396923">
            <a:off x="8051029" y="5179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From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749713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60221F-42BF-42A0-9B62-58D23553617D}"/>
              </a:ext>
            </a:extLst>
          </p:cNvPr>
          <p:cNvSpPr>
            <a:spLocks noGrp="1"/>
          </p:cNvSpPr>
          <p:nvPr>
            <p:ph type="title"/>
          </p:nvPr>
        </p:nvSpPr>
        <p:spPr>
          <a:xfrm>
            <a:off x="685800" y="685800"/>
            <a:ext cx="8458200" cy="1066800"/>
          </a:xfrm>
        </p:spPr>
        <p:txBody>
          <a:bodyPr>
            <a:normAutofit/>
          </a:bodyPr>
          <a:lstStyle/>
          <a:p>
            <a:r>
              <a:rPr lang="en-AU" dirty="0"/>
              <a:t>In BRAN#108, a </a:t>
            </a:r>
            <a:r>
              <a:rPr lang="en-AU" i="1" dirty="0"/>
              <a:t>compromise</a:t>
            </a:r>
            <a:r>
              <a:rPr lang="en-AU" dirty="0"/>
              <a:t> restricting 802.11be from using </a:t>
            </a:r>
            <a:r>
              <a:rPr lang="en-AU" i="1" dirty="0"/>
              <a:t>PD/ED </a:t>
            </a:r>
            <a:r>
              <a:rPr lang="en-AU" dirty="0"/>
              <a:t>@ -82/-62 dBm in 5 GHz was proposed</a:t>
            </a:r>
          </a:p>
        </p:txBody>
      </p:sp>
      <p:sp>
        <p:nvSpPr>
          <p:cNvPr id="3" name="Content Placeholder 2">
            <a:extLst>
              <a:ext uri="{FF2B5EF4-FFF2-40B4-BE49-F238E27FC236}">
                <a16:creationId xmlns:a16="http://schemas.microsoft.com/office/drawing/2014/main" id="{46DEF0C0-55E9-401C-B1F1-1AF1AC218034}"/>
              </a:ext>
            </a:extLst>
          </p:cNvPr>
          <p:cNvSpPr>
            <a:spLocks noGrp="1"/>
          </p:cNvSpPr>
          <p:nvPr>
            <p:ph idx="1"/>
          </p:nvPr>
        </p:nvSpPr>
        <p:spPr/>
        <p:txBody>
          <a:bodyPr/>
          <a:lstStyle/>
          <a:p>
            <a:r>
              <a:rPr lang="en-AU" dirty="0"/>
              <a:t>Submission to BRAN#108 (Dec 2020)</a:t>
            </a:r>
          </a:p>
          <a:p>
            <a:pPr lvl="1"/>
            <a:r>
              <a:rPr lang="en-AU" dirty="0">
                <a:latin typeface="+mj-lt"/>
              </a:rPr>
              <a:t>BRAN(20)108008r1: </a:t>
            </a:r>
            <a:r>
              <a:rPr lang="en-AU" i="1" dirty="0">
                <a:latin typeface="+mj-lt"/>
              </a:rPr>
              <a:t>Compromise on 5 GHz channel access mechanism </a:t>
            </a:r>
            <a:r>
              <a:rPr lang="en-AU" dirty="0">
                <a:latin typeface="+mj-lt"/>
              </a:rPr>
              <a:t>(HPE, Ericsson, Broadcom, CableLabs, Cisco, Huawei, Intel, Nokia &amp; Ruckus)</a:t>
            </a:r>
            <a:endParaRPr lang="en-US" sz="1800" dirty="0">
              <a:effectLst/>
              <a:latin typeface="+mj-lt"/>
              <a:ea typeface="Times New Roman" panose="02020603050405020304" pitchFamily="18" charset="0"/>
            </a:endParaRPr>
          </a:p>
          <a:p>
            <a:r>
              <a:rPr lang="en-GB" dirty="0"/>
              <a:t>Summary of discussion at BRAN #108</a:t>
            </a:r>
          </a:p>
          <a:p>
            <a:pPr lvl="1"/>
            <a:r>
              <a:rPr lang="en-AU" dirty="0"/>
              <a:t>In the interests of making timely progress, many ETSI BRAN participants proposed a new compromise to ETSI BRAN for EN 301 892</a:t>
            </a:r>
          </a:p>
          <a:p>
            <a:pPr lvl="1"/>
            <a:r>
              <a:rPr lang="en-AU" dirty="0"/>
              <a:t>It was proposed the LBT mechanism in EN 301 893 be based on operation by </a:t>
            </a:r>
            <a:r>
              <a:rPr lang="en-AU" i="1" dirty="0"/>
              <a:t>devices</a:t>
            </a:r>
            <a:r>
              <a:rPr lang="en-AU" dirty="0"/>
              <a:t> (with multiple logical </a:t>
            </a:r>
            <a:r>
              <a:rPr lang="en-AU" i="1" dirty="0"/>
              <a:t>devices</a:t>
            </a:r>
            <a:r>
              <a:rPr lang="en-AU" dirty="0"/>
              <a:t> in a physical piece of </a:t>
            </a:r>
            <a:r>
              <a:rPr lang="en-AU" i="1" dirty="0"/>
              <a:t>equipment</a:t>
            </a:r>
            <a:r>
              <a:rPr lang="en-AU" dirty="0"/>
              <a:t>) in two </a:t>
            </a:r>
            <a:r>
              <a:rPr lang="en-AU" i="1" dirty="0"/>
              <a:t>categories</a:t>
            </a:r>
          </a:p>
          <a:p>
            <a:pPr lvl="2"/>
            <a:r>
              <a:rPr lang="en-AU" dirty="0"/>
              <a:t>Devices operating in conformance with 802.11a/n/ac/</a:t>
            </a:r>
            <a:r>
              <a:rPr lang="en-AU" dirty="0" err="1"/>
              <a:t>ax</a:t>
            </a:r>
            <a:r>
              <a:rPr lang="en-AU" dirty="0"/>
              <a:t> (including the use of </a:t>
            </a:r>
            <a:r>
              <a:rPr lang="en-AU" i="1" dirty="0"/>
              <a:t>PD/ED </a:t>
            </a:r>
            <a:r>
              <a:rPr lang="en-AU" dirty="0"/>
              <a:t>@ -82/-62 dBm) may use </a:t>
            </a:r>
            <a:r>
              <a:rPr lang="en-AU" i="1" dirty="0"/>
              <a:t>ED-only </a:t>
            </a:r>
            <a:r>
              <a:rPr lang="en-AU" dirty="0"/>
              <a:t>@ -62 dBm (</a:t>
            </a:r>
            <a:r>
              <a:rPr lang="en-AU" i="1" dirty="0"/>
              <a:t>status quo</a:t>
            </a:r>
            <a:r>
              <a:rPr lang="en-AU" dirty="0"/>
              <a:t>)</a:t>
            </a:r>
          </a:p>
          <a:p>
            <a:pPr lvl="2"/>
            <a:r>
              <a:rPr lang="en-AU" dirty="0"/>
              <a:t>Any other </a:t>
            </a:r>
            <a:r>
              <a:rPr lang="en-AU" i="1" dirty="0"/>
              <a:t>devices</a:t>
            </a:r>
            <a:r>
              <a:rPr lang="en-AU" dirty="0"/>
              <a:t> use </a:t>
            </a:r>
            <a:r>
              <a:rPr lang="en-AU" i="1" dirty="0"/>
              <a:t>ED-only</a:t>
            </a:r>
            <a:r>
              <a:rPr lang="en-AU" dirty="0"/>
              <a:t> @ -72 dBm (scaled with </a:t>
            </a:r>
            <a:r>
              <a:rPr lang="en-AU" dirty="0" err="1"/>
              <a:t>tx</a:t>
            </a:r>
            <a:r>
              <a:rPr lang="en-AU" dirty="0"/>
              <a:t> power) in all channels</a:t>
            </a:r>
          </a:p>
        </p:txBody>
      </p:sp>
      <p:sp>
        <p:nvSpPr>
          <p:cNvPr id="4" name="Rectangle 3">
            <a:extLst>
              <a:ext uri="{FF2B5EF4-FFF2-40B4-BE49-F238E27FC236}">
                <a16:creationId xmlns:a16="http://schemas.microsoft.com/office/drawing/2014/main" id="{AF831022-7068-41A2-A264-4107E0C426E5}"/>
              </a:ext>
            </a:extLst>
          </p:cNvPr>
          <p:cNvSpPr/>
          <p:nvPr/>
        </p:nvSpPr>
        <p:spPr bwMode="auto">
          <a:xfrm rot="2396923">
            <a:off x="8051029" y="1155165"/>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Refined from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5815935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68078F7-3D1F-4F82-8494-9F66AE43C6E6}"/>
              </a:ext>
            </a:extLst>
          </p:cNvPr>
          <p:cNvSpPr>
            <a:spLocks noGrp="1"/>
          </p:cNvSpPr>
          <p:nvPr>
            <p:ph type="title"/>
          </p:nvPr>
        </p:nvSpPr>
        <p:spPr>
          <a:xfrm>
            <a:off x="685800" y="685800"/>
            <a:ext cx="8077200" cy="1066800"/>
          </a:xfrm>
        </p:spPr>
        <p:txBody>
          <a:bodyPr/>
          <a:lstStyle/>
          <a:p>
            <a:r>
              <a:rPr lang="en-AU" dirty="0"/>
              <a:t>In BRAN#108, not everyone agreed with restrictions on 802.11be using </a:t>
            </a:r>
            <a:r>
              <a:rPr lang="en-AU" i="1" dirty="0"/>
              <a:t>PD/ED </a:t>
            </a:r>
            <a:r>
              <a:rPr lang="en-AU" dirty="0"/>
              <a:t>@ -82/-62 dBm in 5 GHz</a:t>
            </a:r>
          </a:p>
        </p:txBody>
      </p:sp>
      <p:sp>
        <p:nvSpPr>
          <p:cNvPr id="3" name="Content Placeholder 2">
            <a:extLst>
              <a:ext uri="{FF2B5EF4-FFF2-40B4-BE49-F238E27FC236}">
                <a16:creationId xmlns:a16="http://schemas.microsoft.com/office/drawing/2014/main" id="{38AC539C-5BDA-4531-B965-07FE61594BD2}"/>
              </a:ext>
            </a:extLst>
          </p:cNvPr>
          <p:cNvSpPr>
            <a:spLocks noGrp="1"/>
          </p:cNvSpPr>
          <p:nvPr>
            <p:ph idx="1"/>
          </p:nvPr>
        </p:nvSpPr>
        <p:spPr/>
        <p:txBody>
          <a:bodyPr/>
          <a:lstStyle/>
          <a:p>
            <a:r>
              <a:rPr lang="en-GB" dirty="0"/>
              <a:t>Summary of discussion at BRAN #108</a:t>
            </a:r>
          </a:p>
          <a:p>
            <a:pPr lvl="1"/>
            <a:r>
              <a:rPr lang="en-GB" dirty="0"/>
              <a:t>Generally, most stakeholders were happy that progress was being made towards a compromise … rather than the usual fights</a:t>
            </a:r>
          </a:p>
          <a:p>
            <a:pPr lvl="1"/>
            <a:r>
              <a:rPr lang="en-GB" dirty="0"/>
              <a:t>However, some (especially Qualcomm &amp; Microsoft) were concerned that 802.11be devices will be unable to use an </a:t>
            </a:r>
            <a:r>
              <a:rPr lang="en-GB" i="1" dirty="0"/>
              <a:t>EDT</a:t>
            </a:r>
            <a:r>
              <a:rPr lang="en-GB" dirty="0"/>
              <a:t> at -62 dBm in 5 GHz</a:t>
            </a:r>
          </a:p>
          <a:p>
            <a:pPr lvl="2"/>
            <a:r>
              <a:rPr lang="en-GB" dirty="0"/>
              <a:t>Qualcomm asserted that 802.11be devices using </a:t>
            </a:r>
            <a:r>
              <a:rPr lang="en-GB" i="1" dirty="0"/>
              <a:t>ED-only</a:t>
            </a:r>
            <a:r>
              <a:rPr lang="en-GB" dirty="0"/>
              <a:t> @ -72 dBm or </a:t>
            </a:r>
            <a:r>
              <a:rPr lang="en-GB" i="1" dirty="0"/>
              <a:t>PD/ED </a:t>
            </a:r>
            <a:r>
              <a:rPr lang="en-GB" dirty="0"/>
              <a:t>@ -82/-72 dBm would suffer compared to 802.11ax devices using </a:t>
            </a:r>
            <a:r>
              <a:rPr lang="en-GB" i="1" dirty="0"/>
              <a:t>PD/ED</a:t>
            </a:r>
            <a:br>
              <a:rPr lang="en-GB" i="1" dirty="0"/>
            </a:br>
            <a:r>
              <a:rPr lang="en-GB" dirty="0"/>
              <a:t>@ -82/-62 dBm because most deferrals are based on an </a:t>
            </a:r>
            <a:r>
              <a:rPr lang="en-GB" i="1" dirty="0"/>
              <a:t>EDT</a:t>
            </a:r>
            <a:r>
              <a:rPr lang="en-GB" dirty="0"/>
              <a:t> @ -62 dBm</a:t>
            </a:r>
          </a:p>
          <a:p>
            <a:pPr lvl="2"/>
            <a:r>
              <a:rPr lang="en-GB" dirty="0"/>
              <a:t>In response, others noted one can’t claim it is fair for LAA/NR-U to use </a:t>
            </a:r>
            <a:r>
              <a:rPr lang="en-GB" i="1" dirty="0"/>
              <a:t>ED-only</a:t>
            </a:r>
            <a:r>
              <a:rPr lang="en-GB" dirty="0"/>
              <a:t> @ -72 dBm when coexisting with 802.11a/n/ac/</a:t>
            </a:r>
            <a:r>
              <a:rPr lang="en-GB" dirty="0" err="1"/>
              <a:t>ax</a:t>
            </a:r>
            <a:r>
              <a:rPr lang="en-GB" dirty="0"/>
              <a:t> but not for 802.11be </a:t>
            </a:r>
          </a:p>
          <a:p>
            <a:pPr lvl="1"/>
            <a:r>
              <a:rPr lang="en-GB" dirty="0"/>
              <a:t>These concerns were not resolved in BRAN#108 and so the compromise was not included in the stable draft EN 301 893 v2.1.41</a:t>
            </a:r>
          </a:p>
          <a:p>
            <a:pPr lvl="2"/>
            <a:r>
              <a:rPr lang="en-GB" dirty="0"/>
              <a:t>The stable draft still specifies any device can use </a:t>
            </a:r>
            <a:r>
              <a:rPr lang="en-GB" i="1" dirty="0"/>
              <a:t>PD/ED </a:t>
            </a:r>
            <a:r>
              <a:rPr lang="en-GB" dirty="0"/>
              <a:t>at -82/-62 dBm or</a:t>
            </a:r>
            <a:br>
              <a:rPr lang="en-GB" dirty="0"/>
            </a:br>
            <a:r>
              <a:rPr lang="en-GB" i="1" dirty="0"/>
              <a:t>ED-only </a:t>
            </a:r>
            <a:r>
              <a:rPr lang="en-GB" dirty="0"/>
              <a:t>at -72 dBm (</a:t>
            </a:r>
            <a:r>
              <a:rPr lang="en-GB" dirty="0" err="1"/>
              <a:t>tx</a:t>
            </a:r>
            <a:r>
              <a:rPr lang="en-GB" dirty="0"/>
              <a:t> scaled) … but with testing issues unresolved</a:t>
            </a:r>
          </a:p>
          <a:p>
            <a:pPr lvl="1"/>
            <a:endParaRPr lang="en-AU" dirty="0"/>
          </a:p>
        </p:txBody>
      </p:sp>
      <p:sp>
        <p:nvSpPr>
          <p:cNvPr id="4" name="Footer Placeholder 3">
            <a:extLst>
              <a:ext uri="{FF2B5EF4-FFF2-40B4-BE49-F238E27FC236}">
                <a16:creationId xmlns:a16="http://schemas.microsoft.com/office/drawing/2014/main" id="{5F6D1B38-322E-49DB-BDC3-EE5FF6EAD229}"/>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03386C0F-4821-43D9-9541-68A196BC9767}"/>
              </a:ext>
            </a:extLst>
          </p:cNvPr>
          <p:cNvSpPr>
            <a:spLocks noGrp="1"/>
          </p:cNvSpPr>
          <p:nvPr>
            <p:ph type="sldNum" sz="quarter" idx="11"/>
          </p:nvPr>
        </p:nvSpPr>
        <p:spPr/>
        <p:txBody>
          <a:bodyPr/>
          <a:lstStyle/>
          <a:p>
            <a:r>
              <a:rPr lang="en-US"/>
              <a:t>Slide </a:t>
            </a:r>
            <a:fld id="{EF4002E7-DB4D-4CC3-8382-1939D19420D8}" type="slidenum">
              <a:rPr lang="en-US" smtClean="0"/>
              <a:pPr/>
              <a:t>65</a:t>
            </a:fld>
            <a:endParaRPr lang="en-US"/>
          </a:p>
        </p:txBody>
      </p:sp>
      <p:sp>
        <p:nvSpPr>
          <p:cNvPr id="6" name="Rectangle 5">
            <a:extLst>
              <a:ext uri="{FF2B5EF4-FFF2-40B4-BE49-F238E27FC236}">
                <a16:creationId xmlns:a16="http://schemas.microsoft.com/office/drawing/2014/main" id="{E20C04ED-54AE-4557-B111-738D43A401D1}"/>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22628941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97BBF-6BB5-43C8-9775-650DB2FEDCC0}"/>
              </a:ext>
            </a:extLst>
          </p:cNvPr>
          <p:cNvSpPr>
            <a:spLocks noGrp="1"/>
          </p:cNvSpPr>
          <p:nvPr>
            <p:ph type="title"/>
          </p:nvPr>
        </p:nvSpPr>
        <p:spPr>
          <a:xfrm>
            <a:off x="685800" y="685800"/>
            <a:ext cx="7772400" cy="1066800"/>
          </a:xfrm>
        </p:spPr>
        <p:txBody>
          <a:bodyPr/>
          <a:lstStyle/>
          <a:p>
            <a:r>
              <a:rPr lang="en-AU" dirty="0"/>
              <a:t>There was only one submission to BRAN #109 in relation to adaptivity in 5 GHz …</a:t>
            </a:r>
          </a:p>
        </p:txBody>
      </p:sp>
      <p:sp>
        <p:nvSpPr>
          <p:cNvPr id="3" name="Content Placeholder 2">
            <a:extLst>
              <a:ext uri="{FF2B5EF4-FFF2-40B4-BE49-F238E27FC236}">
                <a16:creationId xmlns:a16="http://schemas.microsoft.com/office/drawing/2014/main" id="{079FC788-7A81-440D-8DC2-C150F9679029}"/>
              </a:ext>
            </a:extLst>
          </p:cNvPr>
          <p:cNvSpPr>
            <a:spLocks noGrp="1"/>
          </p:cNvSpPr>
          <p:nvPr>
            <p:ph idx="1"/>
          </p:nvPr>
        </p:nvSpPr>
        <p:spPr>
          <a:xfrm>
            <a:off x="685800" y="1981200"/>
            <a:ext cx="7772400" cy="4114800"/>
          </a:xfrm>
        </p:spPr>
        <p:txBody>
          <a:bodyPr/>
          <a:lstStyle/>
          <a:p>
            <a:r>
              <a:rPr lang="en-AU" dirty="0"/>
              <a:t>Submissions to BRAN#109 (Feb 2021)</a:t>
            </a:r>
          </a:p>
          <a:p>
            <a:pPr lvl="1"/>
            <a:r>
              <a:rPr lang="en-AU" dirty="0">
                <a:latin typeface="+mj-lt"/>
              </a:rPr>
              <a:t> BRAN(21)109027: </a:t>
            </a:r>
            <a:r>
              <a:rPr lang="en-AU" i="1" dirty="0">
                <a:latin typeface="+mj-lt"/>
              </a:rPr>
              <a:t>5 GHz Channel Access </a:t>
            </a:r>
            <a:r>
              <a:rPr lang="en-AU" dirty="0">
                <a:latin typeface="+mj-lt"/>
              </a:rPr>
              <a:t>(Nokia)</a:t>
            </a:r>
            <a:endParaRPr lang="en-US" sz="1800" dirty="0">
              <a:effectLst/>
              <a:latin typeface="+mj-lt"/>
              <a:ea typeface="Times New Roman" panose="02020603050405020304" pitchFamily="18" charset="0"/>
            </a:endParaRPr>
          </a:p>
          <a:p>
            <a:r>
              <a:rPr lang="en-GB" dirty="0"/>
              <a:t>Summary of submissions to BRAN #109</a:t>
            </a:r>
          </a:p>
          <a:p>
            <a:pPr lvl="1"/>
            <a:r>
              <a:rPr lang="en-AU" dirty="0"/>
              <a:t>Nokia highlights various alternatives for EN 301 893</a:t>
            </a:r>
          </a:p>
          <a:p>
            <a:pPr lvl="2"/>
            <a:r>
              <a:rPr lang="en-AU" i="1" dirty="0"/>
              <a:t>ED-only</a:t>
            </a:r>
            <a:r>
              <a:rPr lang="en-AU" dirty="0"/>
              <a:t> @ -72 dBm (a function of </a:t>
            </a:r>
            <a:r>
              <a:rPr lang="en-AU" dirty="0" err="1"/>
              <a:t>tx</a:t>
            </a:r>
            <a:r>
              <a:rPr lang="en-AU" dirty="0"/>
              <a:t> power) </a:t>
            </a:r>
            <a:r>
              <a:rPr lang="en-AU" dirty="0">
                <a:solidFill>
                  <a:srgbClr val="00B050"/>
                </a:solidFill>
              </a:rPr>
              <a:t>– the compromise</a:t>
            </a:r>
          </a:p>
          <a:p>
            <a:pPr lvl="3"/>
            <a:r>
              <a:rPr lang="en-AU" dirty="0"/>
              <a:t>… with 802.11a/n/ac/</a:t>
            </a:r>
            <a:r>
              <a:rPr lang="en-AU" dirty="0" err="1"/>
              <a:t>ax</a:t>
            </a:r>
            <a:r>
              <a:rPr lang="en-AU" dirty="0"/>
              <a:t> conformant devices allowed to use an </a:t>
            </a:r>
            <a:r>
              <a:rPr lang="en-AU" i="1" dirty="0"/>
              <a:t>EDT</a:t>
            </a:r>
            <a:r>
              <a:rPr lang="en-AU" dirty="0"/>
              <a:t> @ -62 dBm </a:t>
            </a:r>
          </a:p>
          <a:p>
            <a:pPr lvl="2"/>
            <a:r>
              <a:rPr lang="en-AU" i="1" dirty="0"/>
              <a:t>ED-only</a:t>
            </a:r>
            <a:r>
              <a:rPr lang="en-AU" dirty="0"/>
              <a:t> @ -72 dBm (possibly a function of </a:t>
            </a:r>
            <a:r>
              <a:rPr lang="en-AU" dirty="0" err="1"/>
              <a:t>tx</a:t>
            </a:r>
            <a:r>
              <a:rPr lang="en-AU" dirty="0"/>
              <a:t> power)</a:t>
            </a:r>
          </a:p>
          <a:p>
            <a:pPr lvl="3"/>
            <a:r>
              <a:rPr lang="en-AU" dirty="0"/>
              <a:t>… with no exceptions</a:t>
            </a:r>
          </a:p>
          <a:p>
            <a:pPr lvl="2"/>
            <a:r>
              <a:rPr lang="en-AU" i="1" dirty="0"/>
              <a:t>ED-only</a:t>
            </a:r>
            <a:r>
              <a:rPr lang="en-AU" dirty="0"/>
              <a:t> @ -62 dBm</a:t>
            </a:r>
          </a:p>
          <a:p>
            <a:pPr lvl="3"/>
            <a:r>
              <a:rPr lang="en-AU" dirty="0"/>
              <a:t>… with no exceptions</a:t>
            </a:r>
          </a:p>
          <a:p>
            <a:pPr lvl="2"/>
            <a:r>
              <a:rPr lang="en-AU" i="1" dirty="0"/>
              <a:t>ED-only</a:t>
            </a:r>
            <a:r>
              <a:rPr lang="en-AU" dirty="0"/>
              <a:t> @ -72 dBm OR </a:t>
            </a:r>
            <a:r>
              <a:rPr lang="en-AU" i="1" dirty="0"/>
              <a:t>PD/ED </a:t>
            </a:r>
            <a:r>
              <a:rPr lang="en-AU" dirty="0"/>
              <a:t>@ -82/-62 </a:t>
            </a:r>
            <a:r>
              <a:rPr lang="en-AU" dirty="0">
                <a:solidFill>
                  <a:srgbClr val="FF9900"/>
                </a:solidFill>
              </a:rPr>
              <a:t>– the </a:t>
            </a:r>
            <a:r>
              <a:rPr lang="en-AU" i="1" dirty="0">
                <a:solidFill>
                  <a:srgbClr val="FF9900"/>
                </a:solidFill>
              </a:rPr>
              <a:t>status quo</a:t>
            </a:r>
          </a:p>
          <a:p>
            <a:pPr lvl="3"/>
            <a:r>
              <a:rPr lang="en-AU" dirty="0"/>
              <a:t>… with detailed PD testing based on 802.11a preamble</a:t>
            </a:r>
          </a:p>
          <a:p>
            <a:pPr lvl="2"/>
            <a:r>
              <a:rPr lang="en-AU" i="1" dirty="0"/>
              <a:t>ED-only</a:t>
            </a:r>
            <a:r>
              <a:rPr lang="en-AU" dirty="0"/>
              <a:t> @ -72 dBm OR </a:t>
            </a:r>
            <a:r>
              <a:rPr lang="en-AU" i="1" dirty="0"/>
              <a:t>PD/ED </a:t>
            </a:r>
            <a:r>
              <a:rPr lang="en-AU" dirty="0"/>
              <a:t>@ -82/-62</a:t>
            </a:r>
          </a:p>
          <a:p>
            <a:pPr lvl="3"/>
            <a:r>
              <a:rPr lang="en-AU" dirty="0"/>
              <a:t>… with simple PD testing based on technology specific preamble</a:t>
            </a:r>
          </a:p>
        </p:txBody>
      </p:sp>
      <p:sp>
        <p:nvSpPr>
          <p:cNvPr id="4" name="Footer Placeholder 3">
            <a:extLst>
              <a:ext uri="{FF2B5EF4-FFF2-40B4-BE49-F238E27FC236}">
                <a16:creationId xmlns:a16="http://schemas.microsoft.com/office/drawing/2014/main" id="{29E89846-9068-440C-AF5B-A152BA9053B3}"/>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692B778-462F-4BA4-BA67-B28BF9B79522}"/>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66</a:t>
            </a:fld>
            <a:endParaRPr lang="en-US"/>
          </a:p>
        </p:txBody>
      </p:sp>
      <p:sp>
        <p:nvSpPr>
          <p:cNvPr id="6" name="Rectangle 5">
            <a:extLst>
              <a:ext uri="{FF2B5EF4-FFF2-40B4-BE49-F238E27FC236}">
                <a16:creationId xmlns:a16="http://schemas.microsoft.com/office/drawing/2014/main" id="{124526B6-4F49-464F-827C-857D2E4D4A60}"/>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19333368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A0665-E0C2-4354-9AEC-4D33BDA2C6A6}"/>
              </a:ext>
            </a:extLst>
          </p:cNvPr>
          <p:cNvSpPr>
            <a:spLocks noGrp="1"/>
          </p:cNvSpPr>
          <p:nvPr>
            <p:ph type="title"/>
          </p:nvPr>
        </p:nvSpPr>
        <p:spPr/>
        <p:txBody>
          <a:bodyPr/>
          <a:lstStyle/>
          <a:p>
            <a:r>
              <a:rPr lang="en-AU" dirty="0"/>
              <a:t>… with Nokia advocating adoption of the previously proposed </a:t>
            </a:r>
            <a:r>
              <a:rPr lang="en-AU" i="1" dirty="0"/>
              <a:t>compromise</a:t>
            </a:r>
            <a:r>
              <a:rPr lang="en-AU" dirty="0"/>
              <a:t> (with a refinement)</a:t>
            </a:r>
          </a:p>
        </p:txBody>
      </p:sp>
      <p:sp>
        <p:nvSpPr>
          <p:cNvPr id="3" name="Content Placeholder 2">
            <a:extLst>
              <a:ext uri="{FF2B5EF4-FFF2-40B4-BE49-F238E27FC236}">
                <a16:creationId xmlns:a16="http://schemas.microsoft.com/office/drawing/2014/main" id="{8CD28963-A65D-4BDD-9DF5-9647F2BF794C}"/>
              </a:ext>
            </a:extLst>
          </p:cNvPr>
          <p:cNvSpPr>
            <a:spLocks noGrp="1"/>
          </p:cNvSpPr>
          <p:nvPr>
            <p:ph idx="1"/>
          </p:nvPr>
        </p:nvSpPr>
        <p:spPr/>
        <p:txBody>
          <a:bodyPr/>
          <a:lstStyle/>
          <a:p>
            <a:pPr lvl="1"/>
            <a:r>
              <a:rPr lang="en-AU" dirty="0"/>
              <a:t>Nokia advocated the adoption of the previously proposed </a:t>
            </a:r>
            <a:r>
              <a:rPr lang="en-AU" i="1" dirty="0"/>
              <a:t>compromise</a:t>
            </a:r>
            <a:r>
              <a:rPr lang="en-AU" dirty="0"/>
              <a:t> as a first step with the goal of breaking the current impasse</a:t>
            </a:r>
          </a:p>
          <a:p>
            <a:pPr lvl="2"/>
            <a:r>
              <a:rPr lang="en-AU" i="1" dirty="0"/>
              <a:t>ED-only</a:t>
            </a:r>
            <a:r>
              <a:rPr lang="en-AU" dirty="0"/>
              <a:t> at -72 dBm …</a:t>
            </a:r>
          </a:p>
          <a:p>
            <a:pPr lvl="2"/>
            <a:r>
              <a:rPr lang="en-AU" dirty="0"/>
              <a:t>… with an exception that allows IEEE 802.11a/n/ac/</a:t>
            </a:r>
            <a:r>
              <a:rPr lang="en-AU" dirty="0" err="1"/>
              <a:t>ax</a:t>
            </a:r>
            <a:r>
              <a:rPr lang="en-AU" dirty="0"/>
              <a:t> conformant devices to use </a:t>
            </a:r>
            <a:r>
              <a:rPr lang="en-AU" i="1" dirty="0"/>
              <a:t>EDT</a:t>
            </a:r>
            <a:r>
              <a:rPr lang="en-AU" dirty="0"/>
              <a:t> @ -62 dBm (and PD if desired)</a:t>
            </a:r>
          </a:p>
          <a:p>
            <a:pPr lvl="2"/>
            <a:r>
              <a:rPr lang="en-AU" dirty="0"/>
              <a:t>… but no exception for IEEE 802.11be conformant devices</a:t>
            </a:r>
          </a:p>
          <a:p>
            <a:pPr lvl="1"/>
            <a:r>
              <a:rPr lang="en-AU" dirty="0"/>
              <a:t>However, Nokia also advocated a second step that allows other choices to be considered in a future </a:t>
            </a:r>
            <a:r>
              <a:rPr lang="en-AU" i="1" dirty="0"/>
              <a:t>Work Item </a:t>
            </a:r>
            <a:r>
              <a:rPr lang="en-AU" dirty="0"/>
              <a:t>in ETSI BRAN</a:t>
            </a:r>
          </a:p>
          <a:p>
            <a:pPr lvl="2"/>
            <a:r>
              <a:rPr lang="en-AU" dirty="0"/>
              <a:t>Nokia particularly suggested consideration of the </a:t>
            </a:r>
            <a:r>
              <a:rPr lang="en-AU" i="1" dirty="0"/>
              <a:t>ED-only</a:t>
            </a:r>
            <a:r>
              <a:rPr lang="en-AU" dirty="0"/>
              <a:t> @ -72 dBm &amp;</a:t>
            </a:r>
            <a:br>
              <a:rPr lang="en-AU" dirty="0"/>
            </a:br>
            <a:r>
              <a:rPr lang="en-AU" i="1" dirty="0"/>
              <a:t>ED-only </a:t>
            </a:r>
            <a:r>
              <a:rPr lang="en-AU" dirty="0"/>
              <a:t>@ -62 dBm alternatives</a:t>
            </a:r>
          </a:p>
          <a:p>
            <a:pPr lvl="2"/>
            <a:r>
              <a:rPr lang="en-AU" dirty="0"/>
              <a:t>… given they don’t support any use of </a:t>
            </a:r>
            <a:r>
              <a:rPr lang="en-AU" i="1" dirty="0"/>
              <a:t>PD</a:t>
            </a:r>
            <a:r>
              <a:rPr lang="en-AU" dirty="0"/>
              <a:t> (either using a common preamble or a technology specific preamble)</a:t>
            </a:r>
          </a:p>
          <a:p>
            <a:pPr lvl="2"/>
            <a:r>
              <a:rPr lang="en-AU" dirty="0"/>
              <a:t>… with any considerations based on future experience/knowledge</a:t>
            </a:r>
          </a:p>
          <a:p>
            <a:pPr marL="1588" lvl="1" indent="0">
              <a:buNone/>
            </a:pPr>
            <a:endParaRPr lang="en-AU" dirty="0"/>
          </a:p>
        </p:txBody>
      </p:sp>
      <p:sp>
        <p:nvSpPr>
          <p:cNvPr id="4" name="Footer Placeholder 3">
            <a:extLst>
              <a:ext uri="{FF2B5EF4-FFF2-40B4-BE49-F238E27FC236}">
                <a16:creationId xmlns:a16="http://schemas.microsoft.com/office/drawing/2014/main" id="{C3563C81-903B-4AA0-9813-06CA2CEDFAE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ED6039B-63FC-4CA4-9766-827474646E3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67</a:t>
            </a:fld>
            <a:endParaRPr lang="en-US"/>
          </a:p>
        </p:txBody>
      </p:sp>
      <p:sp>
        <p:nvSpPr>
          <p:cNvPr id="6" name="Rectangle 5">
            <a:extLst>
              <a:ext uri="{FF2B5EF4-FFF2-40B4-BE49-F238E27FC236}">
                <a16:creationId xmlns:a16="http://schemas.microsoft.com/office/drawing/2014/main" id="{A508B087-277F-4872-BA73-AF39783A6E72}"/>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Updated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
        <p:nvSpPr>
          <p:cNvPr id="7" name="Left Brace 6">
            <a:extLst>
              <a:ext uri="{FF2B5EF4-FFF2-40B4-BE49-F238E27FC236}">
                <a16:creationId xmlns:a16="http://schemas.microsoft.com/office/drawing/2014/main" id="{0C432C71-1DF2-4301-AC4B-541CE89145D8}"/>
              </a:ext>
            </a:extLst>
          </p:cNvPr>
          <p:cNvSpPr/>
          <p:nvPr/>
        </p:nvSpPr>
        <p:spPr bwMode="auto">
          <a:xfrm>
            <a:off x="533400" y="3886200"/>
            <a:ext cx="304800" cy="1905000"/>
          </a:xfrm>
          <a:prstGeom prst="leftBrace">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8" name="Rectangle 7">
            <a:extLst>
              <a:ext uri="{FF2B5EF4-FFF2-40B4-BE49-F238E27FC236}">
                <a16:creationId xmlns:a16="http://schemas.microsoft.com/office/drawing/2014/main" id="{0B2FB13D-8D16-441A-B790-1CC61DA14D40}"/>
              </a:ext>
            </a:extLst>
          </p:cNvPr>
          <p:cNvSpPr/>
          <p:nvPr/>
        </p:nvSpPr>
        <p:spPr bwMode="auto">
          <a:xfrm rot="16200000">
            <a:off x="-546105" y="4639260"/>
            <a:ext cx="1752600" cy="332385"/>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a:ln>
                  <a:noFill/>
                </a:ln>
                <a:solidFill>
                  <a:srgbClr val="FF0000"/>
                </a:solidFill>
                <a:effectLst/>
                <a:latin typeface="+mj-lt"/>
              </a:rPr>
              <a:t>The refinement</a:t>
            </a:r>
          </a:p>
        </p:txBody>
      </p:sp>
    </p:spTree>
    <p:extLst>
      <p:ext uri="{BB962C8B-B14F-4D97-AF65-F5344CB8AC3E}">
        <p14:creationId xmlns:p14="http://schemas.microsoft.com/office/powerpoint/2010/main" val="21253269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FEE78-BA78-43A7-A580-B075DC568A49}"/>
              </a:ext>
            </a:extLst>
          </p:cNvPr>
          <p:cNvSpPr>
            <a:spLocks noGrp="1"/>
          </p:cNvSpPr>
          <p:nvPr>
            <p:ph type="title"/>
          </p:nvPr>
        </p:nvSpPr>
        <p:spPr/>
        <p:txBody>
          <a:bodyPr/>
          <a:lstStyle/>
          <a:p>
            <a:r>
              <a:rPr lang="en-AU" dirty="0"/>
              <a:t>Early discussions at BRAN#109 suggested there was no agreement on adaptivity in 5 GHz …</a:t>
            </a:r>
          </a:p>
        </p:txBody>
      </p:sp>
      <p:sp>
        <p:nvSpPr>
          <p:cNvPr id="4" name="Footer Placeholder 3">
            <a:extLst>
              <a:ext uri="{FF2B5EF4-FFF2-40B4-BE49-F238E27FC236}">
                <a16:creationId xmlns:a16="http://schemas.microsoft.com/office/drawing/2014/main" id="{641536F0-71F6-415A-9D90-8C2DA488042A}"/>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1E08A7C-5EF2-401F-83EF-984B7C40098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68</a:t>
            </a:fld>
            <a:endParaRPr lang="en-US"/>
          </a:p>
        </p:txBody>
      </p:sp>
      <p:graphicFrame>
        <p:nvGraphicFramePr>
          <p:cNvPr id="7" name="Table 6">
            <a:extLst>
              <a:ext uri="{FF2B5EF4-FFF2-40B4-BE49-F238E27FC236}">
                <a16:creationId xmlns:a16="http://schemas.microsoft.com/office/drawing/2014/main" id="{BBC4D64A-D3C9-4A78-AC03-16474A4C87D7}"/>
              </a:ext>
            </a:extLst>
          </p:cNvPr>
          <p:cNvGraphicFramePr>
            <a:graphicFrameLocks/>
          </p:cNvGraphicFramePr>
          <p:nvPr>
            <p:extLst>
              <p:ext uri="{D42A27DB-BD31-4B8C-83A1-F6EECF244321}">
                <p14:modId xmlns:p14="http://schemas.microsoft.com/office/powerpoint/2010/main" val="1364286706"/>
              </p:ext>
            </p:extLst>
          </p:nvPr>
        </p:nvGraphicFramePr>
        <p:xfrm>
          <a:off x="438149" y="1953615"/>
          <a:ext cx="8267702" cy="4175760"/>
        </p:xfrm>
        <a:graphic>
          <a:graphicData uri="http://schemas.openxmlformats.org/drawingml/2006/table">
            <a:tbl>
              <a:tblPr firstRow="1" bandRow="1">
                <a:tableStyleId>{93296810-A885-4BE3-A3E7-6D5BEEA58F35}</a:tableStyleId>
              </a:tblPr>
              <a:tblGrid>
                <a:gridCol w="2724150">
                  <a:extLst>
                    <a:ext uri="{9D8B030D-6E8A-4147-A177-3AD203B41FA5}">
                      <a16:colId xmlns:a16="http://schemas.microsoft.com/office/drawing/2014/main" val="641510790"/>
                    </a:ext>
                  </a:extLst>
                </a:gridCol>
                <a:gridCol w="1385888">
                  <a:extLst>
                    <a:ext uri="{9D8B030D-6E8A-4147-A177-3AD203B41FA5}">
                      <a16:colId xmlns:a16="http://schemas.microsoft.com/office/drawing/2014/main" val="4180071037"/>
                    </a:ext>
                  </a:extLst>
                </a:gridCol>
                <a:gridCol w="1385888">
                  <a:extLst>
                    <a:ext uri="{9D8B030D-6E8A-4147-A177-3AD203B41FA5}">
                      <a16:colId xmlns:a16="http://schemas.microsoft.com/office/drawing/2014/main" val="4119980802"/>
                    </a:ext>
                  </a:extLst>
                </a:gridCol>
                <a:gridCol w="1385888">
                  <a:extLst>
                    <a:ext uri="{9D8B030D-6E8A-4147-A177-3AD203B41FA5}">
                      <a16:colId xmlns:a16="http://schemas.microsoft.com/office/drawing/2014/main" val="2618408449"/>
                    </a:ext>
                  </a:extLst>
                </a:gridCol>
                <a:gridCol w="1385888">
                  <a:extLst>
                    <a:ext uri="{9D8B030D-6E8A-4147-A177-3AD203B41FA5}">
                      <a16:colId xmlns:a16="http://schemas.microsoft.com/office/drawing/2014/main" val="124519986"/>
                    </a:ext>
                  </a:extLst>
                </a:gridCol>
              </a:tblGrid>
              <a:tr h="0">
                <a:tc>
                  <a:txBody>
                    <a:bodyPr/>
                    <a:lstStyle/>
                    <a:p>
                      <a:r>
                        <a:rPr lang="en-AU" sz="1400" dirty="0"/>
                        <a:t>Alternative?</a:t>
                      </a:r>
                    </a:p>
                  </a:txBody>
                  <a:tcPr anchor="ctr"/>
                </a:tc>
                <a:tc>
                  <a:txBody>
                    <a:bodyPr/>
                    <a:lstStyle/>
                    <a:p>
                      <a:pPr algn="ctr"/>
                      <a:r>
                        <a:rPr lang="en-AU" sz="1400" dirty="0"/>
                        <a:t>Qualcomm perspective</a:t>
                      </a:r>
                    </a:p>
                  </a:txBody>
                  <a:tcPr anchor="ctr"/>
                </a:tc>
                <a:tc>
                  <a:txBody>
                    <a:bodyPr/>
                    <a:lstStyle/>
                    <a:p>
                      <a:pPr algn="ctr"/>
                      <a:r>
                        <a:rPr lang="en-AU" sz="1400" dirty="0"/>
                        <a:t>Nokia perspective</a:t>
                      </a:r>
                    </a:p>
                  </a:txBody>
                  <a:tcPr anchor="ctr"/>
                </a:tc>
                <a:tc>
                  <a:txBody>
                    <a:bodyPr/>
                    <a:lstStyle/>
                    <a:p>
                      <a:pPr algn="ctr"/>
                      <a:r>
                        <a:rPr lang="en-AU" sz="1400" dirty="0"/>
                        <a:t>Others</a:t>
                      </a:r>
                    </a:p>
                  </a:txBody>
                  <a:tcPr anchor="ctr"/>
                </a:tc>
                <a:tc>
                  <a:txBody>
                    <a:bodyPr/>
                    <a:lstStyle/>
                    <a:p>
                      <a:pPr algn="ctr"/>
                      <a:r>
                        <a:rPr lang="en-AU" sz="1400" dirty="0"/>
                        <a:t>General W-Fi perspective</a:t>
                      </a:r>
                    </a:p>
                  </a:txBody>
                  <a:tcPr anchor="ctr"/>
                </a:tc>
                <a:extLst>
                  <a:ext uri="{0D108BD9-81ED-4DB2-BD59-A6C34878D82A}">
                    <a16:rowId xmlns:a16="http://schemas.microsoft.com/office/drawing/2014/main" val="2043466207"/>
                  </a:ext>
                </a:extLst>
              </a:tr>
              <a:tr h="714958">
                <a:tc>
                  <a:txBody>
                    <a:bodyPr/>
                    <a:lstStyle/>
                    <a:p>
                      <a:r>
                        <a:rPr lang="en-AU" sz="1400" i="1" dirty="0">
                          <a:solidFill>
                            <a:srgbClr val="00B050"/>
                          </a:solidFill>
                        </a:rPr>
                        <a:t>The compromise</a:t>
                      </a:r>
                      <a:br>
                        <a:rPr lang="en-AU" sz="1400" i="1" dirty="0">
                          <a:solidFill>
                            <a:srgbClr val="00B050"/>
                          </a:solidFill>
                        </a:rPr>
                      </a:br>
                      <a:r>
                        <a:rPr lang="en-AU" sz="1400" i="1" dirty="0"/>
                        <a:t>ED-only</a:t>
                      </a:r>
                      <a:r>
                        <a:rPr lang="en-AU" sz="1400" dirty="0"/>
                        <a:t> @ -72 dBm … </a:t>
                      </a:r>
                      <a:br>
                        <a:rPr lang="en-AU" sz="1400" dirty="0"/>
                      </a:br>
                      <a:r>
                        <a:rPr lang="en-AU" sz="1400" dirty="0"/>
                        <a:t>with 802.11a/n/ac/</a:t>
                      </a:r>
                      <a:r>
                        <a:rPr lang="en-AU" sz="1400" dirty="0" err="1"/>
                        <a:t>ax</a:t>
                      </a:r>
                      <a:r>
                        <a:rPr lang="en-AU" sz="1400" dirty="0"/>
                        <a:t> exception</a:t>
                      </a:r>
                    </a:p>
                  </a:txBody>
                  <a:tcPr/>
                </a:tc>
                <a:tc>
                  <a:txBody>
                    <a:bodyPr/>
                    <a:lstStyle/>
                    <a:p>
                      <a:pPr algn="ctr"/>
                      <a:r>
                        <a:rPr lang="en-AU" sz="1400" dirty="0">
                          <a:solidFill>
                            <a:srgbClr val="FF0000"/>
                          </a:solidFill>
                        </a:rPr>
                        <a:t>Unacceptable, want 11be in</a:t>
                      </a:r>
                      <a:endParaRPr lang="en-AU" sz="1400" i="1" dirty="0">
                        <a:solidFill>
                          <a:srgbClr val="00B05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rgbClr val="00B050"/>
                          </a:solidFill>
                        </a:rPr>
                        <a:t>Acceptable</a:t>
                      </a:r>
                      <a:br>
                        <a:rPr lang="en-AU" sz="1400" dirty="0">
                          <a:solidFill>
                            <a:srgbClr val="00B050"/>
                          </a:solidFill>
                        </a:rPr>
                      </a:br>
                      <a:r>
                        <a:rPr lang="en-AU" sz="1400" dirty="0">
                          <a:solidFill>
                            <a:srgbClr val="00B050"/>
                          </a:solidFill>
                        </a:rPr>
                        <a:t>1</a:t>
                      </a:r>
                      <a:r>
                        <a:rPr lang="en-AU" sz="1400" baseline="30000" dirty="0">
                          <a:solidFill>
                            <a:srgbClr val="00B050"/>
                          </a:solidFill>
                        </a:rPr>
                        <a:t>st</a:t>
                      </a:r>
                      <a:r>
                        <a:rPr lang="en-AU" sz="1400" dirty="0">
                          <a:solidFill>
                            <a:srgbClr val="00B050"/>
                          </a:solidFill>
                        </a:rPr>
                        <a:t> step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rgbClr val="00B050"/>
                          </a:solidFill>
                        </a:rPr>
                        <a:t>Acceptable</a:t>
                      </a:r>
                      <a:br>
                        <a:rPr lang="en-AU" sz="1400" dirty="0">
                          <a:solidFill>
                            <a:srgbClr val="00B050"/>
                          </a:solidFill>
                        </a:rPr>
                      </a:br>
                      <a:r>
                        <a:rPr lang="en-AU" sz="1400" dirty="0">
                          <a:solidFill>
                            <a:srgbClr val="00B050"/>
                          </a:solidFill>
                        </a:rPr>
                        <a:t>1</a:t>
                      </a:r>
                      <a:r>
                        <a:rPr lang="en-AU" sz="1400" baseline="30000" dirty="0">
                          <a:solidFill>
                            <a:srgbClr val="00B050"/>
                          </a:solidFill>
                        </a:rPr>
                        <a:t>st</a:t>
                      </a:r>
                      <a:r>
                        <a:rPr lang="en-AU" sz="1400" dirty="0">
                          <a:solidFill>
                            <a:srgbClr val="00B050"/>
                          </a:solidFill>
                        </a:rPr>
                        <a:t> step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rgbClr val="00B050"/>
                          </a:solidFill>
                        </a:rPr>
                        <a:t>Acceptable</a:t>
                      </a:r>
                      <a:br>
                        <a:rPr lang="en-AU" sz="1400" dirty="0">
                          <a:solidFill>
                            <a:srgbClr val="00B050"/>
                          </a:solidFill>
                        </a:rPr>
                      </a:br>
                      <a:r>
                        <a:rPr lang="en-AU" sz="1400" dirty="0">
                          <a:solidFill>
                            <a:srgbClr val="00B050"/>
                          </a:solidFill>
                        </a:rPr>
                        <a:t>1</a:t>
                      </a:r>
                      <a:r>
                        <a:rPr lang="en-AU" sz="1400" baseline="30000" dirty="0">
                          <a:solidFill>
                            <a:srgbClr val="00B050"/>
                          </a:solidFill>
                        </a:rPr>
                        <a:t>st</a:t>
                      </a:r>
                      <a:r>
                        <a:rPr lang="en-AU" sz="1400" dirty="0">
                          <a:solidFill>
                            <a:srgbClr val="00B050"/>
                          </a:solidFill>
                        </a:rPr>
                        <a:t> step</a:t>
                      </a:r>
                    </a:p>
                  </a:txBody>
                  <a:tcPr/>
                </a:tc>
                <a:extLst>
                  <a:ext uri="{0D108BD9-81ED-4DB2-BD59-A6C34878D82A}">
                    <a16:rowId xmlns:a16="http://schemas.microsoft.com/office/drawing/2014/main" val="1533867193"/>
                  </a:ext>
                </a:extLst>
              </a:tr>
              <a:tr h="553516">
                <a:tc>
                  <a:txBody>
                    <a:bodyPr/>
                    <a:lstStyle/>
                    <a:p>
                      <a:r>
                        <a:rPr lang="en-AU" sz="1400" i="1" dirty="0"/>
                        <a:t>ED-only</a:t>
                      </a:r>
                      <a:r>
                        <a:rPr lang="en-AU" sz="1400" dirty="0"/>
                        <a:t> @ -72 dBm … </a:t>
                      </a:r>
                      <a:br>
                        <a:rPr lang="en-AU" sz="1400" dirty="0"/>
                      </a:br>
                      <a:r>
                        <a:rPr lang="en-AU" sz="1400" dirty="0"/>
                        <a:t>with no exceptions allowed</a:t>
                      </a:r>
                    </a:p>
                    <a:p>
                      <a:endParaRPr lang="en-AU" sz="1400" dirty="0"/>
                    </a:p>
                  </a:txBody>
                  <a:tcPr/>
                </a:tc>
                <a:tc>
                  <a:txBody>
                    <a:bodyPr/>
                    <a:lstStyle/>
                    <a:p>
                      <a:pPr algn="ctr"/>
                      <a:r>
                        <a:rPr lang="en-AU" sz="1400" dirty="0">
                          <a:solidFill>
                            <a:srgbClr val="FF0000"/>
                          </a:solidFill>
                        </a:rPr>
                        <a:t>Unacceptable</a:t>
                      </a:r>
                      <a:endParaRPr lang="en-AU" sz="1400" dirty="0"/>
                    </a:p>
                  </a:txBody>
                  <a:tcPr/>
                </a:tc>
                <a:tc>
                  <a:txBody>
                    <a:bodyPr/>
                    <a:lstStyle/>
                    <a:p>
                      <a:pPr algn="ctr"/>
                      <a:r>
                        <a:rPr lang="en-AU" sz="1400" dirty="0">
                          <a:solidFill>
                            <a:srgbClr val="FF9900"/>
                          </a:solidFill>
                        </a:rPr>
                        <a:t>Possible</a:t>
                      </a:r>
                      <a:br>
                        <a:rPr lang="en-AU" sz="1400" dirty="0">
                          <a:solidFill>
                            <a:srgbClr val="FF9900"/>
                          </a:solidFill>
                        </a:rPr>
                      </a:br>
                      <a:r>
                        <a:rPr lang="en-AU" sz="1400" dirty="0">
                          <a:solidFill>
                            <a:srgbClr val="FF9900"/>
                          </a:solidFill>
                        </a:rPr>
                        <a:t>2</a:t>
                      </a:r>
                      <a:r>
                        <a:rPr lang="en-AU" sz="1400" baseline="30000" dirty="0">
                          <a:solidFill>
                            <a:srgbClr val="FF9900"/>
                          </a:solidFill>
                        </a:rPr>
                        <a:t>nd</a:t>
                      </a:r>
                      <a:r>
                        <a:rPr lang="en-AU" sz="1400" dirty="0">
                          <a:solidFill>
                            <a:srgbClr val="FF9900"/>
                          </a:solidFill>
                        </a:rPr>
                        <a:t> step</a:t>
                      </a:r>
                    </a:p>
                  </a:txBody>
                  <a:tcPr/>
                </a:tc>
                <a:tc>
                  <a:txBody>
                    <a:bodyPr/>
                    <a:lstStyle/>
                    <a:p>
                      <a:pPr algn="ctr"/>
                      <a:r>
                        <a:rPr lang="en-AU" sz="1400" dirty="0">
                          <a:solidFill>
                            <a:schemeClr val="tx1"/>
                          </a:solidFill>
                        </a:rPr>
                        <a:t>?</a:t>
                      </a:r>
                    </a:p>
                  </a:txBody>
                  <a:tcPr/>
                </a:tc>
                <a:tc>
                  <a:txBody>
                    <a:bodyPr/>
                    <a:lstStyle/>
                    <a:p>
                      <a:pPr algn="ctr"/>
                      <a:r>
                        <a:rPr lang="en-AU" sz="1400" dirty="0">
                          <a:solidFill>
                            <a:srgbClr val="FF0000"/>
                          </a:solidFill>
                        </a:rPr>
                        <a:t>Unacceptable</a:t>
                      </a:r>
                      <a:endParaRPr lang="en-AU" sz="1400" i="1" dirty="0">
                        <a:solidFill>
                          <a:srgbClr val="00B050"/>
                        </a:solidFill>
                      </a:endParaRPr>
                    </a:p>
                  </a:txBody>
                  <a:tcPr/>
                </a:tc>
                <a:extLst>
                  <a:ext uri="{0D108BD9-81ED-4DB2-BD59-A6C34878D82A}">
                    <a16:rowId xmlns:a16="http://schemas.microsoft.com/office/drawing/2014/main" val="376192977"/>
                  </a:ext>
                </a:extLst>
              </a:tr>
              <a:tr h="5535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i="1" dirty="0"/>
                        <a:t>ED-only</a:t>
                      </a:r>
                      <a:r>
                        <a:rPr lang="en-AU" sz="1400" dirty="0"/>
                        <a:t> @ -62 dBm …</a:t>
                      </a:r>
                      <a:br>
                        <a:rPr lang="en-AU" sz="1400" dirty="0"/>
                      </a:br>
                      <a:r>
                        <a:rPr lang="en-AU" sz="1400" dirty="0"/>
                        <a:t>with no exceptions needed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400" dirty="0"/>
                    </a:p>
                  </a:txBody>
                  <a:tcPr/>
                </a:tc>
                <a:tc>
                  <a:txBody>
                    <a:bodyPr/>
                    <a:lstStyle/>
                    <a:p>
                      <a:pPr algn="ctr"/>
                      <a:r>
                        <a:rPr lang="en-AU" sz="1400" dirty="0">
                          <a:solidFill>
                            <a:srgbClr val="00B050"/>
                          </a:solidFill>
                        </a:rPr>
                        <a:t>Acceptable</a:t>
                      </a:r>
                      <a:endParaRPr lang="en-AU"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rgbClr val="FF9900"/>
                          </a:solidFill>
                        </a:rPr>
                        <a:t>Possible</a:t>
                      </a:r>
                      <a:br>
                        <a:rPr lang="en-AU" sz="1400" dirty="0">
                          <a:solidFill>
                            <a:srgbClr val="FF9900"/>
                          </a:solidFill>
                        </a:rPr>
                      </a:br>
                      <a:r>
                        <a:rPr lang="en-AU" sz="1400" dirty="0">
                          <a:solidFill>
                            <a:srgbClr val="FF9900"/>
                          </a:solidFill>
                        </a:rPr>
                        <a:t>2</a:t>
                      </a:r>
                      <a:r>
                        <a:rPr lang="en-AU" sz="1400" baseline="30000" dirty="0">
                          <a:solidFill>
                            <a:srgbClr val="FF9900"/>
                          </a:solidFill>
                        </a:rPr>
                        <a:t>nd</a:t>
                      </a:r>
                      <a:r>
                        <a:rPr lang="en-AU" sz="1400" dirty="0">
                          <a:solidFill>
                            <a:srgbClr val="FF9900"/>
                          </a:solidFill>
                        </a:rPr>
                        <a:t> step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a:t>
                      </a:r>
                    </a:p>
                  </a:txBody>
                  <a:tcPr/>
                </a:tc>
                <a:tc>
                  <a:txBody>
                    <a:bodyPr/>
                    <a:lstStyle/>
                    <a:p>
                      <a:pPr algn="ctr"/>
                      <a:r>
                        <a:rPr lang="en-AU" sz="1400" dirty="0">
                          <a:solidFill>
                            <a:srgbClr val="FF0000"/>
                          </a:solidFill>
                        </a:rPr>
                        <a:t>Unacceptable</a:t>
                      </a:r>
                      <a:endParaRPr lang="en-AU" sz="1400" i="1" dirty="0">
                        <a:solidFill>
                          <a:srgbClr val="00B050"/>
                        </a:solidFill>
                      </a:endParaRPr>
                    </a:p>
                  </a:txBody>
                  <a:tcPr/>
                </a:tc>
                <a:extLst>
                  <a:ext uri="{0D108BD9-81ED-4DB2-BD59-A6C34878D82A}">
                    <a16:rowId xmlns:a16="http://schemas.microsoft.com/office/drawing/2014/main" val="1250532916"/>
                  </a:ext>
                </a:extLst>
              </a:tr>
              <a:tr h="714958">
                <a:tc>
                  <a:txBody>
                    <a:bodyPr/>
                    <a:lstStyle/>
                    <a:p>
                      <a:r>
                        <a:rPr lang="en-AU" sz="1400" i="1" dirty="0"/>
                        <a:t>ED-only</a:t>
                      </a:r>
                      <a:r>
                        <a:rPr lang="en-AU" sz="1400" dirty="0"/>
                        <a:t> @ -72 dBm OR </a:t>
                      </a:r>
                      <a:r>
                        <a:rPr lang="en-AU" sz="1400" i="1" dirty="0"/>
                        <a:t>PD/ED </a:t>
                      </a:r>
                      <a:r>
                        <a:rPr lang="en-AU" sz="1400" dirty="0"/>
                        <a:t>@ -82/-62 dBm … </a:t>
                      </a:r>
                    </a:p>
                    <a:p>
                      <a:r>
                        <a:rPr lang="en-AU" sz="1400" dirty="0"/>
                        <a:t>with common 11a preamble</a:t>
                      </a:r>
                    </a:p>
                  </a:txBody>
                  <a:tcPr/>
                </a:tc>
                <a:tc>
                  <a:txBody>
                    <a:bodyPr/>
                    <a:lstStyle/>
                    <a:p>
                      <a:pPr algn="ctr"/>
                      <a:r>
                        <a:rPr lang="en-AU" sz="1400" dirty="0">
                          <a:solidFill>
                            <a:srgbClr val="00B050"/>
                          </a:solidFill>
                        </a:rPr>
                        <a:t>Acceptable</a:t>
                      </a:r>
                      <a:endParaRPr lang="en-AU" sz="1400" dirty="0"/>
                    </a:p>
                  </a:txBody>
                  <a:tcPr/>
                </a:tc>
                <a:tc>
                  <a:txBody>
                    <a:bodyPr/>
                    <a:lstStyle/>
                    <a:p>
                      <a:pPr algn="ctr"/>
                      <a:r>
                        <a:rPr lang="en-AU" sz="1400" dirty="0">
                          <a:solidFill>
                            <a:srgbClr val="FF0000"/>
                          </a:solidFill>
                        </a:rPr>
                        <a:t>Unacceptable</a:t>
                      </a:r>
                    </a:p>
                  </a:txBody>
                  <a:tcPr/>
                </a:tc>
                <a:tc>
                  <a:txBody>
                    <a:bodyPr/>
                    <a:lstStyle/>
                    <a:p>
                      <a:pPr algn="ctr"/>
                      <a:r>
                        <a:rPr lang="en-AU" sz="1400" dirty="0">
                          <a:solidFill>
                            <a:schemeClr val="tx1"/>
                          </a:solidFill>
                        </a:rPr>
                        <a:t>?</a:t>
                      </a:r>
                    </a:p>
                  </a:txBody>
                  <a:tcPr/>
                </a:tc>
                <a:tc>
                  <a:txBody>
                    <a:bodyPr/>
                    <a:lstStyle/>
                    <a:p>
                      <a:pPr algn="ctr"/>
                      <a:r>
                        <a:rPr lang="en-AU" sz="1400" dirty="0">
                          <a:solidFill>
                            <a:srgbClr val="00B050"/>
                          </a:solidFill>
                        </a:rPr>
                        <a:t>Acceptable</a:t>
                      </a:r>
                      <a:br>
                        <a:rPr lang="en-AU" sz="1400" dirty="0">
                          <a:solidFill>
                            <a:srgbClr val="00B050"/>
                          </a:solidFill>
                        </a:rPr>
                      </a:br>
                      <a:r>
                        <a:rPr lang="en-AU" sz="1400" dirty="0">
                          <a:solidFill>
                            <a:srgbClr val="FF9900"/>
                          </a:solidFill>
                        </a:rPr>
                        <a:t>but unlikely</a:t>
                      </a:r>
                    </a:p>
                  </a:txBody>
                  <a:tcPr/>
                </a:tc>
                <a:extLst>
                  <a:ext uri="{0D108BD9-81ED-4DB2-BD59-A6C34878D82A}">
                    <a16:rowId xmlns:a16="http://schemas.microsoft.com/office/drawing/2014/main" val="4188601372"/>
                  </a:ext>
                </a:extLst>
              </a:tr>
              <a:tr h="5562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i="1" dirty="0"/>
                        <a:t>ED-only</a:t>
                      </a:r>
                      <a:r>
                        <a:rPr lang="en-AU" sz="1400" dirty="0"/>
                        <a:t> @ -72 dBm OR </a:t>
                      </a:r>
                      <a:r>
                        <a:rPr lang="en-AU" sz="1400" i="1" dirty="0"/>
                        <a:t>PD/ED </a:t>
                      </a:r>
                      <a:r>
                        <a:rPr lang="en-AU" sz="1400" dirty="0"/>
                        <a:t>@ -82/-62 …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with any preamble</a:t>
                      </a:r>
                    </a:p>
                  </a:txBody>
                  <a:tcPr/>
                </a:tc>
                <a:tc>
                  <a:txBody>
                    <a:bodyPr/>
                    <a:lstStyle/>
                    <a:p>
                      <a:pPr algn="ctr"/>
                      <a:r>
                        <a:rPr lang="en-AU" sz="1400" dirty="0">
                          <a:solidFill>
                            <a:srgbClr val="00B050"/>
                          </a:solidFill>
                        </a:rPr>
                        <a:t>Acceptable</a:t>
                      </a:r>
                      <a:endParaRPr lang="en-AU"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rgbClr val="FF0000"/>
                          </a:solidFill>
                        </a:rPr>
                        <a:t>Unacceptable</a:t>
                      </a:r>
                    </a:p>
                    <a:p>
                      <a:pPr algn="ctr"/>
                      <a:endParaRPr lang="en-AU" sz="1400" dirty="0"/>
                    </a:p>
                  </a:txBody>
                  <a:tcPr/>
                </a:tc>
                <a:tc>
                  <a:txBody>
                    <a:bodyPr/>
                    <a:lstStyle/>
                    <a:p>
                      <a:pPr algn="ctr"/>
                      <a:r>
                        <a:rPr lang="en-AU" sz="1400" dirty="0">
                          <a:solidFill>
                            <a:schemeClr val="tx1"/>
                          </a:solidFill>
                        </a:rPr>
                        <a:t>?</a:t>
                      </a:r>
                    </a:p>
                  </a:txBody>
                  <a:tcPr/>
                </a:tc>
                <a:tc>
                  <a:txBody>
                    <a:bodyPr/>
                    <a:lstStyle/>
                    <a:p>
                      <a:pPr algn="ctr"/>
                      <a:r>
                        <a:rPr lang="en-AU" sz="1400" dirty="0">
                          <a:solidFill>
                            <a:srgbClr val="FF0000"/>
                          </a:solidFill>
                        </a:rPr>
                        <a:t>Unacceptable</a:t>
                      </a:r>
                      <a:endParaRPr lang="en-AU" sz="1400" i="1" dirty="0">
                        <a:solidFill>
                          <a:srgbClr val="00B050"/>
                        </a:solidFill>
                      </a:endParaRPr>
                    </a:p>
                  </a:txBody>
                  <a:tcPr/>
                </a:tc>
                <a:extLst>
                  <a:ext uri="{0D108BD9-81ED-4DB2-BD59-A6C34878D82A}">
                    <a16:rowId xmlns:a16="http://schemas.microsoft.com/office/drawing/2014/main" val="94638320"/>
                  </a:ext>
                </a:extLst>
              </a:tr>
            </a:tbl>
          </a:graphicData>
        </a:graphic>
      </p:graphicFrame>
      <p:sp>
        <p:nvSpPr>
          <p:cNvPr id="9" name="Rectangle 8">
            <a:extLst>
              <a:ext uri="{FF2B5EF4-FFF2-40B4-BE49-F238E27FC236}">
                <a16:creationId xmlns:a16="http://schemas.microsoft.com/office/drawing/2014/main" id="{313AB16D-AC38-4F52-B233-1469DA975D04}"/>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20254950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B74AD-4C2D-42C7-99E8-D53DA6F667EA}"/>
              </a:ext>
            </a:extLst>
          </p:cNvPr>
          <p:cNvSpPr>
            <a:spLocks noGrp="1"/>
          </p:cNvSpPr>
          <p:nvPr>
            <p:ph type="title"/>
          </p:nvPr>
        </p:nvSpPr>
        <p:spPr/>
        <p:txBody>
          <a:bodyPr/>
          <a:lstStyle/>
          <a:p>
            <a:r>
              <a:rPr lang="en-AU" dirty="0"/>
              <a:t>… but ultimately there was a compromise based on Nokia’s proposal</a:t>
            </a:r>
          </a:p>
        </p:txBody>
      </p:sp>
      <p:sp>
        <p:nvSpPr>
          <p:cNvPr id="3" name="Content Placeholder 2">
            <a:extLst>
              <a:ext uri="{FF2B5EF4-FFF2-40B4-BE49-F238E27FC236}">
                <a16:creationId xmlns:a16="http://schemas.microsoft.com/office/drawing/2014/main" id="{5E3FBCDA-037E-4079-B54B-ECCF77D4BCBC}"/>
              </a:ext>
            </a:extLst>
          </p:cNvPr>
          <p:cNvSpPr>
            <a:spLocks noGrp="1"/>
          </p:cNvSpPr>
          <p:nvPr>
            <p:ph idx="1"/>
          </p:nvPr>
        </p:nvSpPr>
        <p:spPr/>
        <p:txBody>
          <a:bodyPr/>
          <a:lstStyle/>
          <a:p>
            <a:pPr lvl="1"/>
            <a:r>
              <a:rPr lang="en-AU" dirty="0"/>
              <a:t>Towards the end of BRAN#109, all stakeholders agreed (as documented in </a:t>
            </a:r>
            <a:r>
              <a:rPr lang="en-GB" sz="1800" dirty="0">
                <a:solidFill>
                  <a:srgbClr val="000000"/>
                </a:solidFill>
                <a:effectLst/>
                <a:latin typeface="Arial" panose="020B0604020202020204" pitchFamily="34" charset="0"/>
                <a:ea typeface="Times New Roman" panose="02020603050405020304" pitchFamily="18" charset="0"/>
              </a:rPr>
              <a:t>BRAN(</a:t>
            </a:r>
            <a:r>
              <a:rPr lang="en-GB" sz="1800" dirty="0">
                <a:effectLst/>
                <a:latin typeface="+mj-lt"/>
                <a:ea typeface="Times New Roman" panose="02020603050405020304" pitchFamily="18" charset="0"/>
              </a:rPr>
              <a:t>21)109059</a:t>
            </a:r>
            <a:r>
              <a:rPr lang="en-GB" dirty="0">
                <a:latin typeface="+mj-lt"/>
                <a:ea typeface="Times New Roman" panose="02020603050405020304" pitchFamily="18" charset="0"/>
              </a:rPr>
              <a:t>)</a:t>
            </a:r>
            <a:r>
              <a:rPr lang="en-AU" dirty="0">
                <a:latin typeface="+mj-lt"/>
              </a:rPr>
              <a:t> to </a:t>
            </a:r>
            <a:r>
              <a:rPr lang="en-AU" dirty="0"/>
              <a:t>adopt Nokia’s proposal in </a:t>
            </a:r>
            <a:r>
              <a:rPr lang="en-AU" dirty="0">
                <a:latin typeface="+mj-lt"/>
              </a:rPr>
              <a:t>BRAN(21)109027</a:t>
            </a:r>
          </a:p>
          <a:p>
            <a:pPr lvl="2"/>
            <a:r>
              <a:rPr lang="en-AU" dirty="0"/>
              <a:t>Step 1:</a:t>
            </a:r>
          </a:p>
          <a:p>
            <a:pPr lvl="3"/>
            <a:r>
              <a:rPr lang="en-AU" i="1" dirty="0"/>
              <a:t>ED-only</a:t>
            </a:r>
            <a:r>
              <a:rPr lang="en-AU" dirty="0"/>
              <a:t> at -72 dBm …</a:t>
            </a:r>
          </a:p>
          <a:p>
            <a:pPr lvl="3"/>
            <a:r>
              <a:rPr lang="en-AU" dirty="0"/>
              <a:t>… with an exception that allows IEEE 802.11a/n/ac/</a:t>
            </a:r>
            <a:r>
              <a:rPr lang="en-AU" dirty="0" err="1"/>
              <a:t>ax</a:t>
            </a:r>
            <a:r>
              <a:rPr lang="en-AU" dirty="0"/>
              <a:t> conformant devices (but not 802.11be devices) to use </a:t>
            </a:r>
            <a:r>
              <a:rPr lang="en-AU" i="1" dirty="0"/>
              <a:t>EDT</a:t>
            </a:r>
            <a:r>
              <a:rPr lang="en-AU" dirty="0"/>
              <a:t> @ -62 dBm</a:t>
            </a:r>
          </a:p>
          <a:p>
            <a:pPr lvl="3"/>
            <a:r>
              <a:rPr lang="en-AU" dirty="0"/>
              <a:t>Note: there may be multiple logical </a:t>
            </a:r>
            <a:r>
              <a:rPr lang="en-AU" i="1" dirty="0"/>
              <a:t>devices</a:t>
            </a:r>
            <a:r>
              <a:rPr lang="en-AU" dirty="0"/>
              <a:t> in a physical piece of </a:t>
            </a:r>
            <a:r>
              <a:rPr lang="en-AU" i="1" dirty="0"/>
              <a:t>equipment</a:t>
            </a:r>
            <a:endParaRPr lang="en-AU" dirty="0"/>
          </a:p>
          <a:p>
            <a:pPr lvl="2"/>
            <a:r>
              <a:rPr lang="en-AU" dirty="0"/>
              <a:t>Step 2:</a:t>
            </a:r>
          </a:p>
          <a:p>
            <a:pPr lvl="3"/>
            <a:r>
              <a:rPr lang="en-AU" dirty="0"/>
              <a:t>Allow other choices to be considered in a future </a:t>
            </a:r>
            <a:r>
              <a:rPr lang="en-AU" i="1" dirty="0"/>
              <a:t>Work Item </a:t>
            </a:r>
            <a:r>
              <a:rPr lang="en-AU" dirty="0"/>
              <a:t>in ETSI BRAN</a:t>
            </a:r>
          </a:p>
          <a:p>
            <a:pPr lvl="3"/>
            <a:r>
              <a:rPr lang="en-AU" dirty="0"/>
              <a:t>Note: the other choices are unlikely to include 802.11 based PD</a:t>
            </a:r>
          </a:p>
          <a:p>
            <a:pPr lvl="1"/>
            <a:r>
              <a:rPr lang="en-AU" dirty="0"/>
              <a:t>This agreement has now been incorporated into the EN 301 893 draft</a:t>
            </a:r>
          </a:p>
          <a:p>
            <a:pPr lvl="2"/>
            <a:r>
              <a:rPr lang="en-AU" dirty="0"/>
              <a:t>See </a:t>
            </a:r>
            <a:r>
              <a:rPr lang="en-US" dirty="0"/>
              <a:t>EN 301 893 </a:t>
            </a:r>
            <a:r>
              <a:rPr lang="en-AU" dirty="0"/>
              <a:t>v.2.1.43 (stable draft) dated 30 Apr 2021</a:t>
            </a:r>
          </a:p>
        </p:txBody>
      </p:sp>
      <p:sp>
        <p:nvSpPr>
          <p:cNvPr id="4" name="Footer Placeholder 3">
            <a:extLst>
              <a:ext uri="{FF2B5EF4-FFF2-40B4-BE49-F238E27FC236}">
                <a16:creationId xmlns:a16="http://schemas.microsoft.com/office/drawing/2014/main" id="{C355865E-CE97-4357-9F5F-7EA263DE110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7D056DF-913E-401A-9A87-8AD7B95DE851}"/>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69</a:t>
            </a:fld>
            <a:endParaRPr lang="en-US"/>
          </a:p>
        </p:txBody>
      </p:sp>
    </p:spTree>
    <p:extLst>
      <p:ext uri="{BB962C8B-B14F-4D97-AF65-F5344CB8AC3E}">
        <p14:creationId xmlns:p14="http://schemas.microsoft.com/office/powerpoint/2010/main" val="1958527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a:t>
            </a:r>
            <a:r>
              <a:rPr lang="en-US" i="1" dirty="0"/>
              <a:t>may</a:t>
            </a:r>
            <a:r>
              <a:rPr lang="en-US" dirty="0"/>
              <a:t>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7</a:t>
            </a:fld>
            <a:endParaRPr lang="en-GB" dirty="0"/>
          </a:p>
        </p:txBody>
      </p:sp>
      <p:sp>
        <p:nvSpPr>
          <p:cNvPr id="6" name="Rectangle 5"/>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6503914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C67FD-251B-4AB8-9DFD-C34258571378}"/>
              </a:ext>
            </a:extLst>
          </p:cNvPr>
          <p:cNvSpPr>
            <a:spLocks noGrp="1"/>
          </p:cNvSpPr>
          <p:nvPr>
            <p:ph type="title"/>
          </p:nvPr>
        </p:nvSpPr>
        <p:spPr/>
        <p:txBody>
          <a:bodyPr/>
          <a:lstStyle/>
          <a:p>
            <a:r>
              <a:rPr lang="en-AU" dirty="0"/>
              <a:t>The 802.11 WG needs to start thinking about a 2</a:t>
            </a:r>
            <a:r>
              <a:rPr lang="en-AU" baseline="30000" dirty="0"/>
              <a:t>nd</a:t>
            </a:r>
            <a:r>
              <a:rPr lang="en-AU" dirty="0"/>
              <a:t> step for 802.11be operation in 5 GHz …</a:t>
            </a:r>
          </a:p>
        </p:txBody>
      </p:sp>
      <p:sp>
        <p:nvSpPr>
          <p:cNvPr id="3" name="Content Placeholder 2">
            <a:extLst>
              <a:ext uri="{FF2B5EF4-FFF2-40B4-BE49-F238E27FC236}">
                <a16:creationId xmlns:a16="http://schemas.microsoft.com/office/drawing/2014/main" id="{B298FF14-82E6-4B1F-80BE-339E9A27102D}"/>
              </a:ext>
            </a:extLst>
          </p:cNvPr>
          <p:cNvSpPr>
            <a:spLocks noGrp="1"/>
          </p:cNvSpPr>
          <p:nvPr>
            <p:ph idx="1"/>
          </p:nvPr>
        </p:nvSpPr>
        <p:spPr/>
        <p:txBody>
          <a:bodyPr/>
          <a:lstStyle/>
          <a:p>
            <a:pPr lvl="1"/>
            <a:r>
              <a:rPr lang="en-AU" dirty="0"/>
              <a:t>The question for the 802.11 WG now is what 2</a:t>
            </a:r>
            <a:r>
              <a:rPr lang="en-AU" baseline="30000" dirty="0"/>
              <a:t>nd</a:t>
            </a:r>
            <a:r>
              <a:rPr lang="en-AU" dirty="0"/>
              <a:t> step mechanism should be defined to support 802.11be operation in 5 GHz?</a:t>
            </a:r>
          </a:p>
          <a:p>
            <a:pPr lvl="2"/>
            <a:r>
              <a:rPr lang="en-AU" dirty="0"/>
              <a:t>What is a </a:t>
            </a:r>
            <a:r>
              <a:rPr lang="en-AU" i="1" dirty="0"/>
              <a:t>desirable/acceptable</a:t>
            </a:r>
            <a:r>
              <a:rPr lang="en-AU" dirty="0"/>
              <a:t> 2</a:t>
            </a:r>
            <a:r>
              <a:rPr lang="en-AU" baseline="30000" dirty="0"/>
              <a:t>nd</a:t>
            </a:r>
            <a:r>
              <a:rPr lang="en-AU" dirty="0"/>
              <a:t> step?</a:t>
            </a:r>
          </a:p>
          <a:p>
            <a:pPr lvl="3"/>
            <a:r>
              <a:rPr lang="en-AU" dirty="0"/>
              <a:t>Traditional PD/ED? (unlikely)</a:t>
            </a:r>
          </a:p>
          <a:p>
            <a:pPr lvl="3"/>
            <a:r>
              <a:rPr lang="en-US" b="0" i="0" u="none" strike="noStrike" kern="1200" dirty="0">
                <a:solidFill>
                  <a:srgbClr val="000000"/>
                </a:solidFill>
                <a:effectLst/>
                <a:latin typeface="Arial" panose="020B0604020202020204" pitchFamily="34" charset="0"/>
              </a:rPr>
              <a:t>Technology specific deferral?</a:t>
            </a:r>
          </a:p>
          <a:p>
            <a:pPr lvl="3"/>
            <a:r>
              <a:rPr lang="en-AU" i="1" dirty="0"/>
              <a:t>ED-only</a:t>
            </a:r>
            <a:r>
              <a:rPr lang="en-AU" dirty="0"/>
              <a:t> @ -62 dBm?</a:t>
            </a:r>
            <a:endParaRPr lang="en-AU" b="0" i="0" u="none" strike="noStrike" dirty="0">
              <a:effectLst/>
              <a:latin typeface="Arial" panose="020B0604020202020204" pitchFamily="34" charset="0"/>
            </a:endParaRPr>
          </a:p>
          <a:p>
            <a:pPr lvl="2"/>
            <a:r>
              <a:rPr lang="en-AU" dirty="0"/>
              <a:t>Is a 2</a:t>
            </a:r>
            <a:r>
              <a:rPr lang="en-AU" baseline="30000" dirty="0"/>
              <a:t>nd</a:t>
            </a:r>
            <a:r>
              <a:rPr lang="en-AU" dirty="0"/>
              <a:t> step even needed?</a:t>
            </a:r>
          </a:p>
          <a:p>
            <a:pPr lvl="3"/>
            <a:r>
              <a:rPr lang="en-AU" dirty="0"/>
              <a:t>Just keep </a:t>
            </a:r>
            <a:r>
              <a:rPr lang="en-AU" i="1" dirty="0"/>
              <a:t>ED-only</a:t>
            </a:r>
            <a:r>
              <a:rPr lang="en-AU" dirty="0"/>
              <a:t> @ -72 dBm?</a:t>
            </a:r>
          </a:p>
          <a:p>
            <a:pPr lvl="1"/>
            <a:r>
              <a:rPr lang="en-AU" dirty="0"/>
              <a:t>The </a:t>
            </a:r>
            <a:r>
              <a:rPr lang="en-AU" i="1" dirty="0"/>
              <a:t>answer</a:t>
            </a:r>
            <a:r>
              <a:rPr lang="en-AU" dirty="0"/>
              <a:t> probably needs to be agreed by the whole 802.11 WG …</a:t>
            </a:r>
          </a:p>
          <a:p>
            <a:pPr lvl="2"/>
            <a:r>
              <a:rPr lang="en-AU" dirty="0"/>
              <a:t>Focused on Coex SC, </a:t>
            </a:r>
            <a:r>
              <a:rPr lang="en-AU" dirty="0" err="1"/>
              <a:t>TGbe</a:t>
            </a:r>
            <a:r>
              <a:rPr lang="en-AU" dirty="0"/>
              <a:t>, </a:t>
            </a:r>
            <a:r>
              <a:rPr lang="en-AU" dirty="0" err="1"/>
              <a:t>TGme</a:t>
            </a:r>
            <a:r>
              <a:rPr lang="en-AU" dirty="0"/>
              <a:t>, ...</a:t>
            </a:r>
          </a:p>
          <a:p>
            <a:pPr lvl="1"/>
            <a:r>
              <a:rPr lang="en-AU" dirty="0"/>
              <a:t>… and will also need to be agreed by 3GPP and other stakeholders too</a:t>
            </a:r>
          </a:p>
          <a:p>
            <a:pPr lvl="2"/>
            <a:r>
              <a:rPr lang="en-AU" dirty="0"/>
              <a:t>Real evidence will be required to persuade the various parties to change the new </a:t>
            </a:r>
            <a:r>
              <a:rPr lang="en-AU" i="1" dirty="0"/>
              <a:t>status quo</a:t>
            </a:r>
            <a:r>
              <a:rPr lang="en-AU" dirty="0"/>
              <a:t> and not just the usual </a:t>
            </a:r>
            <a:r>
              <a:rPr lang="en-AU" i="1" dirty="0"/>
              <a:t>hand waving</a:t>
            </a:r>
          </a:p>
        </p:txBody>
      </p:sp>
      <p:sp>
        <p:nvSpPr>
          <p:cNvPr id="4" name="Footer Placeholder 3">
            <a:extLst>
              <a:ext uri="{FF2B5EF4-FFF2-40B4-BE49-F238E27FC236}">
                <a16:creationId xmlns:a16="http://schemas.microsoft.com/office/drawing/2014/main" id="{25AEE0F0-80BB-448E-A294-2B7D2A7B722A}"/>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A3F62AB4-1FA9-436E-9712-B11E9CF6051F}"/>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70</a:t>
            </a:fld>
            <a:endParaRPr lang="en-US"/>
          </a:p>
        </p:txBody>
      </p:sp>
      <p:sp>
        <p:nvSpPr>
          <p:cNvPr id="6" name="Rectangle 5">
            <a:extLst>
              <a:ext uri="{FF2B5EF4-FFF2-40B4-BE49-F238E27FC236}">
                <a16:creationId xmlns:a16="http://schemas.microsoft.com/office/drawing/2014/main" id="{C4F5FEF8-2467-441A-AA02-9431C85DFCBF}"/>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268837262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F6718-71FA-41B2-991C-A3D096B38EF1}"/>
              </a:ext>
            </a:extLst>
          </p:cNvPr>
          <p:cNvSpPr>
            <a:spLocks noGrp="1"/>
          </p:cNvSpPr>
          <p:nvPr>
            <p:ph type="title"/>
          </p:nvPr>
        </p:nvSpPr>
        <p:spPr>
          <a:xfrm>
            <a:off x="685800" y="685800"/>
            <a:ext cx="7772400" cy="1066800"/>
          </a:xfrm>
        </p:spPr>
        <p:txBody>
          <a:bodyPr/>
          <a:lstStyle/>
          <a:p>
            <a:r>
              <a:rPr lang="en-AU" dirty="0"/>
              <a:t>… but in the meantime the 802.11 WG needs to focus on coexistence between 802.11ax &amp; 802.11be</a:t>
            </a:r>
          </a:p>
        </p:txBody>
      </p:sp>
      <p:sp>
        <p:nvSpPr>
          <p:cNvPr id="3" name="Content Placeholder 2">
            <a:extLst>
              <a:ext uri="{FF2B5EF4-FFF2-40B4-BE49-F238E27FC236}">
                <a16:creationId xmlns:a16="http://schemas.microsoft.com/office/drawing/2014/main" id="{17C2288E-2E23-4D39-85A2-CBC3B3F26792}"/>
              </a:ext>
            </a:extLst>
          </p:cNvPr>
          <p:cNvSpPr>
            <a:spLocks noGrp="1"/>
          </p:cNvSpPr>
          <p:nvPr>
            <p:ph idx="1"/>
          </p:nvPr>
        </p:nvSpPr>
        <p:spPr>
          <a:xfrm>
            <a:off x="685800" y="1752600"/>
            <a:ext cx="7772400" cy="4343400"/>
          </a:xfrm>
        </p:spPr>
        <p:txBody>
          <a:bodyPr/>
          <a:lstStyle/>
          <a:p>
            <a:pPr lvl="1"/>
            <a:r>
              <a:rPr lang="en-AU" dirty="0"/>
              <a:t>Additional data is probably required to determine the optimal 2</a:t>
            </a:r>
            <a:r>
              <a:rPr lang="en-AU" baseline="30000" dirty="0"/>
              <a:t>nd</a:t>
            </a:r>
            <a:r>
              <a:rPr lang="en-AU" dirty="0"/>
              <a:t> step in the short term from a Wi-Fi-only coexistence perspective, </a:t>
            </a:r>
            <a:r>
              <a:rPr lang="en-AU" dirty="0" err="1"/>
              <a:t>ie</a:t>
            </a:r>
            <a:r>
              <a:rPr lang="en-AU" dirty="0"/>
              <a:t> 802.11ax &amp; 802.11be</a:t>
            </a:r>
          </a:p>
          <a:p>
            <a:pPr lvl="1"/>
            <a:r>
              <a:rPr lang="en-AU" dirty="0"/>
              <a:t>Suppose 802.11ax (using traditional </a:t>
            </a:r>
            <a:r>
              <a:rPr lang="en-AU" i="1" dirty="0"/>
              <a:t>PD/ED </a:t>
            </a:r>
            <a:r>
              <a:rPr lang="en-AU" dirty="0"/>
              <a:t>mechanisms) &amp; 802.11be (subject to </a:t>
            </a:r>
            <a:r>
              <a:rPr lang="en-AU" i="1" dirty="0"/>
              <a:t>EDT</a:t>
            </a:r>
            <a:r>
              <a:rPr lang="en-AU" dirty="0"/>
              <a:t> @ -72 dBm) need to coexist in the 5 GHz band …</a:t>
            </a:r>
          </a:p>
          <a:p>
            <a:pPr lvl="3"/>
            <a:endParaRPr lang="en-AU" dirty="0"/>
          </a:p>
        </p:txBody>
      </p:sp>
      <p:sp>
        <p:nvSpPr>
          <p:cNvPr id="4" name="Footer Placeholder 3">
            <a:extLst>
              <a:ext uri="{FF2B5EF4-FFF2-40B4-BE49-F238E27FC236}">
                <a16:creationId xmlns:a16="http://schemas.microsoft.com/office/drawing/2014/main" id="{6865FCEC-11FF-4798-86BA-82D2F1173E8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CBC5AB8-2E9B-4886-BD56-2268BFA44402}"/>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71</a:t>
            </a:fld>
            <a:endParaRPr lang="en-US"/>
          </a:p>
        </p:txBody>
      </p:sp>
      <p:sp>
        <p:nvSpPr>
          <p:cNvPr id="6" name="Rectangle 5">
            <a:extLst>
              <a:ext uri="{FF2B5EF4-FFF2-40B4-BE49-F238E27FC236}">
                <a16:creationId xmlns:a16="http://schemas.microsoft.com/office/drawing/2014/main" id="{53420C5A-3F71-4F52-A6FF-C30A64EB4DE9}"/>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graphicFrame>
        <p:nvGraphicFramePr>
          <p:cNvPr id="7" name="Table 7">
            <a:extLst>
              <a:ext uri="{FF2B5EF4-FFF2-40B4-BE49-F238E27FC236}">
                <a16:creationId xmlns:a16="http://schemas.microsoft.com/office/drawing/2014/main" id="{FECDB50B-085E-45CB-8391-43701B58382C}"/>
              </a:ext>
            </a:extLst>
          </p:cNvPr>
          <p:cNvGraphicFramePr>
            <a:graphicFrameLocks noGrp="1"/>
          </p:cNvGraphicFramePr>
          <p:nvPr>
            <p:extLst>
              <p:ext uri="{D42A27DB-BD31-4B8C-83A1-F6EECF244321}">
                <p14:modId xmlns:p14="http://schemas.microsoft.com/office/powerpoint/2010/main" val="4094221080"/>
              </p:ext>
            </p:extLst>
          </p:nvPr>
        </p:nvGraphicFramePr>
        <p:xfrm>
          <a:off x="685799" y="3342640"/>
          <a:ext cx="7858125" cy="3081615"/>
        </p:xfrm>
        <a:graphic>
          <a:graphicData uri="http://schemas.openxmlformats.org/drawingml/2006/table">
            <a:tbl>
              <a:tblPr firstRow="1" bandRow="1">
                <a:tableStyleId>{93296810-A885-4BE3-A3E7-6D5BEEA58F35}</a:tableStyleId>
              </a:tblPr>
              <a:tblGrid>
                <a:gridCol w="385202">
                  <a:extLst>
                    <a:ext uri="{9D8B030D-6E8A-4147-A177-3AD203B41FA5}">
                      <a16:colId xmlns:a16="http://schemas.microsoft.com/office/drawing/2014/main" val="3079207605"/>
                    </a:ext>
                  </a:extLst>
                </a:gridCol>
                <a:gridCol w="2357999">
                  <a:extLst>
                    <a:ext uri="{9D8B030D-6E8A-4147-A177-3AD203B41FA5}">
                      <a16:colId xmlns:a16="http://schemas.microsoft.com/office/drawing/2014/main" val="3595104670"/>
                    </a:ext>
                  </a:extLst>
                </a:gridCol>
                <a:gridCol w="5114924">
                  <a:extLst>
                    <a:ext uri="{9D8B030D-6E8A-4147-A177-3AD203B41FA5}">
                      <a16:colId xmlns:a16="http://schemas.microsoft.com/office/drawing/2014/main" val="4276881612"/>
                    </a:ext>
                  </a:extLst>
                </a:gridCol>
              </a:tblGrid>
              <a:tr h="307935">
                <a:tc>
                  <a:txBody>
                    <a:bodyPr/>
                    <a:lstStyle/>
                    <a:p>
                      <a:pPr algn="ctr"/>
                      <a:r>
                        <a:rPr lang="en-AU" sz="1400" dirty="0"/>
                        <a:t>#</a:t>
                      </a:r>
                    </a:p>
                  </a:txBody>
                  <a:tcPr/>
                </a:tc>
                <a:tc>
                  <a:txBody>
                    <a:bodyPr/>
                    <a:lstStyle/>
                    <a:p>
                      <a:r>
                        <a:rPr lang="en-AU" sz="1400" dirty="0"/>
                        <a:t>Description</a:t>
                      </a:r>
                    </a:p>
                  </a:txBody>
                  <a:tcPr/>
                </a:tc>
                <a:tc>
                  <a:txBody>
                    <a:bodyPr/>
                    <a:lstStyle/>
                    <a:p>
                      <a:r>
                        <a:rPr lang="en-AU" sz="1400" dirty="0"/>
                        <a:t>Discussion</a:t>
                      </a:r>
                    </a:p>
                  </a:txBody>
                  <a:tcPr/>
                </a:tc>
                <a:extLst>
                  <a:ext uri="{0D108BD9-81ED-4DB2-BD59-A6C34878D82A}">
                    <a16:rowId xmlns:a16="http://schemas.microsoft.com/office/drawing/2014/main" val="2995855613"/>
                  </a:ext>
                </a:extLst>
              </a:tr>
              <a:tr h="1003952">
                <a:tc>
                  <a:txBody>
                    <a:bodyPr/>
                    <a:lstStyle/>
                    <a:p>
                      <a:pPr algn="ctr"/>
                      <a:r>
                        <a:rPr lang="en-AU" sz="1400" dirty="0"/>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Should 802.11be use </a:t>
                      </a:r>
                      <a:r>
                        <a:rPr lang="en-AU" sz="1400" i="1" dirty="0"/>
                        <a:t>ED-only</a:t>
                      </a:r>
                      <a:r>
                        <a:rPr lang="en-AU" sz="1400" dirty="0"/>
                        <a:t> @ -72 dBm?</a:t>
                      </a:r>
                    </a:p>
                    <a:p>
                      <a:endParaRPr lang="en-AU" sz="1400" dirty="0"/>
                    </a:p>
                  </a:txBody>
                  <a:tcPr/>
                </a:tc>
                <a:tc>
                  <a:txBody>
                    <a:bodyPr/>
                    <a:lstStyle/>
                    <a:p>
                      <a:pPr marL="182563" lvl="0" indent="-182563">
                        <a:spcBef>
                          <a:spcPts val="400"/>
                        </a:spcBef>
                        <a:buFont typeface="Arial" panose="020B0604020202020204" pitchFamily="34" charset="0"/>
                        <a:buChar char="•"/>
                      </a:pPr>
                      <a:r>
                        <a:rPr lang="en-AU" sz="1400" dirty="0"/>
                        <a:t>Compatible with the </a:t>
                      </a:r>
                      <a:r>
                        <a:rPr lang="en-AU" sz="1400" i="1" dirty="0"/>
                        <a:t>compromise, </a:t>
                      </a:r>
                      <a:r>
                        <a:rPr lang="en-AU" sz="1400" dirty="0"/>
                        <a:t>but probably requires a change to 802.11 standard</a:t>
                      </a:r>
                    </a:p>
                    <a:p>
                      <a:pPr marL="182563" lvl="0" indent="-182563">
                        <a:spcBef>
                          <a:spcPts val="400"/>
                        </a:spcBef>
                        <a:buFont typeface="Arial" panose="020B0604020202020204" pitchFamily="34" charset="0"/>
                        <a:buChar char="•"/>
                      </a:pPr>
                      <a:r>
                        <a:rPr lang="en-AU" sz="1400" dirty="0"/>
                        <a:t>Previous work on LAA/Wi-Fi coexistence suggests this might be acceptable, given we forced LAA/NR-U to use </a:t>
                      </a:r>
                      <a:r>
                        <a:rPr lang="en-AU" sz="1400" i="1" dirty="0"/>
                        <a:t>ED-only</a:t>
                      </a:r>
                      <a:r>
                        <a:rPr lang="en-AU" sz="1400" dirty="0"/>
                        <a:t> @ -72 dBm in this case (a point made by Nokia)</a:t>
                      </a:r>
                    </a:p>
                  </a:txBody>
                  <a:tcPr/>
                </a:tc>
                <a:extLst>
                  <a:ext uri="{0D108BD9-81ED-4DB2-BD59-A6C34878D82A}">
                    <a16:rowId xmlns:a16="http://schemas.microsoft.com/office/drawing/2014/main" val="2414557890"/>
                  </a:ext>
                </a:extLst>
              </a:tr>
              <a:tr h="826784">
                <a:tc>
                  <a:txBody>
                    <a:bodyPr/>
                    <a:lstStyle/>
                    <a:p>
                      <a:pPr algn="ctr"/>
                      <a:r>
                        <a:rPr lang="en-AU" sz="1400" dirty="0"/>
                        <a:t>2</a:t>
                      </a:r>
                    </a:p>
                  </a:txBody>
                  <a:tcPr/>
                </a:tc>
                <a:tc>
                  <a:txBody>
                    <a:bodyPr/>
                    <a:lstStyle/>
                    <a:p>
                      <a:r>
                        <a:rPr lang="en-AU" sz="1400" dirty="0"/>
                        <a:t>Should 802.11be use PD/ED @ -82/-72 dBm?</a:t>
                      </a:r>
                    </a:p>
                  </a:txBody>
                  <a:tcPr/>
                </a:tc>
                <a:tc>
                  <a:txBody>
                    <a:bodyPr/>
                    <a:lstStyle/>
                    <a:p>
                      <a:pPr marL="182563" lvl="0" indent="-182563">
                        <a:spcBef>
                          <a:spcPts val="400"/>
                        </a:spcBef>
                        <a:buFont typeface="Arial" panose="020B0604020202020204" pitchFamily="34" charset="0"/>
                        <a:buChar char="•"/>
                      </a:pPr>
                      <a:r>
                        <a:rPr lang="en-AU" sz="1400" dirty="0"/>
                        <a:t>Compatible with the </a:t>
                      </a:r>
                      <a:r>
                        <a:rPr lang="en-AU" sz="1400" i="1" dirty="0"/>
                        <a:t>compromise, </a:t>
                      </a:r>
                      <a:r>
                        <a:rPr lang="en-AU" sz="1400" dirty="0"/>
                        <a:t>but may require a change to 802.11 standard</a:t>
                      </a:r>
                      <a:endParaRPr lang="en-AU" sz="1400" i="1" dirty="0"/>
                    </a:p>
                    <a:p>
                      <a:pPr marL="182563" lvl="0" indent="-182563">
                        <a:spcBef>
                          <a:spcPts val="400"/>
                        </a:spcBef>
                        <a:buFont typeface="Arial" panose="020B0604020202020204" pitchFamily="34" charset="0"/>
                        <a:buChar char="•"/>
                      </a:pPr>
                      <a:r>
                        <a:rPr lang="en-AU" sz="1400" dirty="0"/>
                        <a:t>Some preliminary work suggests this might result in better coexistence &amp; spectrum use … for all! </a:t>
                      </a:r>
                      <a:endParaRPr lang="en-AU" sz="1400" dirty="0">
                        <a:solidFill>
                          <a:srgbClr val="FF0000"/>
                        </a:solidFill>
                      </a:endParaRPr>
                    </a:p>
                  </a:txBody>
                  <a:tcPr/>
                </a:tc>
                <a:extLst>
                  <a:ext uri="{0D108BD9-81ED-4DB2-BD59-A6C34878D82A}">
                    <a16:rowId xmlns:a16="http://schemas.microsoft.com/office/drawing/2014/main" val="3258485487"/>
                  </a:ext>
                </a:extLst>
              </a:tr>
              <a:tr h="472448">
                <a:tc>
                  <a:txBody>
                    <a:bodyPr/>
                    <a:lstStyle/>
                    <a:p>
                      <a:pPr algn="ctr"/>
                      <a:r>
                        <a:rPr lang="en-AU" sz="1400" dirty="0"/>
                        <a:t>3</a:t>
                      </a:r>
                    </a:p>
                  </a:txBody>
                  <a:tcPr/>
                </a:tc>
                <a:tc>
                  <a:txBody>
                    <a:bodyPr/>
                    <a:lstStyle/>
                    <a:p>
                      <a:r>
                        <a:rPr lang="en-AU" sz="1400" dirty="0"/>
                        <a:t>Should 802.11be use some other </a:t>
                      </a:r>
                      <a:r>
                        <a:rPr lang="en-AU" sz="1400" dirty="0" err="1"/>
                        <a:t>coex</a:t>
                      </a:r>
                      <a:r>
                        <a:rPr lang="en-AU" sz="1400" dirty="0"/>
                        <a:t> mechanism?</a:t>
                      </a:r>
                    </a:p>
                  </a:txBody>
                  <a:tcPr/>
                </a:tc>
                <a:tc>
                  <a:txBody>
                    <a:bodyPr/>
                    <a:lstStyle/>
                    <a:p>
                      <a:pPr marL="182563" indent="-182563">
                        <a:spcBef>
                          <a:spcPts val="400"/>
                        </a:spcBef>
                        <a:buFont typeface="Arial" panose="020B0604020202020204" pitchFamily="34" charset="0"/>
                        <a:buChar char="•"/>
                      </a:pPr>
                      <a:r>
                        <a:rPr lang="en-AU" sz="1400" dirty="0"/>
                        <a:t>Likely incompatible with the compromise</a:t>
                      </a:r>
                    </a:p>
                    <a:p>
                      <a:pPr marL="182563" indent="-182563">
                        <a:spcBef>
                          <a:spcPts val="400"/>
                        </a:spcBef>
                        <a:buFont typeface="Arial" panose="020B0604020202020204" pitchFamily="34" charset="0"/>
                        <a:buChar char="•"/>
                      </a:pPr>
                      <a:r>
                        <a:rPr lang="en-AU" sz="1400" dirty="0"/>
                        <a:t>Evidence is required! </a:t>
                      </a:r>
                    </a:p>
                  </a:txBody>
                  <a:tcPr/>
                </a:tc>
                <a:extLst>
                  <a:ext uri="{0D108BD9-81ED-4DB2-BD59-A6C34878D82A}">
                    <a16:rowId xmlns:a16="http://schemas.microsoft.com/office/drawing/2014/main" val="1847874619"/>
                  </a:ext>
                </a:extLst>
              </a:tr>
            </a:tbl>
          </a:graphicData>
        </a:graphic>
      </p:graphicFrame>
    </p:spTree>
    <p:extLst>
      <p:ext uri="{BB962C8B-B14F-4D97-AF65-F5344CB8AC3E}">
        <p14:creationId xmlns:p14="http://schemas.microsoft.com/office/powerpoint/2010/main" val="119067399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79A1E-0966-4667-892D-FEF429F7D89C}"/>
              </a:ext>
            </a:extLst>
          </p:cNvPr>
          <p:cNvSpPr>
            <a:spLocks noGrp="1"/>
          </p:cNvSpPr>
          <p:nvPr>
            <p:ph type="title"/>
          </p:nvPr>
        </p:nvSpPr>
        <p:spPr/>
        <p:txBody>
          <a:bodyPr/>
          <a:lstStyle/>
          <a:p>
            <a:r>
              <a:rPr lang="en-AU" dirty="0"/>
              <a:t>The 5 GHz discussion about the use of </a:t>
            </a:r>
            <a:r>
              <a:rPr lang="en-AU" i="1" dirty="0"/>
              <a:t>ED-only</a:t>
            </a:r>
            <a:r>
              <a:rPr lang="en-AU" dirty="0"/>
              <a:t> vs </a:t>
            </a:r>
            <a:r>
              <a:rPr lang="en-AU" i="1" dirty="0"/>
              <a:t>PD/ED </a:t>
            </a:r>
            <a:r>
              <a:rPr lang="en-AU" dirty="0"/>
              <a:t>could be applied to 6 GHz</a:t>
            </a:r>
          </a:p>
        </p:txBody>
      </p:sp>
      <p:sp>
        <p:nvSpPr>
          <p:cNvPr id="3" name="Content Placeholder 2">
            <a:extLst>
              <a:ext uri="{FF2B5EF4-FFF2-40B4-BE49-F238E27FC236}">
                <a16:creationId xmlns:a16="http://schemas.microsoft.com/office/drawing/2014/main" id="{C6DD32B3-5028-406D-A03E-C5FDC5C01A92}"/>
              </a:ext>
            </a:extLst>
          </p:cNvPr>
          <p:cNvSpPr>
            <a:spLocks noGrp="1"/>
          </p:cNvSpPr>
          <p:nvPr>
            <p:ph idx="1"/>
          </p:nvPr>
        </p:nvSpPr>
        <p:spPr/>
        <p:txBody>
          <a:bodyPr/>
          <a:lstStyle/>
          <a:p>
            <a:pPr lvl="1"/>
            <a:r>
              <a:rPr lang="en-AU" dirty="0"/>
              <a:t>The context of the task on the previous slide is 5 GHz operation, but there is a similar question applicable to 6 GHz operation</a:t>
            </a:r>
          </a:p>
          <a:p>
            <a:pPr lvl="2"/>
            <a:r>
              <a:rPr lang="en-AU" dirty="0"/>
              <a:t>At least for operation in countries using the ETSI BRAN rules</a:t>
            </a:r>
          </a:p>
          <a:p>
            <a:pPr lvl="1"/>
            <a:r>
              <a:rPr lang="en-AU" dirty="0"/>
              <a:t>Given 6 GHz operation defined by EN 303 687 is </a:t>
            </a:r>
            <a:r>
              <a:rPr lang="en-AU" i="1" dirty="0"/>
              <a:t>ED-only</a:t>
            </a:r>
            <a:r>
              <a:rPr lang="en-AU" dirty="0"/>
              <a:t> @ -72 dBm, should 802.11ax/be use:</a:t>
            </a:r>
          </a:p>
          <a:p>
            <a:pPr lvl="2"/>
            <a:r>
              <a:rPr lang="en-AU" i="1" dirty="0"/>
              <a:t>ED-only</a:t>
            </a:r>
            <a:r>
              <a:rPr lang="en-AU" dirty="0"/>
              <a:t> @ -72 dBm; OR</a:t>
            </a:r>
          </a:p>
          <a:p>
            <a:pPr lvl="2"/>
            <a:r>
              <a:rPr lang="en-AU" i="1" dirty="0"/>
              <a:t>PD/ED </a:t>
            </a:r>
            <a:r>
              <a:rPr lang="en-AU" dirty="0"/>
              <a:t>@ -82/-72 dBm?</a:t>
            </a:r>
          </a:p>
          <a:p>
            <a:pPr lvl="1"/>
            <a:r>
              <a:rPr lang="en-AU" dirty="0"/>
              <a:t>Either choice </a:t>
            </a:r>
            <a:r>
              <a:rPr lang="en-AU" i="1" dirty="0"/>
              <a:t>may</a:t>
            </a:r>
            <a:r>
              <a:rPr lang="en-AU" dirty="0"/>
              <a:t> require changes to the 802.11 standards in</a:t>
            </a:r>
          </a:p>
          <a:p>
            <a:pPr lvl="2"/>
            <a:r>
              <a:rPr lang="en-AU" dirty="0" err="1"/>
              <a:t>TGme</a:t>
            </a:r>
            <a:r>
              <a:rPr lang="en-AU" dirty="0"/>
              <a:t> for 802.11ax operation</a:t>
            </a:r>
          </a:p>
          <a:p>
            <a:pPr lvl="2"/>
            <a:r>
              <a:rPr lang="en-AU" dirty="0" err="1"/>
              <a:t>TGbe</a:t>
            </a:r>
            <a:r>
              <a:rPr lang="en-AU" dirty="0"/>
              <a:t> for 802.11be operation</a:t>
            </a:r>
          </a:p>
        </p:txBody>
      </p:sp>
      <p:sp>
        <p:nvSpPr>
          <p:cNvPr id="4" name="Footer Placeholder 3">
            <a:extLst>
              <a:ext uri="{FF2B5EF4-FFF2-40B4-BE49-F238E27FC236}">
                <a16:creationId xmlns:a16="http://schemas.microsoft.com/office/drawing/2014/main" id="{EF3DF74C-DA16-43F4-B1FC-71D4E249AF7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5ADCE5B-229C-4B6A-8255-85D6DD4B9BD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72</a:t>
            </a:fld>
            <a:endParaRPr lang="en-US"/>
          </a:p>
        </p:txBody>
      </p:sp>
      <p:sp>
        <p:nvSpPr>
          <p:cNvPr id="6" name="Rectangle 5">
            <a:extLst>
              <a:ext uri="{FF2B5EF4-FFF2-40B4-BE49-F238E27FC236}">
                <a16:creationId xmlns:a16="http://schemas.microsoft.com/office/drawing/2014/main" id="{2659B43B-9D5C-4881-85D5-D1F771040736}"/>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4155925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8A5DC-D969-4578-B163-245815A4E724}"/>
              </a:ext>
            </a:extLst>
          </p:cNvPr>
          <p:cNvSpPr>
            <a:spLocks noGrp="1"/>
          </p:cNvSpPr>
          <p:nvPr>
            <p:ph type="title"/>
          </p:nvPr>
        </p:nvSpPr>
        <p:spPr>
          <a:xfrm>
            <a:off x="685800" y="685800"/>
            <a:ext cx="7772400" cy="1066800"/>
          </a:xfrm>
        </p:spPr>
        <p:txBody>
          <a:bodyPr/>
          <a:lstStyle/>
          <a:p>
            <a:r>
              <a:rPr lang="en-AU" dirty="0"/>
              <a:t>A number of submissions are expected discussing</a:t>
            </a:r>
            <a:br>
              <a:rPr lang="en-AU" dirty="0"/>
            </a:br>
            <a:r>
              <a:rPr lang="en-AU" dirty="0"/>
              <a:t>802.11ax/be coexistence under ETSI BRAN rules</a:t>
            </a:r>
          </a:p>
        </p:txBody>
      </p:sp>
      <p:sp>
        <p:nvSpPr>
          <p:cNvPr id="3" name="Content Placeholder 2">
            <a:extLst>
              <a:ext uri="{FF2B5EF4-FFF2-40B4-BE49-F238E27FC236}">
                <a16:creationId xmlns:a16="http://schemas.microsoft.com/office/drawing/2014/main" id="{09A3BFCB-22DA-44AB-A4FB-6495B02FB635}"/>
              </a:ext>
            </a:extLst>
          </p:cNvPr>
          <p:cNvSpPr>
            <a:spLocks noGrp="1"/>
          </p:cNvSpPr>
          <p:nvPr>
            <p:ph idx="1"/>
          </p:nvPr>
        </p:nvSpPr>
        <p:spPr>
          <a:xfrm>
            <a:off x="685800" y="1981200"/>
            <a:ext cx="7772400" cy="4114800"/>
          </a:xfrm>
        </p:spPr>
        <p:txBody>
          <a:bodyPr/>
          <a:lstStyle/>
          <a:p>
            <a:pPr lvl="1"/>
            <a:r>
              <a:rPr lang="en-AU" dirty="0"/>
              <a:t>Two members have promised submissions that examine 802.11be coexistence with 802.11ax under the BRAN rules …</a:t>
            </a:r>
          </a:p>
          <a:p>
            <a:pPr lvl="2"/>
            <a:r>
              <a:rPr lang="en-US" dirty="0">
                <a:solidFill>
                  <a:srgbClr val="FF0000"/>
                </a:solidFill>
              </a:rPr>
              <a:t>11-21-0705-00</a:t>
            </a:r>
          </a:p>
          <a:p>
            <a:pPr lvl="3"/>
            <a:r>
              <a:rPr lang="en-AU" i="1" dirty="0"/>
              <a:t>Simulation and Evaluation of the Impact of Varying ED Thresholds</a:t>
            </a:r>
          </a:p>
          <a:p>
            <a:pPr lvl="3"/>
            <a:r>
              <a:rPr lang="en-US" sz="1400" u="none" strike="noStrike" dirty="0">
                <a:effectLst/>
              </a:rPr>
              <a:t>Gaurav Patwardhan (HPE), Eldad Perahia (HPE), </a:t>
            </a:r>
            <a:r>
              <a:rPr lang="en-AU" dirty="0"/>
              <a:t>Stuart Strickland (HPE)</a:t>
            </a:r>
          </a:p>
          <a:p>
            <a:pPr lvl="2"/>
            <a:r>
              <a:rPr lang="en-AU" dirty="0">
                <a:solidFill>
                  <a:srgbClr val="FF0000"/>
                </a:solidFill>
              </a:rPr>
              <a:t>11-21-0xxx-00</a:t>
            </a:r>
          </a:p>
          <a:p>
            <a:pPr lvl="3"/>
            <a:r>
              <a:rPr lang="en-AU" i="1" dirty="0"/>
              <a:t>5 GHz ED Analysis</a:t>
            </a:r>
          </a:p>
          <a:p>
            <a:pPr lvl="3"/>
            <a:r>
              <a:rPr lang="en-AU" dirty="0"/>
              <a:t>Menzo Wentink (Qualcomm)</a:t>
            </a:r>
          </a:p>
          <a:p>
            <a:pPr lvl="1"/>
            <a:r>
              <a:rPr lang="en-AU" dirty="0"/>
              <a:t>These presentations will be considered by the Coex SC on Monday, 17 May 2021</a:t>
            </a:r>
          </a:p>
          <a:p>
            <a:pPr lvl="1"/>
            <a:r>
              <a:rPr lang="en-AU" dirty="0"/>
              <a:t>It unlikely anything will be agreed this week, but we need to start somewhere …</a:t>
            </a:r>
          </a:p>
        </p:txBody>
      </p:sp>
      <p:sp>
        <p:nvSpPr>
          <p:cNvPr id="4" name="Footer Placeholder 3">
            <a:extLst>
              <a:ext uri="{FF2B5EF4-FFF2-40B4-BE49-F238E27FC236}">
                <a16:creationId xmlns:a16="http://schemas.microsoft.com/office/drawing/2014/main" id="{FDEBFE9B-C8AA-4D72-AA0D-963F801C518A}"/>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E8C550C9-663A-41F4-A191-9875274BBB44}"/>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73</a:t>
            </a:fld>
            <a:endParaRPr lang="en-US"/>
          </a:p>
        </p:txBody>
      </p:sp>
    </p:spTree>
    <p:extLst>
      <p:ext uri="{BB962C8B-B14F-4D97-AF65-F5344CB8AC3E}">
        <p14:creationId xmlns:p14="http://schemas.microsoft.com/office/powerpoint/2010/main" val="266475625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Future ETSI BRAN meetings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74</a:t>
            </a:fld>
            <a:endParaRPr lang="en-US"/>
          </a:p>
        </p:txBody>
      </p:sp>
    </p:spTree>
    <p:extLst>
      <p:ext uri="{BB962C8B-B14F-4D97-AF65-F5344CB8AC3E}">
        <p14:creationId xmlns:p14="http://schemas.microsoft.com/office/powerpoint/2010/main" val="307860425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will probably meet virtually for most of 2021 … or not</a:t>
            </a:r>
          </a:p>
        </p:txBody>
      </p:sp>
      <p:sp>
        <p:nvSpPr>
          <p:cNvPr id="3" name="Content Placeholder 2"/>
          <p:cNvSpPr>
            <a:spLocks noGrp="1"/>
          </p:cNvSpPr>
          <p:nvPr>
            <p:ph sz="half" idx="1"/>
          </p:nvPr>
        </p:nvSpPr>
        <p:spPr/>
        <p:txBody>
          <a:bodyPr/>
          <a:lstStyle/>
          <a:p>
            <a:r>
              <a:rPr lang="en-GB" dirty="0"/>
              <a:t>Schedule for 2021</a:t>
            </a:r>
          </a:p>
          <a:p>
            <a:pPr lvl="1"/>
            <a:r>
              <a:rPr lang="en-GB" dirty="0"/>
              <a:t>BRAN#110</a:t>
            </a:r>
          </a:p>
          <a:p>
            <a:pPr lvl="2"/>
            <a:r>
              <a:rPr lang="en-GB" dirty="0"/>
              <a:t>18 Jun 2021 – 25 Jun 2021</a:t>
            </a:r>
          </a:p>
          <a:p>
            <a:pPr lvl="2"/>
            <a:r>
              <a:rPr lang="en-GB" dirty="0"/>
              <a:t>Virtual</a:t>
            </a:r>
          </a:p>
          <a:p>
            <a:pPr lvl="1"/>
            <a:r>
              <a:rPr lang="en-GB" dirty="0"/>
              <a:t>BRAN #111</a:t>
            </a:r>
          </a:p>
          <a:p>
            <a:pPr lvl="2"/>
            <a:r>
              <a:rPr lang="en-GB" dirty="0"/>
              <a:t>27 Sep 2021 – 1 Oct 2021</a:t>
            </a:r>
          </a:p>
          <a:p>
            <a:pPr lvl="2"/>
            <a:r>
              <a:rPr lang="en-AU" b="0" i="0" dirty="0">
                <a:effectLst/>
                <a:latin typeface="Arial" panose="020B0604020202020204" pitchFamily="34" charset="0"/>
              </a:rPr>
              <a:t>Sophia-Antipolis?</a:t>
            </a:r>
          </a:p>
          <a:p>
            <a:pPr lvl="1"/>
            <a:r>
              <a:rPr lang="en-GB" dirty="0"/>
              <a:t>BRAN #112</a:t>
            </a:r>
          </a:p>
          <a:p>
            <a:pPr lvl="2"/>
            <a:r>
              <a:rPr lang="en-GB" dirty="0"/>
              <a:t>13 Dec 2021 – 17 Dec 2021</a:t>
            </a:r>
          </a:p>
          <a:p>
            <a:pPr lvl="2"/>
            <a:r>
              <a:rPr lang="en-AU" b="0" i="0" dirty="0">
                <a:effectLst/>
                <a:latin typeface="Arial" panose="020B0604020202020204" pitchFamily="34" charset="0"/>
              </a:rPr>
              <a:t>Sophia-Antipolis? </a:t>
            </a:r>
            <a:endParaRPr lang="en-GB" dirty="0"/>
          </a:p>
          <a:p>
            <a:pPr lvl="2"/>
            <a:endParaRPr lang="en-GB" dirty="0">
              <a:solidFill>
                <a:srgbClr val="FF0000"/>
              </a:solidFill>
            </a:endParaRPr>
          </a:p>
          <a:p>
            <a:pPr lvl="2"/>
            <a:endParaRPr lang="en-GB" dirty="0"/>
          </a:p>
          <a:p>
            <a:pPr lvl="2"/>
            <a:endParaRPr lang="en-GB" dirty="0"/>
          </a:p>
          <a:p>
            <a:pPr lvl="2"/>
            <a:endParaRPr lang="en-GB" dirty="0"/>
          </a:p>
          <a:p>
            <a:endParaRPr lang="en-AU" dirty="0"/>
          </a:p>
        </p:txBody>
      </p:sp>
      <p:sp>
        <p:nvSpPr>
          <p:cNvPr id="7" name="Content Placeholder 6">
            <a:extLst>
              <a:ext uri="{FF2B5EF4-FFF2-40B4-BE49-F238E27FC236}">
                <a16:creationId xmlns:a16="http://schemas.microsoft.com/office/drawing/2014/main" id="{2B23BD00-D7C2-427D-A1C5-EABE0F392C52}"/>
              </a:ext>
            </a:extLst>
          </p:cNvPr>
          <p:cNvSpPr>
            <a:spLocks noGrp="1"/>
          </p:cNvSpPr>
          <p:nvPr>
            <p:ph sz="half" idx="2"/>
          </p:nvPr>
        </p:nvSpPr>
        <p:spPr/>
        <p:txBody>
          <a:bodyPr/>
          <a:lstStyle/>
          <a:p>
            <a:pPr marL="1588" lvl="1" indent="0">
              <a:buNone/>
            </a:pPr>
            <a:endParaRPr lang="en-GB" dirty="0"/>
          </a:p>
          <a:p>
            <a:pPr marL="1588" lvl="1" indent="0">
              <a:buNone/>
            </a:pPr>
            <a:endParaRPr lang="en-GB" dirty="0"/>
          </a:p>
          <a:p>
            <a:pPr lvl="2"/>
            <a:endParaRPr lang="en-GB" dirty="0"/>
          </a:p>
          <a:p>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75</a:t>
            </a:fld>
            <a:endParaRPr lang="en-US"/>
          </a:p>
        </p:txBody>
      </p:sp>
      <p:sp>
        <p:nvSpPr>
          <p:cNvPr id="6" name="Rectangle 5">
            <a:extLst>
              <a:ext uri="{FF2B5EF4-FFF2-40B4-BE49-F238E27FC236}">
                <a16:creationId xmlns:a16="http://schemas.microsoft.com/office/drawing/2014/main" id="{FFBFA09B-ABA0-4623-852D-D09DDF6C0A82}"/>
              </a:ext>
            </a:extLst>
          </p:cNvPr>
          <p:cNvSpPr/>
          <p:nvPr/>
        </p:nvSpPr>
        <p:spPr bwMode="auto">
          <a:xfrm>
            <a:off x="5181600" y="5029200"/>
            <a:ext cx="2514600" cy="9906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800" dirty="0">
                <a:latin typeface="+mj-lt"/>
              </a:rPr>
              <a:t>A variety of additional </a:t>
            </a:r>
            <a:r>
              <a:rPr lang="en-AU" sz="1800" i="1" dirty="0">
                <a:latin typeface="+mj-lt"/>
              </a:rPr>
              <a:t>ad </a:t>
            </a:r>
            <a:r>
              <a:rPr lang="en-AU" sz="1800" i="1" dirty="0" err="1">
                <a:latin typeface="+mj-lt"/>
              </a:rPr>
              <a:t>hoc’</a:t>
            </a:r>
            <a:r>
              <a:rPr lang="en-AU" sz="1800" dirty="0" err="1">
                <a:latin typeface="+mj-lt"/>
              </a:rPr>
              <a:t>s</a:t>
            </a:r>
            <a:r>
              <a:rPr lang="en-AU" sz="1800" dirty="0">
                <a:latin typeface="+mj-lt"/>
              </a:rPr>
              <a:t> are also likely to be scheduled</a:t>
            </a:r>
            <a:endParaRPr kumimoji="0" lang="en-AU" sz="18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41634616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has tentatively agreed its 2022 schedule</a:t>
            </a:r>
          </a:p>
        </p:txBody>
      </p:sp>
      <p:sp>
        <p:nvSpPr>
          <p:cNvPr id="3" name="Content Placeholder 2"/>
          <p:cNvSpPr>
            <a:spLocks noGrp="1"/>
          </p:cNvSpPr>
          <p:nvPr>
            <p:ph sz="half" idx="1"/>
          </p:nvPr>
        </p:nvSpPr>
        <p:spPr/>
        <p:txBody>
          <a:bodyPr/>
          <a:lstStyle/>
          <a:p>
            <a:r>
              <a:rPr lang="en-GB" dirty="0"/>
              <a:t>Meeting schedule for 2022</a:t>
            </a:r>
          </a:p>
          <a:p>
            <a:pPr lvl="1"/>
            <a:r>
              <a:rPr lang="en-GB" dirty="0"/>
              <a:t>BRAN #113</a:t>
            </a:r>
          </a:p>
          <a:p>
            <a:pPr lvl="2"/>
            <a:r>
              <a:rPr lang="en-GB" dirty="0"/>
              <a:t>4 Feb 2022 – 14 Feb 2022</a:t>
            </a:r>
          </a:p>
          <a:p>
            <a:pPr lvl="2"/>
            <a:r>
              <a:rPr lang="en-AU" b="0" i="0" dirty="0">
                <a:effectLst/>
                <a:latin typeface="Arial" panose="020B0604020202020204" pitchFamily="34" charset="0"/>
              </a:rPr>
              <a:t>Sophia-Antipolis? </a:t>
            </a:r>
          </a:p>
          <a:p>
            <a:pPr lvl="1"/>
            <a:r>
              <a:rPr lang="en-AU" dirty="0"/>
              <a:t>BRAN #114</a:t>
            </a:r>
          </a:p>
          <a:p>
            <a:pPr lvl="2"/>
            <a:r>
              <a:rPr lang="en-AU" dirty="0"/>
              <a:t>30 May 2022 until 3 Jun 2022; OR</a:t>
            </a:r>
          </a:p>
          <a:p>
            <a:pPr lvl="2"/>
            <a:r>
              <a:rPr lang="en-AU" dirty="0"/>
              <a:t>3 Jun 2022 (electronic) AND 7 Jun 2022 until 11 Jun 2022</a:t>
            </a:r>
          </a:p>
          <a:p>
            <a:pPr lvl="1"/>
            <a:r>
              <a:rPr lang="en-AU" dirty="0"/>
              <a:t>BRAN #115</a:t>
            </a:r>
          </a:p>
          <a:p>
            <a:pPr lvl="2"/>
            <a:r>
              <a:rPr lang="en-AU" dirty="0"/>
              <a:t>29 Aug 2022 until 2 Sep 2022; OR</a:t>
            </a:r>
          </a:p>
          <a:p>
            <a:pPr lvl="2"/>
            <a:r>
              <a:rPr lang="en-AU" dirty="0"/>
              <a:t>5 Sep 2022 until 9 Sep 2022</a:t>
            </a:r>
          </a:p>
          <a:p>
            <a:endParaRPr lang="en-AU" dirty="0"/>
          </a:p>
        </p:txBody>
      </p:sp>
      <p:sp>
        <p:nvSpPr>
          <p:cNvPr id="7" name="Content Placeholder 6">
            <a:extLst>
              <a:ext uri="{FF2B5EF4-FFF2-40B4-BE49-F238E27FC236}">
                <a16:creationId xmlns:a16="http://schemas.microsoft.com/office/drawing/2014/main" id="{2B23BD00-D7C2-427D-A1C5-EABE0F392C52}"/>
              </a:ext>
            </a:extLst>
          </p:cNvPr>
          <p:cNvSpPr>
            <a:spLocks noGrp="1"/>
          </p:cNvSpPr>
          <p:nvPr>
            <p:ph sz="half" idx="2"/>
          </p:nvPr>
        </p:nvSpPr>
        <p:spPr/>
        <p:txBody>
          <a:bodyPr/>
          <a:lstStyle/>
          <a:p>
            <a:pPr marL="1588" lvl="1" indent="0">
              <a:buNone/>
            </a:pPr>
            <a:endParaRPr lang="en-GB" dirty="0"/>
          </a:p>
          <a:p>
            <a:pPr lvl="1"/>
            <a:r>
              <a:rPr lang="en-AU" dirty="0"/>
              <a:t>BRAN #116</a:t>
            </a:r>
          </a:p>
          <a:p>
            <a:pPr lvl="2"/>
            <a:r>
              <a:rPr lang="en-AU" dirty="0"/>
              <a:t>17 Oct 2022 until 21 Oct 2022</a:t>
            </a:r>
          </a:p>
          <a:p>
            <a:pPr lvl="1"/>
            <a:r>
              <a:rPr lang="en-AU" dirty="0"/>
              <a:t>BRAN #117</a:t>
            </a:r>
          </a:p>
          <a:p>
            <a:pPr lvl="2"/>
            <a:r>
              <a:rPr lang="en-AU" dirty="0"/>
              <a:t>5 Dec 2022 until 9 Dec 2022</a:t>
            </a:r>
          </a:p>
          <a:p>
            <a:pPr lvl="2"/>
            <a:endParaRPr lang="en-GB" dirty="0"/>
          </a:p>
          <a:p>
            <a:pPr lvl="2"/>
            <a:endParaRPr lang="en-GB" dirty="0">
              <a:solidFill>
                <a:srgbClr val="FF0000"/>
              </a:solidFill>
            </a:endParaRPr>
          </a:p>
          <a:p>
            <a:pPr lvl="2"/>
            <a:endParaRPr lang="en-GB" dirty="0"/>
          </a:p>
          <a:p>
            <a:pPr lvl="2"/>
            <a:endParaRPr lang="en-GB" dirty="0"/>
          </a:p>
          <a:p>
            <a:pPr lvl="2"/>
            <a:endParaRPr lang="en-GB" dirty="0"/>
          </a:p>
          <a:p>
            <a:pPr marL="1588" lvl="1" indent="0">
              <a:buNone/>
            </a:pPr>
            <a:endParaRPr lang="en-GB" dirty="0"/>
          </a:p>
          <a:p>
            <a:pPr lvl="2"/>
            <a:endParaRPr lang="en-GB" dirty="0"/>
          </a:p>
          <a:p>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76</a:t>
            </a:fld>
            <a:endParaRPr lang="en-US"/>
          </a:p>
        </p:txBody>
      </p:sp>
      <p:sp>
        <p:nvSpPr>
          <p:cNvPr id="6" name="Rectangle 5">
            <a:extLst>
              <a:ext uri="{FF2B5EF4-FFF2-40B4-BE49-F238E27FC236}">
                <a16:creationId xmlns:a16="http://schemas.microsoft.com/office/drawing/2014/main" id="{FFBFA09B-ABA0-4623-852D-D09DDF6C0A82}"/>
              </a:ext>
            </a:extLst>
          </p:cNvPr>
          <p:cNvSpPr/>
          <p:nvPr/>
        </p:nvSpPr>
        <p:spPr bwMode="auto">
          <a:xfrm>
            <a:off x="5181600" y="5029200"/>
            <a:ext cx="2514600" cy="9906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800" dirty="0">
                <a:latin typeface="+mj-lt"/>
              </a:rPr>
              <a:t>A variety of additional </a:t>
            </a:r>
            <a:r>
              <a:rPr lang="en-AU" sz="1800" i="1" dirty="0">
                <a:latin typeface="+mj-lt"/>
              </a:rPr>
              <a:t>ad </a:t>
            </a:r>
            <a:r>
              <a:rPr lang="en-AU" sz="1800" i="1" dirty="0" err="1">
                <a:latin typeface="+mj-lt"/>
              </a:rPr>
              <a:t>hoc’</a:t>
            </a:r>
            <a:r>
              <a:rPr lang="en-AU" sz="1800" dirty="0" err="1">
                <a:latin typeface="+mj-lt"/>
              </a:rPr>
              <a:t>s</a:t>
            </a:r>
            <a:r>
              <a:rPr lang="en-AU" sz="1800" dirty="0">
                <a:latin typeface="+mj-lt"/>
              </a:rPr>
              <a:t> are also likely to be scheduled</a:t>
            </a:r>
            <a:endParaRPr kumimoji="0" lang="en-AU" sz="18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169537332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Plans for next meeting</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77</a:t>
            </a:fld>
            <a:endParaRPr lang="en-US"/>
          </a:p>
        </p:txBody>
      </p:sp>
    </p:spTree>
    <p:extLst>
      <p:ext uri="{BB962C8B-B14F-4D97-AF65-F5344CB8AC3E}">
        <p14:creationId xmlns:p14="http://schemas.microsoft.com/office/powerpoint/2010/main" val="94235695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continue its normal business in July 2021</a:t>
            </a:r>
          </a:p>
        </p:txBody>
      </p:sp>
      <p:sp>
        <p:nvSpPr>
          <p:cNvPr id="3" name="Content Placeholder 2"/>
          <p:cNvSpPr>
            <a:spLocks noGrp="1"/>
          </p:cNvSpPr>
          <p:nvPr>
            <p:ph idx="1"/>
          </p:nvPr>
        </p:nvSpPr>
        <p:spPr/>
        <p:txBody>
          <a:bodyPr/>
          <a:lstStyle/>
          <a:p>
            <a:r>
              <a:rPr lang="en-AU" dirty="0"/>
              <a:t>Possible agenda items</a:t>
            </a:r>
          </a:p>
          <a:p>
            <a:pPr lvl="1"/>
            <a:r>
              <a:rPr lang="en-AU" dirty="0"/>
              <a:t>Review ETSI BRAN </a:t>
            </a:r>
            <a:r>
              <a:rPr lang="en-AU" dirty="0" err="1"/>
              <a:t>coex</a:t>
            </a:r>
            <a:r>
              <a:rPr lang="en-AU" dirty="0"/>
              <a:t> activities</a:t>
            </a:r>
          </a:p>
          <a:p>
            <a:pPr lvl="2"/>
            <a:r>
              <a:rPr lang="en-AU" dirty="0"/>
              <a:t>EN 301 893 (5 GHz)</a:t>
            </a:r>
          </a:p>
          <a:p>
            <a:pPr lvl="2"/>
            <a:r>
              <a:rPr lang="en-AU" dirty="0"/>
              <a:t>EN 303 687 (6 GHz)</a:t>
            </a:r>
          </a:p>
          <a:p>
            <a:pPr lvl="3"/>
            <a:r>
              <a:rPr lang="en-AU" dirty="0"/>
              <a:t>Main focus on NB FH</a:t>
            </a:r>
          </a:p>
          <a:p>
            <a:pPr lvl="1"/>
            <a:r>
              <a:rPr lang="en-AU" dirty="0"/>
              <a:t>Review 60 GHz</a:t>
            </a:r>
          </a:p>
          <a:p>
            <a:pPr lvl="2"/>
            <a:r>
              <a:rPr lang="en-AU" dirty="0"/>
              <a:t>ETSI BRAN</a:t>
            </a:r>
          </a:p>
          <a:p>
            <a:pPr lvl="2"/>
            <a:r>
              <a:rPr lang="en-AU" dirty="0"/>
              <a:t>Regulatory aspects</a:t>
            </a:r>
          </a:p>
          <a:p>
            <a:pPr lvl="1"/>
            <a:r>
              <a:rPr lang="en-AU" dirty="0"/>
              <a:t>Review 3GPP coexistence activities</a:t>
            </a:r>
          </a:p>
          <a:p>
            <a:pPr lvl="2"/>
            <a:r>
              <a:rPr lang="en-AU" dirty="0"/>
              <a:t>Any?</a:t>
            </a:r>
          </a:p>
          <a:p>
            <a:pPr lvl="1"/>
            <a:r>
              <a:rPr lang="en-AU" dirty="0"/>
              <a:t>…</a:t>
            </a:r>
          </a:p>
          <a:p>
            <a:r>
              <a:rPr lang="en-AU" b="1" dirty="0">
                <a:solidFill>
                  <a:srgbClr val="FF0000"/>
                </a:solidFill>
              </a:rPr>
              <a:t>Submissions are requested!</a:t>
            </a:r>
          </a:p>
          <a:p>
            <a:pPr lvl="1"/>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78</a:t>
            </a:fld>
            <a:endParaRPr lang="en-US"/>
          </a:p>
        </p:txBody>
      </p:sp>
    </p:spTree>
    <p:extLst>
      <p:ext uri="{BB962C8B-B14F-4D97-AF65-F5344CB8AC3E}">
        <p14:creationId xmlns:p14="http://schemas.microsoft.com/office/powerpoint/2010/main" val="246197908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i="1" dirty="0"/>
              <a:t>IEEE 802.11 Coexistence SC </a:t>
            </a:r>
            <a:r>
              <a:rPr lang="en-AU" dirty="0"/>
              <a:t>virtual</a:t>
            </a:r>
            <a:r>
              <a:rPr lang="en-AU" i="1" dirty="0"/>
              <a:t> </a:t>
            </a:r>
            <a:r>
              <a:rPr lang="en-AU" dirty="0"/>
              <a:t>meeting in May 2021 is adjourned!</a:t>
            </a:r>
          </a:p>
        </p:txBody>
      </p:sp>
      <p:sp>
        <p:nvSpPr>
          <p:cNvPr id="3" name="Content Placeholder 2"/>
          <p:cNvSpPr>
            <a:spLocks noGrp="1"/>
          </p:cNvSpPr>
          <p:nvPr>
            <p:ph idx="1"/>
          </p:nvPr>
        </p:nvSpPr>
        <p:spPr/>
        <p:txBody>
          <a:bodyPr/>
          <a:lstStyle/>
          <a:p>
            <a:pPr lvl="1"/>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79</a:t>
            </a:fld>
            <a:endParaRPr lang="en-US"/>
          </a:p>
        </p:txBody>
      </p:sp>
    </p:spTree>
    <p:extLst>
      <p:ext uri="{BB962C8B-B14F-4D97-AF65-F5344CB8AC3E}">
        <p14:creationId xmlns:p14="http://schemas.microsoft.com/office/powerpoint/2010/main" val="562155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dirty="0"/>
              <a:t>By participating in this activity, you agree to comply with the IEEE Code of Ethics, all applicable laws, and all IEEE policies and procedures including, but not limited to, the IEEE SA Copyright Policy. </a:t>
            </a:r>
          </a:p>
          <a:p>
            <a:pPr lvl="2"/>
            <a:r>
              <a:rPr lang="en-US" altLang="en-US" dirty="0"/>
              <a:t>Previously Published material (copyright assertion indicated) shall not be presented/submitted to the Working Group nor incorporated into a Working Group draft unless permission is granted. </a:t>
            </a:r>
          </a:p>
          <a:p>
            <a:pPr lvl="2"/>
            <a:r>
              <a:rPr lang="en-US" altLang="en-US" dirty="0"/>
              <a:t>Prior to presentation or submission, you shall notify the Working Group Chair of previously Published material and should assist the Chair in obtaining copyright permission acceptable to IEEE SA.</a:t>
            </a:r>
          </a:p>
          <a:p>
            <a:pPr lvl="2"/>
            <a:r>
              <a:rPr lang="en-US" altLang="en-US" dirty="0"/>
              <a:t>For material that is not previously Published, IEEE is automatically granted a license to use any material that is presented or submitted.</a:t>
            </a:r>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8</a:t>
            </a:fld>
            <a:endParaRPr lang="en-US" altLang="en-US"/>
          </a:p>
        </p:txBody>
      </p:sp>
      <p:sp>
        <p:nvSpPr>
          <p:cNvPr id="5" name="Rectangle 4"/>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444280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9</a:t>
            </a:fld>
            <a:endParaRPr lang="en-US" altLang="en-US"/>
          </a:p>
        </p:txBody>
      </p:sp>
      <p:sp>
        <p:nvSpPr>
          <p:cNvPr id="7" name="Rectangle 6"/>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418694379"/>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E645426CC3C3348B900E57479C898EF" ma:contentTypeVersion="7" ma:contentTypeDescription="Create a new document." ma:contentTypeScope="" ma:versionID="20581ac4d4e1cf06b882b2090646b5db">
  <xsd:schema xmlns:xsd="http://www.w3.org/2001/XMLSchema" xmlns:xs="http://www.w3.org/2001/XMLSchema" xmlns:p="http://schemas.microsoft.com/office/2006/metadata/properties" xmlns:ns3="cc328e4a-acc5-4db9-8edf-03a7e14d7082" xmlns:ns4="5a361508-a8bd-49ac-aae1-a5acde08ec86" targetNamespace="http://schemas.microsoft.com/office/2006/metadata/properties" ma:root="true" ma:fieldsID="d210bc8034f12f17859d2536c7ebacac" ns3:_="" ns4:_="">
    <xsd:import namespace="cc328e4a-acc5-4db9-8edf-03a7e14d7082"/>
    <xsd:import namespace="5a361508-a8bd-49ac-aae1-a5acde08ec8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328e4a-acc5-4db9-8edf-03a7e14d70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a361508-a8bd-49ac-aae1-a5acde08ec8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A38C53E-8796-4535-A3A8-9DA00DBD6D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328e4a-acc5-4db9-8edf-03a7e14d7082"/>
    <ds:schemaRef ds:uri="5a361508-a8bd-49ac-aae1-a5acde08ec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6FAB900-7467-4130-B404-E9BDBB9A20AC}">
  <ds:schemaRefs>
    <ds:schemaRef ds:uri="http://schemas.microsoft.com/sharepoint/v3/contenttype/forms"/>
  </ds:schemaRefs>
</ds:datastoreItem>
</file>

<file path=customXml/itemProps3.xml><?xml version="1.0" encoding="utf-8"?>
<ds:datastoreItem xmlns:ds="http://schemas.openxmlformats.org/officeDocument/2006/customXml" ds:itemID="{C620A1CA-E773-4E8B-B272-7C4819948743}">
  <ds:schemaRefs>
    <ds:schemaRef ds:uri="http://purl.org/dc/dcmitype/"/>
    <ds:schemaRef ds:uri="5a361508-a8bd-49ac-aae1-a5acde08ec86"/>
    <ds:schemaRef ds:uri="http://purl.org/dc/terms/"/>
    <ds:schemaRef ds:uri="http://schemas.microsoft.com/office/2006/metadata/properties"/>
    <ds:schemaRef ds:uri="http://schemas.microsoft.com/office/2006/documentManagement/types"/>
    <ds:schemaRef ds:uri="http://purl.org/dc/elements/1.1/"/>
    <ds:schemaRef ds:uri="http://www.w3.org/XML/1998/namespace"/>
    <ds:schemaRef ds:uri="http://schemas.microsoft.com/office/infopath/2007/PartnerControls"/>
    <ds:schemaRef ds:uri="http://schemas.openxmlformats.org/package/2006/metadata/core-properties"/>
    <ds:schemaRef ds:uri="cc328e4a-acc5-4db9-8edf-03a7e14d7082"/>
  </ds:schemaRefs>
</ds:datastoreItem>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8942</Words>
  <Application>Microsoft Office PowerPoint</Application>
  <PresentationFormat>On-screen Show (4:3)</PresentationFormat>
  <Paragraphs>1080</Paragraphs>
  <Slides>79</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79</vt:i4>
      </vt:variant>
    </vt:vector>
  </HeadingPairs>
  <TitlesOfParts>
    <vt:vector size="83" baseType="lpstr">
      <vt:lpstr>Arial</vt:lpstr>
      <vt:lpstr>Calibri</vt:lpstr>
      <vt:lpstr>Times New Roman</vt:lpstr>
      <vt:lpstr>802-11-Submission</vt:lpstr>
      <vt:lpstr>Agenda for IEEE 802.11 Coexistence SC virtual meeting in May 2021</vt:lpstr>
      <vt:lpstr>Welcome to the 6th virtual plenary meeting of the Coex SC in May 2021</vt:lpstr>
      <vt:lpstr>Coex SC minutes today will be kept by our permanent SC secretary</vt:lpstr>
      <vt:lpstr>Meetings shall be conducted in compliance with all applicable laws, including antitrust &amp; competition laws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Coex SC will meet twice during the virtual IEEE 802.11 WG interim meeting in May 2021</vt:lpstr>
      <vt:lpstr>The Coex SC will consider a proposed agenda for its virtual meeting in May 2021</vt:lpstr>
      <vt:lpstr>PowerPoint Presentation</vt:lpstr>
      <vt:lpstr>The Coex SC scope was revised in Sept 2020 </vt:lpstr>
      <vt:lpstr>The scope of the Coex SC was expanded during the March 2021 plenary to include 60 GHz</vt:lpstr>
      <vt:lpstr>PowerPoint Presentation</vt:lpstr>
      <vt:lpstr>The Coex SC will consider the approval of its virtual meeting minutes from March 2021</vt:lpstr>
      <vt:lpstr>PowerPoint Presentation</vt:lpstr>
      <vt:lpstr>There are few key message for the Coex SC that arise out of today’s session</vt:lpstr>
      <vt:lpstr>PowerPoint Presentation</vt:lpstr>
      <vt:lpstr>The Coex SC Chair requests assistance in putting together 60 GHz material for the May 2021 meeting </vt:lpstr>
      <vt:lpstr>The FCC TAC has highlighted questions related to 60 GHz of potential interest to Coex SC</vt:lpstr>
      <vt:lpstr>The Coex SC will discuss contributions related to 60 GHz coexistence</vt:lpstr>
      <vt:lpstr>PowerPoint Presentation</vt:lpstr>
      <vt:lpstr>The number planned/testing &amp; deployed LAA networks globally is currently steady</vt:lpstr>
      <vt:lpstr>The number of devices supporting LAA globally is more than 200</vt:lpstr>
      <vt:lpstr>The number planned/testing &amp; deployed LAA networks globally is currently steady</vt:lpstr>
      <vt:lpstr>In at least in Chicago, there was a significant LAA deployment in Jan 2020 …</vt:lpstr>
      <vt:lpstr>… suggesting that the need for coexistence between Wi-Fi &amp; LAA is real … not just theoretical</vt:lpstr>
      <vt:lpstr>PowerPoint Presentation</vt:lpstr>
      <vt:lpstr>The Coex SC heard about an LAA/Wi-Fi coexistence study in Chicago in Jan 2021</vt:lpstr>
      <vt:lpstr>Experiments with deployed systems show LAA has a significant impact on Wi-Fi Beacon success</vt:lpstr>
      <vt:lpstr>Experiments with deployed systems show LAA has a significant impact on Wi-Fi data success</vt:lpstr>
      <vt:lpstr>The previous discussions suggested a need to discuss the Uni of Chicago results in more detail</vt:lpstr>
      <vt:lpstr>PowerPoint Presentation</vt:lpstr>
      <vt:lpstr>Note that ESTI BRAN documents are available to IEEE 802.11 WG members</vt:lpstr>
      <vt:lpstr>PowerPoint Presentation</vt:lpstr>
      <vt:lpstr>A stable draft of EN 303 687 includes the previously agreed 6 GHz compromise for ED-only @ -72 dBm</vt:lpstr>
      <vt:lpstr>PowerPoint Presentation</vt:lpstr>
      <vt:lpstr>There was no progress on the question of synchronous access in EN 302 687 at BRAN#109</vt:lpstr>
      <vt:lpstr>There was no progress on the question of wideband LBT in EN 302 687 at BRAN#109</vt:lpstr>
      <vt:lpstr>There was no progress on the question of LBT changes in EN 302 687 at BRAN#109</vt:lpstr>
      <vt:lpstr>PowerPoint Presentation</vt:lpstr>
      <vt:lpstr>Many believe NB FH systems represent a potential threat to coexistence in the 6 GHz band in Europe</vt:lpstr>
      <vt:lpstr>The ECC decision that allows NB FH requires ETSI BRAN to agree on a spectrum sharing mechanism</vt:lpstr>
      <vt:lpstr>In BRAN#108 there were two proposals on how to implement the ECC decision related to NB FH </vt:lpstr>
      <vt:lpstr>There were many objections &amp; some support in BRAN#108 for the NB FH proposal from Apple</vt:lpstr>
      <vt:lpstr>There was agreement at BRAN#108  that there was an ECC decision but nothing more … </vt:lpstr>
      <vt:lpstr>There have been numerous submissions to ETSI BRAN on NB FH in 6 GHz since BRAN#108</vt:lpstr>
      <vt:lpstr>There have been numerous submissions to ETSI BRAN on NB FH in 6 GHz since BRAN#108</vt:lpstr>
      <vt:lpstr>The next steps to a resolution of the NB FH 6 GHz questions were unclear after BRAN #109</vt:lpstr>
      <vt:lpstr>In BRAN#109e, there was no consensus on how to incorporate NB FH in EN 303 687 (6 GHz)</vt:lpstr>
      <vt:lpstr>In BRAN#109e, Apple did not obtain agreement for NB FH in 6 GHz to be based 2.4 GHz rules</vt:lpstr>
      <vt:lpstr>In BRAN#109e, Facebook challenged the basis of Apple’s 6 GHz NB FH proposals </vt:lpstr>
      <vt:lpstr>In BRAN#109e, there was no consensus on Ericsson’s proposal for inclusion of refined FH NB in 6 GHz  </vt:lpstr>
      <vt:lpstr>In BRAN#109e, there was no consensus on Qualcomm’s evaluation of Wi-Fi/FH NB coex in 6 GHz  </vt:lpstr>
      <vt:lpstr>The Coex SC will probably consider multiple submissions on the NB FH in 6 GHz issue</vt:lpstr>
      <vt:lpstr>PowerPoint Presentation</vt:lpstr>
      <vt:lpstr>There is work required to enable good coexistence &amp; operation in 6 GHz in the future</vt:lpstr>
      <vt:lpstr>PowerPoint Presentation</vt:lpstr>
      <vt:lpstr>The stable draft of EN 301 893 (5 GHz) includes the newly agreed adaptivity compromise</vt:lpstr>
      <vt:lpstr>PowerPoint Presentation</vt:lpstr>
      <vt:lpstr>ETSI BRAN agreed on 5 GHz compromises in ~2016 &amp; ~2018 that enabled 802.11ac/ax operation in Europe </vt:lpstr>
      <vt:lpstr>In 2020, some stakeholders wanted to revisit the previous 5 GHz compromise, esp. in context of 802.11be</vt:lpstr>
      <vt:lpstr>In BRAN#108, a compromise restricting 802.11be from using PD/ED @ -82/-62 dBm in 5 GHz was proposed</vt:lpstr>
      <vt:lpstr>In BRAN#108, not everyone agreed with restrictions on 802.11be using PD/ED @ -82/-62 dBm in 5 GHz</vt:lpstr>
      <vt:lpstr>There was only one submission to BRAN #109 in relation to adaptivity in 5 GHz …</vt:lpstr>
      <vt:lpstr>… with Nokia advocating adoption of the previously proposed compromise (with a refinement)</vt:lpstr>
      <vt:lpstr>Early discussions at BRAN#109 suggested there was no agreement on adaptivity in 5 GHz …</vt:lpstr>
      <vt:lpstr>… but ultimately there was a compromise based on Nokia’s proposal</vt:lpstr>
      <vt:lpstr>The 802.11 WG needs to start thinking about a 2nd step for 802.11be operation in 5 GHz …</vt:lpstr>
      <vt:lpstr>… but in the meantime the 802.11 WG needs to focus on coexistence between 802.11ax &amp; 802.11be</vt:lpstr>
      <vt:lpstr>The 5 GHz discussion about the use of ED-only vs PD/ED could be applied to 6 GHz</vt:lpstr>
      <vt:lpstr>A number of submissions are expected discussing 802.11ax/be coexistence under ETSI BRAN rules</vt:lpstr>
      <vt:lpstr>PowerPoint Presentation</vt:lpstr>
      <vt:lpstr>ETSI BRAN will probably meet virtually for most of 2021 … or not</vt:lpstr>
      <vt:lpstr>ETSI BRAN has tentatively agreed its 2022 schedule</vt:lpstr>
      <vt:lpstr>PowerPoint Presentation</vt:lpstr>
      <vt:lpstr>The Coex SC will continue its normal business in July 2021</vt:lpstr>
      <vt:lpstr>The IEEE 802.11 Coexistence SC virtual meeting in May 2021 is adjourned!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2021-05-12T02:51:06Z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0x0101008E645426CC3C3348B900E57479C898EF</vt:lpwstr>
  </property>
</Properties>
</file>