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57" r:id="rId3"/>
    <p:sldId id="258" r:id="rId4"/>
    <p:sldId id="260" r:id="rId5"/>
    <p:sldId id="328" r:id="rId6"/>
    <p:sldId id="261" r:id="rId7"/>
    <p:sldId id="263" r:id="rId8"/>
    <p:sldId id="264" r:id="rId9"/>
    <p:sldId id="265" r:id="rId10"/>
    <p:sldId id="266" r:id="rId11"/>
    <p:sldId id="270" r:id="rId12"/>
    <p:sldId id="330" r:id="rId13"/>
    <p:sldId id="331" r:id="rId14"/>
    <p:sldId id="332" r:id="rId15"/>
    <p:sldId id="267" r:id="rId16"/>
    <p:sldId id="299" r:id="rId17"/>
    <p:sldId id="324" r:id="rId18"/>
    <p:sldId id="325" r:id="rId19"/>
    <p:sldId id="338" r:id="rId20"/>
    <p:sldId id="336" r:id="rId21"/>
    <p:sldId id="334" r:id="rId22"/>
    <p:sldId id="335" r:id="rId23"/>
    <p:sldId id="337" r:id="rId24"/>
    <p:sldId id="323"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32008F-DF31-475C-AA81-71B070C74BE1}" v="15" dt="2021-03-15T15:00:02.4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5/10/2021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May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802.11-21/0602r4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1/11-21-0785-00-00be-may-july-tgbe-teleconference-agenda.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21/11-21-0763-00-00be-smaller-operating-bandwidth-sta-participating-large-bandwidth.docx" TargetMode="External"/><Relationship Id="rId3" Type="http://schemas.openxmlformats.org/officeDocument/2006/relationships/hyperlink" Target="https://mentor.ieee.org/802.11/dcn/21/11-21-0754-00-00be-cr-for-cids-1244-1254.docx" TargetMode="External"/><Relationship Id="rId7" Type="http://schemas.openxmlformats.org/officeDocument/2006/relationships/hyperlink" Target="https://mentor.ieee.org/802.11/dcn/21/11-21-0755-00-00be-pdt-clarification-extra-ltf-phy-capability.docx" TargetMode="External"/><Relationship Id="rId12" Type="http://schemas.openxmlformats.org/officeDocument/2006/relationships/hyperlink" Target="https://mentor.ieee.org/802.11/dcn/21/11-21-0368-02-00be-diversity-enhancement-for-dup-mode.pptx" TargetMode="External"/><Relationship Id="rId2" Type="http://schemas.openxmlformats.org/officeDocument/2006/relationships/hyperlink" Target="https://mentor.ieee.org/802.11/dcn/21/11-21-0477-02-00be-comment-resolution-for-non-ht-duplicate-transmiss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80-02-00be-text-change-for-usage-of-1x-eht-ltf.docx" TargetMode="External"/><Relationship Id="rId11" Type="http://schemas.openxmlformats.org/officeDocument/2006/relationships/hyperlink" Target="https://mentor.ieee.org/802.11/dcn/21/11-21-0618-02-00be-evm-and-sfo-sto.pptx" TargetMode="External"/><Relationship Id="rId5" Type="http://schemas.openxmlformats.org/officeDocument/2006/relationships/hyperlink" Target="https://mentor.ieee.org/802.11/dcn/21/11-21-0748-00-00be-cr-for-cid-1249-1250-1962-3275.doc" TargetMode="External"/><Relationship Id="rId10" Type="http://schemas.openxmlformats.org/officeDocument/2006/relationships/hyperlink" Target="https://mentor.ieee.org/802.11/dcn/21/11-21-0729-00-00be-disregard-bits-in-tb-ppdu.pptx" TargetMode="External"/><Relationship Id="rId4" Type="http://schemas.openxmlformats.org/officeDocument/2006/relationships/hyperlink" Target="https://mentor.ieee.org/802.11/dcn/21/11-21-0786-00-00be-cr-for-cid-3165.docx" TargetMode="External"/><Relationship Id="rId9" Type="http://schemas.openxmlformats.org/officeDocument/2006/relationships/hyperlink" Target="https://mentor.ieee.org/802.11/dcn/21/11-21-0778-01-00be-proposed-changes-for-puncturing.doc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21/11-21-0514-06-00be-proposed-cr-for-clause-35-3-13-6-sync-ppdu-start-time.docx" TargetMode="External"/><Relationship Id="rId3" Type="http://schemas.openxmlformats.org/officeDocument/2006/relationships/hyperlink" Target="https://mentor.ieee.org/802.11/dcn/21/11-21-0775-00-00be-proposed-resolution-to-clause-35-editorial-comments-part-2.docx" TargetMode="External"/><Relationship Id="rId7" Type="http://schemas.openxmlformats.org/officeDocument/2006/relationships/hyperlink" Target="https://mentor.ieee.org/802.11/dcn/21/11-21-0774-01-00be-cc34-resolution-for-cids-related-to-emlmr-part-2.docx" TargetMode="External"/><Relationship Id="rId2" Type="http://schemas.openxmlformats.org/officeDocument/2006/relationships/hyperlink" Target="https://mentor.ieee.org/802.11/dcn/21/11-21-0759-00-00be-proposed-resolution-to-clause-35-editorial-comment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57-00-00be-pdt-nstr-capability-update.docx" TargetMode="External"/><Relationship Id="rId5" Type="http://schemas.openxmlformats.org/officeDocument/2006/relationships/hyperlink" Target="https://mentor.ieee.org/802.11/dcn/21/11-21-0222-14-00be-pdt-mac-common-info-ml-element.doc" TargetMode="External"/><Relationship Id="rId10" Type="http://schemas.openxmlformats.org/officeDocument/2006/relationships/hyperlink" Target="https://mentor.ieee.org/802.11/dcn/21/11-21-0301-06-00be-crs-for-d0-3-ml-element-type-cids.docx" TargetMode="External"/><Relationship Id="rId4" Type="http://schemas.openxmlformats.org/officeDocument/2006/relationships/hyperlink" Target="https://mentor.ieee.org/802.11/dcn/21/11-21-0612-03-00be-cc34-cr-tim-indication.docx" TargetMode="External"/><Relationship Id="rId9" Type="http://schemas.openxmlformats.org/officeDocument/2006/relationships/hyperlink" Target="https://mentor.ieee.org/802.11/dcn/21/11-21-0741-01-00be-cr-for-cid-2162-and-2163.doc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1/11-21-0555-01-00be-mac-pdt-nsep-tbds.docx" TargetMode="External"/><Relationship Id="rId2" Type="http://schemas.openxmlformats.org/officeDocument/2006/relationships/hyperlink" Target="https://mentor.ieee.org/802.11/dcn/21/11-21-0268-06-00be-pdt-channel-access-triggered-su.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40-03-00be-cr-for-cid-1977.docx" TargetMode="External"/><Relationship Id="rId5" Type="http://schemas.openxmlformats.org/officeDocument/2006/relationships/hyperlink" Target="https://mentor.ieee.org/802.11/dcn/21/11-21-0481-04-00be-resolutions-for-cc34-cids-for-channel-switching-quieting.docx" TargetMode="External"/><Relationship Id="rId4" Type="http://schemas.openxmlformats.org/officeDocument/2006/relationships/hyperlink" Target="https://mentor.ieee.org/802.11/dcn/21/11-21-0335-07-00be-pdt-mac-mlo-emlmr-tbd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1/11-21-0572-08-00be-remaining-tbds-in-tgbe-d0-4.docx" TargetMode="External"/><Relationship Id="rId13" Type="http://schemas.openxmlformats.org/officeDocument/2006/relationships/hyperlink" Target="https://mentor.ieee.org/802.11/dcn/21/11-21-0455-05-00be-cr-for-35-2-1-2-preamble-puncturing.docx" TargetMode="External"/><Relationship Id="rId3" Type="http://schemas.openxmlformats.org/officeDocument/2006/relationships/hyperlink" Target="https://mentor.ieee.org/802.11/dcn/21/11-21-0706-01-00be-tgbe-coexistence-assessment-document.docx" TargetMode="External"/><Relationship Id="rId7" Type="http://schemas.openxmlformats.org/officeDocument/2006/relationships/hyperlink" Target="https://mentor.ieee.org/802.11/dcn/20/11-20-1982-15-00be-tgbe-motions-list-for-teleconferences-part-2.pptx" TargetMode="External"/><Relationship Id="rId12" Type="http://schemas.openxmlformats.org/officeDocument/2006/relationships/hyperlink" Target="https://mentor.ieee.org/802.11/dcn/21/11-21-0299-06-00be-crs-for-d0-3-eht-sta-features-cids.docx" TargetMode="External"/><Relationship Id="rId2" Type="http://schemas.openxmlformats.org/officeDocument/2006/relationships/hyperlink" Target="https://mentor.ieee.org/802.11/dcn/19/11-19-1935-05-00be-tgbe-editor-s-report.ppt"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85-02-00be-clarifications-on-the-trigger-frame-design.pptx" TargetMode="External"/><Relationship Id="rId11" Type="http://schemas.openxmlformats.org/officeDocument/2006/relationships/hyperlink" Target="https://mentor.ieee.org/802.11/dcn/21/11-21-0335-07-00be-pdt-mac-mlo-emlmr-tbds.docx" TargetMode="External"/><Relationship Id="rId5" Type="http://schemas.openxmlformats.org/officeDocument/2006/relationships/hyperlink" Target="https://mentor.ieee.org/802.11/dcn/21/11-21-0663-01-00be-cr-for-eht-trs.docx" TargetMode="External"/><Relationship Id="rId10" Type="http://schemas.openxmlformats.org/officeDocument/2006/relationships/hyperlink" Target="https://mentor.ieee.org/802.11/dcn/21/11-21-0555-04-00be-mac-pdt-nsep-tbds.docx" TargetMode="External"/><Relationship Id="rId4" Type="http://schemas.openxmlformats.org/officeDocument/2006/relationships/hyperlink" Target="https://mentor.ieee.org/802.11/dcn/21/11-21-0573-04-00be-cr-for-cids-related-to-eht-operation-element.docx" TargetMode="External"/><Relationship Id="rId9" Type="http://schemas.openxmlformats.org/officeDocument/2006/relationships/hyperlink" Target="https://mentor.ieee.org/802.11/dcn/21/11-21-0268-07-00be-pdt-channel-access-triggered-su.docx"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21/11-21-0786-01-00be-cr-for-cid-3165.docx" TargetMode="External"/><Relationship Id="rId7" Type="http://schemas.openxmlformats.org/officeDocument/2006/relationships/hyperlink" Target="https://mentor.ieee.org/802.11/dcn/21/11-21-0368-02-00be-diversity-enhancement-for-dup-mode.pptx" TargetMode="External"/><Relationship Id="rId2" Type="http://schemas.openxmlformats.org/officeDocument/2006/relationships/hyperlink" Target="https://mentor.ieee.org/802.11/dcn/21/11-21-0754-00-00be-cr-for-cids-1244-1254.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78-01-00be-proposed-changes-for-puncturing.docx" TargetMode="External"/><Relationship Id="rId5" Type="http://schemas.openxmlformats.org/officeDocument/2006/relationships/hyperlink" Target="https://mentor.ieee.org/802.11/dcn/21/11-21-0763-00-00be-smaller-operating-bandwidth-sta-participating-large-bandwidth.docx" TargetMode="External"/><Relationship Id="rId4" Type="http://schemas.openxmlformats.org/officeDocument/2006/relationships/hyperlink" Target="https://mentor.ieee.org/802.11/dcn/21/11-21-0755-00-00be-pdt-clarification-extra-ltf-phy-capability.docx"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1/11-21-0612-04-00be-cc34-cr-tim-indication.docx" TargetMode="External"/><Relationship Id="rId3" Type="http://schemas.openxmlformats.org/officeDocument/2006/relationships/hyperlink" Target="https://mentor.ieee.org/802.11/dcn/21/11-21-0741-01-00be-cr-for-cid-2162-and-2163.docx" TargetMode="External"/><Relationship Id="rId7" Type="http://schemas.openxmlformats.org/officeDocument/2006/relationships/hyperlink" Target="https://mentor.ieee.org/802.11/dcn/21/11-21-0683-05-00be-restricted-twt-quiet-interval-tbd-cr.docx" TargetMode="External"/><Relationship Id="rId12" Type="http://schemas.openxmlformats.org/officeDocument/2006/relationships/hyperlink" Target="https://mentor.ieee.org/802.11/dcn/21/11-21-0340-03-00be-cr-for-cid-1977.docx" TargetMode="External"/><Relationship Id="rId2" Type="http://schemas.openxmlformats.org/officeDocument/2006/relationships/hyperlink" Target="https://mentor.ieee.org/802.11/dcn/21/11-21-0514-06-00be-proposed-cr-for-clause-35-3-13-6-sync-ppdu-start-tim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62-06-00be-pdt-mac-restricted-twt-tbds-crs-part1.docx" TargetMode="External"/><Relationship Id="rId11" Type="http://schemas.openxmlformats.org/officeDocument/2006/relationships/hyperlink" Target="https://mentor.ieee.org/802.11/dcn/21/11-21-0481-04-00be-resolutions-for-cc34-cids-for-channel-switching-quieting.docx" TargetMode="External"/><Relationship Id="rId5" Type="http://schemas.openxmlformats.org/officeDocument/2006/relationships/hyperlink" Target="https://mentor.ieee.org/802.11/dcn/21/11-21-0160-01-00be-pdt-mac-mlo-emlsr-tbds.docx" TargetMode="External"/><Relationship Id="rId10" Type="http://schemas.openxmlformats.org/officeDocument/2006/relationships/hyperlink" Target="https://mentor.ieee.org/802.11/dcn/21/11-21-0757-00-00be-pdt-nstr-capability-update.docx" TargetMode="External"/><Relationship Id="rId4" Type="http://schemas.openxmlformats.org/officeDocument/2006/relationships/hyperlink" Target="https://mentor.ieee.org/802.11/dcn/21/11-21-0301-06-00be-crs-for-d0-3-ml-element-type-cids.docx" TargetMode="External"/><Relationship Id="rId9" Type="http://schemas.openxmlformats.org/officeDocument/2006/relationships/hyperlink" Target="https://mentor.ieee.org/802.11/dcn/21/11-21-0558-12-00be-cr-35-3-13-3-nstr-operation.docx"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mailto:jeongki.kim.ieee@gmail.com" TargetMode="External"/><Relationship Id="rId3" Type="http://schemas.openxmlformats.org/officeDocument/2006/relationships/hyperlink" Target="https://imat.ieee.org/attendance" TargetMode="External"/><Relationship Id="rId7" Type="http://schemas.openxmlformats.org/officeDocument/2006/relationships/hyperlink" Target="mailto:sschelstraete@maxlinear.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tianyu@apple.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liwen.chu@nxp.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May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May 2021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2021-04-06</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34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hlinkClick r:id="rId2"/>
              </a:rPr>
              <a:t>785r0</a:t>
            </a:r>
            <a:endParaRPr lang="en-US" sz="1400" dirty="0">
              <a:solidFill>
                <a:srgbClr val="FF0000"/>
              </a:solidFill>
            </a:endParaRP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830387"/>
            <a:ext cx="4343399" cy="4645026"/>
          </a:xfrm>
        </p:spPr>
        <p:txBody>
          <a:bodyPr/>
          <a:lstStyle/>
          <a:p>
            <a:pPr lvl="0">
              <a:buFont typeface="Arial" panose="020B0604020202020204" pitchFamily="34" charset="0"/>
              <a:buChar char="•"/>
            </a:pPr>
            <a:r>
              <a:rPr lang="en-US" altLang="en-US" sz="1600" dirty="0"/>
              <a:t>Monday, May 10, MAC/PHY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Wednesday, May 12,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Recess</a:t>
            </a:r>
          </a:p>
          <a:p>
            <a:pPr marL="1200150" lvl="2" indent="-342900">
              <a:buFont typeface="Arial" panose="020B0604020202020204" pitchFamily="34" charset="0"/>
              <a:buChar char="•"/>
            </a:pPr>
            <a:endParaRPr lang="en-US" altLang="en-US" sz="11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May 2021</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669172" y="1830387"/>
            <a:ext cx="4441272" cy="40370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dirty="0"/>
              <a:t>Thursday, May 13, MAC/PHY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Adjourn</a:t>
            </a:r>
          </a:p>
          <a:p>
            <a:pPr marL="800100" lvl="1" indent="-342900">
              <a:buFont typeface="Arial" panose="020B0604020202020204" pitchFamily="34" charset="0"/>
              <a:buChar char="•"/>
            </a:pPr>
            <a:endParaRPr lang="en-US" altLang="en-US" sz="1400" dirty="0"/>
          </a:p>
          <a:p>
            <a:pPr>
              <a:buFont typeface="Arial" panose="020B0604020202020204" pitchFamily="34" charset="0"/>
              <a:buChar char="•"/>
            </a:pPr>
            <a:r>
              <a:rPr lang="en-US" altLang="en-US" sz="1600" dirty="0"/>
              <a:t>Monday, May 17,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Adjourn</a:t>
            </a:r>
          </a:p>
        </p:txBody>
      </p:sp>
    </p:spTree>
    <p:extLst>
      <p:ext uri="{BB962C8B-B14F-4D97-AF65-F5344CB8AC3E}">
        <p14:creationId xmlns:p14="http://schemas.microsoft.com/office/powerpoint/2010/main" val="2243228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highlight>
                  <a:srgbClr val="00FF00"/>
                </a:highlight>
              </a:rPr>
              <a:t>Monday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a:xfrm>
            <a:off x="685800" y="1600200"/>
            <a:ext cx="7770813" cy="4875214"/>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lvl="0">
              <a:buFont typeface="Arial" panose="020B0604020202020204" pitchFamily="34" charset="0"/>
              <a:buChar char="•"/>
            </a:pPr>
            <a:r>
              <a:rPr lang="en-GB" sz="1200" dirty="0"/>
              <a:t>CR Submissions:</a:t>
            </a:r>
          </a:p>
          <a:p>
            <a:pPr marL="800100" lvl="1" indent="-342900">
              <a:buFont typeface="Arial" panose="020B0604020202020204" pitchFamily="34" charset="0"/>
              <a:buChar char="•"/>
            </a:pPr>
            <a:r>
              <a:rPr lang="en-GB" sz="1100" dirty="0">
                <a:solidFill>
                  <a:srgbClr val="00B050"/>
                </a:solidFill>
                <a:hlinkClick r:id="rId2">
                  <a:extLst>
                    <a:ext uri="{A12FA001-AC4F-418D-AE19-62706E023703}">
                      <ahyp:hlinkClr xmlns:ahyp="http://schemas.microsoft.com/office/drawing/2018/hyperlinkcolor" val="tx"/>
                    </a:ext>
                  </a:extLst>
                </a:hlinkClick>
              </a:rPr>
              <a:t>477r2</a:t>
            </a:r>
            <a:r>
              <a:rPr lang="en-GB" sz="1100" dirty="0">
                <a:solidFill>
                  <a:srgbClr val="00B050"/>
                </a:solidFill>
              </a:rPr>
              <a:t> </a:t>
            </a:r>
            <a:r>
              <a:rPr lang="en-US" sz="1100" dirty="0">
                <a:solidFill>
                  <a:srgbClr val="00B050"/>
                </a:solidFill>
              </a:rPr>
              <a:t>CR for Non-HT duplicate transmission 			Rui Cao 		[1 CID-SP]</a:t>
            </a:r>
            <a:endParaRPr lang="en-GB" sz="1100" dirty="0">
              <a:solidFill>
                <a:srgbClr val="00B050"/>
              </a:solidFill>
            </a:endParaRPr>
          </a:p>
          <a:p>
            <a:pPr marL="800100" lvl="1" indent="-342900">
              <a:buFont typeface="Arial" panose="020B0604020202020204" pitchFamily="34" charset="0"/>
              <a:buChar char="•"/>
            </a:pPr>
            <a:r>
              <a:rPr lang="pt-BR" sz="1100" dirty="0">
                <a:solidFill>
                  <a:srgbClr val="0070C0"/>
                </a:solidFill>
                <a:hlinkClick r:id="rId3">
                  <a:extLst>
                    <a:ext uri="{A12FA001-AC4F-418D-AE19-62706E023703}">
                      <ahyp:hlinkClr xmlns:ahyp="http://schemas.microsoft.com/office/drawing/2018/hyperlinkcolor" val="tx"/>
                    </a:ext>
                  </a:extLst>
                </a:hlinkClick>
              </a:rPr>
              <a:t>754r0</a:t>
            </a:r>
            <a:r>
              <a:rPr lang="pt-BR" sz="1100" dirty="0">
                <a:solidFill>
                  <a:srgbClr val="0070C0"/>
                </a:solidFill>
              </a:rPr>
              <a:t> CR for CIDs 1244 1254					Yan Xin		[2 CIDs]</a:t>
            </a:r>
          </a:p>
          <a:p>
            <a:pPr marL="800100" lvl="1" indent="-342900">
              <a:buFont typeface="Arial" panose="020B0604020202020204" pitchFamily="34" charset="0"/>
              <a:buChar char="•"/>
            </a:pPr>
            <a:r>
              <a:rPr lang="pt-BR" sz="1100" dirty="0">
                <a:solidFill>
                  <a:srgbClr val="0070C0"/>
                </a:solidFill>
                <a:hlinkClick r:id="rId4">
                  <a:extLst>
                    <a:ext uri="{A12FA001-AC4F-418D-AE19-62706E023703}">
                      <ahyp:hlinkClr xmlns:ahyp="http://schemas.microsoft.com/office/drawing/2018/hyperlinkcolor" val="tx"/>
                    </a:ext>
                  </a:extLst>
                </a:hlinkClick>
              </a:rPr>
              <a:t>786r0</a:t>
            </a:r>
            <a:r>
              <a:rPr lang="pt-BR" sz="1100" dirty="0">
                <a:solidFill>
                  <a:srgbClr val="0070C0"/>
                </a:solidFill>
              </a:rPr>
              <a:t> </a:t>
            </a:r>
            <a:r>
              <a:rPr lang="en-US" sz="1100" dirty="0">
                <a:solidFill>
                  <a:srgbClr val="0070C0"/>
                </a:solidFill>
              </a:rPr>
              <a:t>CR for CID 3165 						Eunsung Park 		[1 CID]</a:t>
            </a:r>
            <a:endParaRPr lang="pt-BR" sz="1100" dirty="0">
              <a:solidFill>
                <a:srgbClr val="0070C0"/>
              </a:solidFill>
            </a:endParaRPr>
          </a:p>
          <a:p>
            <a:pPr marL="800100" lvl="1" indent="-342900">
              <a:buFont typeface="Arial" panose="020B0604020202020204" pitchFamily="34" charset="0"/>
              <a:buChar char="•"/>
            </a:pPr>
            <a:r>
              <a:rPr lang="en-GB" sz="1100" u="sng" dirty="0">
                <a:solidFill>
                  <a:srgbClr val="00B050"/>
                </a:solidFill>
                <a:hlinkClick r:id="rId5">
                  <a:extLst>
                    <a:ext uri="{A12FA001-AC4F-418D-AE19-62706E023703}">
                      <ahyp:hlinkClr xmlns:ahyp="http://schemas.microsoft.com/office/drawing/2018/hyperlinkcolor" val="tx"/>
                    </a:ext>
                  </a:extLst>
                </a:hlinkClick>
              </a:rPr>
              <a:t>748r0</a:t>
            </a:r>
            <a:r>
              <a:rPr lang="en-GB" sz="1100" dirty="0">
                <a:solidFill>
                  <a:srgbClr val="00B050"/>
                </a:solidFill>
              </a:rPr>
              <a:t> CR for CID 1249, 1250, 1962, 3275 			Myeongjin Kim		</a:t>
            </a:r>
            <a:r>
              <a:rPr lang="pt-BR" sz="1100" dirty="0">
                <a:solidFill>
                  <a:srgbClr val="00B050"/>
                </a:solidFill>
              </a:rPr>
              <a:t>[4 CIDs]</a:t>
            </a:r>
          </a:p>
          <a:p>
            <a:pPr marL="800100" lvl="1" indent="-342900">
              <a:buFont typeface="Arial" panose="020B0604020202020204" pitchFamily="34" charset="0"/>
              <a:buChar char="•"/>
            </a:pPr>
            <a:r>
              <a:rPr lang="en-US" sz="1100" dirty="0">
                <a:solidFill>
                  <a:srgbClr val="00B050"/>
                </a:solidFill>
              </a:rPr>
              <a:t>303r2 CR on some CIDs in U-SIG sub-clause 36.3.11.7.2. 	Oded Redlich 		[10 CIDs]</a:t>
            </a:r>
            <a:endParaRPr lang="pt-BR" sz="1100" dirty="0">
              <a:solidFill>
                <a:srgbClr val="00B050"/>
              </a:solidFill>
            </a:endParaRPr>
          </a:p>
          <a:p>
            <a:pPr>
              <a:buFont typeface="Arial" panose="020B0604020202020204" pitchFamily="34" charset="0"/>
              <a:buChar char="•"/>
            </a:pPr>
            <a:r>
              <a:rPr lang="en-GB" sz="1200" dirty="0"/>
              <a:t>PDT Submissions:</a:t>
            </a:r>
          </a:p>
          <a:p>
            <a:pPr marL="800100" lvl="1" indent="-342900">
              <a:buFont typeface="Arial" panose="020B0604020202020204" pitchFamily="34" charset="0"/>
              <a:buChar char="•"/>
            </a:pPr>
            <a:r>
              <a:rPr lang="en-GB" sz="1100" dirty="0">
                <a:solidFill>
                  <a:srgbClr val="00B050"/>
                </a:solidFill>
                <a:hlinkClick r:id="rId6">
                  <a:extLst>
                    <a:ext uri="{A12FA001-AC4F-418D-AE19-62706E023703}">
                      <ahyp:hlinkClr xmlns:ahyp="http://schemas.microsoft.com/office/drawing/2018/hyperlinkcolor" val="tx"/>
                    </a:ext>
                  </a:extLst>
                </a:hlinkClick>
              </a:rPr>
              <a:t>680r2</a:t>
            </a:r>
            <a:r>
              <a:rPr lang="en-GB" sz="1100" dirty="0">
                <a:solidFill>
                  <a:srgbClr val="00B050"/>
                </a:solidFill>
              </a:rPr>
              <a:t> Text change for usage of 1x EHT-LTF			Jianhan Liu</a:t>
            </a:r>
          </a:p>
          <a:p>
            <a:pPr marL="800100" lvl="1" indent="-342900">
              <a:buFont typeface="Arial" panose="020B0604020202020204" pitchFamily="34" charset="0"/>
              <a:buChar char="•"/>
            </a:pPr>
            <a:r>
              <a:rPr lang="en-GB" sz="1100" dirty="0">
                <a:solidFill>
                  <a:schemeClr val="bg1">
                    <a:lumMod val="65000"/>
                  </a:schemeClr>
                </a:solidFill>
                <a:hlinkClick r:id="rId7">
                  <a:extLst>
                    <a:ext uri="{A12FA001-AC4F-418D-AE19-62706E023703}">
                      <ahyp:hlinkClr xmlns:ahyp="http://schemas.microsoft.com/office/drawing/2018/hyperlinkcolor" val="tx"/>
                    </a:ext>
                  </a:extLst>
                </a:hlinkClick>
              </a:rPr>
              <a:t>755r0</a:t>
            </a:r>
            <a:r>
              <a:rPr lang="en-GB" sz="1100" dirty="0">
                <a:solidFill>
                  <a:schemeClr val="bg1">
                    <a:lumMod val="65000"/>
                  </a:schemeClr>
                </a:solidFill>
              </a:rPr>
              <a:t> PDT Clarification Extra LTF PHY Capability		Steve Shellhammer</a:t>
            </a:r>
          </a:p>
          <a:p>
            <a:pPr marL="800100" lvl="1" indent="-342900">
              <a:buFont typeface="Arial" panose="020B0604020202020204" pitchFamily="34" charset="0"/>
              <a:buChar char="•"/>
            </a:pPr>
            <a:r>
              <a:rPr lang="en-GB" sz="1100" dirty="0">
                <a:solidFill>
                  <a:schemeClr val="bg1">
                    <a:lumMod val="65000"/>
                  </a:schemeClr>
                </a:solidFill>
                <a:hlinkClick r:id="rId8">
                  <a:extLst>
                    <a:ext uri="{A12FA001-AC4F-418D-AE19-62706E023703}">
                      <ahyp:hlinkClr xmlns:ahyp="http://schemas.microsoft.com/office/drawing/2018/hyperlinkcolor" val="tx"/>
                    </a:ext>
                  </a:extLst>
                </a:hlinkClick>
              </a:rPr>
              <a:t>763r0</a:t>
            </a:r>
            <a:r>
              <a:rPr lang="en-GB" sz="1100" dirty="0">
                <a:solidFill>
                  <a:schemeClr val="bg1">
                    <a:lumMod val="65000"/>
                  </a:schemeClr>
                </a:solidFill>
              </a:rPr>
              <a:t> Smaller Operating BW STA Participating Large BW 	Wook Bong Lee</a:t>
            </a:r>
          </a:p>
          <a:p>
            <a:pPr marL="800100" lvl="1" indent="-342900">
              <a:buFont typeface="Arial" panose="020B0604020202020204" pitchFamily="34" charset="0"/>
              <a:buChar char="•"/>
            </a:pPr>
            <a:r>
              <a:rPr lang="en-GB" sz="1100" dirty="0">
                <a:solidFill>
                  <a:schemeClr val="bg1">
                    <a:lumMod val="65000"/>
                  </a:schemeClr>
                </a:solidFill>
                <a:hlinkClick r:id="rId9">
                  <a:extLst>
                    <a:ext uri="{A12FA001-AC4F-418D-AE19-62706E023703}">
                      <ahyp:hlinkClr xmlns:ahyp="http://schemas.microsoft.com/office/drawing/2018/hyperlinkcolor" val="tx"/>
                    </a:ext>
                  </a:extLst>
                </a:hlinkClick>
              </a:rPr>
              <a:t>778r1</a:t>
            </a:r>
            <a:r>
              <a:rPr lang="en-GB" sz="1100" dirty="0">
                <a:solidFill>
                  <a:schemeClr val="bg1">
                    <a:lumMod val="65000"/>
                  </a:schemeClr>
                </a:solidFill>
              </a:rPr>
              <a:t> Proposed Changes for Puncturing				Ron Porat</a:t>
            </a:r>
          </a:p>
          <a:p>
            <a:pPr>
              <a:buFont typeface="Arial" panose="020B0604020202020204" pitchFamily="34" charset="0"/>
              <a:buChar char="•"/>
            </a:pPr>
            <a:r>
              <a:rPr lang="en-GB" sz="1200" dirty="0"/>
              <a:t>Technical Submissions:</a:t>
            </a:r>
          </a:p>
          <a:p>
            <a:pPr marL="800100" lvl="1" indent="-342900">
              <a:buFont typeface="Arial" panose="020B0604020202020204" pitchFamily="34" charset="0"/>
              <a:buChar char="•"/>
            </a:pPr>
            <a:r>
              <a:rPr lang="en-GB" sz="1100" u="sng" dirty="0">
                <a:solidFill>
                  <a:srgbClr val="00B050"/>
                </a:solidFill>
                <a:hlinkClick r:id="rId10">
                  <a:extLst>
                    <a:ext uri="{A12FA001-AC4F-418D-AE19-62706E023703}">
                      <ahyp:hlinkClr xmlns:ahyp="http://schemas.microsoft.com/office/drawing/2018/hyperlinkcolor" val="tx"/>
                    </a:ext>
                  </a:extLst>
                </a:hlinkClick>
              </a:rPr>
              <a:t>729r0</a:t>
            </a:r>
            <a:r>
              <a:rPr lang="en-GB" sz="1100" dirty="0">
                <a:solidFill>
                  <a:srgbClr val="00B050"/>
                </a:solidFill>
              </a:rPr>
              <a:t> Disregard bits in TB PPDU 				Ron Porat		[SP]</a:t>
            </a:r>
            <a:endParaRPr lang="en-GB" sz="1100" dirty="0">
              <a:solidFill>
                <a:srgbClr val="00B050"/>
              </a:solidFill>
              <a:hlinkClick r:id="rId11">
                <a:extLst>
                  <a:ext uri="{A12FA001-AC4F-418D-AE19-62706E023703}">
                    <ahyp:hlinkClr xmlns:ahyp="http://schemas.microsoft.com/office/drawing/2018/hyperlinkcolor" val="tx"/>
                  </a:ext>
                </a:extLst>
              </a:hlinkClick>
            </a:endParaRPr>
          </a:p>
          <a:p>
            <a:pPr marL="800100" lvl="1" indent="-342900">
              <a:buFont typeface="Arial" panose="020B0604020202020204" pitchFamily="34" charset="0"/>
              <a:buChar char="•"/>
            </a:pPr>
            <a:r>
              <a:rPr lang="en-GB" sz="1100" dirty="0">
                <a:solidFill>
                  <a:srgbClr val="FFC000"/>
                </a:solidFill>
                <a:hlinkClick r:id="rId11">
                  <a:extLst>
                    <a:ext uri="{A12FA001-AC4F-418D-AE19-62706E023703}">
                      <ahyp:hlinkClr xmlns:ahyp="http://schemas.microsoft.com/office/drawing/2018/hyperlinkcolor" val="tx"/>
                    </a:ext>
                  </a:extLst>
                </a:hlinkClick>
              </a:rPr>
              <a:t>618r2</a:t>
            </a:r>
            <a:r>
              <a:rPr lang="en-GB" sz="1100" dirty="0">
                <a:solidFill>
                  <a:srgbClr val="FFC000"/>
                </a:solidFill>
              </a:rPr>
              <a:t> EVM and SFO/STO					Brian Hart</a:t>
            </a:r>
          </a:p>
          <a:p>
            <a:pPr marL="800100" lvl="1" indent="-342900">
              <a:buFont typeface="Arial" panose="020B0604020202020204" pitchFamily="34" charset="0"/>
              <a:buChar char="•"/>
            </a:pPr>
            <a:r>
              <a:rPr lang="en-GB" sz="1100" dirty="0">
                <a:solidFill>
                  <a:srgbClr val="FFC000"/>
                </a:solidFill>
                <a:hlinkClick r:id="rId12">
                  <a:extLst>
                    <a:ext uri="{A12FA001-AC4F-418D-AE19-62706E023703}">
                      <ahyp:hlinkClr xmlns:ahyp="http://schemas.microsoft.com/office/drawing/2018/hyperlinkcolor" val="tx"/>
                    </a:ext>
                  </a:extLst>
                </a:hlinkClick>
              </a:rPr>
              <a:t>368r2</a:t>
            </a:r>
            <a:r>
              <a:rPr lang="en-GB" sz="1100" dirty="0">
                <a:solidFill>
                  <a:srgbClr val="FFC000"/>
                </a:solidFill>
              </a:rPr>
              <a:t> Diversity Enhancement for DUP mode			Ali T. </a:t>
            </a:r>
            <a:r>
              <a:rPr lang="en-GB" sz="1100" dirty="0" err="1">
                <a:solidFill>
                  <a:srgbClr val="FFC000"/>
                </a:solidFill>
              </a:rPr>
              <a:t>Dogukan</a:t>
            </a:r>
            <a:endParaRPr lang="en-GB" sz="1100" dirty="0">
              <a:solidFill>
                <a:srgbClr val="FFC000"/>
              </a:solidFill>
            </a:endParaRPr>
          </a:p>
          <a:p>
            <a:pPr lvl="0">
              <a:buFont typeface="Arial" panose="020B0604020202020204" pitchFamily="34" charset="0"/>
              <a:buChar char="•"/>
            </a:pPr>
            <a:r>
              <a:rPr lang="en-GB" sz="1200" dirty="0" err="1"/>
              <a:t>AoB</a:t>
            </a:r>
            <a:r>
              <a:rPr lang="en-GB" sz="1200" dirty="0"/>
              <a:t>:</a:t>
            </a:r>
          </a:p>
          <a:p>
            <a:pPr lvl="0">
              <a:buFont typeface="Arial" panose="020B0604020202020204" pitchFamily="34" charset="0"/>
              <a:buChar char="•"/>
            </a:pPr>
            <a:r>
              <a:rPr lang="en-GB" sz="1200" dirty="0"/>
              <a:t>Recess</a:t>
            </a:r>
            <a:endParaRPr lang="en-US" sz="1200" dirty="0"/>
          </a:p>
          <a:p>
            <a:pPr>
              <a:buFont typeface="Arial" panose="020B0604020202020204" pitchFamily="34" charset="0"/>
              <a:buChar char="•"/>
            </a:pPr>
            <a:endParaRPr lang="en-US" sz="12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596865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Monday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CR Submissions-Editorial</a:t>
            </a:r>
          </a:p>
          <a:p>
            <a:pPr lvl="1">
              <a:buFont typeface="Arial" panose="020B0604020202020204" pitchFamily="34" charset="0"/>
              <a:buChar char="•"/>
            </a:pPr>
            <a:r>
              <a:rPr lang="en-US" sz="1200" dirty="0">
                <a:solidFill>
                  <a:srgbClr val="00B050"/>
                </a:solidFill>
                <a:hlinkClick r:id="rId2">
                  <a:extLst>
                    <a:ext uri="{A12FA001-AC4F-418D-AE19-62706E023703}">
                      <ahyp:hlinkClr xmlns:ahyp="http://schemas.microsoft.com/office/drawing/2018/hyperlinkcolor" val="tx"/>
                    </a:ext>
                  </a:extLst>
                </a:hlinkClick>
              </a:rPr>
              <a:t>759r0</a:t>
            </a:r>
            <a:r>
              <a:rPr lang="en-US" sz="1200" dirty="0">
                <a:solidFill>
                  <a:srgbClr val="00B050"/>
                </a:solidFill>
              </a:rPr>
              <a:t> Proposed resolution to Clause 35 editorial comments - Part 1 	Edward Au 		</a:t>
            </a:r>
            <a:r>
              <a:rPr lang="en-GB" sz="1200" dirty="0">
                <a:solidFill>
                  <a:srgbClr val="00B050"/>
                </a:solidFill>
              </a:rPr>
              <a:t>[ 31 CIDs-SP-5’]</a:t>
            </a:r>
            <a:endParaRPr lang="en-US" sz="1200" dirty="0">
              <a:solidFill>
                <a:srgbClr val="00B050"/>
              </a:solidFill>
            </a:endParaRPr>
          </a:p>
          <a:p>
            <a:pPr lvl="1">
              <a:buFont typeface="Arial" panose="020B0604020202020204" pitchFamily="34" charset="0"/>
              <a:buChar char="•"/>
            </a:pPr>
            <a:r>
              <a:rPr lang="en-US" sz="1200" dirty="0">
                <a:solidFill>
                  <a:srgbClr val="00B050"/>
                </a:solidFill>
                <a:hlinkClick r:id="rId3">
                  <a:extLst>
                    <a:ext uri="{A12FA001-AC4F-418D-AE19-62706E023703}">
                      <ahyp:hlinkClr xmlns:ahyp="http://schemas.microsoft.com/office/drawing/2018/hyperlinkcolor" val="tx"/>
                    </a:ext>
                  </a:extLst>
                </a:hlinkClick>
              </a:rPr>
              <a:t>775r0</a:t>
            </a:r>
            <a:r>
              <a:rPr lang="en-US" sz="1200" dirty="0">
                <a:solidFill>
                  <a:srgbClr val="00B050"/>
                </a:solidFill>
              </a:rPr>
              <a:t> Proposed resolution to Clause 35 editorial comments - Part 2 	Edward Au 		</a:t>
            </a:r>
            <a:r>
              <a:rPr lang="en-GB" sz="1200" dirty="0">
                <a:solidFill>
                  <a:srgbClr val="00B050"/>
                </a:solidFill>
              </a:rPr>
              <a:t>[ 41 CIDs-SP-5’]</a:t>
            </a:r>
            <a:endParaRPr lang="en-US" sz="1200" dirty="0">
              <a:solidFill>
                <a:srgbClr val="00B050"/>
              </a:solidFill>
            </a:endParaRPr>
          </a:p>
          <a:p>
            <a:pPr lvl="0">
              <a:buFont typeface="Arial" panose="020B0604020202020204" pitchFamily="34" charset="0"/>
              <a:buChar char="•"/>
            </a:pPr>
            <a:r>
              <a:rPr lang="en-GB" sz="1400" dirty="0"/>
              <a:t>CR/PDT Submissions:</a:t>
            </a:r>
          </a:p>
          <a:p>
            <a:pPr marL="800100" lvl="1" indent="-342900">
              <a:buFont typeface="Arial" panose="020B0604020202020204" pitchFamily="34" charset="0"/>
              <a:buChar char="•"/>
            </a:pPr>
            <a:r>
              <a:rPr lang="en-US" sz="1200" dirty="0">
                <a:solidFill>
                  <a:srgbClr val="00B050"/>
                </a:solidFill>
                <a:hlinkClick r:id="rId4">
                  <a:extLst>
                    <a:ext uri="{A12FA001-AC4F-418D-AE19-62706E023703}">
                      <ahyp:hlinkClr xmlns:ahyp="http://schemas.microsoft.com/office/drawing/2018/hyperlinkcolor" val="tx"/>
                    </a:ext>
                  </a:extLst>
                </a:hlinkClick>
              </a:rPr>
              <a:t>612r3</a:t>
            </a:r>
            <a:r>
              <a:rPr lang="en-US" sz="1200" dirty="0">
                <a:solidFill>
                  <a:srgbClr val="00B050"/>
                </a:solidFill>
              </a:rPr>
              <a:t> CC34 CR TIM Indication			 	Minyoung Park  	[12 CIDs/1TBD-SP-10’]</a:t>
            </a:r>
            <a:endParaRPr lang="en-GB" sz="1200" dirty="0">
              <a:solidFill>
                <a:srgbClr val="00B050"/>
              </a:solidFill>
              <a:hlinkClick r:id="rId5">
                <a:extLst>
                  <a:ext uri="{A12FA001-AC4F-418D-AE19-62706E023703}">
                    <ahyp:hlinkClr xmlns:ahyp="http://schemas.microsoft.com/office/drawing/2018/hyperlinkcolor" val="tx"/>
                  </a:ext>
                </a:extLst>
              </a:hlinkClick>
            </a:endParaRPr>
          </a:p>
          <a:p>
            <a:pPr marL="800100" lvl="1" indent="-342900">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222r14</a:t>
            </a:r>
            <a:r>
              <a:rPr lang="en-GB" sz="1200" dirty="0">
                <a:solidFill>
                  <a:srgbClr val="00B050"/>
                </a:solidFill>
              </a:rPr>
              <a:t> CR-MAC-Common Info-ML element	 		Dibakar Das              	[ 3 CID-SP-10’]</a:t>
            </a:r>
          </a:p>
          <a:p>
            <a:pPr marL="800100" lvl="1" indent="-342900">
              <a:buFont typeface="Arial" panose="020B0604020202020204" pitchFamily="34" charset="0"/>
              <a:buChar char="•"/>
            </a:pPr>
            <a:r>
              <a:rPr lang="en-GB" sz="1200" dirty="0">
                <a:solidFill>
                  <a:srgbClr val="00B050"/>
                </a:solidFill>
                <a:hlinkClick r:id="rId6">
                  <a:extLst>
                    <a:ext uri="{A12FA001-AC4F-418D-AE19-62706E023703}">
                      <ahyp:hlinkClr xmlns:ahyp="http://schemas.microsoft.com/office/drawing/2018/hyperlinkcolor" val="tx"/>
                    </a:ext>
                  </a:extLst>
                </a:hlinkClick>
              </a:rPr>
              <a:t>757r0</a:t>
            </a:r>
            <a:r>
              <a:rPr lang="en-GB" sz="1200" dirty="0">
                <a:solidFill>
                  <a:srgbClr val="00B050"/>
                </a:solidFill>
              </a:rPr>
              <a:t> PDT NSTR capability update				Yunbo Li	    	[ 3 CIDs/2TBDs-20’]</a:t>
            </a:r>
          </a:p>
          <a:p>
            <a:pPr marL="800100" lvl="1" indent="-342900">
              <a:buFont typeface="Arial" panose="020B0604020202020204" pitchFamily="34" charset="0"/>
              <a:buChar char="•"/>
            </a:pPr>
            <a:r>
              <a:rPr lang="en-GB" sz="1200" dirty="0">
                <a:solidFill>
                  <a:srgbClr val="00B050"/>
                </a:solidFill>
                <a:hlinkClick r:id="rId7">
                  <a:extLst>
                    <a:ext uri="{A12FA001-AC4F-418D-AE19-62706E023703}">
                      <ahyp:hlinkClr xmlns:ahyp="http://schemas.microsoft.com/office/drawing/2018/hyperlinkcolor" val="tx"/>
                    </a:ext>
                  </a:extLst>
                </a:hlinkClick>
              </a:rPr>
              <a:t>774r1</a:t>
            </a:r>
            <a:r>
              <a:rPr lang="en-GB" sz="1200" dirty="0">
                <a:solidFill>
                  <a:srgbClr val="00B050"/>
                </a:solidFill>
              </a:rPr>
              <a:t> cc34-resolution-for-cids-related-to-emlmr-part-2 	Young Hoon Kwon 	[ 8 CIDs/4TBDs-20’]</a:t>
            </a:r>
          </a:p>
          <a:p>
            <a:pPr marL="800100" lvl="1" indent="-342900">
              <a:buFont typeface="Arial" panose="020B0604020202020204" pitchFamily="34" charset="0"/>
              <a:buChar char="•"/>
            </a:pPr>
            <a:r>
              <a:rPr lang="en-GB" sz="1200" dirty="0">
                <a:solidFill>
                  <a:srgbClr val="00B050"/>
                </a:solidFill>
                <a:hlinkClick r:id="rId8">
                  <a:extLst>
                    <a:ext uri="{A12FA001-AC4F-418D-AE19-62706E023703}">
                      <ahyp:hlinkClr xmlns:ahyp="http://schemas.microsoft.com/office/drawing/2018/hyperlinkcolor" val="tx"/>
                    </a:ext>
                  </a:extLst>
                </a:hlinkClick>
              </a:rPr>
              <a:t>514r6</a:t>
            </a:r>
            <a:r>
              <a:rPr lang="en-GB" sz="1200" dirty="0">
                <a:solidFill>
                  <a:srgbClr val="00B050"/>
                </a:solidFill>
              </a:rPr>
              <a:t> Prop. CR for Cl. 35.3.13.6. Sync PPDU start time 	Dmitry Akhmetov 	[30 CID/1TBD-30’]</a:t>
            </a:r>
          </a:p>
          <a:p>
            <a:pPr marL="800100" lvl="1" indent="-342900">
              <a:buFont typeface="Arial" panose="020B0604020202020204" pitchFamily="34" charset="0"/>
              <a:buChar char="•"/>
            </a:pPr>
            <a:r>
              <a:rPr lang="en-GB" sz="1200" dirty="0">
                <a:solidFill>
                  <a:schemeClr val="bg1">
                    <a:lumMod val="65000"/>
                  </a:schemeClr>
                </a:solidFill>
                <a:hlinkClick r:id="rId9">
                  <a:extLst>
                    <a:ext uri="{A12FA001-AC4F-418D-AE19-62706E023703}">
                      <ahyp:hlinkClr xmlns:ahyp="http://schemas.microsoft.com/office/drawing/2018/hyperlinkcolor" val="tx"/>
                    </a:ext>
                  </a:extLst>
                </a:hlinkClick>
              </a:rPr>
              <a:t>741r1</a:t>
            </a:r>
            <a:r>
              <a:rPr lang="en-GB" sz="1200" dirty="0">
                <a:solidFill>
                  <a:schemeClr val="bg1">
                    <a:lumMod val="65000"/>
                  </a:schemeClr>
                </a:solidFill>
              </a:rPr>
              <a:t> </a:t>
            </a:r>
            <a:r>
              <a:rPr lang="en-US" sz="1200" dirty="0">
                <a:solidFill>
                  <a:schemeClr val="bg1">
                    <a:lumMod val="65000"/>
                  </a:schemeClr>
                </a:solidFill>
              </a:rPr>
              <a:t>CR for CID 2162 and 2163 				Ming Gan		[2 CIDs/2 TBDs-10’]-A</a:t>
            </a:r>
          </a:p>
          <a:p>
            <a:pPr marL="800100" lvl="1" indent="-342900">
              <a:buFont typeface="Arial" panose="020B0604020202020204" pitchFamily="34" charset="0"/>
              <a:buChar char="•"/>
            </a:pPr>
            <a:r>
              <a:rPr lang="en-GB" sz="1200" dirty="0">
                <a:solidFill>
                  <a:schemeClr val="bg1">
                    <a:lumMod val="65000"/>
                  </a:schemeClr>
                </a:solidFill>
                <a:hlinkClick r:id="rId10">
                  <a:extLst>
                    <a:ext uri="{A12FA001-AC4F-418D-AE19-62706E023703}">
                      <ahyp:hlinkClr xmlns:ahyp="http://schemas.microsoft.com/office/drawing/2018/hyperlinkcolor" val="tx"/>
                    </a:ext>
                  </a:extLst>
                </a:hlinkClick>
              </a:rPr>
              <a:t>301r6</a:t>
            </a:r>
            <a:r>
              <a:rPr lang="en-GB" sz="1200" dirty="0">
                <a:solidFill>
                  <a:schemeClr val="bg1">
                    <a:lumMod val="65000"/>
                  </a:schemeClr>
                </a:solidFill>
              </a:rPr>
              <a:t> CRs for D0.3 ML element Type CIDs			Rojan Chitrakar          </a:t>
            </a:r>
            <a:r>
              <a:rPr lang="en-US" sz="1200" dirty="0">
                <a:solidFill>
                  <a:schemeClr val="bg1">
                    <a:lumMod val="65000"/>
                  </a:schemeClr>
                </a:solidFill>
              </a:rPr>
              <a:t>[2 CIDs/2 TBDs-SP-5’]-B</a:t>
            </a:r>
            <a:endParaRPr lang="en-GB" sz="1200" dirty="0">
              <a:solidFill>
                <a:schemeClr val="bg1">
                  <a:lumMod val="65000"/>
                </a:schemeClr>
              </a:solidFill>
            </a:endParaRPr>
          </a:p>
          <a:p>
            <a:pPr>
              <a:buFont typeface="Arial" panose="020B0604020202020204" pitchFamily="34" charset="0"/>
              <a:buChar char="•"/>
            </a:pPr>
            <a:r>
              <a:rPr lang="en-US" sz="1400" dirty="0"/>
              <a:t>Cont.</a:t>
            </a:r>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464474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Monday MAC Agenda (19:00-21:00)-Cont.</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GB" sz="1600" dirty="0"/>
              <a:t>PDT Submissions:</a:t>
            </a:r>
          </a:p>
          <a:p>
            <a:pPr marL="800100" lvl="1" indent="-342900">
              <a:buFont typeface="Arial" panose="020B0604020202020204" pitchFamily="34" charset="0"/>
              <a:buChar char="•"/>
            </a:pPr>
            <a:r>
              <a:rPr lang="en-GB" sz="1400" dirty="0">
                <a:hlinkClick r:id="rId2"/>
              </a:rPr>
              <a:t>268r6</a:t>
            </a:r>
            <a:r>
              <a:rPr lang="en-GB" sz="1400" dirty="0"/>
              <a:t> PDT channel access Triggered SU		 	Dibakar Das		[ 4TBD-SP-10’]</a:t>
            </a:r>
          </a:p>
          <a:p>
            <a:pPr marL="800100" lvl="1" indent="-342900">
              <a:buFont typeface="Arial" panose="020B0604020202020204" pitchFamily="34" charset="0"/>
              <a:buChar char="•"/>
            </a:pPr>
            <a:r>
              <a:rPr lang="en-GB" sz="1400" dirty="0">
                <a:hlinkClick r:id="rId3"/>
              </a:rPr>
              <a:t>555r1</a:t>
            </a:r>
            <a:r>
              <a:rPr lang="en-GB" sz="1400" dirty="0"/>
              <a:t> MAC-PDT-NSEP-TBDs			 		Subir Das		[ 2 TBD-SP-10’]</a:t>
            </a:r>
          </a:p>
          <a:p>
            <a:pPr marL="800100" lvl="1" indent="-342900">
              <a:buFont typeface="Arial" panose="020B0604020202020204" pitchFamily="34" charset="0"/>
              <a:buChar char="•"/>
            </a:pPr>
            <a:r>
              <a:rPr lang="en-GB" sz="1400" dirty="0">
                <a:hlinkClick r:id="rId4"/>
              </a:rPr>
              <a:t>335r4</a:t>
            </a:r>
            <a:r>
              <a:rPr lang="en-GB" sz="1400" dirty="0"/>
              <a:t> PDT MAC MLO EMLMR TBDs			Young H. Kwon	[ 4 TBDs-SP-10’]</a:t>
            </a:r>
          </a:p>
          <a:p>
            <a:pPr>
              <a:buFont typeface="Arial" panose="020B0604020202020204" pitchFamily="34" charset="0"/>
              <a:buChar char="•"/>
            </a:pPr>
            <a:r>
              <a:rPr lang="en-GB" sz="1600" dirty="0"/>
              <a:t>CR Submissions:</a:t>
            </a:r>
          </a:p>
          <a:p>
            <a:pPr lvl="1">
              <a:buFont typeface="Arial" panose="020B0604020202020204" pitchFamily="34" charset="0"/>
              <a:buChar char="•"/>
            </a:pPr>
            <a:r>
              <a:rPr lang="en-GB" sz="1400" dirty="0">
                <a:hlinkClick r:id="rId5"/>
              </a:rPr>
              <a:t>481r4</a:t>
            </a:r>
            <a:r>
              <a:rPr lang="en-GB" sz="1400" dirty="0"/>
              <a:t> Res. for CC34 CIDs 4 channel switching quieting	Laurent Cariou 	[24 CID-SP-10’]</a:t>
            </a:r>
          </a:p>
          <a:p>
            <a:pPr lvl="1">
              <a:buFont typeface="Arial" panose="020B0604020202020204" pitchFamily="34" charset="0"/>
              <a:buChar char="•"/>
            </a:pPr>
            <a:r>
              <a:rPr lang="en-GB" sz="1400" dirty="0">
                <a:hlinkClick r:id="rId6"/>
              </a:rPr>
              <a:t>340r3</a:t>
            </a:r>
            <a:r>
              <a:rPr lang="en-GB" sz="1400" dirty="0"/>
              <a:t> CR for CID 1977						Dibakar Das     	[  1 CID-SP-10’]</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943331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May 10-18, 2021</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FFFF00"/>
                </a:highlight>
              </a:rPr>
              <a:t>Wednesday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830388"/>
            <a:ext cx="7770813" cy="4645026"/>
          </a:xfrm>
        </p:spPr>
        <p:txBody>
          <a:bodyPr/>
          <a:lstStyle/>
          <a:p>
            <a:pPr>
              <a:buFont typeface="Arial" panose="020B0604020202020204" pitchFamily="34" charset="0"/>
              <a:buChar char="•"/>
            </a:pPr>
            <a:r>
              <a:rPr lang="en-US" altLang="en-US" sz="1100" dirty="0"/>
              <a:t>Call meeting to order </a:t>
            </a:r>
          </a:p>
          <a:p>
            <a:pPr>
              <a:buFont typeface="Arial" panose="020B0604020202020204" pitchFamily="34" charset="0"/>
              <a:buChar char="•"/>
            </a:pPr>
            <a:r>
              <a:rPr lang="en-US" altLang="en-US" sz="1100" dirty="0"/>
              <a:t>IEEE-SA Policies and Procedure</a:t>
            </a:r>
          </a:p>
          <a:p>
            <a:pPr>
              <a:buFont typeface="Arial" panose="020B0604020202020204" pitchFamily="34" charset="0"/>
              <a:buChar char="•"/>
            </a:pPr>
            <a:r>
              <a:rPr lang="en-US" altLang="en-US" sz="1100" dirty="0"/>
              <a:t>Attendance reminder</a:t>
            </a:r>
          </a:p>
          <a:p>
            <a:pPr lvl="0">
              <a:buFont typeface="Arial" panose="020B0604020202020204" pitchFamily="34" charset="0"/>
              <a:buChar char="•"/>
            </a:pPr>
            <a:r>
              <a:rPr lang="en-GB" sz="1100" dirty="0"/>
              <a:t>Announcements:</a:t>
            </a:r>
          </a:p>
          <a:p>
            <a:pPr>
              <a:buFont typeface="Arial" panose="020B0604020202020204" pitchFamily="34" charset="0"/>
              <a:buChar char="•"/>
            </a:pPr>
            <a:r>
              <a:rPr lang="en-US" sz="1100" dirty="0"/>
              <a:t>TGbe Editor Status Report: </a:t>
            </a:r>
            <a:r>
              <a:rPr lang="en-US" sz="1100" b="0" dirty="0">
                <a:hlinkClick r:id="rId2"/>
              </a:rPr>
              <a:t>1935r5</a:t>
            </a:r>
            <a:r>
              <a:rPr lang="en-US" sz="1100" b="0" dirty="0"/>
              <a:t>–10’</a:t>
            </a:r>
          </a:p>
          <a:p>
            <a:pPr>
              <a:buFont typeface="Arial" panose="020B0604020202020204" pitchFamily="34" charset="0"/>
              <a:buChar char="•"/>
            </a:pPr>
            <a:r>
              <a:rPr lang="en-GB" sz="1050" b="0" dirty="0">
                <a:hlinkClick r:id="rId3"/>
              </a:rPr>
              <a:t>706r1</a:t>
            </a:r>
            <a:r>
              <a:rPr lang="en-GB" sz="1050" b="0" dirty="0"/>
              <a:t> TGbe Coexistence Assessment Document				Sigurd Schelstraete  	SP-10’</a:t>
            </a:r>
          </a:p>
          <a:p>
            <a:pPr lvl="0">
              <a:buFont typeface="Arial" panose="020B0604020202020204" pitchFamily="34" charset="0"/>
              <a:buChar char="•"/>
            </a:pPr>
            <a:r>
              <a:rPr lang="en-GB" sz="1100" dirty="0"/>
              <a:t>PDT/CR Submissions:</a:t>
            </a:r>
          </a:p>
          <a:p>
            <a:pPr lvl="1">
              <a:buFont typeface="Arial" panose="020B0604020202020204" pitchFamily="34" charset="0"/>
              <a:buChar char="•"/>
            </a:pPr>
            <a:r>
              <a:rPr lang="en-GB" sz="1050" dirty="0">
                <a:hlinkClick r:id="rId4"/>
              </a:rPr>
              <a:t>573r4</a:t>
            </a:r>
            <a:r>
              <a:rPr lang="en-GB" sz="1050" dirty="0"/>
              <a:t> CR for CIDs related to EHT Operation element 		Guogang Huang		[8CID/3TBD-SP-10’]</a:t>
            </a:r>
          </a:p>
          <a:p>
            <a:pPr lvl="1">
              <a:buFont typeface="Arial" panose="020B0604020202020204" pitchFamily="34" charset="0"/>
              <a:buChar char="•"/>
            </a:pPr>
            <a:r>
              <a:rPr lang="en-GB" sz="1050" dirty="0">
                <a:hlinkClick r:id="rId5"/>
              </a:rPr>
              <a:t>663r1</a:t>
            </a:r>
            <a:r>
              <a:rPr lang="en-GB" sz="1050" dirty="0"/>
              <a:t> CR for EHT TRS 						Jason Y. Guo		[4CID/9TBD-SP-10’]</a:t>
            </a:r>
          </a:p>
          <a:p>
            <a:pPr lvl="1">
              <a:buFont typeface="Arial" panose="020B0604020202020204" pitchFamily="34" charset="0"/>
              <a:buChar char="•"/>
            </a:pPr>
            <a:r>
              <a:rPr lang="en-US" sz="1050" dirty="0">
                <a:hlinkClick r:id="rId6"/>
              </a:rPr>
              <a:t>485r2</a:t>
            </a:r>
            <a:r>
              <a:rPr lang="en-US" sz="1050" dirty="0"/>
              <a:t> Clarifications on the trigger frame design			Xiaogang Chen		[SP-10’]-Order Check</a:t>
            </a:r>
          </a:p>
          <a:p>
            <a:pPr lvl="0">
              <a:buFont typeface="Arial" panose="020B0604020202020204" pitchFamily="34" charset="0"/>
              <a:buChar char="•"/>
            </a:pPr>
            <a:r>
              <a:rPr lang="en-GB" sz="1100" dirty="0"/>
              <a:t>Motions (during 2</a:t>
            </a:r>
            <a:r>
              <a:rPr lang="en-GB" sz="1100" baseline="30000" dirty="0"/>
              <a:t>nd</a:t>
            </a:r>
            <a:r>
              <a:rPr lang="en-GB" sz="1100" dirty="0"/>
              <a:t> half of meeting): </a:t>
            </a:r>
            <a:r>
              <a:rPr lang="en-GB" sz="1100" b="0" dirty="0">
                <a:hlinkClick r:id="rId7"/>
              </a:rPr>
              <a:t>1982r16</a:t>
            </a:r>
            <a:endParaRPr lang="en-GB" sz="1100" b="0" dirty="0"/>
          </a:p>
          <a:p>
            <a:pPr>
              <a:buFont typeface="Arial" panose="020B0604020202020204" pitchFamily="34" charset="0"/>
              <a:buChar char="•"/>
            </a:pPr>
            <a:r>
              <a:rPr lang="en-GB" sz="1100" dirty="0"/>
              <a:t>P802.11be Status of TBDs:</a:t>
            </a:r>
            <a:endParaRPr lang="en-US" sz="1100" dirty="0"/>
          </a:p>
          <a:p>
            <a:pPr lvl="1">
              <a:buFont typeface="Arial" panose="020B0604020202020204" pitchFamily="34" charset="0"/>
              <a:buChar char="•"/>
            </a:pPr>
            <a:r>
              <a:rPr lang="en-US" sz="1050" dirty="0">
                <a:hlinkClick r:id="rId8"/>
              </a:rPr>
              <a:t>572r8</a:t>
            </a:r>
            <a:r>
              <a:rPr lang="en-US" sz="1050" dirty="0"/>
              <a:t> Remaining TBDs in TGbe D0.4				Alfred Asterjadhi	[15’]</a:t>
            </a:r>
          </a:p>
          <a:p>
            <a:pPr lvl="1">
              <a:buFont typeface="Arial" panose="020B0604020202020204" pitchFamily="34" charset="0"/>
              <a:buChar char="•"/>
            </a:pPr>
            <a:r>
              <a:rPr lang="en-US" sz="1050" dirty="0"/>
              <a:t>TBDs from MAC-SPs: </a:t>
            </a:r>
            <a:r>
              <a:rPr lang="en-US" sz="1050" dirty="0">
                <a:solidFill>
                  <a:srgbClr val="FF0000"/>
                </a:solidFill>
                <a:hlinkClick r:id="rId9"/>
              </a:rPr>
              <a:t>268r7</a:t>
            </a:r>
            <a:r>
              <a:rPr lang="en-US" sz="1050" dirty="0">
                <a:solidFill>
                  <a:srgbClr val="FF0000"/>
                </a:solidFill>
              </a:rPr>
              <a:t> (4 TBDs, Dibakar), </a:t>
            </a:r>
            <a:r>
              <a:rPr lang="en-US" sz="1050" dirty="0">
                <a:solidFill>
                  <a:srgbClr val="FF0000"/>
                </a:solidFill>
                <a:hlinkClick r:id="rId10"/>
              </a:rPr>
              <a:t>555r4</a:t>
            </a:r>
            <a:r>
              <a:rPr lang="en-US" sz="1050" dirty="0">
                <a:solidFill>
                  <a:srgbClr val="FF0000"/>
                </a:solidFill>
              </a:rPr>
              <a:t> (2 TBDs, Subir), </a:t>
            </a:r>
            <a:r>
              <a:rPr lang="en-US" sz="1050" dirty="0">
                <a:solidFill>
                  <a:srgbClr val="FF0000"/>
                </a:solidFill>
                <a:hlinkClick r:id="rId11"/>
              </a:rPr>
              <a:t>335r7</a:t>
            </a:r>
            <a:r>
              <a:rPr lang="en-US" sz="1050" dirty="0">
                <a:solidFill>
                  <a:srgbClr val="FF0000"/>
                </a:solidFill>
              </a:rPr>
              <a:t> (4 TBDs, Young Hoon), ANY OTHER?</a:t>
            </a:r>
          </a:p>
          <a:p>
            <a:pPr lvl="0">
              <a:buFont typeface="Arial" panose="020B0604020202020204" pitchFamily="34" charset="0"/>
              <a:buChar char="•"/>
            </a:pPr>
            <a:r>
              <a:rPr lang="en-GB" sz="1100" dirty="0"/>
              <a:t>PDT/CR Submissions:</a:t>
            </a:r>
          </a:p>
          <a:p>
            <a:pPr lvl="1">
              <a:buFont typeface="Arial" panose="020B0604020202020204" pitchFamily="34" charset="0"/>
              <a:buChar char="•"/>
            </a:pPr>
            <a:r>
              <a:rPr lang="en-US" sz="1050" dirty="0">
                <a:hlinkClick r:id="rId12"/>
              </a:rPr>
              <a:t>299r6</a:t>
            </a:r>
            <a:r>
              <a:rPr lang="en-US" sz="1050" dirty="0"/>
              <a:t> CRs for D0.3 EHT STA features CIDs 			Rojan Chitrakar		[7CID-SP-10’]</a:t>
            </a:r>
          </a:p>
          <a:p>
            <a:pPr lvl="1">
              <a:buFont typeface="Arial" panose="020B0604020202020204" pitchFamily="34" charset="0"/>
              <a:buChar char="•"/>
            </a:pPr>
            <a:r>
              <a:rPr lang="en-GB" sz="1050" u="sng" dirty="0">
                <a:hlinkClick r:id="rId13"/>
              </a:rPr>
              <a:t>455r5</a:t>
            </a:r>
            <a:r>
              <a:rPr lang="en-GB" sz="1050" dirty="0"/>
              <a:t> CR for 35.2.1.2 preamble puncturing				Yanjun Sun	              [</a:t>
            </a:r>
            <a:r>
              <a:rPr lang="en-US" sz="1050" dirty="0"/>
              <a:t>9CID-</a:t>
            </a:r>
            <a:r>
              <a:rPr lang="en-GB" sz="1050" dirty="0"/>
              <a:t>30’]</a:t>
            </a:r>
          </a:p>
          <a:p>
            <a:pPr lvl="0">
              <a:buFont typeface="Arial" panose="020B0604020202020204" pitchFamily="34" charset="0"/>
              <a:buChar char="•"/>
            </a:pPr>
            <a:r>
              <a:rPr lang="en-GB" sz="1100" dirty="0" err="1"/>
              <a:t>AoB</a:t>
            </a:r>
            <a:r>
              <a:rPr lang="en-GB" sz="1100" dirty="0"/>
              <a:t>:</a:t>
            </a:r>
          </a:p>
          <a:p>
            <a:pPr lvl="0">
              <a:buFont typeface="Arial" panose="020B0604020202020204" pitchFamily="34" charset="0"/>
              <a:buChar char="•"/>
            </a:pPr>
            <a:r>
              <a:rPr lang="en-GB" sz="1100" dirty="0"/>
              <a:t>Recess</a:t>
            </a:r>
            <a:endParaRPr lang="en-US" sz="1100" dirty="0"/>
          </a:p>
          <a:p>
            <a:pPr>
              <a:buFont typeface="Arial" panose="020B0604020202020204" pitchFamily="34" charset="0"/>
              <a:buChar char="•"/>
            </a:pPr>
            <a:endParaRPr lang="en-US" sz="11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6316873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highlight>
                  <a:srgbClr val="FFFF00"/>
                </a:highlight>
              </a:rPr>
              <a:t>Thursday PHY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CR Submissions:</a:t>
            </a:r>
          </a:p>
          <a:p>
            <a:pPr lvl="1">
              <a:buFont typeface="Arial" panose="020B0604020202020204" pitchFamily="34" charset="0"/>
              <a:buChar char="•"/>
            </a:pPr>
            <a:r>
              <a:rPr lang="pt-BR" sz="1200" dirty="0">
                <a:hlinkClick r:id="rId2">
                  <a:extLst>
                    <a:ext uri="{A12FA001-AC4F-418D-AE19-62706E023703}">
                      <ahyp:hlinkClr xmlns:ahyp="http://schemas.microsoft.com/office/drawing/2018/hyperlinkcolor" val="tx"/>
                    </a:ext>
                  </a:extLst>
                </a:hlinkClick>
              </a:rPr>
              <a:t>754r0</a:t>
            </a:r>
            <a:r>
              <a:rPr lang="pt-BR" sz="1200" dirty="0"/>
              <a:t> CR for CIDs 1244 1254					Yan Xin		[2 CIDs]</a:t>
            </a:r>
          </a:p>
          <a:p>
            <a:pPr lvl="1">
              <a:buFont typeface="Arial" panose="020B0604020202020204" pitchFamily="34" charset="0"/>
              <a:buChar char="•"/>
            </a:pPr>
            <a:r>
              <a:rPr lang="pt-BR" sz="1200" dirty="0">
                <a:hlinkClick r:id="rId3">
                  <a:extLst>
                    <a:ext uri="{A12FA001-AC4F-418D-AE19-62706E023703}">
                      <ahyp:hlinkClr xmlns:ahyp="http://schemas.microsoft.com/office/drawing/2018/hyperlinkcolor" val="tx"/>
                    </a:ext>
                  </a:extLst>
                </a:hlinkClick>
              </a:rPr>
              <a:t>786r</a:t>
            </a:r>
            <a:r>
              <a:rPr lang="pt-BR" sz="1200" dirty="0"/>
              <a:t>1 </a:t>
            </a:r>
            <a:r>
              <a:rPr lang="en-US" sz="1200" dirty="0"/>
              <a:t>CR for CID 3165 						Eunsung Park 		[1 CID]</a:t>
            </a:r>
            <a:endParaRPr lang="pt-BR" sz="1200" dirty="0"/>
          </a:p>
          <a:p>
            <a:pPr>
              <a:buFont typeface="Arial" panose="020B0604020202020204" pitchFamily="34" charset="0"/>
              <a:buChar char="•"/>
            </a:pPr>
            <a:r>
              <a:rPr lang="en-GB" sz="1400" dirty="0"/>
              <a:t>PDT Submissions:</a:t>
            </a:r>
          </a:p>
          <a:p>
            <a:pPr lvl="1">
              <a:buFont typeface="Arial" panose="020B0604020202020204" pitchFamily="34" charset="0"/>
              <a:buChar char="•"/>
            </a:pPr>
            <a:r>
              <a:rPr lang="en-GB" sz="1200" dirty="0">
                <a:hlinkClick r:id="rId4">
                  <a:extLst>
                    <a:ext uri="{A12FA001-AC4F-418D-AE19-62706E023703}">
                      <ahyp:hlinkClr xmlns:ahyp="http://schemas.microsoft.com/office/drawing/2018/hyperlinkcolor" val="tx"/>
                    </a:ext>
                  </a:extLst>
                </a:hlinkClick>
              </a:rPr>
              <a:t>755r0</a:t>
            </a:r>
            <a:r>
              <a:rPr lang="en-GB" sz="1200" dirty="0"/>
              <a:t> PDT Clarification Extra LTF PHY Capability		Steve Shellhammer</a:t>
            </a:r>
          </a:p>
          <a:p>
            <a:pPr lvl="1">
              <a:buFont typeface="Arial" panose="020B0604020202020204" pitchFamily="34" charset="0"/>
              <a:buChar char="•"/>
            </a:pPr>
            <a:r>
              <a:rPr lang="en-GB" sz="1200" dirty="0">
                <a:hlinkClick r:id="rId5">
                  <a:extLst>
                    <a:ext uri="{A12FA001-AC4F-418D-AE19-62706E023703}">
                      <ahyp:hlinkClr xmlns:ahyp="http://schemas.microsoft.com/office/drawing/2018/hyperlinkcolor" val="tx"/>
                    </a:ext>
                  </a:extLst>
                </a:hlinkClick>
              </a:rPr>
              <a:t>763r0</a:t>
            </a:r>
            <a:r>
              <a:rPr lang="en-GB" sz="1200" dirty="0"/>
              <a:t> Smaller Operating BW STA Participating Large BW 	Wook Bong Lee</a:t>
            </a:r>
          </a:p>
          <a:p>
            <a:pPr lvl="1">
              <a:buFont typeface="Arial" panose="020B0604020202020204" pitchFamily="34" charset="0"/>
              <a:buChar char="•"/>
            </a:pPr>
            <a:r>
              <a:rPr lang="en-GB" sz="1200" dirty="0">
                <a:hlinkClick r:id="rId6">
                  <a:extLst>
                    <a:ext uri="{A12FA001-AC4F-418D-AE19-62706E023703}">
                      <ahyp:hlinkClr xmlns:ahyp="http://schemas.microsoft.com/office/drawing/2018/hyperlinkcolor" val="tx"/>
                    </a:ext>
                  </a:extLst>
                </a:hlinkClick>
              </a:rPr>
              <a:t>778r1</a:t>
            </a:r>
            <a:r>
              <a:rPr lang="en-GB" sz="1200" dirty="0"/>
              <a:t> Proposed Changes for Puncturing				Ron Porat</a:t>
            </a:r>
          </a:p>
          <a:p>
            <a:pPr>
              <a:buFont typeface="Arial" panose="020B0604020202020204" pitchFamily="34" charset="0"/>
              <a:buChar char="•"/>
            </a:pPr>
            <a:r>
              <a:rPr lang="en-GB" sz="1400" dirty="0"/>
              <a:t>Technical Submissions:</a:t>
            </a:r>
          </a:p>
          <a:p>
            <a:pPr lvl="1">
              <a:buFont typeface="Arial" panose="020B0604020202020204" pitchFamily="34" charset="0"/>
              <a:buChar char="•"/>
            </a:pPr>
            <a:r>
              <a:rPr lang="en-GB" sz="1200" dirty="0">
                <a:hlinkClick r:id="rId7">
                  <a:extLst>
                    <a:ext uri="{A12FA001-AC4F-418D-AE19-62706E023703}">
                      <ahyp:hlinkClr xmlns:ahyp="http://schemas.microsoft.com/office/drawing/2018/hyperlinkcolor" val="tx"/>
                    </a:ext>
                  </a:extLst>
                </a:hlinkClick>
              </a:rPr>
              <a:t>368r2</a:t>
            </a:r>
            <a:r>
              <a:rPr lang="en-GB" sz="1200" dirty="0"/>
              <a:t> Diversity Enhancement for DUP mode			Ali T. </a:t>
            </a:r>
            <a:r>
              <a:rPr lang="en-GB" sz="1200" dirty="0" err="1"/>
              <a:t>Dogukan</a:t>
            </a:r>
            <a:endParaRPr lang="en-GB" sz="1200" dirty="0"/>
          </a:p>
          <a:p>
            <a:pPr lvl="0">
              <a:buFont typeface="Arial" panose="020B0604020202020204" pitchFamily="34" charset="0"/>
              <a:buChar char="•"/>
            </a:pPr>
            <a:r>
              <a:rPr lang="en-GB" sz="1400" dirty="0" err="1"/>
              <a:t>AoB</a:t>
            </a:r>
            <a:r>
              <a:rPr lang="en-GB" sz="1400" dirty="0"/>
              <a:t>: </a:t>
            </a:r>
          </a:p>
          <a:p>
            <a:pPr lvl="0">
              <a:buFont typeface="Arial" panose="020B0604020202020204" pitchFamily="34" charset="0"/>
              <a:buChar char="•"/>
            </a:pPr>
            <a:r>
              <a:rPr lang="en-GB" sz="1400" dirty="0"/>
              <a:t>Adjourn</a:t>
            </a:r>
            <a:endParaRPr lang="en-US" sz="14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248079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FFFF00"/>
                </a:highlight>
              </a:rPr>
              <a:t>Thursday MAC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CR/PDT Submissions-TBDs:</a:t>
            </a:r>
          </a:p>
          <a:p>
            <a:pPr lvl="1">
              <a:buFont typeface="Arial" panose="020B0604020202020204" pitchFamily="34" charset="0"/>
              <a:buChar char="•"/>
            </a:pPr>
            <a:r>
              <a:rPr lang="en-GB" sz="1200" dirty="0">
                <a:hlinkClick r:id="rId2"/>
              </a:rPr>
              <a:t>514r6</a:t>
            </a:r>
            <a:r>
              <a:rPr lang="en-GB" sz="1200" dirty="0"/>
              <a:t> Prop. CR for Cl. 35.3.13.6. Sync PPDU start time 	Dmitry Akhmetov 	[30 CID/1TBD-10’]</a:t>
            </a:r>
          </a:p>
          <a:p>
            <a:pPr lvl="1">
              <a:buFont typeface="Arial" panose="020B0604020202020204" pitchFamily="34" charset="0"/>
              <a:buChar char="•"/>
            </a:pPr>
            <a:r>
              <a:rPr lang="en-GB" sz="1200" dirty="0">
                <a:hlinkClick r:id="rId3"/>
              </a:rPr>
              <a:t>741r1</a:t>
            </a:r>
            <a:r>
              <a:rPr lang="en-GB" sz="1200" dirty="0"/>
              <a:t> </a:t>
            </a:r>
            <a:r>
              <a:rPr lang="en-US" sz="1200" dirty="0"/>
              <a:t>CR for CID 2162 and 2163 				Ming Gan		[2 CIDs/2 TBDs-10’]    - A</a:t>
            </a:r>
          </a:p>
          <a:p>
            <a:pPr lvl="1">
              <a:buFont typeface="Arial" panose="020B0604020202020204" pitchFamily="34" charset="0"/>
              <a:buChar char="•"/>
            </a:pPr>
            <a:r>
              <a:rPr lang="en-GB" sz="1200" dirty="0">
                <a:hlinkClick r:id="rId4"/>
              </a:rPr>
              <a:t>301r6</a:t>
            </a:r>
            <a:r>
              <a:rPr lang="en-GB" sz="1200" dirty="0"/>
              <a:t> CRs for D0.3 ML element Type CIDs			Rojan Chitrakar          </a:t>
            </a:r>
            <a:r>
              <a:rPr lang="en-US" sz="1200" dirty="0"/>
              <a:t>[2 CIDs/2 TBDs-SP-5’]- B</a:t>
            </a:r>
          </a:p>
          <a:p>
            <a:pPr lvl="1">
              <a:buFont typeface="Arial" panose="020B0604020202020204" pitchFamily="34" charset="0"/>
              <a:buChar char="•"/>
            </a:pPr>
            <a:r>
              <a:rPr lang="en-GB" sz="1200" dirty="0">
                <a:hlinkClick r:id="rId5"/>
              </a:rPr>
              <a:t>160r1</a:t>
            </a:r>
            <a:r>
              <a:rPr lang="en-GB" sz="1200" dirty="0"/>
              <a:t> PDT-MAC-MLO-</a:t>
            </a:r>
            <a:r>
              <a:rPr lang="en-GB" sz="1200" dirty="0" err="1"/>
              <a:t>eMLSR</a:t>
            </a:r>
            <a:r>
              <a:rPr lang="en-GB" sz="1200" dirty="0"/>
              <a:t>-TBDs			Duncan Ho		</a:t>
            </a:r>
            <a:r>
              <a:rPr lang="en-US" sz="1200" dirty="0"/>
              <a:t> [3 CIDs/2 TBDs-SP-10’]</a:t>
            </a:r>
            <a:endParaRPr lang="en-GB" sz="1200" dirty="0"/>
          </a:p>
          <a:p>
            <a:pPr lvl="1">
              <a:buFont typeface="Arial" panose="020B0604020202020204" pitchFamily="34" charset="0"/>
              <a:buChar char="•"/>
            </a:pPr>
            <a:r>
              <a:rPr lang="en-GB" sz="1200" dirty="0">
                <a:hlinkClick r:id="rId6"/>
              </a:rPr>
              <a:t>462r6</a:t>
            </a:r>
            <a:r>
              <a:rPr lang="en-GB" sz="1200" dirty="0"/>
              <a:t> PDT-MAC-Restricted-TWT-TBDs-CRs-Part1 		Chunyu Hu		</a:t>
            </a:r>
            <a:r>
              <a:rPr lang="en-US" sz="1200" dirty="0"/>
              <a:t> [1 CID/1 TBD-SP-10’]</a:t>
            </a:r>
            <a:endParaRPr lang="en-GB" sz="1200" dirty="0"/>
          </a:p>
          <a:p>
            <a:pPr lvl="1">
              <a:buFont typeface="Arial" panose="020B0604020202020204" pitchFamily="34" charset="0"/>
              <a:buChar char="•"/>
            </a:pPr>
            <a:r>
              <a:rPr lang="en-GB" sz="1200" dirty="0">
                <a:hlinkClick r:id="rId7"/>
              </a:rPr>
              <a:t>683r5</a:t>
            </a:r>
            <a:r>
              <a:rPr lang="en-GB" sz="1200" dirty="0"/>
              <a:t> Restricted-TWT-Quiet-Interval-TBD-CR 		Payam Torab		</a:t>
            </a:r>
            <a:r>
              <a:rPr lang="en-US" sz="1200" dirty="0"/>
              <a:t> [1 CID/1 TBD-SP-10’]</a:t>
            </a:r>
            <a:endParaRPr lang="en-GB" sz="1200" dirty="0"/>
          </a:p>
          <a:p>
            <a:pPr lvl="1">
              <a:buFont typeface="Arial" panose="020B0604020202020204" pitchFamily="34" charset="0"/>
              <a:buChar char="•"/>
            </a:pPr>
            <a:r>
              <a:rPr lang="en-GB" sz="1200" dirty="0">
                <a:hlinkClick r:id="rId8"/>
              </a:rPr>
              <a:t>612r4</a:t>
            </a:r>
            <a:r>
              <a:rPr lang="en-GB" sz="1200" dirty="0"/>
              <a:t> CC34 CR TIM Indication 				Minyoung Park	</a:t>
            </a:r>
            <a:r>
              <a:rPr lang="en-US" sz="1200" dirty="0"/>
              <a:t> [12 CIDs/1 TBD-SP-10’]</a:t>
            </a:r>
            <a:endParaRPr lang="en-GB" sz="1200" dirty="0"/>
          </a:p>
          <a:p>
            <a:pPr lvl="1">
              <a:buFont typeface="Arial" panose="020B0604020202020204" pitchFamily="34" charset="0"/>
              <a:buChar char="•"/>
            </a:pPr>
            <a:r>
              <a:rPr lang="en-GB" sz="1200" dirty="0">
                <a:hlinkClick r:id="rId9"/>
              </a:rPr>
              <a:t>558r12</a:t>
            </a:r>
            <a:r>
              <a:rPr lang="en-GB" sz="1200" dirty="0"/>
              <a:t> CR 35.3.13.3 NSTR operation				Matthew Fischer	</a:t>
            </a:r>
            <a:r>
              <a:rPr lang="en-US" sz="1200" dirty="0"/>
              <a:t> [23 CIDs/2 TBD-SP-10’]</a:t>
            </a:r>
            <a:endParaRPr lang="en-GB" sz="1200" dirty="0"/>
          </a:p>
          <a:p>
            <a:pPr lvl="1">
              <a:buFont typeface="Arial" panose="020B0604020202020204" pitchFamily="34" charset="0"/>
              <a:buChar char="•"/>
            </a:pPr>
            <a:r>
              <a:rPr lang="en-GB" sz="1200" dirty="0">
                <a:hlinkClick r:id="rId10"/>
              </a:rPr>
              <a:t>757r0</a:t>
            </a:r>
            <a:r>
              <a:rPr lang="en-GB" sz="1200" dirty="0"/>
              <a:t> PDT NSTR capability update				Yunbo Li		</a:t>
            </a:r>
            <a:r>
              <a:rPr lang="en-US" sz="1200" dirty="0"/>
              <a:t> [3 CIDs/2 TBD-SP-10’]</a:t>
            </a:r>
          </a:p>
          <a:p>
            <a:pPr>
              <a:buFont typeface="Arial" panose="020B0604020202020204" pitchFamily="34" charset="0"/>
              <a:buChar char="•"/>
            </a:pPr>
            <a:r>
              <a:rPr lang="en-GB" sz="1400" dirty="0"/>
              <a:t>CR Submissions:</a:t>
            </a:r>
          </a:p>
          <a:p>
            <a:pPr lvl="1">
              <a:buFont typeface="Arial" panose="020B0604020202020204" pitchFamily="34" charset="0"/>
              <a:buChar char="•"/>
            </a:pPr>
            <a:r>
              <a:rPr lang="en-GB" sz="1200" dirty="0">
                <a:hlinkClick r:id="rId11"/>
              </a:rPr>
              <a:t>481r4</a:t>
            </a:r>
            <a:r>
              <a:rPr lang="en-GB" sz="1200" dirty="0"/>
              <a:t> Res. for CC34 CIDs 4 channel switching quieting	Laurent Cariou 	[24 CID-SP-10’]</a:t>
            </a:r>
          </a:p>
          <a:p>
            <a:pPr lvl="1">
              <a:buFont typeface="Arial" panose="020B0604020202020204" pitchFamily="34" charset="0"/>
              <a:buChar char="•"/>
            </a:pPr>
            <a:r>
              <a:rPr lang="en-GB" sz="1200" dirty="0">
                <a:hlinkClick r:id="rId12"/>
              </a:rPr>
              <a:t>340r3</a:t>
            </a:r>
            <a:r>
              <a:rPr lang="en-GB" sz="1200" dirty="0"/>
              <a:t> CR for CID 1977						Dibakar Das     	[  1 CID-SP-10’]</a:t>
            </a:r>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008851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t>Monday Joint Agenda (09:00-11:00)</a:t>
            </a:r>
            <a:endParaRPr lang="en-US" dirty="0"/>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751014"/>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US" sz="1800" dirty="0"/>
              <a:t>Announcements:</a:t>
            </a:r>
          </a:p>
          <a:p>
            <a:pPr lvl="0">
              <a:buFont typeface="Arial" panose="020B0604020202020204" pitchFamily="34" charset="0"/>
              <a:buChar char="•"/>
            </a:pPr>
            <a:r>
              <a:rPr lang="en-GB" sz="1800" dirty="0"/>
              <a:t>CR/PDT Submissions</a:t>
            </a:r>
          </a:p>
          <a:p>
            <a:pPr>
              <a:buFont typeface="Arial" panose="020B0604020202020204" pitchFamily="34" charset="0"/>
              <a:buChar char="•"/>
            </a:pPr>
            <a:r>
              <a:rPr lang="en-GB" sz="1800" dirty="0"/>
              <a:t>Technical Submissions</a:t>
            </a:r>
          </a:p>
          <a:p>
            <a:pPr>
              <a:buFont typeface="Arial" panose="020B0604020202020204" pitchFamily="34" charset="0"/>
              <a:buChar char="•"/>
            </a:pPr>
            <a:r>
              <a:rPr lang="en-GB" sz="1800" dirty="0"/>
              <a:t>Motions (during 2</a:t>
            </a:r>
            <a:r>
              <a:rPr lang="en-GB" sz="1800" baseline="30000" dirty="0"/>
              <a:t>nd</a:t>
            </a:r>
            <a:r>
              <a:rPr lang="en-GB" sz="1800" dirty="0"/>
              <a:t> half of meeting):</a:t>
            </a:r>
            <a:endParaRPr lang="en-GB" sz="1800" dirty="0">
              <a:solidFill>
                <a:srgbClr val="00B050"/>
              </a:solidFill>
            </a:endParaRP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716082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600" dirty="0"/>
              <a:t>"[voter status] First Name Last Name (Affiliation)"</a:t>
            </a:r>
            <a:endParaRPr lang="en-US" sz="1600" dirty="0"/>
          </a:p>
          <a:p>
            <a:pPr lvl="2"/>
            <a:endParaRPr lang="en-US" altLang="en-US" sz="1400" dirty="0"/>
          </a:p>
          <a:p>
            <a:pPr>
              <a:buFont typeface="Arial" panose="020B0604020202020204" pitchFamily="34" charset="0"/>
              <a:buChar char="•"/>
            </a:pPr>
            <a:r>
              <a:rPr lang="en-US" altLang="en-US" sz="1800" dirty="0"/>
              <a:t>If you plan to make a submission be sure it does not contain company logos or advertising</a:t>
            </a:r>
          </a:p>
          <a:p>
            <a:pPr marL="800100" lvl="1" indent="-342900">
              <a:buFont typeface="Arial" panose="020B0604020202020204" pitchFamily="34" charset="0"/>
              <a:buChar char="•"/>
            </a:pPr>
            <a:r>
              <a:rPr lang="en-US" altLang="en-US" sz="1600" dirty="0"/>
              <a:t>Upload submission: </a:t>
            </a:r>
            <a:r>
              <a:rPr lang="en-US" altLang="en-US" sz="1600" dirty="0">
                <a:hlinkClick r:id="rId3"/>
              </a:rPr>
              <a:t>http://mentor.ieee.org</a:t>
            </a:r>
            <a:r>
              <a:rPr lang="en-US" altLang="en-US" sz="1600" dirty="0"/>
              <a:t> in “TGbe” group</a:t>
            </a:r>
          </a:p>
          <a:p>
            <a:pPr lvl="2"/>
            <a:endParaRPr lang="en-US" altLang="en-US" sz="1400" dirty="0"/>
          </a:p>
          <a:p>
            <a:pPr>
              <a:buFont typeface="Arial" panose="020B0604020202020204" pitchFamily="34" charset="0"/>
              <a:buChar char="•"/>
            </a:pPr>
            <a:r>
              <a:rPr lang="en-US" altLang="en-US" sz="1800" dirty="0"/>
              <a:t>Questions on Voting status, Ballot pool, Access to Reflector, Documentation,  member’</a:t>
            </a:r>
            <a:r>
              <a:rPr lang="en-US" altLang="ja-JP" sz="1800" dirty="0"/>
              <a:t>s area</a:t>
            </a:r>
          </a:p>
          <a:p>
            <a:pPr lvl="1">
              <a:buFont typeface="Arial" panose="020B0604020202020204" pitchFamily="34" charset="0"/>
              <a:buChar char="•"/>
            </a:pPr>
            <a:r>
              <a:rPr lang="en-US" altLang="en-US" sz="1600" dirty="0"/>
              <a:t>Please e-mail Jon Rosdahl –  </a:t>
            </a:r>
            <a:r>
              <a:rPr lang="en-US" altLang="en-US" sz="1600" dirty="0">
                <a:hlinkClick r:id="rId4"/>
              </a:rPr>
              <a:t>jrosdahl@ieee.org</a:t>
            </a:r>
            <a:endParaRPr lang="en-US" altLang="en-US" sz="1600" dirty="0"/>
          </a:p>
          <a:p>
            <a:pPr lvl="2"/>
            <a:endParaRPr lang="en-US" altLang="en-US" sz="1400" dirty="0"/>
          </a:p>
          <a:p>
            <a:pPr>
              <a:buFont typeface="Arial" panose="020B0604020202020204" pitchFamily="34" charset="0"/>
              <a:buChar char="•"/>
            </a:pPr>
            <a:r>
              <a:rPr lang="en-US" altLang="en-US" sz="1800" dirty="0"/>
              <a:t>Keep your microphone on mute unless you plan to speak during the conference call</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“802.11 Electronic Interim”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Tianyu Wu (</a:t>
            </a:r>
            <a:r>
              <a:rPr lang="en-GB" sz="1200" dirty="0">
                <a:hlinkClick r:id="rId6"/>
              </a:rPr>
              <a:t>tianyu@apple.com</a:t>
            </a:r>
            <a:r>
              <a:rPr lang="en-GB" sz="1200" dirty="0"/>
              <a:t>) &amp; Sigurd Schelstraete (</a:t>
            </a:r>
            <a:r>
              <a:rPr lang="en-GB" sz="1200" dirty="0">
                <a:hlinkClick r:id="rId7"/>
              </a:rPr>
              <a:t>sschelstraete@maxlinear.com</a:t>
            </a:r>
            <a:r>
              <a:rPr lang="en-GB" sz="1200" dirty="0"/>
              <a:t>) </a:t>
            </a:r>
          </a:p>
          <a:p>
            <a:pPr marL="800100" lvl="1">
              <a:buFont typeface="Arial" panose="020B0604020202020204" pitchFamily="34" charset="0"/>
              <a:buChar char="•"/>
            </a:pPr>
            <a:r>
              <a:rPr lang="en-GB" sz="1200" b="1" dirty="0"/>
              <a:t>MAC:</a:t>
            </a:r>
            <a:r>
              <a:rPr lang="en-GB" sz="1200" dirty="0"/>
              <a:t> Jeongki Kim (</a:t>
            </a:r>
            <a:r>
              <a:rPr lang="en-GB" sz="1200" dirty="0">
                <a:hlinkClick r:id="rId8"/>
              </a:rPr>
              <a:t>jeongki.kim.ieee@gmail.com</a:t>
            </a:r>
            <a:r>
              <a:rPr lang="en-GB" sz="1200" dirty="0"/>
              <a:t>) &amp; Liwen Chu (</a:t>
            </a:r>
            <a:r>
              <a:rPr lang="en-GB" sz="1200" dirty="0">
                <a:hlinkClick r:id="rId9"/>
              </a:rPr>
              <a:t>liwen.chu@nxp.com</a:t>
            </a:r>
            <a:r>
              <a:rPr lang="en-GB" sz="1200" dirty="0"/>
              <a:t>) </a:t>
            </a:r>
            <a:endParaRPr lang="en-US" sz="1200" dirty="0"/>
          </a:p>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400" dirty="0"/>
              <a:t>"[voter status] First Name Last Name (Affiliation)"</a:t>
            </a:r>
            <a:endParaRPr lang="en-US" sz="14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76421</TotalTime>
  <Words>3234</Words>
  <Application>Microsoft Office PowerPoint</Application>
  <PresentationFormat>On-screen Show (4:3)</PresentationFormat>
  <Paragraphs>346</Paragraphs>
  <Slides>24</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1" baseType="lpstr">
      <vt:lpstr>Arial</vt:lpstr>
      <vt:lpstr>Arial Black</vt:lpstr>
      <vt:lpstr>Calibri</vt:lpstr>
      <vt:lpstr>Monotype Sorts</vt:lpstr>
      <vt:lpstr>Times New Roman</vt:lpstr>
      <vt:lpstr>Office Theme</vt:lpstr>
      <vt:lpstr>Document</vt:lpstr>
      <vt:lpstr>TGbe May 2021 Meeting Agenda</vt:lpstr>
      <vt:lpstr>IEEE 802.11 TGbe: Enhancements for Extremely High Throughput (EHT) WLAN Task Group</vt:lpstr>
      <vt:lpstr>Meeting Protocol</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Monday MAC Agenda (19:00-21:00)-Cont.</vt:lpstr>
      <vt:lpstr>Wednesday Joint Agenda (09:00-11:00)</vt:lpstr>
      <vt:lpstr>Thursday PHY Agenda (09:00-11:00)</vt:lpstr>
      <vt:lpstr>Thursday MAC Agenda (09:00-11:00)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1453</cp:revision>
  <cp:lastPrinted>1601-01-01T00:00:00Z</cp:lastPrinted>
  <dcterms:created xsi:type="dcterms:W3CDTF">2017-01-26T15:28:16Z</dcterms:created>
  <dcterms:modified xsi:type="dcterms:W3CDTF">2021-05-11T19:34:51Z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