
<file path=[Content_Types].xml><?xml version="1.0" encoding="utf-8"?>
<Types xmlns="http://schemas.openxmlformats.org/package/2006/content-types">
  <Default Extension="bin" ContentType="application/vnd.openxmlformats-officedocument.oleObject"/>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850" r:id="rId2"/>
    <p:sldId id="851" r:id="rId3"/>
    <p:sldId id="423" r:id="rId4"/>
    <p:sldId id="613" r:id="rId5"/>
    <p:sldId id="857" r:id="rId6"/>
    <p:sldId id="856" r:id="rId7"/>
    <p:sldId id="854" r:id="rId8"/>
    <p:sldId id="855" r:id="rId9"/>
    <p:sldId id="848" r:id="rId10"/>
    <p:sldId id="841" r:id="rId11"/>
    <p:sldId id="754" r:id="rId12"/>
    <p:sldId id="755" r:id="rId13"/>
    <p:sldId id="458" r:id="rId14"/>
    <p:sldId id="489" r:id="rId15"/>
    <p:sldId id="814" r:id="rId16"/>
    <p:sldId id="815" r:id="rId17"/>
    <p:sldId id="749" r:id="rId18"/>
    <p:sldId id="767" r:id="rId19"/>
    <p:sldId id="768" r:id="rId20"/>
    <p:sldId id="746" r:id="rId21"/>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521415D9-36F7-43E2-AB2F-B90AF26B5E84}">
      <p14:sectionLst xmlns:p14="http://schemas.microsoft.com/office/powerpoint/2010/main">
        <p14:section name="Default Section" id="{8DFE7571-C873-4DEA-B855-E32A36A3D0A1}">
          <p14:sldIdLst>
            <p14:sldId id="850"/>
            <p14:sldId id="851"/>
            <p14:sldId id="423"/>
            <p14:sldId id="613"/>
            <p14:sldId id="857"/>
            <p14:sldId id="856"/>
            <p14:sldId id="854"/>
            <p14:sldId id="855"/>
            <p14:sldId id="848"/>
            <p14:sldId id="841"/>
          </p14:sldIdLst>
        </p14:section>
        <p14:section name="Untitled Section" id="{785FCC10-6561-4604-AB95-6417B3A9F74F}">
          <p14:sldIdLst>
            <p14:sldId id="754"/>
            <p14:sldId id="755"/>
            <p14:sldId id="458"/>
            <p14:sldId id="489"/>
            <p14:sldId id="814"/>
            <p14:sldId id="815"/>
            <p14:sldId id="749"/>
            <p14:sldId id="767"/>
            <p14:sldId id="768"/>
            <p14:sldId id="74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FE2BB7-CB88-4C59-8171-A888C9D48ED0}" v="2" dt="2021-05-07T18:40:28.3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22309" autoAdjust="0"/>
    <p:restoredTop sz="89250" autoAdjust="0"/>
  </p:normalViewPr>
  <p:slideViewPr>
    <p:cSldViewPr>
      <p:cViewPr varScale="1">
        <p:scale>
          <a:sx n="89" d="100"/>
          <a:sy n="89" d="100"/>
        </p:scale>
        <p:origin x="108" y="150"/>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4194" y="7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ael Montemurro" userId="40c20c913ca7511e" providerId="LiveId" clId="{66FE2BB7-CB88-4C59-8171-A888C9D48ED0}"/>
    <pc:docChg chg="undo custSel modSld modMainMaster">
      <pc:chgData name="Michael Montemurro" userId="40c20c913ca7511e" providerId="LiveId" clId="{66FE2BB7-CB88-4C59-8171-A888C9D48ED0}" dt="2021-05-07T18:40:28.362" v="339" actId="1076"/>
      <pc:docMkLst>
        <pc:docMk/>
      </pc:docMkLst>
      <pc:sldChg chg="modSp mod">
        <pc:chgData name="Michael Montemurro" userId="40c20c913ca7511e" providerId="LiveId" clId="{66FE2BB7-CB88-4C59-8171-A888C9D48ED0}" dt="2021-05-07T18:38:43.373" v="336" actId="113"/>
        <pc:sldMkLst>
          <pc:docMk/>
          <pc:sldMk cId="3830619075" sldId="613"/>
        </pc:sldMkLst>
        <pc:spChg chg="mod">
          <ac:chgData name="Michael Montemurro" userId="40c20c913ca7511e" providerId="LiveId" clId="{66FE2BB7-CB88-4C59-8171-A888C9D48ED0}" dt="2021-05-07T18:37:01.972" v="191" actId="1076"/>
          <ac:spMkLst>
            <pc:docMk/>
            <pc:sldMk cId="3830619075" sldId="613"/>
            <ac:spMk id="7" creationId="{12EA73ED-8534-496E-953B-F9D898315292}"/>
          </ac:spMkLst>
        </pc:spChg>
        <pc:spChg chg="mod">
          <ac:chgData name="Michael Montemurro" userId="40c20c913ca7511e" providerId="LiveId" clId="{66FE2BB7-CB88-4C59-8171-A888C9D48ED0}" dt="2021-05-05T17:07:03.821" v="178" actId="20577"/>
          <ac:spMkLst>
            <pc:docMk/>
            <pc:sldMk cId="3830619075" sldId="613"/>
            <ac:spMk id="10" creationId="{CC2AB40D-EE73-4F6E-AF6C-5BB8815A67AA}"/>
          </ac:spMkLst>
        </pc:spChg>
        <pc:spChg chg="mod">
          <ac:chgData name="Michael Montemurro" userId="40c20c913ca7511e" providerId="LiveId" clId="{66FE2BB7-CB88-4C59-8171-A888C9D48ED0}" dt="2021-05-07T18:38:43.373" v="336" actId="113"/>
          <ac:spMkLst>
            <pc:docMk/>
            <pc:sldMk cId="3830619075" sldId="613"/>
            <ac:spMk id="4103" creationId="{00000000-0000-0000-0000-000000000000}"/>
          </ac:spMkLst>
        </pc:spChg>
      </pc:sldChg>
      <pc:sldChg chg="modSp mod">
        <pc:chgData name="Michael Montemurro" userId="40c20c913ca7511e" providerId="LiveId" clId="{66FE2BB7-CB88-4C59-8171-A888C9D48ED0}" dt="2021-05-04T20:52:02.242" v="6" actId="20577"/>
        <pc:sldMkLst>
          <pc:docMk/>
          <pc:sldMk cId="2822743645" sldId="850"/>
        </pc:sldMkLst>
        <pc:spChg chg="mod">
          <ac:chgData name="Michael Montemurro" userId="40c20c913ca7511e" providerId="LiveId" clId="{66FE2BB7-CB88-4C59-8171-A888C9D48ED0}" dt="2021-05-04T20:51:43.865" v="4" actId="20577"/>
          <ac:spMkLst>
            <pc:docMk/>
            <pc:sldMk cId="2822743645" sldId="850"/>
            <ac:spMk id="4" creationId="{27F8E238-240A-4782-BD7C-888A610FFE0E}"/>
          </ac:spMkLst>
        </pc:spChg>
        <pc:spChg chg="mod">
          <ac:chgData name="Michael Montemurro" userId="40c20c913ca7511e" providerId="LiveId" clId="{66FE2BB7-CB88-4C59-8171-A888C9D48ED0}" dt="2021-05-04T20:52:02.242" v="6" actId="20577"/>
          <ac:spMkLst>
            <pc:docMk/>
            <pc:sldMk cId="2822743645" sldId="850"/>
            <ac:spMk id="5" creationId="{5C289E12-1085-4168-A398-0F7249308ABA}"/>
          </ac:spMkLst>
        </pc:spChg>
      </pc:sldChg>
      <pc:sldChg chg="modSp mod">
        <pc:chgData name="Michael Montemurro" userId="40c20c913ca7511e" providerId="LiveId" clId="{66FE2BB7-CB88-4C59-8171-A888C9D48ED0}" dt="2021-05-04T20:52:16.646" v="11" actId="20577"/>
        <pc:sldMkLst>
          <pc:docMk/>
          <pc:sldMk cId="1366082887" sldId="851"/>
        </pc:sldMkLst>
        <pc:spChg chg="mod">
          <ac:chgData name="Michael Montemurro" userId="40c20c913ca7511e" providerId="LiveId" clId="{66FE2BB7-CB88-4C59-8171-A888C9D48ED0}" dt="2021-05-04T20:52:16.646" v="11" actId="20577"/>
          <ac:spMkLst>
            <pc:docMk/>
            <pc:sldMk cId="1366082887" sldId="851"/>
            <ac:spMk id="5" creationId="{CE3CB10D-55A8-4529-BEDD-F608F8F8F2BA}"/>
          </ac:spMkLst>
        </pc:spChg>
      </pc:sldChg>
      <pc:sldMasterChg chg="modSp mod">
        <pc:chgData name="Michael Montemurro" userId="40c20c913ca7511e" providerId="LiveId" clId="{66FE2BB7-CB88-4C59-8171-A888C9D48ED0}" dt="2021-05-07T18:40:28.362" v="339" actId="1076"/>
        <pc:sldMasterMkLst>
          <pc:docMk/>
          <pc:sldMasterMk cId="0" sldId="2147483648"/>
        </pc:sldMasterMkLst>
        <pc:spChg chg="mod">
          <ac:chgData name="Michael Montemurro" userId="40c20c913ca7511e" providerId="LiveId" clId="{66FE2BB7-CB88-4C59-8171-A888C9D48ED0}" dt="2021-05-07T18:40:28.362" v="339" actId="1076"/>
          <ac:spMkLst>
            <pc:docMk/>
            <pc:sldMasterMk cId="0" sldId="2147483648"/>
            <ac:spMk id="1031"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3892550" y="8982075"/>
            <a:ext cx="242570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Tony Xiao Han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9F288A74-A044-4BEA-A240-DEFB332E57C4}"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36429508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395663" y="8985250"/>
            <a:ext cx="28860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Tony Xiao Han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DF5FBB85-B9F8-4899-8B5B-B90AEDFA23A9}"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209881293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908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7137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881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357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4</a:t>
            </a:fld>
            <a:endParaRPr lang="en-US"/>
          </a:p>
        </p:txBody>
      </p:sp>
      <p:sp>
        <p:nvSpPr>
          <p:cNvPr id="31750" name="Rectangle 2"/>
          <p:cNvSpPr>
            <a:spLocks noGrp="1" noRot="1" noChangeAspect="1" noChangeArrowheads="1" noTextEdit="1"/>
          </p:cNvSpPr>
          <p:nvPr>
            <p:ph type="sldImg"/>
          </p:nvPr>
        </p:nvSpPr>
        <p:spPr>
          <a:xfrm>
            <a:off x="384175" y="701675"/>
            <a:ext cx="6165850"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2748487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505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869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7857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434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559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034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218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Michael Montemurro, Huawei</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ltLang="en-US"/>
              <a:t>Slide </a:t>
            </a:r>
            <a:fld id="{B1F1DA77-CFCE-4DC0-B4B1-291C6A6AE146}" type="slidenum">
              <a:rPr lang="en-US" altLang="en-US"/>
              <a:pPr>
                <a:defRPr/>
              </a:pPr>
              <a:t>‹#›</a:t>
            </a:fld>
            <a:endParaRPr lang="en-US" altLang="en-US"/>
          </a:p>
        </p:txBody>
      </p:sp>
    </p:spTree>
    <p:extLst>
      <p:ext uri="{BB962C8B-B14F-4D97-AF65-F5344CB8AC3E}">
        <p14:creationId xmlns:p14="http://schemas.microsoft.com/office/powerpoint/2010/main" val="26144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Michael Montemurro, Huawei</a:t>
            </a:r>
          </a:p>
        </p:txBody>
      </p:sp>
      <p:sp>
        <p:nvSpPr>
          <p:cNvPr id="3" name="Rectangle 6"/>
          <p:cNvSpPr>
            <a:spLocks noGrp="1" noChangeArrowheads="1"/>
          </p:cNvSpPr>
          <p:nvPr>
            <p:ph type="sldNum" sz="quarter" idx="11"/>
          </p:nvPr>
        </p:nvSpPr>
        <p:spPr>
          <a:ln/>
        </p:spPr>
        <p:txBody>
          <a:bodyPr/>
          <a:lstStyle>
            <a:lvl1pPr>
              <a:defRPr/>
            </a:lvl1pPr>
          </a:lstStyle>
          <a:p>
            <a:pPr>
              <a:defRPr/>
            </a:pPr>
            <a:r>
              <a:rPr lang="en-US" altLang="en-US"/>
              <a:t>Slide </a:t>
            </a:r>
            <a:fld id="{6835F41C-DEDC-4438-917D-1D94D2D033D6}" type="slidenum">
              <a:rPr lang="en-US" altLang="en-US"/>
              <a:pPr>
                <a:defRPr/>
              </a:pPr>
              <a:t>‹#›</a:t>
            </a:fld>
            <a:endParaRPr lang="en-US" altLang="en-US"/>
          </a:p>
        </p:txBody>
      </p:sp>
    </p:spTree>
    <p:extLst>
      <p:ext uri="{BB962C8B-B14F-4D97-AF65-F5344CB8AC3E}">
        <p14:creationId xmlns:p14="http://schemas.microsoft.com/office/powerpoint/2010/main" val="4165094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Michael Montemurro, Huawei</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1523003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5"/>
          <p:cNvSpPr>
            <a:spLocks noGrp="1" noChangeArrowheads="1"/>
          </p:cNvSpPr>
          <p:nvPr>
            <p:ph type="ftr" sz="quarter" idx="3"/>
          </p:nvPr>
        </p:nvSpPr>
        <p:spPr bwMode="auto">
          <a:xfrm>
            <a:off x="9372599" y="6475412"/>
            <a:ext cx="2019301" cy="184615"/>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Michael Montemurro, Huawei</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5DFA9695-C1BB-41B2-BF85-AF49C303836D}" type="slidenum">
              <a:rPr lang="en-US" altLang="en-US"/>
              <a:pPr>
                <a:defRPr/>
              </a:pPr>
              <a:t>‹#›</a:t>
            </a:fld>
            <a:endParaRPr lang="en-US" altLang="en-US"/>
          </a:p>
        </p:txBody>
      </p:sp>
      <p:sp>
        <p:nvSpPr>
          <p:cNvPr id="1031" name="Rectangle 7"/>
          <p:cNvSpPr>
            <a:spLocks noChangeArrowheads="1"/>
          </p:cNvSpPr>
          <p:nvPr/>
        </p:nvSpPr>
        <p:spPr bwMode="auto">
          <a:xfrm>
            <a:off x="7994585" y="270818"/>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a:t>doc.: IEEE 802.11-21/</a:t>
            </a:r>
            <a:r>
              <a:rPr lang="en-US" altLang="zh-CN" sz="1800" b="1" dirty="0"/>
              <a:t>0583</a:t>
            </a:r>
            <a:r>
              <a:rPr lang="en-US" altLang="en-US" sz="1800" b="1" dirty="0"/>
              <a:t>r2</a:t>
            </a:r>
          </a:p>
        </p:txBody>
      </p:sp>
      <p:sp>
        <p:nvSpPr>
          <p:cNvPr id="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033" name="Rectangle 9"/>
          <p:cNvSpPr>
            <a:spLocks noChangeArrowheads="1"/>
          </p:cNvSpPr>
          <p:nvPr/>
        </p:nvSpPr>
        <p:spPr bwMode="auto">
          <a:xfrm>
            <a:off x="914400" y="6475413"/>
            <a:ext cx="10238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z="1200" dirty="0"/>
              <a:t>Meeting Agenda</a:t>
            </a:r>
          </a:p>
        </p:txBody>
      </p:sp>
      <p:sp>
        <p:nvSpPr>
          <p:cNvPr id="3"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1" name="Rectangle 7"/>
          <p:cNvSpPr>
            <a:spLocks noChangeArrowheads="1"/>
          </p:cNvSpPr>
          <p:nvPr userDrawn="1"/>
        </p:nvSpPr>
        <p:spPr bwMode="auto">
          <a:xfrm>
            <a:off x="914400" y="318315"/>
            <a:ext cx="9682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a:defRPr/>
            </a:pPr>
            <a:r>
              <a:rPr lang="en-US" altLang="zh-CN" sz="1800" b="1" dirty="0"/>
              <a:t>May </a:t>
            </a:r>
            <a:r>
              <a:rPr lang="en-US" altLang="en-US" sz="1800" b="1" dirty="0"/>
              <a:t>2021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mailto:patcom@ieee.org"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mailto:patcom@ieee.org"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bylaws/sect6-7.html#7" TargetMode="External"/><Relationship Id="rId7" Type="http://schemas.openxmlformats.org/officeDocument/2006/relationships/hyperlink" Target="http://standards.ieee.org/develop/policies/best_practices_for_ieee_standards_development_051215.pdf"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tandards.ieee.org/faqs/copyrights.html/" TargetMode="External"/><Relationship Id="rId5" Type="http://schemas.openxmlformats.org/officeDocument/2006/relationships/hyperlink" Target="https://standards.ieee.org/content/dam/ieee-standards/standards/web/documents/other/permissionltrs.zip" TargetMode="External"/><Relationship Id="rId4" Type="http://schemas.openxmlformats.org/officeDocument/2006/relationships/hyperlink" Target="https://standards.ieee.org/about/policies/opman/sect6.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ieee.org/about/corporate/governance/p7-8.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www.ieee.org/about/corporate/governance" TargetMode="External"/><Relationship Id="rId4" Type="http://schemas.openxmlformats.org/officeDocument/2006/relationships/hyperlink" Target="https://www.ieee.org/content/dam/ieee-org/ieee/web/org/about/ieee_code_of_conduct.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tandards.ieee.org/board/pat/faq.pdf" TargetMode="External"/><Relationship Id="rId7"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www.ieee.org/web/membership/ethics/code_ethics.html"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FAQ.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mailto:jrosdahl@ieee.org" TargetMode="External"/><Relationship Id="rId4" Type="http://schemas.openxmlformats.org/officeDocument/2006/relationships/hyperlink" Target="http://mentor.ieee.or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ieee802.org/11/email/stds-802-11-tgm/msg02118.html"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21/11-21-0691-00-000m-telecon-minutes-for-revme-april-19-and-26.docx" TargetMode="External"/><Relationship Id="rId2" Type="http://schemas.openxmlformats.org/officeDocument/2006/relationships/hyperlink" Target="https://mentor.ieee.org/802.11/dcn/21/11-21-0643-00-000m-telecon-minutes-for-revme-march-9-11-2021.docx"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20/11-20-0177-08-0arc-liaison-to-revmd-on-ess.docx" TargetMode="External"/><Relationship Id="rId2" Type="http://schemas.openxmlformats.org/officeDocument/2006/relationships/hyperlink" Target="https://www.ieee802.org/1/files/public/docs2021/maint-parsons-802.1D_withdrawal_status-0321-v1.pdf"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5E50707-98ED-4145-A9F6-065F4ABFF80D}"/>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2F4FC0A-8470-4D50-BF11-A989BDCF2C7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1</a:t>
            </a:fld>
            <a:endParaRPr lang="en-US" altLang="en-US"/>
          </a:p>
        </p:txBody>
      </p:sp>
      <p:sp>
        <p:nvSpPr>
          <p:cNvPr id="4" name="Rectangle 2">
            <a:extLst>
              <a:ext uri="{FF2B5EF4-FFF2-40B4-BE49-F238E27FC236}">
                <a16:creationId xmlns:a16="http://schemas.microsoft.com/office/drawing/2014/main" id="{27F8E238-240A-4782-BD7C-888A610FFE0E}"/>
              </a:ext>
            </a:extLst>
          </p:cNvPr>
          <p:cNvSpPr txBox="1">
            <a:spLocks noChangeArrowheads="1"/>
          </p:cNvSpPr>
          <p:nvPr/>
        </p:nvSpPr>
        <p:spPr>
          <a:xfrm>
            <a:off x="2209800" y="685800"/>
            <a:ext cx="79248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kern="0" dirty="0" err="1"/>
              <a:t>TGm</a:t>
            </a:r>
            <a:r>
              <a:rPr lang="en-US" altLang="en-US" kern="0" dirty="0"/>
              <a:t> Agenda - May 2021 Session</a:t>
            </a:r>
          </a:p>
        </p:txBody>
      </p:sp>
      <p:sp>
        <p:nvSpPr>
          <p:cNvPr id="5" name="Rectangle 6">
            <a:extLst>
              <a:ext uri="{FF2B5EF4-FFF2-40B4-BE49-F238E27FC236}">
                <a16:creationId xmlns:a16="http://schemas.microsoft.com/office/drawing/2014/main" id="{5C289E12-1085-4168-A398-0F7249308ABA}"/>
              </a:ext>
            </a:extLst>
          </p:cNvPr>
          <p:cNvSpPr txBox="1">
            <a:spLocks noChangeArrowheads="1"/>
          </p:cNvSpPr>
          <p:nvPr/>
        </p:nvSpPr>
        <p:spPr>
          <a:xfrm>
            <a:off x="1982788" y="1241571"/>
            <a:ext cx="7772400" cy="3810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lnSpc>
                <a:spcPct val="90000"/>
              </a:lnSpc>
              <a:buFontTx/>
              <a:buNone/>
            </a:pPr>
            <a:r>
              <a:rPr lang="en-US" altLang="en-US" sz="2000" kern="0" dirty="0"/>
              <a:t>Date:</a:t>
            </a:r>
            <a:r>
              <a:rPr lang="en-US" altLang="en-US" sz="2000" b="0" kern="0" dirty="0"/>
              <a:t> 2021-05-07</a:t>
            </a:r>
          </a:p>
        </p:txBody>
      </p:sp>
      <p:graphicFrame>
        <p:nvGraphicFramePr>
          <p:cNvPr id="6" name="Object 11">
            <a:extLst>
              <a:ext uri="{FF2B5EF4-FFF2-40B4-BE49-F238E27FC236}">
                <a16:creationId xmlns:a16="http://schemas.microsoft.com/office/drawing/2014/main" id="{5DED06DA-EE4D-40C6-9AB6-747267BE2806}"/>
              </a:ext>
            </a:extLst>
          </p:cNvPr>
          <p:cNvGraphicFramePr>
            <a:graphicFrameLocks noChangeAspect="1"/>
          </p:cNvGraphicFramePr>
          <p:nvPr>
            <p:extLst>
              <p:ext uri="{D42A27DB-BD31-4B8C-83A1-F6EECF244321}">
                <p14:modId xmlns:p14="http://schemas.microsoft.com/office/powerpoint/2010/main" val="3923730753"/>
              </p:ext>
            </p:extLst>
          </p:nvPr>
        </p:nvGraphicFramePr>
        <p:xfrm>
          <a:off x="2047875" y="2274888"/>
          <a:ext cx="8097838" cy="2500312"/>
        </p:xfrm>
        <a:graphic>
          <a:graphicData uri="http://schemas.openxmlformats.org/presentationml/2006/ole">
            <mc:AlternateContent xmlns:mc="http://schemas.openxmlformats.org/markup-compatibility/2006">
              <mc:Choice xmlns:v="urn:schemas-microsoft-com:vml" Requires="v">
                <p:oleObj name="Document" r:id="rId2" imgW="8249760" imgH="2544840" progId="Word.Document.8">
                  <p:embed/>
                </p:oleObj>
              </mc:Choice>
              <mc:Fallback>
                <p:oleObj name="Document" r:id="rId2" imgW="8249760" imgH="2544840" progId="Word.Document.8">
                  <p:embed/>
                  <p:pic>
                    <p:nvPicPr>
                      <p:cNvPr id="6" name="Object 11">
                        <a:extLst>
                          <a:ext uri="{FF2B5EF4-FFF2-40B4-BE49-F238E27FC236}">
                            <a16:creationId xmlns:a16="http://schemas.microsoft.com/office/drawing/2014/main" id="{5DED06DA-EE4D-40C6-9AB6-747267BE2806}"/>
                          </a:ext>
                        </a:extLst>
                      </p:cNvPr>
                      <p:cNvPicPr>
                        <a:picLocks noChangeAspect="1" noChangeArrowheads="1"/>
                      </p:cNvPicPr>
                      <p:nvPr/>
                    </p:nvPicPr>
                    <p:blipFill>
                      <a:blip r:embed="rId3"/>
                      <a:srcRect/>
                      <a:stretch>
                        <a:fillRect/>
                      </a:stretch>
                    </p:blipFill>
                    <p:spPr bwMode="auto">
                      <a:xfrm>
                        <a:off x="2047875" y="2274888"/>
                        <a:ext cx="8097838" cy="250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12">
            <a:extLst>
              <a:ext uri="{FF2B5EF4-FFF2-40B4-BE49-F238E27FC236}">
                <a16:creationId xmlns:a16="http://schemas.microsoft.com/office/drawing/2014/main" id="{8E041250-97D7-46D2-AEEC-E733E6175A8A}"/>
              </a:ext>
            </a:extLst>
          </p:cNvPr>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dirty="0"/>
              <a:t>Authors:</a:t>
            </a:r>
            <a:endParaRPr lang="en-US" altLang="en-US" sz="2000" b="0" dirty="0"/>
          </a:p>
        </p:txBody>
      </p:sp>
    </p:spTree>
    <p:extLst>
      <p:ext uri="{BB962C8B-B14F-4D97-AF65-F5344CB8AC3E}">
        <p14:creationId xmlns:p14="http://schemas.microsoft.com/office/powerpoint/2010/main" val="2822743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BE49A66-10E4-482A-B44C-8B941F90CD2C}"/>
              </a:ext>
            </a:extLst>
          </p:cNvPr>
          <p:cNvSpPr>
            <a:spLocks noGrp="1"/>
          </p:cNvSpPr>
          <p:nvPr>
            <p:ph type="title"/>
          </p:nvPr>
        </p:nvSpPr>
        <p:spPr/>
        <p:txBody>
          <a:bodyPr/>
          <a:lstStyle/>
          <a:p>
            <a:r>
              <a:rPr lang="en-CA" dirty="0"/>
              <a:t>References</a:t>
            </a:r>
          </a:p>
        </p:txBody>
      </p:sp>
      <p:sp>
        <p:nvSpPr>
          <p:cNvPr id="9" name="Content Placeholder 8">
            <a:extLst>
              <a:ext uri="{FF2B5EF4-FFF2-40B4-BE49-F238E27FC236}">
                <a16:creationId xmlns:a16="http://schemas.microsoft.com/office/drawing/2014/main" id="{20939F91-CE37-4F18-912A-ADD7E6A2777F}"/>
              </a:ext>
            </a:extLst>
          </p:cNvPr>
          <p:cNvSpPr>
            <a:spLocks noGrp="1"/>
          </p:cNvSpPr>
          <p:nvPr>
            <p:ph idx="1"/>
          </p:nvPr>
        </p:nvSpPr>
        <p:spPr/>
        <p:txBody>
          <a:bodyPr/>
          <a:lstStyle/>
          <a:p>
            <a:pPr marL="0" indent="0">
              <a:buNone/>
            </a:pPr>
            <a:endParaRPr lang="en-CA" sz="2000" dirty="0"/>
          </a:p>
        </p:txBody>
      </p:sp>
      <p:sp>
        <p:nvSpPr>
          <p:cNvPr id="6" name="Footer Placeholder 5">
            <a:extLst>
              <a:ext uri="{FF2B5EF4-FFF2-40B4-BE49-F238E27FC236}">
                <a16:creationId xmlns:a16="http://schemas.microsoft.com/office/drawing/2014/main" id="{68E5C1F5-AABE-49FB-9C5B-1CCBA1F4BBF1}"/>
              </a:ext>
            </a:extLst>
          </p:cNvPr>
          <p:cNvSpPr>
            <a:spLocks noGrp="1"/>
          </p:cNvSpPr>
          <p:nvPr>
            <p:ph type="ftr" sz="quarter" idx="10"/>
          </p:nvPr>
        </p:nvSpPr>
        <p:spPr/>
        <p:txBody>
          <a:bodyPr/>
          <a:lstStyle/>
          <a:p>
            <a:pPr>
              <a:defRPr/>
            </a:pPr>
            <a:r>
              <a:rPr lang="en-US"/>
              <a:t>Michael Montemurro, Huawei</a:t>
            </a:r>
          </a:p>
        </p:txBody>
      </p:sp>
      <p:sp>
        <p:nvSpPr>
          <p:cNvPr id="7" name="Slide Number Placeholder 6">
            <a:extLst>
              <a:ext uri="{FF2B5EF4-FFF2-40B4-BE49-F238E27FC236}">
                <a16:creationId xmlns:a16="http://schemas.microsoft.com/office/drawing/2014/main" id="{0340304E-4FD7-4EA3-923C-381ECACBF3D5}"/>
              </a:ext>
            </a:extLst>
          </p:cNvPr>
          <p:cNvSpPr>
            <a:spLocks noGrp="1"/>
          </p:cNvSpPr>
          <p:nvPr>
            <p:ph type="sldNum" sz="quarter" idx="11"/>
          </p:nvPr>
        </p:nvSpPr>
        <p:spPr>
          <a:xfrm>
            <a:off x="5930396" y="6475413"/>
            <a:ext cx="432811" cy="184666"/>
          </a:xfrm>
        </p:spPr>
        <p:txBody>
          <a:bodyPr/>
          <a:lstStyle/>
          <a:p>
            <a:pPr>
              <a:defRPr/>
            </a:pPr>
            <a:r>
              <a:rPr lang="en-US"/>
              <a:t>Slide </a:t>
            </a:r>
            <a:fld id="{0E93BDA3-DD93-4E4E-8EDC-3FA158570F5C}" type="slidenum">
              <a:rPr lang="en-US" smtClean="0"/>
              <a:pPr>
                <a:defRPr/>
              </a:pPr>
              <a:t>10</a:t>
            </a:fld>
            <a:endParaRPr lang="en-US"/>
          </a:p>
        </p:txBody>
      </p:sp>
    </p:spTree>
    <p:extLst>
      <p:ext uri="{BB962C8B-B14F-4D97-AF65-F5344CB8AC3E}">
        <p14:creationId xmlns:p14="http://schemas.microsoft.com/office/powerpoint/2010/main" val="2273474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1"/>
          </p:nvPr>
        </p:nvSpPr>
        <p:spPr>
          <a:xfrm>
            <a:off x="5917322" y="6522234"/>
            <a:ext cx="509755" cy="1696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ACB74CED-02C4-451C-81A1-54AA048A0B81}" type="slidenum">
              <a:rPr lang="en-GB" altLang="en-US" sz="1200" b="0"/>
              <a:pPr>
                <a:spcBef>
                  <a:spcPct val="0"/>
                </a:spcBef>
                <a:buFontTx/>
                <a:buNone/>
              </a:pPr>
              <a:t>11</a:t>
            </a:fld>
            <a:endParaRPr lang="en-GB" altLang="en-US" sz="1200" b="0" dirty="0"/>
          </a:p>
        </p:txBody>
      </p:sp>
      <p:sp>
        <p:nvSpPr>
          <p:cNvPr id="10243"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defRPr/>
            </a:pPr>
            <a:endParaRPr lang="en-US" altLang="en-US" sz="400" u="sng" dirty="0">
              <a:solidFill>
                <a:srgbClr val="FF0000"/>
              </a:solidFill>
            </a:endParaRPr>
          </a:p>
          <a:p>
            <a:pPr algn="just">
              <a:defRPr/>
            </a:pPr>
            <a:r>
              <a:rPr lang="en-US" altLang="en-US" sz="1800" dirty="0"/>
              <a:t>Participants 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algn="just">
              <a:defRPr/>
            </a:pPr>
            <a:endParaRPr lang="en-US" altLang="en-US" sz="1800" dirty="0"/>
          </a:p>
          <a:p>
            <a:pPr algn="just">
              <a:defRPr/>
            </a:pPr>
            <a:r>
              <a:rPr lang="en-US" altLang="en-US" sz="1800" dirty="0"/>
              <a:t>Participants should inform the IEEE (or cause the IEEE to be informed) of the identity of any other holders of potential Essential Patent Claims</a:t>
            </a:r>
          </a:p>
          <a:p>
            <a:pPr marL="0" indent="0" algn="just">
              <a:buNone/>
              <a:defRPr/>
            </a:pPr>
            <a:endParaRPr lang="en-US" altLang="en-US" sz="1600" dirty="0"/>
          </a:p>
          <a:p>
            <a:pPr marL="0" indent="0" algn="ctr">
              <a:buNone/>
              <a:defRPr/>
            </a:pPr>
            <a:r>
              <a:rPr lang="en-US" altLang="en-US" sz="3200" dirty="0">
                <a:latin typeface="+mj-lt"/>
                <a:cs typeface="Calibri" panose="020F0502020204030204" pitchFamily="34" charset="0"/>
              </a:rPr>
              <a:t>Early identification of holders of potential Essential Patent Claims is encouraged</a:t>
            </a:r>
          </a:p>
          <a:p>
            <a:pPr algn="just">
              <a:defRPr/>
            </a:pPr>
            <a:endParaRPr lang="en-US" altLang="en-US" sz="1600" dirty="0"/>
          </a:p>
        </p:txBody>
      </p:sp>
      <p:sp>
        <p:nvSpPr>
          <p:cNvPr id="10245"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Participants have a duty to inform the IEEE</a:t>
            </a:r>
          </a:p>
        </p:txBody>
      </p:sp>
      <p:sp>
        <p:nvSpPr>
          <p:cNvPr id="10246" name="Footer Placeholder 4"/>
          <p:cNvSpPr>
            <a:spLocks noGrp="1"/>
          </p:cNvSpPr>
          <p:nvPr>
            <p:ph type="ftr" sz="quarter" idx="10"/>
          </p:nvPr>
        </p:nvSpPr>
        <p:spPr>
          <a:xfrm>
            <a:off x="8910637" y="6490384"/>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0247"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#1</a:t>
            </a:r>
            <a:endParaRPr lang="en-US" altLang="en-US" b="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1"/>
          </p:nvPr>
        </p:nvSpPr>
        <p:spPr>
          <a:xfrm>
            <a:off x="5882075" y="6492731"/>
            <a:ext cx="50404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4C2C82FC-35C6-4DD5-81BB-F21CC8C32E82}" type="slidenum">
              <a:rPr lang="en-GB" altLang="en-US" sz="1200" b="0"/>
              <a:pPr>
                <a:spcBef>
                  <a:spcPct val="0"/>
                </a:spcBef>
                <a:buFontTx/>
                <a:buNone/>
              </a:pPr>
              <a:t>12</a:t>
            </a:fld>
            <a:endParaRPr lang="en-GB" altLang="en-US" sz="1200" b="0" dirty="0"/>
          </a:p>
        </p:txBody>
      </p:sp>
      <p:sp>
        <p:nvSpPr>
          <p:cNvPr id="11267"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lnSpc>
                <a:spcPct val="80000"/>
              </a:lnSpc>
              <a:defRPr/>
            </a:pPr>
            <a:endParaRPr lang="en-US" altLang="en-US" sz="400" u="sng" dirty="0">
              <a:solidFill>
                <a:srgbClr val="FF0000"/>
              </a:solidFill>
            </a:endParaRPr>
          </a:p>
          <a:p>
            <a:pPr algn="just">
              <a:defRPr/>
            </a:pPr>
            <a:r>
              <a:rPr lang="en-US" altLang="en-US" sz="1800" dirty="0"/>
              <a:t>Cause an LOA to be submitted to the IEEE-SA (</a:t>
            </a:r>
            <a:r>
              <a:rPr lang="en-US" altLang="en-US" sz="1800" dirty="0">
                <a:hlinkClick r:id="rId3"/>
              </a:rPr>
              <a:t>patcom@ieee.org</a:t>
            </a:r>
            <a:r>
              <a:rPr lang="en-US" altLang="en-US" sz="1800" dirty="0"/>
              <a:t>); or</a:t>
            </a:r>
          </a:p>
          <a:p>
            <a:pPr algn="just">
              <a:defRPr/>
            </a:pPr>
            <a:endParaRPr lang="en-US" altLang="en-US" sz="1800" dirty="0"/>
          </a:p>
          <a:p>
            <a:pPr algn="just">
              <a:defRPr/>
            </a:pPr>
            <a:r>
              <a:rPr lang="en-US" altLang="en-US" sz="1800" dirty="0"/>
              <a:t>Provide the chair of this group with the identity of the holder(s) of any and all such claims as soon as possible; or</a:t>
            </a:r>
          </a:p>
          <a:p>
            <a:pPr algn="just">
              <a:defRPr/>
            </a:pPr>
            <a:endParaRPr lang="en-US" altLang="en-US" sz="1800" dirty="0"/>
          </a:p>
          <a:p>
            <a:pPr algn="just">
              <a:defRPr/>
            </a:pPr>
            <a:r>
              <a:rPr lang="en-US" altLang="en-US" sz="1800" dirty="0"/>
              <a:t>Speak up now and respond to this Call for Potentially Essential Patents</a:t>
            </a:r>
          </a:p>
          <a:p>
            <a:pPr algn="just">
              <a:defRPr/>
            </a:pPr>
            <a:endParaRPr lang="en-US" altLang="en-US" sz="1800" dirty="0"/>
          </a:p>
          <a:p>
            <a:pPr algn="just">
              <a:defRPr/>
            </a:pPr>
            <a:r>
              <a:rPr lang="en-US" altLang="en-US" sz="1800" dirty="0"/>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a:p>
            <a:pPr marL="0" indent="0" algn="just">
              <a:buNone/>
              <a:defRPr/>
            </a:pPr>
            <a:br>
              <a:rPr lang="en-US" altLang="en-US" sz="1800" dirty="0"/>
            </a:br>
            <a:endParaRPr lang="en-US" altLang="en-US" sz="1800" dirty="0"/>
          </a:p>
        </p:txBody>
      </p:sp>
      <p:sp>
        <p:nvSpPr>
          <p:cNvPr id="11269" name="Rectangle 2"/>
          <p:cNvSpPr txBox="1">
            <a:spLocks noChangeArrowheads="1"/>
          </p:cNvSpPr>
          <p:nvPr/>
        </p:nvSpPr>
        <p:spPr bwMode="auto">
          <a:xfrm>
            <a:off x="20574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Ways to inform IEEE</a:t>
            </a:r>
          </a:p>
        </p:txBody>
      </p:sp>
      <p:sp>
        <p:nvSpPr>
          <p:cNvPr id="11270" name="Footer Placeholder 4"/>
          <p:cNvSpPr>
            <a:spLocks noGrp="1"/>
          </p:cNvSpPr>
          <p:nvPr>
            <p:ph type="ftr" sz="quarter" idx="10"/>
          </p:nvPr>
        </p:nvSpPr>
        <p:spPr>
          <a:xfrm>
            <a:off x="8986837" y="6523875"/>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1271"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#2</a:t>
            </a:r>
            <a:endParaRPr lang="en-US" altLang="en-US" b="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2291" name="Rectangle 4"/>
          <p:cNvSpPr>
            <a:spLocks noChangeArrowheads="1"/>
          </p:cNvSpPr>
          <p:nvPr/>
        </p:nvSpPr>
        <p:spPr bwMode="auto">
          <a:xfrm>
            <a:off x="2209800" y="14478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700" b="0" u="sng">
              <a:solidFill>
                <a:srgbClr val="FF0000"/>
              </a:solidFill>
              <a:latin typeface="Arial" panose="020B0604020202020204" pitchFamily="34" charset="0"/>
            </a:endParaRPr>
          </a:p>
          <a:p>
            <a:pPr algn="just">
              <a:lnSpc>
                <a:spcPct val="80000"/>
              </a:lnSpc>
              <a:spcAft>
                <a:spcPct val="40000"/>
              </a:spcAft>
              <a:buSzPct val="50000"/>
              <a:buFont typeface="Monotype Sorts" charset="2"/>
              <a:buChar char="l"/>
            </a:pPr>
            <a:r>
              <a:rPr lang="en-US" altLang="en-US" sz="1800">
                <a:cs typeface="Times New Roman" panose="02020603050405020304" pitchFamily="18" charset="0"/>
              </a:rPr>
              <a:t>All IEEE-SA standards meetings shall be conducted in compliance with all applicable laws, including antitrust and competition laws.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interpretation, validity, or essentiality of patents/patent claims.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specific license rates, terms, or conditions.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Relative costs of different technical approaches that include relative costs of patent licensing terms may be discussed in standards development meetings.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Technical considerations remain the primary focus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or engage in the fixing of product prices, allocation of customers, or division of sales markets.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status or substance of ongoing or threatened litigation.</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be silent if inappropriate topics are discussed … do formally object.</a:t>
            </a:r>
          </a:p>
          <a:p>
            <a:pPr algn="ctr">
              <a:lnSpc>
                <a:spcPct val="80000"/>
              </a:lnSpc>
              <a:buClr>
                <a:srgbClr val="CC3300"/>
              </a:buClr>
              <a:buSzPct val="50000"/>
              <a:buFont typeface="Monotype Sorts" charset="2"/>
              <a:buNone/>
            </a:pPr>
            <a:r>
              <a:rPr lang="en-US" altLang="en-US" sz="1000">
                <a:cs typeface="Times New Roman" panose="02020603050405020304" pitchFamily="18" charset="0"/>
              </a:rPr>
              <a:t>---------------------------------------------------------------   </a:t>
            </a:r>
          </a:p>
          <a:p>
            <a:pPr algn="ctr">
              <a:lnSpc>
                <a:spcPct val="80000"/>
              </a:lnSpc>
              <a:buClr>
                <a:srgbClr val="CC3300"/>
              </a:buClr>
              <a:buSzPct val="50000"/>
              <a:buFont typeface="Monotype Sorts" charset="2"/>
              <a:buNone/>
            </a:pPr>
            <a:r>
              <a:rPr lang="en-US" altLang="en-US" sz="1200">
                <a:cs typeface="Times New Roman" panose="02020603050405020304" pitchFamily="18" charset="0"/>
              </a:rPr>
              <a:t>For more details, see IEEE-SA Standards Board Operations Manual, clause 5.3.10 and </a:t>
            </a:r>
            <a:br>
              <a:rPr lang="en-US" altLang="en-US" sz="1200">
                <a:cs typeface="Times New Roman" panose="02020603050405020304" pitchFamily="18" charset="0"/>
              </a:rPr>
            </a:br>
            <a:r>
              <a:rPr lang="en-US" altLang="en-US" sz="1200">
                <a:cs typeface="Times New Roman" panose="02020603050405020304" pitchFamily="18" charset="0"/>
              </a:rPr>
              <a:t>Antitrust and Competition Policy: What You Need to Know at http://standards.ieee.org/develop/policies/antitrust.pdf</a:t>
            </a:r>
          </a:p>
        </p:txBody>
      </p:sp>
      <p:sp>
        <p:nvSpPr>
          <p:cNvPr id="12292"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Other Guideline for IEEE WG meetings</a:t>
            </a:r>
          </a:p>
        </p:txBody>
      </p:sp>
      <p:sp>
        <p:nvSpPr>
          <p:cNvPr id="12293" name="Slide Number Placeholder 5"/>
          <p:cNvSpPr>
            <a:spLocks noGrp="1"/>
          </p:cNvSpPr>
          <p:nvPr>
            <p:ph type="sldNum" sz="quarter" idx="11"/>
          </p:nvPr>
        </p:nvSpPr>
        <p:spPr>
          <a:xfrm>
            <a:off x="5917322" y="6501384"/>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0B133AFC-0E33-4D9E-982B-9D1A062E4145}" type="slidenum">
              <a:rPr lang="en-US" altLang="en-US" sz="1200" b="0"/>
              <a:pPr>
                <a:spcBef>
                  <a:spcPct val="0"/>
                </a:spcBef>
                <a:buFontTx/>
                <a:buNone/>
              </a:pPr>
              <a:t>13</a:t>
            </a:fld>
            <a:endParaRPr lang="en-US" altLang="en-US" sz="1200" b="0" dirty="0"/>
          </a:p>
        </p:txBody>
      </p:sp>
      <p:sp>
        <p:nvSpPr>
          <p:cNvPr id="12294" name="Footer Placeholder 4"/>
          <p:cNvSpPr>
            <a:spLocks noGrp="1"/>
          </p:cNvSpPr>
          <p:nvPr>
            <p:ph type="ftr" sz="quarter" idx="10"/>
          </p:nvPr>
        </p:nvSpPr>
        <p:spPr>
          <a:xfrm>
            <a:off x="8915400" y="6501900"/>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2295" name="Text Box 4"/>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#3</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3315" name="Rectangle 4"/>
          <p:cNvSpPr>
            <a:spLocks noChangeArrowheads="1"/>
          </p:cNvSpPr>
          <p:nvPr/>
        </p:nvSpPr>
        <p:spPr bwMode="auto">
          <a:xfrm>
            <a:off x="2209800" y="12954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30188" indent="-230188">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687388" indent="-230188">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144588" indent="-230188">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2000" b="0" u="sng">
              <a:solidFill>
                <a:srgbClr val="FF0000"/>
              </a:solidFill>
              <a:latin typeface="Arial" panose="020B0604020202020204" pitchFamily="34" charset="0"/>
            </a:endParaRPr>
          </a:p>
          <a:p>
            <a:pPr algn="just">
              <a:spcAft>
                <a:spcPts val="550"/>
              </a:spcAft>
              <a:buClr>
                <a:srgbClr val="CC3300"/>
              </a:buClr>
              <a:buSzPct val="50000"/>
              <a:buNone/>
            </a:pPr>
            <a:r>
              <a:rPr lang="en-US" altLang="en-US" sz="1800"/>
              <a:t>The patent policy and the procedures used to execute that policy are documented in the:</a:t>
            </a:r>
          </a:p>
          <a:p>
            <a:pPr>
              <a:spcAft>
                <a:spcPts val="550"/>
              </a:spcAft>
              <a:buSzPct val="50000"/>
              <a:buFont typeface="Monotype Sorts" charset="2"/>
              <a:buChar char="l"/>
            </a:pPr>
            <a:r>
              <a:rPr lang="en-US" altLang="en-US" sz="1800"/>
              <a:t>IEEE-SA Standards Board Bylaws (</a:t>
            </a:r>
            <a:r>
              <a:rPr lang="en-US" altLang="en-US" sz="1800">
                <a:hlinkClick r:id="rId3"/>
              </a:rPr>
              <a:t>http://standards.ieee.org/develop/policies/bylaws/sect6-7.html#6</a:t>
            </a:r>
            <a:r>
              <a:rPr lang="en-US" altLang="en-US" sz="1800"/>
              <a:t>)  </a:t>
            </a:r>
          </a:p>
          <a:p>
            <a:pPr>
              <a:spcAft>
                <a:spcPts val="550"/>
              </a:spcAft>
              <a:buSzPct val="50000"/>
              <a:buFont typeface="Monotype Sorts" charset="2"/>
              <a:buChar char="l"/>
            </a:pPr>
            <a:r>
              <a:rPr lang="en-US" altLang="en-US" sz="1800"/>
              <a:t>IEEE-SA Standards Board Operations Manual (</a:t>
            </a:r>
            <a:r>
              <a:rPr lang="en-US" altLang="en-US" sz="1800">
                <a:hlinkClick r:id="rId4"/>
              </a:rPr>
              <a:t>http://standards.ieee.org/develop/policies/opman/sect6.html#6.3</a:t>
            </a:r>
            <a:r>
              <a:rPr lang="en-US" altLang="en-US" sz="1800"/>
              <a:t>)</a:t>
            </a:r>
          </a:p>
          <a:p>
            <a:pPr>
              <a:spcBef>
                <a:spcPts val="1800"/>
              </a:spcBef>
              <a:spcAft>
                <a:spcPts val="550"/>
              </a:spcAft>
              <a:buClr>
                <a:srgbClr val="CC3300"/>
              </a:buClr>
              <a:buSzPct val="50000"/>
              <a:buNone/>
            </a:pPr>
            <a:r>
              <a:rPr lang="en-US" altLang="en-US" sz="1800"/>
              <a:t>Material about the patent policy is available at </a:t>
            </a:r>
            <a:r>
              <a:rPr lang="en-US" altLang="en-US" sz="1800">
                <a:hlinkClick r:id="rId5"/>
              </a:rPr>
              <a:t>http://standards.ieee.org/about/sasb/patcom/materials.html</a:t>
            </a:r>
            <a:endParaRPr lang="en-US" altLang="en-US" sz="1800"/>
          </a:p>
          <a:p>
            <a:pPr algn="just">
              <a:spcBef>
                <a:spcPts val="1800"/>
              </a:spcBef>
              <a:spcAft>
                <a:spcPts val="550"/>
              </a:spcAft>
              <a:buClr>
                <a:srgbClr val="CC3300"/>
              </a:buClr>
              <a:buSzPct val="50000"/>
              <a:buNone/>
            </a:pPr>
            <a:r>
              <a:rPr lang="en-US" altLang="en-US" sz="1800">
                <a:cs typeface="Calibri" panose="020F0502020204030204" pitchFamily="34" charset="0"/>
              </a:rPr>
              <a:t>If you have questions, contact the IEEE-SA Standards Board Patent Committee Administrator at </a:t>
            </a:r>
            <a:r>
              <a:rPr lang="en-US" altLang="en-US" sz="1800">
                <a:cs typeface="Calibri" panose="020F0502020204030204" pitchFamily="34" charset="0"/>
                <a:hlinkClick r:id="rId6"/>
              </a:rPr>
              <a:t>patcom@ieee.org</a:t>
            </a:r>
            <a:endParaRPr lang="en-US" altLang="en-US" sz="1800">
              <a:cs typeface="Calibri" panose="020F0502020204030204" pitchFamily="34" charset="0"/>
            </a:endParaRPr>
          </a:p>
          <a:p>
            <a:pPr algn="just">
              <a:spcBef>
                <a:spcPts val="1800"/>
              </a:spcBef>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Font typeface="Monotype Sorts" charset="2"/>
              <a:buChar char="l"/>
            </a:pPr>
            <a:endParaRPr lang="en-US" altLang="en-US">
              <a:cs typeface="Calibri" panose="020F0502020204030204" pitchFamily="34" charset="0"/>
            </a:endParaRPr>
          </a:p>
          <a:p>
            <a:pPr>
              <a:lnSpc>
                <a:spcPct val="80000"/>
              </a:lnSpc>
              <a:spcAft>
                <a:spcPct val="40000"/>
              </a:spcAft>
              <a:buClr>
                <a:srgbClr val="CC3300"/>
              </a:buClr>
              <a:buSzPct val="50000"/>
              <a:buFont typeface="Monotype Sorts" charset="2"/>
              <a:buChar char="l"/>
            </a:pPr>
            <a:endParaRPr lang="en-US" altLang="en-US" sz="1200">
              <a:cs typeface="Times New Roman" panose="02020603050405020304" pitchFamily="18" charset="0"/>
            </a:endParaRPr>
          </a:p>
        </p:txBody>
      </p:sp>
      <p:sp>
        <p:nvSpPr>
          <p:cNvPr id="13316"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Patent related information</a:t>
            </a:r>
          </a:p>
        </p:txBody>
      </p:sp>
      <p:sp>
        <p:nvSpPr>
          <p:cNvPr id="13317" name="Slide Number Placeholder 5"/>
          <p:cNvSpPr>
            <a:spLocks noGrp="1"/>
          </p:cNvSpPr>
          <p:nvPr>
            <p:ph type="sldNum" sz="quarter" idx="11"/>
          </p:nvPr>
        </p:nvSpPr>
        <p:spPr>
          <a:xfrm>
            <a:off x="5917322"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4C3A51F8-B52A-4D59-8BAA-7FAA032BE274}" type="slidenum">
              <a:rPr lang="en-US" altLang="en-US" sz="1200" b="0"/>
              <a:pPr>
                <a:spcBef>
                  <a:spcPct val="0"/>
                </a:spcBef>
                <a:buFontTx/>
                <a:buNone/>
              </a:pPr>
              <a:t>14</a:t>
            </a:fld>
            <a:endParaRPr lang="en-US" altLang="en-US" sz="1200" b="0" dirty="0"/>
          </a:p>
        </p:txBody>
      </p:sp>
      <p:sp>
        <p:nvSpPr>
          <p:cNvPr id="13318" name="Footer Placeholder 4"/>
          <p:cNvSpPr>
            <a:spLocks noGrp="1"/>
          </p:cNvSpPr>
          <p:nvPr>
            <p:ph type="ftr" sz="quarter" idx="10"/>
          </p:nvPr>
        </p:nvSpPr>
        <p:spPr>
          <a:xfrm>
            <a:off x="8948738" y="6475929"/>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3319"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#4</a:t>
            </a:r>
            <a:endParaRPr lang="en-US" altLang="en-US" b="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xfrm>
            <a:off x="5879222" y="6484354"/>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AC393B81-2A37-4AC6-B37C-A7C340EF8F51}" type="slidenum">
              <a:rPr lang="en-GB" altLang="en-US" sz="1200" b="0"/>
              <a:pPr>
                <a:spcBef>
                  <a:spcPct val="0"/>
                </a:spcBef>
                <a:buFontTx/>
                <a:buNone/>
              </a:pPr>
              <a:t>15</a:t>
            </a:fld>
            <a:endParaRPr lang="en-GB" altLang="en-US" sz="1200" b="0" dirty="0"/>
          </a:p>
        </p:txBody>
      </p:sp>
      <p:sp>
        <p:nvSpPr>
          <p:cNvPr id="14339" name="Rectangle 2"/>
          <p:cNvSpPr>
            <a:spLocks noGrp="1" noChangeArrowheads="1"/>
          </p:cNvSpPr>
          <p:nvPr>
            <p:ph type="body" idx="1"/>
          </p:nvPr>
        </p:nvSpPr>
        <p:spPr>
          <a:xfrm>
            <a:off x="2209800" y="1676400"/>
            <a:ext cx="7848600" cy="4648200"/>
          </a:xfrm>
        </p:spPr>
        <p:txBody>
          <a:bodyPr/>
          <a:lstStyle/>
          <a:p>
            <a:pPr algn="just">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lgn="just">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lgn="just">
              <a:buSzPct val="150000"/>
              <a:buFont typeface="Arial" panose="020B0604020202020204" pitchFamily="34" charset="0"/>
              <a:buChar char="•"/>
            </a:pPr>
            <a:r>
              <a:rPr lang="en-US" altLang="en-US" sz="1800" dirty="0"/>
              <a:t>Previously Published material (copyright assertion indicated) shall not be presented/submitted to the Working Group nor incorporated into a Working Group draft unless permission is granted. </a:t>
            </a:r>
          </a:p>
          <a:p>
            <a:pPr marL="857250" lvl="1" indent="-342900" algn="just">
              <a:buSzPct val="150000"/>
              <a:buFont typeface="Arial" panose="020B0604020202020204" pitchFamily="34" charset="0"/>
              <a:buChar char="•"/>
            </a:pPr>
            <a:r>
              <a:rPr lang="en-US" altLang="en-US" sz="1800" dirty="0"/>
              <a:t>Prior to presentation or submission, you shall notify the Working Group Chair of previously Published material and should assist the Chair in obtaining copyright permission acceptable to IEEE SA.</a:t>
            </a:r>
          </a:p>
          <a:p>
            <a:pPr marL="857250" lvl="1" indent="-342900" algn="just">
              <a:buSzPct val="150000"/>
              <a:buFont typeface="Arial" panose="020B0604020202020204" pitchFamily="34" charset="0"/>
              <a:buChar char="•"/>
            </a:pPr>
            <a:r>
              <a:rPr lang="en-US" altLang="en-US" sz="1800" dirty="0"/>
              <a:t>For material that is not previously Published, IEEE is automatically granted a license to use any material that is presented or submitted.</a:t>
            </a:r>
          </a:p>
          <a:p>
            <a:pPr marL="1257300" lvl="2" indent="-342900" algn="just">
              <a:buSzPct val="150000"/>
              <a:buFont typeface="Arial" panose="020B0604020202020204" pitchFamily="34" charset="0"/>
              <a:buChar char="•"/>
            </a:pPr>
            <a:endParaRPr lang="en-US" altLang="en-US" sz="1867" dirty="0"/>
          </a:p>
        </p:txBody>
      </p:sp>
      <p:sp>
        <p:nvSpPr>
          <p:cNvPr id="14340" name="Footer Placeholder 4"/>
          <p:cNvSpPr>
            <a:spLocks noGrp="1"/>
          </p:cNvSpPr>
          <p:nvPr>
            <p:ph type="ftr" sz="quarter" idx="10"/>
          </p:nvPr>
        </p:nvSpPr>
        <p:spPr>
          <a:xfrm>
            <a:off x="8796337" y="6496235"/>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#5</a:t>
            </a:r>
            <a:endParaRPr lang="en-US" altLang="en-US" b="0"/>
          </a:p>
        </p:txBody>
      </p:sp>
    </p:spTree>
    <p:extLst>
      <p:ext uri="{BB962C8B-B14F-4D97-AF65-F5344CB8AC3E}">
        <p14:creationId xmlns:p14="http://schemas.microsoft.com/office/powerpoint/2010/main" val="8393950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xfrm>
            <a:off x="5917322" y="6477837"/>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AC393B81-2A37-4AC6-B37C-A7C340EF8F51}" type="slidenum">
              <a:rPr lang="en-GB" altLang="en-US" sz="1200" b="0"/>
              <a:pPr>
                <a:spcBef>
                  <a:spcPct val="0"/>
                </a:spcBef>
                <a:buFontTx/>
                <a:buNone/>
              </a:pPr>
              <a:t>16</a:t>
            </a:fld>
            <a:endParaRPr lang="en-GB" altLang="en-US" sz="1200" b="0" dirty="0"/>
          </a:p>
        </p:txBody>
      </p:sp>
      <p:sp>
        <p:nvSpPr>
          <p:cNvPr id="14339" name="Rectangle 2"/>
          <p:cNvSpPr>
            <a:spLocks noGrp="1" noChangeArrowheads="1"/>
          </p:cNvSpPr>
          <p:nvPr>
            <p:ph type="body" idx="1"/>
          </p:nvPr>
        </p:nvSpPr>
        <p:spPr>
          <a:xfrm>
            <a:off x="2209800" y="1676400"/>
            <a:ext cx="7924800" cy="4648200"/>
          </a:xfrm>
        </p:spPr>
        <p:txBody>
          <a:bodyPr/>
          <a:lstStyle/>
          <a:p>
            <a:pPr marL="355600" lvl="2" indent="-285750">
              <a:buSzPct val="150000"/>
              <a:buFont typeface="Arial" panose="020B0604020202020204" pitchFamily="34" charset="0"/>
              <a:buChar char="•"/>
            </a:pPr>
            <a:r>
              <a:rPr lang="en-US" altLang="zh-CN" sz="1600" dirty="0"/>
              <a:t>The IEEE SA Copyright Policy is described in the IEEE SA Standards Board Bylaws and IEEE SA Standards Board Operations Manual</a:t>
            </a:r>
          </a:p>
          <a:p>
            <a:pPr marL="355600" lvl="3" indent="-285750">
              <a:buSzPct val="150000"/>
              <a:buFont typeface="Arial" panose="020B0604020202020204" pitchFamily="34" charset="0"/>
              <a:buChar char="•"/>
            </a:pPr>
            <a:r>
              <a:rPr lang="en-US" altLang="zh-CN" dirty="0"/>
              <a:t>IEEE SA Copyright Policy, see </a:t>
            </a:r>
            <a:br>
              <a:rPr lang="en-US" altLang="zh-CN" dirty="0"/>
            </a:br>
            <a:r>
              <a:rPr lang="en-US" altLang="zh-CN" dirty="0"/>
              <a:t>	Clause 7 of the IEEE SA Standards Board Bylaws</a:t>
            </a:r>
            <a:br>
              <a:rPr lang="en-US" altLang="zh-CN" dirty="0"/>
            </a:br>
            <a:r>
              <a:rPr lang="en-US" altLang="zh-CN" dirty="0"/>
              <a:t> 	</a:t>
            </a:r>
            <a:r>
              <a:rPr lang="en-US" altLang="zh-CN" sz="1400" dirty="0">
                <a:hlinkClick r:id="rId3"/>
              </a:rPr>
              <a:t>https://standards.ieee.org/about/policies/bylaws/sect6-7.html#7</a:t>
            </a:r>
            <a:br>
              <a:rPr lang="en-US" altLang="zh-CN" sz="1400" dirty="0"/>
            </a:br>
            <a:r>
              <a:rPr lang="en-US" altLang="zh-CN" dirty="0"/>
              <a:t>	Clause 6.1 of the IEEE SA Standards Board Operations Manual</a:t>
            </a:r>
            <a:br>
              <a:rPr lang="en-US" altLang="zh-CN" dirty="0"/>
            </a:br>
            <a:r>
              <a:rPr lang="en-US" altLang="zh-CN" dirty="0"/>
              <a:t>	</a:t>
            </a: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r>
              <a:rPr lang="en-US" altLang="zh-CN" sz="1600" dirty="0"/>
              <a:t>IEEE SA Copyright Permission</a:t>
            </a:r>
          </a:p>
          <a:p>
            <a:pPr marL="355600" lvl="3" indent="-285750">
              <a:buSzPct val="150000"/>
              <a:buFont typeface="Arial" panose="020B0604020202020204" pitchFamily="34" charset="0"/>
              <a:buChar char="•"/>
            </a:pPr>
            <a:r>
              <a:rPr lang="en-US" altLang="zh-CN" sz="1400" dirty="0">
                <a:hlinkClick r:id="rId5"/>
              </a:rPr>
              <a:t>https://standards.ieee.org/content/dam/ieee-standards/standards/web/documents/other/permissionltrs.zip</a:t>
            </a:r>
            <a:endParaRPr lang="en-US" altLang="zh-CN" sz="1400" dirty="0"/>
          </a:p>
          <a:p>
            <a:pPr marL="355600" lvl="2" indent="-285750">
              <a:buSzPct val="150000"/>
              <a:buFont typeface="Arial" panose="020B0604020202020204" pitchFamily="34" charset="0"/>
              <a:buChar char="•"/>
            </a:pPr>
            <a:r>
              <a:rPr lang="en-US" altLang="zh-CN" sz="1600" dirty="0"/>
              <a:t>IEEE SA Copyright FAQs</a:t>
            </a:r>
          </a:p>
          <a:p>
            <a:pPr marL="355600" lvl="3" indent="-285750">
              <a:buSzPct val="150000"/>
              <a:buFont typeface="Arial" panose="020B0604020202020204" pitchFamily="34" charset="0"/>
              <a:buChar char="•"/>
            </a:pPr>
            <a:r>
              <a:rPr lang="en-US" altLang="zh-CN" sz="1400" dirty="0">
                <a:hlinkClick r:id="rId6"/>
              </a:rPr>
              <a:t>http://standards.ieee.org/faqs/copyrights.html/</a:t>
            </a:r>
            <a:endParaRPr lang="en-US" altLang="zh-CN" sz="1400" dirty="0"/>
          </a:p>
          <a:p>
            <a:pPr marL="355600" lvl="2" indent="-285750">
              <a:buSzPct val="150000"/>
              <a:buFont typeface="Arial" panose="020B0604020202020204" pitchFamily="34" charset="0"/>
              <a:buChar char="•"/>
            </a:pPr>
            <a:r>
              <a:rPr lang="en-US" altLang="zh-CN" sz="1600" dirty="0"/>
              <a:t>IEEE SA Best Practices for IEEE Standards Development </a:t>
            </a:r>
          </a:p>
          <a:p>
            <a:pPr marL="355600" lvl="3" indent="-285750">
              <a:buSzPct val="150000"/>
              <a:buFont typeface="Arial" panose="020B0604020202020204" pitchFamily="34" charset="0"/>
              <a:buChar char="•"/>
            </a:pPr>
            <a:r>
              <a:rPr lang="en-US" altLang="zh-CN" sz="1400" dirty="0">
                <a:hlinkClick r:id="rId7"/>
              </a:rPr>
              <a:t>http://standards.ieee.org/develop/policies/best_practices_for_ieee_standards_development_051215.pdf</a:t>
            </a:r>
            <a:endParaRPr lang="en-US" altLang="zh-CN" sz="1400" dirty="0"/>
          </a:p>
          <a:p>
            <a:pPr marL="355600" lvl="2" indent="-285750">
              <a:buSzPct val="150000"/>
              <a:buFont typeface="Arial" panose="020B0604020202020204" pitchFamily="34" charset="0"/>
              <a:buChar char="•"/>
            </a:pPr>
            <a:r>
              <a:rPr lang="en-US" altLang="zh-CN" sz="1600" dirty="0"/>
              <a:t>Distribution of Draft Standards (see 6.1.3 of the SASB Operations Manual)</a:t>
            </a:r>
          </a:p>
          <a:p>
            <a:pPr marL="355600" lvl="3" indent="-285750">
              <a:buSzPct val="150000"/>
              <a:buFont typeface="Arial" panose="020B0604020202020204" pitchFamily="34" charset="0"/>
              <a:buChar char="•"/>
            </a:pP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endParaRPr lang="en-US" altLang="en-US" sz="1400" dirty="0"/>
          </a:p>
        </p:txBody>
      </p:sp>
      <p:sp>
        <p:nvSpPr>
          <p:cNvPr id="14340" name="Footer Placeholder 4"/>
          <p:cNvSpPr>
            <a:spLocks noGrp="1"/>
          </p:cNvSpPr>
          <p:nvPr>
            <p:ph type="ftr" sz="quarter" idx="10"/>
          </p:nvPr>
        </p:nvSpPr>
        <p:spPr>
          <a:xfrm>
            <a:off x="8872537" y="647835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#6</a:t>
            </a:r>
            <a:endParaRPr lang="en-US" altLang="en-US" b="0" dirty="0"/>
          </a:p>
        </p:txBody>
      </p:sp>
    </p:spTree>
    <p:extLst>
      <p:ext uri="{BB962C8B-B14F-4D97-AF65-F5344CB8AC3E}">
        <p14:creationId xmlns:p14="http://schemas.microsoft.com/office/powerpoint/2010/main" val="28555128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xfrm>
            <a:off x="5841122" y="6541532"/>
            <a:ext cx="50975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AC393B81-2A37-4AC6-B37C-A7C340EF8F51}" type="slidenum">
              <a:rPr lang="en-GB" altLang="en-US" sz="1200" b="0"/>
              <a:pPr>
                <a:spcBef>
                  <a:spcPct val="0"/>
                </a:spcBef>
                <a:buFontTx/>
                <a:buNone/>
              </a:pPr>
              <a:t>17</a:t>
            </a:fld>
            <a:endParaRPr lang="en-GB" altLang="en-US" sz="1200" b="0" dirty="0"/>
          </a:p>
        </p:txBody>
      </p:sp>
      <p:sp>
        <p:nvSpPr>
          <p:cNvPr id="14339" name="Rectangle 2"/>
          <p:cNvSpPr>
            <a:spLocks noGrp="1" noChangeArrowheads="1"/>
          </p:cNvSpPr>
          <p:nvPr>
            <p:ph type="body" idx="1"/>
          </p:nvPr>
        </p:nvSpPr>
        <p:spPr>
          <a:xfrm>
            <a:off x="2209800" y="1676400"/>
            <a:ext cx="7848600" cy="4648200"/>
          </a:xfrm>
        </p:spPr>
        <p:txBody>
          <a:bodyPr/>
          <a:lstStyle/>
          <a:p>
            <a:pPr algn="just">
              <a:spcAft>
                <a:spcPts val="600"/>
              </a:spcAft>
            </a:pPr>
            <a:r>
              <a:rPr lang="en-US" altLang="en-US" sz="1800" b="0"/>
              <a:t>All participants in IEEE-SA activities are expected to adhere to the core principles underlying the:</a:t>
            </a:r>
          </a:p>
          <a:p>
            <a:pPr lvl="1">
              <a:buFont typeface="Times New Roman" panose="02020603050405020304" pitchFamily="18" charset="0"/>
              <a:buChar char="−"/>
            </a:pPr>
            <a:r>
              <a:rPr lang="en-US" altLang="en-US" sz="1400">
                <a:hlinkClick r:id="rId3"/>
              </a:rPr>
              <a:t>IEEE Code of Ethics</a:t>
            </a:r>
            <a:endParaRPr lang="en-US" altLang="en-US" sz="1400"/>
          </a:p>
          <a:p>
            <a:pPr lvl="1">
              <a:buFont typeface="Times New Roman" panose="02020603050405020304" pitchFamily="18" charset="0"/>
              <a:buChar char="−"/>
            </a:pPr>
            <a:r>
              <a:rPr lang="en-US" altLang="en-US" sz="1400">
                <a:hlinkClick r:id="rId4"/>
              </a:rPr>
              <a:t>IEEE Code of Conduct</a:t>
            </a:r>
            <a:endParaRPr lang="en-US" altLang="en-US" sz="1400"/>
          </a:p>
          <a:p>
            <a:pPr algn="just">
              <a:spcAft>
                <a:spcPts val="600"/>
              </a:spcAft>
            </a:pPr>
            <a:r>
              <a:rPr lang="en-US" altLang="en-US" sz="1800" b="0"/>
              <a:t>The core principles of the IEEE Codes of Ethics &amp; Conduct are to:</a:t>
            </a:r>
          </a:p>
          <a:p>
            <a:pPr lvl="1" algn="just">
              <a:spcAft>
                <a:spcPts val="600"/>
              </a:spcAft>
            </a:pPr>
            <a:r>
              <a:rPr lang="en-US" altLang="en-US" sz="1400"/>
              <a:t>Uphold the highest standards of integrity, responsible behavior, and ethical and professional conduct</a:t>
            </a:r>
          </a:p>
          <a:p>
            <a:pPr lvl="1" algn="just">
              <a:spcAft>
                <a:spcPts val="600"/>
              </a:spcAft>
            </a:pPr>
            <a:r>
              <a:rPr lang="en-US" altLang="en-US" sz="1400"/>
              <a:t>Treat people fairly and with respect, to not engage in harassment, discrimination, or retaliation, and to protect people's privacy.</a:t>
            </a:r>
          </a:p>
          <a:p>
            <a:pPr lvl="1" algn="just">
              <a:spcAft>
                <a:spcPts val="600"/>
              </a:spcAft>
            </a:pPr>
            <a:r>
              <a:rPr lang="en-US" altLang="en-US" sz="1400"/>
              <a:t>Avoid injuring others, their property, reputation, or employment by false or malicious action</a:t>
            </a:r>
          </a:p>
          <a:p>
            <a:pPr algn="just">
              <a:spcAft>
                <a:spcPts val="600"/>
              </a:spcAft>
            </a:pPr>
            <a:r>
              <a:rPr lang="en-US" altLang="en-US" sz="1800" b="0"/>
              <a:t>The most recent versions of these Codes are available at</a:t>
            </a:r>
          </a:p>
          <a:p>
            <a:pPr lvl="1" algn="just">
              <a:spcAft>
                <a:spcPts val="600"/>
              </a:spcAft>
            </a:pPr>
            <a:r>
              <a:rPr lang="en-US" altLang="en-US" sz="1400">
                <a:hlinkClick r:id="rId5"/>
              </a:rPr>
              <a:t>http://www.ieee.org/about/corporate/governance</a:t>
            </a:r>
            <a:endParaRPr lang="en-US" altLang="en-US" sz="1400"/>
          </a:p>
          <a:p>
            <a:pPr>
              <a:spcAft>
                <a:spcPts val="600"/>
              </a:spcAft>
            </a:pPr>
            <a:endParaRPr lang="en-US" altLang="en-US" sz="2800"/>
          </a:p>
        </p:txBody>
      </p:sp>
      <p:sp>
        <p:nvSpPr>
          <p:cNvPr id="14340" name="Footer Placeholder 4"/>
          <p:cNvSpPr>
            <a:spLocks noGrp="1"/>
          </p:cNvSpPr>
          <p:nvPr>
            <p:ph type="ftr" sz="quarter" idx="10"/>
          </p:nvPr>
        </p:nvSpPr>
        <p:spPr>
          <a:xfrm>
            <a:off x="8796337" y="6513931"/>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solidFill>
                  <a:schemeClr val="tx2"/>
                </a:solidFill>
              </a:rPr>
              <a:t>Participant behavior in IEEE-SA activities is guided by the IEEE Codes of Ethics &amp; Conduct</a:t>
            </a:r>
          </a:p>
        </p:txBody>
      </p:sp>
      <p:sp>
        <p:nvSpPr>
          <p:cNvPr id="14342"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#7</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1"/>
          </p:nvPr>
        </p:nvSpPr>
        <p:spPr>
          <a:xfrm>
            <a:off x="5879222" y="6502932"/>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852B5388-3BBF-490A-8288-2D06EFF5B0E2}" type="slidenum">
              <a:rPr lang="en-GB" altLang="en-US" sz="1200" b="0"/>
              <a:pPr>
                <a:spcBef>
                  <a:spcPct val="0"/>
                </a:spcBef>
                <a:buFontTx/>
                <a:buNone/>
              </a:pPr>
              <a:t>18</a:t>
            </a:fld>
            <a:endParaRPr lang="en-GB" altLang="en-US" sz="1200" b="0" dirty="0"/>
          </a:p>
        </p:txBody>
      </p:sp>
      <p:sp>
        <p:nvSpPr>
          <p:cNvPr id="15363" name="Rectangle 2"/>
          <p:cNvSpPr>
            <a:spLocks noGrp="1" noChangeArrowheads="1"/>
          </p:cNvSpPr>
          <p:nvPr>
            <p:ph type="body" idx="1"/>
          </p:nvPr>
        </p:nvSpPr>
        <p:spPr>
          <a:xfrm>
            <a:off x="2209800" y="1676400"/>
            <a:ext cx="7848600" cy="4648200"/>
          </a:xfrm>
        </p:spPr>
        <p:txBody>
          <a:bodyPr/>
          <a:lstStyle/>
          <a:p>
            <a:pPr algn="just"/>
            <a:r>
              <a:rPr lang="en-US" altLang="en-US" sz="1800"/>
              <a:t>The </a:t>
            </a:r>
            <a:r>
              <a:rPr lang="en-US" altLang="en-US" sz="1800">
                <a:hlinkClick r:id="rId3"/>
              </a:rPr>
              <a:t>IEEE-SA Standards Board Bylaws </a:t>
            </a:r>
            <a:r>
              <a:rPr lang="en-US" altLang="en-US" sz="1800"/>
              <a:t>require that “participants in the IEEE standards development individual process shall act based on their qualifications and experience”</a:t>
            </a:r>
          </a:p>
          <a:p>
            <a:pPr algn="just"/>
            <a:r>
              <a:rPr lang="en-US" altLang="en-US" sz="1800"/>
              <a:t>This means participants:</a:t>
            </a:r>
          </a:p>
          <a:p>
            <a:pPr lvl="1" algn="just">
              <a:buFont typeface="Times New Roman" panose="02020603050405020304" pitchFamily="18" charset="0"/>
              <a:buChar char="−"/>
            </a:pPr>
            <a:r>
              <a:rPr lang="en-US" altLang="en-US" sz="1800" b="1">
                <a:solidFill>
                  <a:srgbClr val="00B050"/>
                </a:solidFill>
              </a:rPr>
              <a:t>Shall act &amp; vote </a:t>
            </a:r>
            <a:r>
              <a:rPr lang="en-US" altLang="en-US" sz="1800"/>
              <a:t>based on their personal &amp; independent opinions derived from their expertise, knowledge, and qualifications</a:t>
            </a:r>
          </a:p>
          <a:p>
            <a:pPr lvl="1" algn="just">
              <a:buFont typeface="Times New Roman" panose="02020603050405020304" pitchFamily="18" charset="0"/>
              <a:buChar char="−"/>
            </a:pPr>
            <a:r>
              <a:rPr lang="en-US" altLang="en-US" sz="1800" b="1">
                <a:solidFill>
                  <a:srgbClr val="FF0000"/>
                </a:solidFill>
              </a:rPr>
              <a:t>Shall not act or vote </a:t>
            </a:r>
            <a:r>
              <a:rPr lang="en-US" altLang="en-US" sz="1800"/>
              <a:t>based on any obligation to or any direction from any other person or organization, including an employer or client, regardless of any external commitments, agreements, contracts, or orders</a:t>
            </a:r>
          </a:p>
          <a:p>
            <a:pPr lvl="1" algn="just">
              <a:buFont typeface="Times New Roman" panose="02020603050405020304" pitchFamily="18" charset="0"/>
              <a:buChar char="−"/>
            </a:pPr>
            <a:r>
              <a:rPr lang="en-US" altLang="en-US" sz="1800" b="1">
                <a:solidFill>
                  <a:srgbClr val="FF0000"/>
                </a:solidFill>
              </a:rPr>
              <a:t>Shall not direct </a:t>
            </a:r>
            <a:r>
              <a:rPr lang="en-US" altLang="en-US" sz="1800"/>
              <a:t>the actions or votes of other participants or retaliate against other participants for fulfilling their responsibility to act &amp; vote based on their personal &amp; independently developed opinions</a:t>
            </a:r>
          </a:p>
          <a:p>
            <a:pPr algn="just"/>
            <a:r>
              <a:rPr lang="en-US" altLang="en-US" sz="1800"/>
              <a:t>By participating in standards activities using the “</a:t>
            </a:r>
            <a:r>
              <a:rPr lang="en-US" altLang="en-US" sz="1800" i="1"/>
              <a:t>individual process</a:t>
            </a:r>
            <a:r>
              <a:rPr lang="en-US" altLang="en-US" sz="1800"/>
              <a:t>”, you are deemed to accept these requirements; if you are unable to satisfy these requirements then you shall immediately cease any participation</a:t>
            </a:r>
          </a:p>
        </p:txBody>
      </p:sp>
      <p:sp>
        <p:nvSpPr>
          <p:cNvPr id="15364" name="Footer Placeholder 4"/>
          <p:cNvSpPr>
            <a:spLocks noGrp="1"/>
          </p:cNvSpPr>
          <p:nvPr>
            <p:ph type="ftr" sz="quarter" idx="10"/>
          </p:nvPr>
        </p:nvSpPr>
        <p:spPr>
          <a:xfrm>
            <a:off x="8915400" y="6475929"/>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5365"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a:t>Participants in the IEEE-SA “individual process” shall act independently of others, including employers</a:t>
            </a:r>
            <a:endParaRPr lang="en-US" altLang="en-US">
              <a:solidFill>
                <a:schemeClr val="tx2"/>
              </a:solidFill>
            </a:endParaRPr>
          </a:p>
        </p:txBody>
      </p:sp>
      <p:sp>
        <p:nvSpPr>
          <p:cNvPr id="15366"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#8</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1"/>
          </p:nvPr>
        </p:nvSpPr>
        <p:spPr>
          <a:xfrm>
            <a:off x="5841122" y="6541532"/>
            <a:ext cx="509755" cy="21036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dirty="0"/>
              <a:t>Slide </a:t>
            </a:r>
            <a:fld id="{429DFF84-D4AD-4376-8FE2-83D981F752E7}" type="slidenum">
              <a:rPr lang="en-GB" altLang="en-US" sz="1200" b="0"/>
              <a:pPr>
                <a:spcBef>
                  <a:spcPct val="0"/>
                </a:spcBef>
                <a:buFontTx/>
                <a:buNone/>
              </a:pPr>
              <a:t>19</a:t>
            </a:fld>
            <a:endParaRPr lang="en-GB" altLang="en-US" sz="1200" b="0" dirty="0"/>
          </a:p>
        </p:txBody>
      </p:sp>
      <p:sp>
        <p:nvSpPr>
          <p:cNvPr id="16387" name="Rectangle 2"/>
          <p:cNvSpPr>
            <a:spLocks noGrp="1" noChangeArrowheads="1"/>
          </p:cNvSpPr>
          <p:nvPr>
            <p:ph type="body" idx="1"/>
          </p:nvPr>
        </p:nvSpPr>
        <p:spPr>
          <a:xfrm>
            <a:off x="2209800" y="1676400"/>
            <a:ext cx="7848600" cy="4648200"/>
          </a:xfrm>
        </p:spPr>
        <p:txBody>
          <a:bodyPr/>
          <a:lstStyle/>
          <a:p>
            <a:pPr algn="just"/>
            <a:r>
              <a:rPr lang="en-US" altLang="en-US" sz="1800"/>
              <a:t>The </a:t>
            </a:r>
            <a:r>
              <a:rPr lang="en-US" altLang="en-US" sz="1800">
                <a:hlinkClick r:id="rId3"/>
              </a:rPr>
              <a:t>IEEE-SA Standards Board Bylaws </a:t>
            </a:r>
            <a:r>
              <a:rPr lang="en-US" altLang="en-US" sz="1800"/>
              <a:t>(clause 5.2.1.3) specifies that “</a:t>
            </a:r>
            <a:r>
              <a:rPr lang="en-US" altLang="en-US" sz="1800" i="1"/>
              <a:t>the standards development process shall not be dominated by any single interest category, individual, or organization</a:t>
            </a:r>
            <a:r>
              <a:rPr lang="en-US" altLang="en-US" sz="1800"/>
              <a:t>”</a:t>
            </a:r>
          </a:p>
          <a:p>
            <a:pPr lvl="1" algn="just">
              <a:buFont typeface="Times New Roman" panose="02020603050405020304" pitchFamily="18" charset="0"/>
              <a:buChar char="−"/>
            </a:pPr>
            <a:r>
              <a:rPr lang="en-US" altLang="en-US" sz="1800"/>
              <a:t>This means no participant may exercise “</a:t>
            </a:r>
            <a:r>
              <a:rPr lang="en-US" altLang="en-US" sz="1800" i="1"/>
              <a:t>authority, leadership, or influence by reason of superior leverage, strength, or representation to the exclusion of fair and equitable consideration of other viewpoints</a:t>
            </a:r>
            <a:r>
              <a:rPr lang="en-US" altLang="en-US" sz="1800"/>
              <a:t>” or “</a:t>
            </a:r>
            <a:r>
              <a:rPr lang="en-US" altLang="en-US" sz="1800" i="1"/>
              <a:t>to hinder the progress of the standards development activity</a:t>
            </a:r>
            <a:r>
              <a:rPr lang="en-US" altLang="en-US" sz="1800"/>
              <a:t>”</a:t>
            </a:r>
          </a:p>
          <a:p>
            <a:pPr algn="just">
              <a:spcBef>
                <a:spcPts val="1200"/>
              </a:spcBef>
            </a:pPr>
            <a:r>
              <a:rPr lang="en-US" altLang="en-US" sz="1800"/>
              <a:t>This rule applies equally to those participating in a standards development project and to that project’s leadership group</a:t>
            </a:r>
          </a:p>
          <a:p>
            <a:pPr algn="just">
              <a:spcBef>
                <a:spcPts val="1200"/>
              </a:spcBef>
            </a:pPr>
            <a:r>
              <a:rPr lang="en-US" altLang="en-US" sz="1800"/>
              <a:t>Any person who reasonably suspects that dominance is occurring in a standards development project is encouraged to bring the issue to the attention of the Standards Committee or the project’s IEEE-SA Program Manager</a:t>
            </a:r>
            <a:endParaRPr lang="en-US" altLang="en-US"/>
          </a:p>
        </p:txBody>
      </p:sp>
      <p:sp>
        <p:nvSpPr>
          <p:cNvPr id="16388" name="Footer Placeholder 4"/>
          <p:cNvSpPr>
            <a:spLocks noGrp="1"/>
          </p:cNvSpPr>
          <p:nvPr>
            <p:ph type="ftr" sz="quarter" idx="10"/>
          </p:nvPr>
        </p:nvSpPr>
        <p:spPr>
          <a:xfrm>
            <a:off x="8915400" y="650704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
        <p:nvSpPr>
          <p:cNvPr id="16389"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t>IEEE-SA standards activities shall allow the fair &amp;</a:t>
            </a:r>
            <a:br>
              <a:rPr lang="en-US" altLang="en-US" sz="2800"/>
            </a:br>
            <a:r>
              <a:rPr lang="en-US" altLang="en-US" sz="2800"/>
              <a:t>equitable consideration of all viewpoints</a:t>
            </a:r>
            <a:endParaRPr lang="en-US" altLang="en-US" sz="2800">
              <a:solidFill>
                <a:schemeClr val="tx2"/>
              </a:solidFill>
            </a:endParaRPr>
          </a:p>
        </p:txBody>
      </p:sp>
      <p:sp>
        <p:nvSpPr>
          <p:cNvPr id="16390"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#9</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C8C5802-0D60-46E2-A811-3DDD2A430FA1}"/>
              </a:ext>
            </a:extLst>
          </p:cNvPr>
          <p:cNvSpPr>
            <a:spLocks noGrp="1"/>
          </p:cNvSpPr>
          <p:nvPr>
            <p:ph type="title"/>
          </p:nvPr>
        </p:nvSpPr>
        <p:spPr/>
        <p:txBody>
          <a:bodyPr/>
          <a:lstStyle/>
          <a:p>
            <a:r>
              <a:rPr lang="en-CA" dirty="0"/>
              <a:t>Abstract</a:t>
            </a:r>
          </a:p>
        </p:txBody>
      </p:sp>
      <p:sp>
        <p:nvSpPr>
          <p:cNvPr id="5" name="Content Placeholder 4">
            <a:extLst>
              <a:ext uri="{FF2B5EF4-FFF2-40B4-BE49-F238E27FC236}">
                <a16:creationId xmlns:a16="http://schemas.microsoft.com/office/drawing/2014/main" id="{CE3CB10D-55A8-4529-BEDD-F608F8F8F2BA}"/>
              </a:ext>
            </a:extLst>
          </p:cNvPr>
          <p:cNvSpPr>
            <a:spLocks noGrp="1"/>
          </p:cNvSpPr>
          <p:nvPr>
            <p:ph idx="1"/>
          </p:nvPr>
        </p:nvSpPr>
        <p:spPr/>
        <p:txBody>
          <a:bodyPr/>
          <a:lstStyle/>
          <a:p>
            <a:pPr marL="0" indent="0">
              <a:buNone/>
            </a:pPr>
            <a:r>
              <a:rPr lang="en-US" altLang="en-US" dirty="0"/>
              <a:t>This presentation contains the IEEE 802.11 </a:t>
            </a:r>
            <a:r>
              <a:rPr lang="en-US" altLang="en-US" dirty="0" err="1"/>
              <a:t>REVme</a:t>
            </a:r>
            <a:r>
              <a:rPr lang="en-US" altLang="en-US" dirty="0"/>
              <a:t> agenda for the May 2021 session.</a:t>
            </a:r>
            <a:endParaRPr lang="en-CA" dirty="0"/>
          </a:p>
        </p:txBody>
      </p:sp>
      <p:sp>
        <p:nvSpPr>
          <p:cNvPr id="2" name="Footer Placeholder 1">
            <a:extLst>
              <a:ext uri="{FF2B5EF4-FFF2-40B4-BE49-F238E27FC236}">
                <a16:creationId xmlns:a16="http://schemas.microsoft.com/office/drawing/2014/main" id="{9E02E723-23B8-494B-B023-844FE9E508BE}"/>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D2AAB4D-61D0-4EF4-81DA-F406BA500B73}"/>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2</a:t>
            </a:fld>
            <a:endParaRPr lang="en-US" altLang="en-US"/>
          </a:p>
        </p:txBody>
      </p:sp>
    </p:spTree>
    <p:extLst>
      <p:ext uri="{BB962C8B-B14F-4D97-AF65-F5344CB8AC3E}">
        <p14:creationId xmlns:p14="http://schemas.microsoft.com/office/powerpoint/2010/main" val="1366082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1"/>
          </p:nvPr>
        </p:nvSpPr>
        <p:spPr>
          <a:xfrm>
            <a:off x="5841122" y="6475929"/>
            <a:ext cx="50975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2D29FD15-C8C6-4C3A-8122-F78641BD8AE7}" type="slidenum">
              <a:rPr lang="en-US" altLang="en-US" sz="1200" b="0"/>
              <a:pPr>
                <a:spcBef>
                  <a:spcPct val="0"/>
                </a:spcBef>
                <a:buFontTx/>
                <a:buNone/>
              </a:pPr>
              <a:t>20</a:t>
            </a:fld>
            <a:endParaRPr lang="en-US" altLang="en-US" sz="1200" b="0" dirty="0"/>
          </a:p>
        </p:txBody>
      </p:sp>
      <p:sp>
        <p:nvSpPr>
          <p:cNvPr id="1741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Required notices</a:t>
            </a:r>
          </a:p>
        </p:txBody>
      </p:sp>
      <p:sp>
        <p:nvSpPr>
          <p:cNvPr id="17412" name="Rectangle 3"/>
          <p:cNvSpPr txBox="1">
            <a:spLocks noChangeArrowheads="1"/>
          </p:cNvSpPr>
          <p:nvPr/>
        </p:nvSpPr>
        <p:spPr bwMode="auto">
          <a:xfrm>
            <a:off x="2209800" y="1676400"/>
            <a:ext cx="7772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spcBef>
                <a:spcPts val="300"/>
              </a:spcBef>
              <a:buNone/>
            </a:pPr>
            <a:r>
              <a:rPr lang="en-US" altLang="en-US" dirty="0"/>
              <a:t>Patent FAQ </a:t>
            </a:r>
          </a:p>
          <a:p>
            <a:pPr>
              <a:spcBef>
                <a:spcPct val="0"/>
              </a:spcBef>
              <a:spcAft>
                <a:spcPts val="900"/>
              </a:spcAft>
              <a:buNone/>
            </a:pPr>
            <a:r>
              <a:rPr lang="en-US" altLang="en-US" sz="1800" dirty="0">
                <a:hlinkClick r:id="rId3"/>
              </a:rPr>
              <a:t>http://standards.ieee.org/board/pat/faq.pdf</a:t>
            </a:r>
            <a:r>
              <a:rPr lang="en-US" altLang="en-US" sz="1800" dirty="0"/>
              <a:t> </a:t>
            </a:r>
          </a:p>
          <a:p>
            <a:pPr algn="just">
              <a:spcBef>
                <a:spcPts val="300"/>
              </a:spcBef>
              <a:buNone/>
            </a:pPr>
            <a:r>
              <a:rPr lang="en-US" altLang="en-US" dirty="0"/>
              <a:t>Disclosure of Affiliation</a:t>
            </a:r>
          </a:p>
          <a:p>
            <a:pPr algn="just">
              <a:spcBef>
                <a:spcPts val="300"/>
              </a:spcBef>
              <a:buNone/>
            </a:pPr>
            <a:r>
              <a:rPr lang="en-US" altLang="en-US" sz="1800" dirty="0">
                <a:hlinkClick r:id="rId4"/>
              </a:rPr>
              <a:t>http://standards.ieee.org/faqs/affiliationFAQ.html</a:t>
            </a:r>
            <a:endParaRPr lang="en-US" altLang="en-US" dirty="0"/>
          </a:p>
          <a:p>
            <a:pPr algn="just">
              <a:spcBef>
                <a:spcPts val="1200"/>
              </a:spcBef>
              <a:buNone/>
            </a:pPr>
            <a:r>
              <a:rPr lang="en-US" altLang="en-US" dirty="0"/>
              <a:t>Anti-Trust Guidelines </a:t>
            </a:r>
          </a:p>
          <a:p>
            <a:pPr algn="just">
              <a:spcBef>
                <a:spcPct val="0"/>
              </a:spcBef>
              <a:spcAft>
                <a:spcPts val="900"/>
              </a:spcAft>
              <a:buNone/>
            </a:pPr>
            <a:r>
              <a:rPr lang="en-US" altLang="en-US" sz="1800" dirty="0">
                <a:hlinkClick r:id="rId5"/>
              </a:rPr>
              <a:t>http://standards.ieee.org/resources/antitrust-guidelines.pdf</a:t>
            </a:r>
            <a:endParaRPr lang="en-US" altLang="en-US" dirty="0"/>
          </a:p>
          <a:p>
            <a:pPr algn="just">
              <a:spcBef>
                <a:spcPts val="300"/>
              </a:spcBef>
              <a:buNone/>
            </a:pPr>
            <a:r>
              <a:rPr lang="en-US" altLang="en-US" dirty="0"/>
              <a:t>Code of Ethics</a:t>
            </a:r>
          </a:p>
          <a:p>
            <a:pPr>
              <a:spcBef>
                <a:spcPct val="0"/>
              </a:spcBef>
              <a:spcAft>
                <a:spcPts val="900"/>
              </a:spcAft>
              <a:buNone/>
            </a:pPr>
            <a:r>
              <a:rPr lang="en-US" altLang="en-US" sz="1800" dirty="0">
                <a:hlinkClick r:id="rId6"/>
              </a:rPr>
              <a:t>http://www.ieee.org/web/membership/ethics/code_ethics.html</a:t>
            </a:r>
            <a:r>
              <a:rPr lang="en-US" altLang="en-US" sz="1800" dirty="0"/>
              <a:t>  </a:t>
            </a:r>
            <a:endParaRPr lang="en-US" altLang="en-US" dirty="0"/>
          </a:p>
          <a:p>
            <a:pPr algn="just">
              <a:spcBef>
                <a:spcPts val="300"/>
              </a:spcBef>
              <a:buNone/>
            </a:pPr>
            <a:r>
              <a:rPr lang="en-US" altLang="en-US" dirty="0"/>
              <a:t>IEEE 802.11 Working Group Operations Manual </a:t>
            </a:r>
          </a:p>
          <a:p>
            <a:pPr algn="just">
              <a:spcBef>
                <a:spcPts val="300"/>
              </a:spcBef>
              <a:spcAft>
                <a:spcPts val="300"/>
              </a:spcAft>
              <a:buNone/>
            </a:pPr>
            <a:r>
              <a:rPr lang="nl-NL" altLang="en-US" sz="1800" dirty="0">
                <a:hlinkClick r:id="rId7"/>
              </a:rPr>
              <a:t>https://mentor.ieee.org/802.11/dcn/14/11-14-0629-22-0000-802-11-operations-manual.docx</a:t>
            </a:r>
            <a:r>
              <a:rPr lang="nl-NL" altLang="en-US" sz="1800" dirty="0"/>
              <a:t> </a:t>
            </a:r>
          </a:p>
        </p:txBody>
      </p:sp>
      <p:sp>
        <p:nvSpPr>
          <p:cNvPr id="17413" name="Footer Placeholder 4"/>
          <p:cNvSpPr>
            <a:spLocks noGrp="1"/>
          </p:cNvSpPr>
          <p:nvPr>
            <p:ph type="ftr" sz="quarter" idx="10"/>
          </p:nvPr>
        </p:nvSpPr>
        <p:spPr>
          <a:xfrm>
            <a:off x="8915400" y="6475929"/>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1"/>
          </p:nvPr>
        </p:nvSpPr>
        <p:spPr>
          <a:xfrm>
            <a:off x="5879594" y="6514447"/>
            <a:ext cx="43281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87201003-0ED1-41BE-B15E-A3F7676968BE}" type="slidenum">
              <a:rPr lang="en-US" altLang="en-US" sz="1200" b="0"/>
              <a:pPr>
                <a:spcBef>
                  <a:spcPct val="0"/>
                </a:spcBef>
                <a:buFontTx/>
                <a:buNone/>
              </a:pPr>
              <a:t>3</a:t>
            </a:fld>
            <a:endParaRPr lang="en-US" altLang="en-US" sz="1200" b="0" dirty="0"/>
          </a:p>
        </p:txBody>
      </p:sp>
      <p:sp>
        <p:nvSpPr>
          <p:cNvPr id="8195" name="Rectangle 3"/>
          <p:cNvSpPr>
            <a:spLocks noGrp="1" noChangeArrowheads="1"/>
          </p:cNvSpPr>
          <p:nvPr>
            <p:ph type="body" idx="4294967295"/>
          </p:nvPr>
        </p:nvSpPr>
        <p:spPr>
          <a:xfrm>
            <a:off x="2209800" y="1524000"/>
            <a:ext cx="7772400" cy="4114800"/>
          </a:xfrm>
        </p:spPr>
        <p:txBody>
          <a:bodyPr/>
          <a:lstStyle/>
          <a:p>
            <a:r>
              <a:rPr lang="en-US" altLang="en-US" sz="1800" dirty="0"/>
              <a:t>Please announce your affiliation when you first address the group during a meeting slot</a:t>
            </a:r>
          </a:p>
          <a:p>
            <a:r>
              <a:rPr lang="en-US" altLang="en-US" sz="1800" dirty="0"/>
              <a:t>Cell Phones to be silent or Off</a:t>
            </a:r>
          </a:p>
          <a:p>
            <a:r>
              <a:rPr lang="en-US" altLang="en-US" sz="1800" dirty="0"/>
              <a:t>Attendance recording procedures</a:t>
            </a:r>
          </a:p>
          <a:p>
            <a:pPr lvl="1"/>
            <a:r>
              <a:rPr lang="en-US" altLang="zh-CN" sz="1600" u="sng" dirty="0">
                <a:hlinkClick r:id="rId3"/>
              </a:rPr>
              <a:t>https://imat.ieee.org/attendance</a:t>
            </a:r>
            <a:r>
              <a:rPr lang="en-US" altLang="zh-CN" sz="1600" dirty="0"/>
              <a:t> </a:t>
            </a:r>
            <a:endParaRPr lang="en-US" altLang="en-US" sz="1600" dirty="0"/>
          </a:p>
          <a:p>
            <a:r>
              <a:rPr lang="en-US" altLang="en-US" sz="1800" dirty="0"/>
              <a:t>Documentation</a:t>
            </a:r>
          </a:p>
          <a:p>
            <a:pPr lvl="1" algn="just"/>
            <a:r>
              <a:rPr lang="en-US" altLang="en-US" sz="1600" dirty="0">
                <a:hlinkClick r:id="rId4"/>
              </a:rPr>
              <a:t>http://mentor.ieee.org</a:t>
            </a:r>
            <a:endParaRPr lang="en-US" altLang="en-US" sz="1600" dirty="0"/>
          </a:p>
          <a:p>
            <a:pPr lvl="1" algn="just"/>
            <a:r>
              <a:rPr lang="en-US" altLang="en-US" sz="1600" dirty="0"/>
              <a:t>Use “</a:t>
            </a:r>
            <a:r>
              <a:rPr lang="en-US" altLang="ja-JP" sz="1600" dirty="0" err="1">
                <a:solidFill>
                  <a:srgbClr val="0000FF"/>
                </a:solidFill>
              </a:rPr>
              <a:t>TGm</a:t>
            </a:r>
            <a:r>
              <a:rPr lang="en-US" altLang="en-US" sz="1600" dirty="0"/>
              <a:t>”</a:t>
            </a:r>
            <a:r>
              <a:rPr lang="en-US" altLang="ja-JP" sz="1600" dirty="0"/>
              <a:t> for submission</a:t>
            </a:r>
          </a:p>
          <a:p>
            <a:pPr lvl="1" algn="just"/>
            <a:r>
              <a:rPr lang="en-US" altLang="en-US" sz="1600" dirty="0"/>
              <a:t>If you plan to make a submission, be sure it does not contain company logos or advertising</a:t>
            </a:r>
          </a:p>
          <a:p>
            <a:pPr lvl="1" algn="just"/>
            <a:r>
              <a:rPr lang="en-US" altLang="en-US" sz="1600" b="1" dirty="0">
                <a:solidFill>
                  <a:srgbClr val="FF0000"/>
                </a:solidFill>
              </a:rPr>
              <a:t>Documents are prepared by individuals, not companies</a:t>
            </a:r>
          </a:p>
          <a:p>
            <a:r>
              <a:rPr lang="en-US" altLang="en-US" sz="1800" dirty="0"/>
              <a:t>Questions on voting status, ballot pool status, email reflector, document server, or member</a:t>
            </a:r>
            <a:r>
              <a:rPr lang="en-US" altLang="ja-JP" sz="1800" dirty="0"/>
              <a:t>’s area access</a:t>
            </a:r>
          </a:p>
          <a:p>
            <a:pPr lvl="1"/>
            <a:r>
              <a:rPr lang="en-US" altLang="en-US" sz="1600" dirty="0"/>
              <a:t>Contact Jon Rosdahl –  </a:t>
            </a:r>
            <a:r>
              <a:rPr lang="en-US" altLang="en-US" sz="1600" dirty="0">
                <a:hlinkClick r:id="rId5"/>
              </a:rPr>
              <a:t>jrosdahl@ieee.org</a:t>
            </a:r>
            <a:endParaRPr lang="en-US" altLang="en-US" sz="1600" dirty="0"/>
          </a:p>
          <a:p>
            <a:r>
              <a:rPr lang="en-US" altLang="zh-CN" sz="1800" dirty="0"/>
              <a:t>Patent Reminder – See slides 11-20</a:t>
            </a:r>
            <a:endParaRPr lang="zh-CN" altLang="en-US" sz="1800" dirty="0"/>
          </a:p>
        </p:txBody>
      </p:sp>
      <p:sp>
        <p:nvSpPr>
          <p:cNvPr id="8196"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dirty="0">
                <a:solidFill>
                  <a:schemeClr val="tx2"/>
                </a:solidFill>
              </a:rPr>
              <a:t>Chair’s Welcome and Patent Reminder</a:t>
            </a:r>
          </a:p>
        </p:txBody>
      </p:sp>
      <p:sp>
        <p:nvSpPr>
          <p:cNvPr id="8197" name="Footer Placeholder 4"/>
          <p:cNvSpPr>
            <a:spLocks noGrp="1"/>
          </p:cNvSpPr>
          <p:nvPr>
            <p:ph type="ftr" sz="quarter" idx="10"/>
          </p:nvPr>
        </p:nvSpPr>
        <p:spPr>
          <a:xfrm>
            <a:off x="8915400" y="6514447"/>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Michael Montemurro, Huawei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4</a:t>
            </a:fld>
            <a:endParaRPr lang="en-US"/>
          </a:p>
        </p:txBody>
      </p:sp>
      <p:sp>
        <p:nvSpPr>
          <p:cNvPr id="4101" name="Rectangle 2"/>
          <p:cNvSpPr>
            <a:spLocks noGrp="1" noChangeArrowheads="1"/>
          </p:cNvSpPr>
          <p:nvPr>
            <p:ph type="title"/>
          </p:nvPr>
        </p:nvSpPr>
        <p:spPr>
          <a:xfrm>
            <a:off x="2209800" y="685800"/>
            <a:ext cx="7772400" cy="457200"/>
          </a:xfrm>
        </p:spPr>
        <p:txBody>
          <a:bodyPr/>
          <a:lstStyle/>
          <a:p>
            <a:r>
              <a:rPr lang="en-US" altLang="en-US" sz="2400" dirty="0" err="1"/>
              <a:t>REVme</a:t>
            </a:r>
            <a:r>
              <a:rPr lang="en-US" altLang="en-US" sz="2400" dirty="0"/>
              <a:t> Agenda</a:t>
            </a:r>
          </a:p>
        </p:txBody>
      </p:sp>
      <p:sp>
        <p:nvSpPr>
          <p:cNvPr id="4103" name="Rectangle 19"/>
          <p:cNvSpPr>
            <a:spLocks noChangeArrowheads="1"/>
          </p:cNvSpPr>
          <p:nvPr/>
        </p:nvSpPr>
        <p:spPr bwMode="auto">
          <a:xfrm>
            <a:off x="914400" y="1371600"/>
            <a:ext cx="48006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Tuesday May 11, 4pm ET</a:t>
            </a:r>
          </a:p>
          <a:p>
            <a:pPr lvl="1"/>
            <a:r>
              <a:rPr lang="en-US" altLang="en-US" sz="1400" dirty="0"/>
              <a:t>Chair’s Welcome, Policy &amp; patent reminder</a:t>
            </a:r>
          </a:p>
          <a:p>
            <a:pPr lvl="1"/>
            <a:r>
              <a:rPr lang="en-US" altLang="en-US" sz="1400" dirty="0"/>
              <a:t>Approve agenda</a:t>
            </a:r>
          </a:p>
          <a:p>
            <a:pPr lvl="1"/>
            <a:r>
              <a:rPr lang="en-US" altLang="en-US" sz="1400" dirty="0"/>
              <a:t>Minutes Approval</a:t>
            </a:r>
          </a:p>
          <a:p>
            <a:pPr lvl="1"/>
            <a:r>
              <a:rPr lang="en-US" altLang="en-US" sz="1400" dirty="0"/>
              <a:t>Editor Report</a:t>
            </a:r>
          </a:p>
          <a:p>
            <a:pPr lvl="1"/>
            <a:r>
              <a:rPr lang="en-GB" sz="1400" dirty="0"/>
              <a:t>Comment Resolution</a:t>
            </a:r>
          </a:p>
          <a:p>
            <a:pPr lvl="2"/>
            <a:r>
              <a:rPr lang="pt-BR" sz="1100" i="1" dirty="0"/>
              <a:t>Announcement: Call for contribution on 11-21/787 </a:t>
            </a:r>
          </a:p>
          <a:p>
            <a:pPr lvl="2"/>
            <a:r>
              <a:rPr lang="pt-BR" sz="1100" dirty="0"/>
              <a:t>11-21/695–Montemurro (Huawei) – CIDs 51-80</a:t>
            </a:r>
          </a:p>
          <a:p>
            <a:pPr lvl="2"/>
            <a:r>
              <a:rPr lang="pt-BR" sz="1100" dirty="0"/>
              <a:t>11-21/688 - Ganesh Venkatesan (Intel) – CIDs</a:t>
            </a:r>
          </a:p>
          <a:p>
            <a:pPr lvl="2"/>
            <a:r>
              <a:rPr lang="pt-BR" sz="1100" dirty="0"/>
              <a:t>11-21/766 – David Goodall (Morse)  - 11ah interop issue</a:t>
            </a:r>
          </a:p>
          <a:p>
            <a:pPr lvl="2"/>
            <a:r>
              <a:rPr lang="pt-BR" sz="1100" dirty="0"/>
              <a:t>Mark Rison (Samsung) – CIDs 315, 276, 238, 559</a:t>
            </a:r>
          </a:p>
          <a:p>
            <a:pPr lvl="1"/>
            <a:r>
              <a:rPr lang="en-US" altLang="en-US" sz="1400" dirty="0"/>
              <a:t>Recess</a:t>
            </a:r>
          </a:p>
          <a:p>
            <a:pPr lvl="2"/>
            <a:endParaRPr lang="en-GB" dirty="0"/>
          </a:p>
          <a:p>
            <a:pPr lvl="2"/>
            <a:endParaRPr lang="en-GB" sz="1400" dirty="0"/>
          </a:p>
          <a:p>
            <a:pPr lvl="2"/>
            <a:br>
              <a:rPr lang="en-GB" sz="100" dirty="0"/>
            </a:br>
            <a:endParaRPr lang="en-GB" sz="100" dirty="0"/>
          </a:p>
        </p:txBody>
      </p:sp>
      <p:sp>
        <p:nvSpPr>
          <p:cNvPr id="10" name="Rectangle 19">
            <a:extLst>
              <a:ext uri="{FF2B5EF4-FFF2-40B4-BE49-F238E27FC236}">
                <a16:creationId xmlns:a16="http://schemas.microsoft.com/office/drawing/2014/main" id="{CC2AB40D-EE73-4F6E-AF6C-5BB8815A67AA}"/>
              </a:ext>
            </a:extLst>
          </p:cNvPr>
          <p:cNvSpPr>
            <a:spLocks noChangeArrowheads="1"/>
          </p:cNvSpPr>
          <p:nvPr/>
        </p:nvSpPr>
        <p:spPr bwMode="auto">
          <a:xfrm>
            <a:off x="6998870" y="1431758"/>
            <a:ext cx="44958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Thursday May 13, 4pm ET</a:t>
            </a:r>
          </a:p>
          <a:p>
            <a:pPr lvl="1"/>
            <a:r>
              <a:rPr lang="en-CA" altLang="en-US" sz="1400" dirty="0"/>
              <a:t>Motions – doc 11-21/758r0</a:t>
            </a:r>
          </a:p>
          <a:p>
            <a:pPr lvl="1"/>
            <a:r>
              <a:rPr lang="en-CA" altLang="en-US" sz="1400" dirty="0"/>
              <a:t>Issues</a:t>
            </a:r>
            <a:endParaRPr lang="en-CA" altLang="en-US" sz="600" dirty="0"/>
          </a:p>
          <a:p>
            <a:pPr lvl="1"/>
            <a:r>
              <a:rPr lang="en-CA" altLang="en-US" sz="1400" dirty="0"/>
              <a:t>Comment Resolution</a:t>
            </a:r>
          </a:p>
          <a:p>
            <a:pPr lvl="2"/>
            <a:r>
              <a:rPr lang="en-CA" dirty="0"/>
              <a:t>11-21/769 – Emily (Intel) – Editor CIDs (1hr)</a:t>
            </a:r>
          </a:p>
          <a:p>
            <a:pPr lvl="2"/>
            <a:r>
              <a:rPr lang="en-CA" dirty="0"/>
              <a:t>11-21/730 – Edward (Huawei) – Editor2 CIDs</a:t>
            </a:r>
          </a:p>
          <a:p>
            <a:pPr lvl="1"/>
            <a:r>
              <a:rPr lang="en-CA" altLang="en-US" sz="1400" dirty="0"/>
              <a:t>Timeline, Teleconferences, Plan for July</a:t>
            </a:r>
            <a:endParaRPr lang="en-CA" altLang="en-US" sz="1200" dirty="0"/>
          </a:p>
          <a:p>
            <a:pPr lvl="1"/>
            <a:r>
              <a:rPr lang="en-CA" altLang="en-US" sz="1400" dirty="0" err="1"/>
              <a:t>AoB</a:t>
            </a:r>
            <a:endParaRPr lang="en-CA" altLang="en-US" sz="1600" dirty="0"/>
          </a:p>
        </p:txBody>
      </p:sp>
      <p:sp>
        <p:nvSpPr>
          <p:cNvPr id="7" name="Rectangle 19">
            <a:extLst>
              <a:ext uri="{FF2B5EF4-FFF2-40B4-BE49-F238E27FC236}">
                <a16:creationId xmlns:a16="http://schemas.microsoft.com/office/drawing/2014/main" id="{12EA73ED-8534-496E-953B-F9D898315292}"/>
              </a:ext>
            </a:extLst>
          </p:cNvPr>
          <p:cNvSpPr>
            <a:spLocks noChangeArrowheads="1"/>
          </p:cNvSpPr>
          <p:nvPr/>
        </p:nvSpPr>
        <p:spPr bwMode="auto">
          <a:xfrm>
            <a:off x="1066800" y="4419600"/>
            <a:ext cx="4648200" cy="143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Wednesday May 12, 4pm ET</a:t>
            </a:r>
          </a:p>
          <a:p>
            <a:pPr lvl="1"/>
            <a:r>
              <a:rPr lang="en-CA" altLang="en-US" sz="1400" dirty="0"/>
              <a:t>Comment Resolution (Security CIDs)</a:t>
            </a:r>
          </a:p>
          <a:p>
            <a:pPr lvl="2"/>
            <a:r>
              <a:rPr lang="en-CA" dirty="0"/>
              <a:t>11-21/716 – Dan Harkins (HPE)</a:t>
            </a:r>
          </a:p>
          <a:p>
            <a:pPr lvl="2"/>
            <a:r>
              <a:rPr lang="en-CA" dirty="0"/>
              <a:t>11-21/735 – Mark Rison (Samsung)</a:t>
            </a:r>
          </a:p>
          <a:p>
            <a:pPr lvl="2"/>
            <a:r>
              <a:rPr lang="en-CA" altLang="en-US" dirty="0">
                <a:hlinkClick r:id="rId3"/>
              </a:rPr>
              <a:t>Msg02118</a:t>
            </a:r>
            <a:r>
              <a:rPr lang="en-CA" altLang="en-US" dirty="0"/>
              <a:t> – Mark Rison (Samsung)</a:t>
            </a:r>
          </a:p>
          <a:p>
            <a:pPr lvl="2"/>
            <a:r>
              <a:rPr lang="en-CA" altLang="en-US" dirty="0"/>
              <a:t>11-21/762 – Montemurro (Huawei)</a:t>
            </a:r>
          </a:p>
          <a:p>
            <a:pPr lvl="1"/>
            <a:r>
              <a:rPr lang="en-CA" altLang="en-US" sz="1400" dirty="0"/>
              <a:t>Recess</a:t>
            </a:r>
            <a:endParaRPr lang="en-CA" altLang="en-US" sz="1800" dirty="0"/>
          </a:p>
        </p:txBody>
      </p:sp>
    </p:spTree>
    <p:extLst>
      <p:ext uri="{BB962C8B-B14F-4D97-AF65-F5344CB8AC3E}">
        <p14:creationId xmlns:p14="http://schemas.microsoft.com/office/powerpoint/2010/main" val="3830619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773046"/>
            <a:ext cx="10477501" cy="4702368"/>
          </a:xfrm>
        </p:spPr>
        <p:txBody>
          <a:bodyPr/>
          <a:lstStyle/>
          <a:p>
            <a:pPr marL="0" indent="0">
              <a:lnSpc>
                <a:spcPct val="80000"/>
              </a:lnSpc>
              <a:buNone/>
            </a:pPr>
            <a:r>
              <a:rPr lang="en-US" altLang="en-US" sz="2800" dirty="0"/>
              <a:t>Approve the minutes for </a:t>
            </a:r>
          </a:p>
          <a:p>
            <a:pPr marL="0" indent="0">
              <a:lnSpc>
                <a:spcPct val="80000"/>
              </a:lnSpc>
              <a:buNone/>
            </a:pPr>
            <a:r>
              <a:rPr lang="en-US" altLang="en-US" sz="2800" dirty="0"/>
              <a:t>the March plenary session as </a:t>
            </a:r>
          </a:p>
          <a:p>
            <a:pPr lvl="1">
              <a:lnSpc>
                <a:spcPct val="80000"/>
              </a:lnSpc>
            </a:pPr>
            <a:r>
              <a:rPr lang="en-US" altLang="en-US" sz="2400" dirty="0">
                <a:hlinkClick r:id="rId2"/>
              </a:rPr>
              <a:t>https://mentor.ieee.org/802.11/dcn/21/11-21-0643-00-000m-telecon-minutes-for-revme-march-9-11-2021.docx</a:t>
            </a:r>
            <a:r>
              <a:rPr lang="en-US" altLang="en-US" sz="2400" dirty="0"/>
              <a:t> </a:t>
            </a:r>
            <a:endParaRPr lang="en-US" altLang="en-US" dirty="0"/>
          </a:p>
          <a:p>
            <a:pPr marL="0" indent="0">
              <a:lnSpc>
                <a:spcPct val="80000"/>
              </a:lnSpc>
              <a:buNone/>
            </a:pPr>
            <a:r>
              <a:rPr lang="en-US" altLang="en-US" sz="2800" dirty="0"/>
              <a:t>and</a:t>
            </a:r>
            <a:r>
              <a:rPr lang="en-US" altLang="en-US" dirty="0"/>
              <a:t> </a:t>
            </a:r>
            <a:r>
              <a:rPr lang="en-US" altLang="en-US" sz="2800" dirty="0"/>
              <a:t>teleconferences for April 19 and April 26:</a:t>
            </a:r>
          </a:p>
          <a:p>
            <a:pPr lvl="1">
              <a:lnSpc>
                <a:spcPct val="80000"/>
              </a:lnSpc>
            </a:pPr>
            <a:r>
              <a:rPr lang="en-US" altLang="en-US" sz="2400" dirty="0">
                <a:hlinkClick r:id="rId3"/>
              </a:rPr>
              <a:t>https://mentor.ieee.org/802.11/dcn/21/11-21-0691-00-000m-telecon-minutes-for-revme-april-19-and-26.docx</a:t>
            </a:r>
            <a:r>
              <a:rPr lang="en-US" altLang="en-US" sz="2400" dirty="0"/>
              <a:t> </a:t>
            </a:r>
          </a:p>
          <a:p>
            <a:pPr lvl="1">
              <a:lnSpc>
                <a:spcPct val="80000"/>
              </a:lnSpc>
            </a:pPr>
            <a:endParaRPr lang="en-US" altLang="en-US" dirty="0"/>
          </a:p>
          <a:p>
            <a:pPr>
              <a:lnSpc>
                <a:spcPct val="80000"/>
              </a:lnSpc>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REVme</a:t>
            </a:r>
            <a:r>
              <a:rPr lang="en-CA" dirty="0"/>
              <a:t> minutes approval</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5</a:t>
            </a:fld>
            <a:endParaRPr lang="en-US" altLang="en-US"/>
          </a:p>
        </p:txBody>
      </p:sp>
    </p:spTree>
    <p:extLst>
      <p:ext uri="{BB962C8B-B14F-4D97-AF65-F5344CB8AC3E}">
        <p14:creationId xmlns:p14="http://schemas.microsoft.com/office/powerpoint/2010/main" val="1554063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773046"/>
            <a:ext cx="10477501" cy="4702368"/>
          </a:xfrm>
        </p:spPr>
        <p:txBody>
          <a:bodyPr/>
          <a:lstStyle/>
          <a:p>
            <a:pPr>
              <a:lnSpc>
                <a:spcPct val="80000"/>
              </a:lnSpc>
            </a:pPr>
            <a:r>
              <a:rPr lang="en-US" altLang="en-US" sz="1800" dirty="0"/>
              <a:t>Deprecation of 802.1D - Osama</a:t>
            </a:r>
          </a:p>
          <a:p>
            <a:pPr lvl="1">
              <a:lnSpc>
                <a:spcPct val="80000"/>
              </a:lnSpc>
            </a:pPr>
            <a:r>
              <a:rPr lang="en-US" altLang="en-US" sz="1400" dirty="0">
                <a:hlinkClick r:id="rId2"/>
              </a:rPr>
              <a:t>https://www.ieee802.org/1/files/public/docs2021/maint-parsons-802.1D_withdrawal_status-0321-v1.pdf</a:t>
            </a:r>
            <a:r>
              <a:rPr lang="en-US" altLang="en-US" sz="1400" dirty="0"/>
              <a:t>  </a:t>
            </a:r>
          </a:p>
          <a:p>
            <a:pPr>
              <a:lnSpc>
                <a:spcPct val="80000"/>
              </a:lnSpc>
            </a:pPr>
            <a:r>
              <a:rPr lang="en-US" altLang="en-US" sz="1800" dirty="0"/>
              <a:t>ESS and HESSID – Arch contribution – Mark Hamilton</a:t>
            </a:r>
          </a:p>
          <a:p>
            <a:pPr lvl="1">
              <a:lnSpc>
                <a:spcPct val="80000"/>
              </a:lnSpc>
            </a:pPr>
            <a:r>
              <a:rPr lang="en-US" altLang="en-US" sz="1400" dirty="0">
                <a:hlinkClick r:id="rId3"/>
              </a:rPr>
              <a:t>https://mentor.ieee.org/802.11/dcn/20/11-20-0177-08-0arc-liaison-to-revmd-on-ess.docx</a:t>
            </a:r>
            <a:r>
              <a:rPr lang="en-US" altLang="en-US" sz="1400" dirty="0"/>
              <a:t> </a:t>
            </a:r>
          </a:p>
          <a:p>
            <a:pPr>
              <a:lnSpc>
                <a:spcPct val="80000"/>
              </a:lnSpc>
            </a:pPr>
            <a:r>
              <a:rPr lang="en-US" altLang="en-US" sz="1800" dirty="0"/>
              <a:t>QoS re-work – Osama (re-submit comments)</a:t>
            </a:r>
          </a:p>
          <a:p>
            <a:pPr>
              <a:lnSpc>
                <a:spcPct val="80000"/>
              </a:lnSpc>
            </a:pPr>
            <a:r>
              <a:rPr lang="en-US" altLang="en-US" sz="1800" dirty="0"/>
              <a:t>Annex G removal proposal – Graham (</a:t>
            </a:r>
            <a:r>
              <a:rPr lang="en-US" altLang="en-US" sz="1800" dirty="0" err="1"/>
              <a:t>Menzo</a:t>
            </a:r>
            <a:r>
              <a:rPr lang="en-US" altLang="en-US" sz="1800" dirty="0"/>
              <a:t> will help)</a:t>
            </a:r>
          </a:p>
          <a:p>
            <a:pPr>
              <a:lnSpc>
                <a:spcPct val="80000"/>
              </a:lnSpc>
            </a:pPr>
            <a:r>
              <a:rPr lang="en-US" altLang="en-US" sz="1800" dirty="0"/>
              <a:t>Peer to peer/Direct – Emily Qi</a:t>
            </a:r>
          </a:p>
          <a:p>
            <a:pPr>
              <a:lnSpc>
                <a:spcPct val="80000"/>
              </a:lnSpc>
            </a:pPr>
            <a:r>
              <a:rPr lang="en-US" altLang="en-US" sz="1800" dirty="0"/>
              <a:t>What is a “QoS Data Frame”? – Mark Rison </a:t>
            </a:r>
          </a:p>
          <a:p>
            <a:pPr lvl="1">
              <a:lnSpc>
                <a:spcPct val="80000"/>
              </a:lnSpc>
            </a:pPr>
            <a:r>
              <a:rPr lang="en-US" altLang="en-US" sz="1400" dirty="0"/>
              <a:t>Doc 11-20/0435 for CID 4259</a:t>
            </a:r>
          </a:p>
          <a:p>
            <a:pPr>
              <a:lnSpc>
                <a:spcPct val="80000"/>
              </a:lnSpc>
            </a:pPr>
            <a:r>
              <a:rPr lang="en-US" altLang="en-US" sz="1800" dirty="0"/>
              <a:t>What does “a beacon interval” mean? – Mark Rison </a:t>
            </a:r>
          </a:p>
          <a:p>
            <a:pPr lvl="1">
              <a:lnSpc>
                <a:spcPct val="80000"/>
              </a:lnSpc>
            </a:pPr>
            <a:r>
              <a:rPr lang="en-US" altLang="en-US" sz="1400" dirty="0"/>
              <a:t>11-19/0856 under CID 2316</a:t>
            </a:r>
          </a:p>
          <a:p>
            <a:pPr>
              <a:lnSpc>
                <a:spcPct val="80000"/>
              </a:lnSpc>
            </a:pPr>
            <a:r>
              <a:rPr lang="en-US" altLang="en-US" sz="1800" dirty="0" err="1"/>
              <a:t>EAPol</a:t>
            </a:r>
            <a:r>
              <a:rPr lang="en-US" altLang="en-US" sz="1800" dirty="0"/>
              <a:t>-Key Notation – Mike Montemurro</a:t>
            </a:r>
          </a:p>
          <a:p>
            <a:pPr>
              <a:lnSpc>
                <a:spcPct val="80000"/>
              </a:lnSpc>
            </a:pPr>
            <a:r>
              <a:rPr lang="en-US" altLang="en-US" sz="1800" dirty="0"/>
              <a:t>Data Rate limiting feature – Mark Hamilton</a:t>
            </a:r>
          </a:p>
          <a:p>
            <a:pPr>
              <a:lnSpc>
                <a:spcPct val="80000"/>
              </a:lnSpc>
            </a:pPr>
            <a:r>
              <a:rPr lang="en-US" altLang="en-US" sz="1800" dirty="0"/>
              <a:t>Use of passive requirement in the specification – Joe Levy</a:t>
            </a:r>
          </a:p>
          <a:p>
            <a:pPr>
              <a:lnSpc>
                <a:spcPct val="80000"/>
              </a:lnSpc>
            </a:pPr>
            <a:r>
              <a:rPr lang="en-US" altLang="en-US" sz="1800" dirty="0"/>
              <a:t>IEEE 802.11ax problem discovered in </a:t>
            </a:r>
            <a:r>
              <a:rPr lang="en-US" altLang="en-US" sz="1800" dirty="0" err="1"/>
              <a:t>TGbe</a:t>
            </a:r>
            <a:r>
              <a:rPr lang="en-US" altLang="en-US" sz="1800" dirty="0"/>
              <a:t> and explained in doc 11-21/269</a:t>
            </a:r>
          </a:p>
          <a:p>
            <a:pPr>
              <a:lnSpc>
                <a:spcPct val="80000"/>
              </a:lnSpc>
            </a:pPr>
            <a:endParaRPr lang="en-US" altLang="en-US" sz="2000" dirty="0"/>
          </a:p>
          <a:p>
            <a:pPr>
              <a:lnSpc>
                <a:spcPct val="80000"/>
              </a:lnSpc>
            </a:pPr>
            <a:endParaRPr lang="en-US" altLang="en-US" sz="2000" dirty="0"/>
          </a:p>
          <a:p>
            <a:pPr>
              <a:lnSpc>
                <a:spcPct val="80000"/>
              </a:lnSpc>
            </a:pPr>
            <a:endParaRPr lang="en-US" altLang="en-US" sz="2000" dirty="0"/>
          </a:p>
          <a:p>
            <a:pPr>
              <a:lnSpc>
                <a:spcPct val="80000"/>
              </a:lnSpc>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REVme</a:t>
            </a:r>
            <a:r>
              <a:rPr lang="en-CA" dirty="0"/>
              <a:t> Issues</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6</a:t>
            </a:fld>
            <a:endParaRPr lang="en-US" altLang="en-US"/>
          </a:p>
        </p:txBody>
      </p:sp>
    </p:spTree>
    <p:extLst>
      <p:ext uri="{BB962C8B-B14F-4D97-AF65-F5344CB8AC3E}">
        <p14:creationId xmlns:p14="http://schemas.microsoft.com/office/powerpoint/2010/main" val="2281110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1600200"/>
            <a:ext cx="7772400" cy="4114800"/>
          </a:xfrm>
        </p:spPr>
        <p:txBody>
          <a:bodyPr/>
          <a:lstStyle/>
          <a:p>
            <a:pPr>
              <a:lnSpc>
                <a:spcPct val="80000"/>
              </a:lnSpc>
            </a:pPr>
            <a:r>
              <a:rPr lang="en-US" altLang="en-US" sz="2000" dirty="0">
                <a:solidFill>
                  <a:srgbClr val="006600"/>
                </a:solidFill>
              </a:rPr>
              <a:t>Feb 2021 – PAR Approval</a:t>
            </a:r>
          </a:p>
          <a:p>
            <a:pPr>
              <a:lnSpc>
                <a:spcPct val="80000"/>
              </a:lnSpc>
            </a:pPr>
            <a:r>
              <a:rPr lang="en-US" altLang="en-US" sz="2000" dirty="0">
                <a:solidFill>
                  <a:srgbClr val="FF3300"/>
                </a:solidFill>
              </a:rPr>
              <a:t>March 2021– Initial meeting, issue comment collection on IEEE Std 802.11-2020 (if published)</a:t>
            </a:r>
          </a:p>
          <a:p>
            <a:pPr>
              <a:lnSpc>
                <a:spcPct val="80000"/>
              </a:lnSpc>
            </a:pPr>
            <a:r>
              <a:rPr lang="en-US" altLang="en-US" sz="2000" dirty="0">
                <a:solidFill>
                  <a:srgbClr val="FF3300"/>
                </a:solidFill>
              </a:rPr>
              <a:t>March 2021 – Draft 0.00 available</a:t>
            </a:r>
          </a:p>
          <a:p>
            <a:pPr>
              <a:lnSpc>
                <a:spcPct val="80000"/>
              </a:lnSpc>
            </a:pPr>
            <a:r>
              <a:rPr lang="en-US" altLang="en-US" sz="2000" dirty="0"/>
              <a:t>May 2021 – Process CC input, 11ax, 11ay, 11ba integration begins</a:t>
            </a:r>
          </a:p>
          <a:p>
            <a:pPr>
              <a:lnSpc>
                <a:spcPct val="80000"/>
              </a:lnSpc>
            </a:pPr>
            <a:r>
              <a:rPr lang="en-US" altLang="en-US" sz="2000" dirty="0"/>
              <a:t>Nov 2021 – Initial D1.0 WG Letter ballot </a:t>
            </a:r>
          </a:p>
          <a:p>
            <a:pPr>
              <a:lnSpc>
                <a:spcPct val="80000"/>
              </a:lnSpc>
            </a:pPr>
            <a:r>
              <a:rPr lang="en-US" altLang="en-US" sz="2000" dirty="0"/>
              <a:t>May 2022 –D2.0 Recirculation LB </a:t>
            </a:r>
          </a:p>
          <a:p>
            <a:pPr>
              <a:lnSpc>
                <a:spcPct val="80000"/>
              </a:lnSpc>
            </a:pPr>
            <a:r>
              <a:rPr lang="en-US" altLang="en-US" sz="2000" dirty="0"/>
              <a:t>Jan 2023 – D3.0 Recirculation LB (</a:t>
            </a:r>
            <a:r>
              <a:rPr lang="en-US" altLang="en-US" sz="2000" dirty="0">
                <a:solidFill>
                  <a:srgbClr val="0000FF"/>
                </a:solidFill>
              </a:rPr>
              <a:t>11az + other amendments &lt;11bc, 11bd, 11bb&gt;</a:t>
            </a:r>
            <a:r>
              <a:rPr lang="en-US" altLang="en-US" sz="2000" dirty="0">
                <a:solidFill>
                  <a:srgbClr val="0070C0"/>
                </a:solidFill>
              </a:rPr>
              <a:t> </a:t>
            </a:r>
            <a:r>
              <a:rPr lang="en-US" altLang="en-US" sz="2000" dirty="0"/>
              <a:t>) </a:t>
            </a:r>
          </a:p>
          <a:p>
            <a:pPr>
              <a:lnSpc>
                <a:spcPct val="80000"/>
              </a:lnSpc>
            </a:pPr>
            <a:r>
              <a:rPr lang="en-US" altLang="en-US" sz="2000" dirty="0"/>
              <a:t>May 2023 – D4.0 Recirculation (</a:t>
            </a:r>
            <a:r>
              <a:rPr lang="en-US" altLang="en-US" sz="2000" dirty="0">
                <a:solidFill>
                  <a:srgbClr val="0000FF"/>
                </a:solidFill>
              </a:rPr>
              <a:t>other amendment integration</a:t>
            </a:r>
            <a:r>
              <a:rPr lang="en-US" altLang="en-US" sz="2000" dirty="0"/>
              <a:t>)</a:t>
            </a:r>
          </a:p>
          <a:p>
            <a:pPr>
              <a:lnSpc>
                <a:spcPct val="80000"/>
              </a:lnSpc>
            </a:pPr>
            <a:r>
              <a:rPr lang="en-US" altLang="en-US" sz="2000" dirty="0"/>
              <a:t>Jul 2023 – D5.0 Initial SA Ballot (</a:t>
            </a:r>
            <a:r>
              <a:rPr lang="en-US" altLang="en-US" sz="2000" dirty="0">
                <a:solidFill>
                  <a:srgbClr val="0000FF"/>
                </a:solidFill>
              </a:rPr>
              <a:t>pending integration</a:t>
            </a:r>
            <a:r>
              <a:rPr lang="en-US" altLang="en-US" sz="2000" dirty="0"/>
              <a:t>)</a:t>
            </a:r>
          </a:p>
          <a:p>
            <a:pPr>
              <a:lnSpc>
                <a:spcPct val="80000"/>
              </a:lnSpc>
            </a:pPr>
            <a:r>
              <a:rPr lang="en-US" altLang="en-US" sz="2000" dirty="0"/>
              <a:t>Jan 2024 – D6.0 Recirculation SA Ballot  </a:t>
            </a:r>
          </a:p>
          <a:p>
            <a:pPr>
              <a:lnSpc>
                <a:spcPct val="80000"/>
              </a:lnSpc>
            </a:pPr>
            <a:r>
              <a:rPr lang="en-US" altLang="en-US" sz="2000" dirty="0"/>
              <a:t>May 2024 – D7.0 Recirculation SA Ballot</a:t>
            </a:r>
          </a:p>
          <a:p>
            <a:pPr>
              <a:lnSpc>
                <a:spcPct val="80000"/>
              </a:lnSpc>
            </a:pPr>
            <a:r>
              <a:rPr lang="en-US" altLang="en-US" sz="2000" dirty="0"/>
              <a:t>Jun 2024 – D7.0 Recirculation SA Ballot (clean recirculation)</a:t>
            </a:r>
          </a:p>
          <a:p>
            <a:pPr>
              <a:lnSpc>
                <a:spcPct val="80000"/>
              </a:lnSpc>
            </a:pPr>
            <a:r>
              <a:rPr lang="en-US" altLang="en-US" sz="2000" dirty="0"/>
              <a:t>Sep 2024 – </a:t>
            </a:r>
            <a:r>
              <a:rPr lang="en-US" altLang="en-US" sz="2000" dirty="0" err="1"/>
              <a:t>RevCom</a:t>
            </a:r>
            <a:r>
              <a:rPr lang="en-US" altLang="en-US" sz="2000" dirty="0"/>
              <a:t>/SASB Approval</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TGme</a:t>
            </a:r>
            <a:r>
              <a:rPr lang="en-CA" dirty="0"/>
              <a:t> Timeline</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7</a:t>
            </a:fld>
            <a:endParaRPr lang="en-US" altLang="en-US"/>
          </a:p>
        </p:txBody>
      </p:sp>
    </p:spTree>
    <p:extLst>
      <p:ext uri="{BB962C8B-B14F-4D97-AF65-F5344CB8AC3E}">
        <p14:creationId xmlns:p14="http://schemas.microsoft.com/office/powerpoint/2010/main" val="915059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E03B76-EBEA-4DED-BAEC-722D0C672AE5}"/>
              </a:ext>
            </a:extLst>
          </p:cNvPr>
          <p:cNvSpPr>
            <a:spLocks noGrp="1"/>
          </p:cNvSpPr>
          <p:nvPr>
            <p:ph type="title"/>
          </p:nvPr>
        </p:nvSpPr>
        <p:spPr/>
        <p:txBody>
          <a:bodyPr/>
          <a:lstStyle/>
          <a:p>
            <a:r>
              <a:rPr lang="en-CA" dirty="0"/>
              <a:t>Motion to Approve Initial Timeline </a:t>
            </a:r>
          </a:p>
        </p:txBody>
      </p:sp>
      <p:sp>
        <p:nvSpPr>
          <p:cNvPr id="5" name="Content Placeholder 4">
            <a:extLst>
              <a:ext uri="{FF2B5EF4-FFF2-40B4-BE49-F238E27FC236}">
                <a16:creationId xmlns:a16="http://schemas.microsoft.com/office/drawing/2014/main" id="{1DAD24F5-A556-4662-B5DA-D2EBC9A06A50}"/>
              </a:ext>
            </a:extLst>
          </p:cNvPr>
          <p:cNvSpPr>
            <a:spLocks noGrp="1"/>
          </p:cNvSpPr>
          <p:nvPr>
            <p:ph idx="1"/>
          </p:nvPr>
        </p:nvSpPr>
        <p:spPr/>
        <p:txBody>
          <a:bodyPr/>
          <a:lstStyle/>
          <a:p>
            <a:pPr marL="0" indent="0">
              <a:buNone/>
            </a:pPr>
            <a:r>
              <a:rPr lang="en-CA" dirty="0"/>
              <a:t>To approve the timeline posted on Slide 6 of &lt;this&gt; document as the initial timeline for </a:t>
            </a:r>
            <a:r>
              <a:rPr lang="en-CA" dirty="0" err="1"/>
              <a:t>REVme</a:t>
            </a:r>
            <a:r>
              <a:rPr lang="en-CA" dirty="0"/>
              <a:t>.</a:t>
            </a:r>
          </a:p>
          <a:p>
            <a:pPr marL="0" indent="0">
              <a:buNone/>
            </a:pPr>
            <a:r>
              <a:rPr lang="en-CA" dirty="0"/>
              <a:t>Moved: &lt;&gt;</a:t>
            </a:r>
          </a:p>
          <a:p>
            <a:pPr marL="0" indent="0">
              <a:buNone/>
            </a:pPr>
            <a:r>
              <a:rPr lang="en-CA" dirty="0"/>
              <a:t>Seconded: &lt;&gt;</a:t>
            </a:r>
          </a:p>
          <a:p>
            <a:pPr marL="0" indent="0">
              <a:buNone/>
            </a:pPr>
            <a:r>
              <a:rPr lang="en-CA" dirty="0"/>
              <a:t>Results: &lt;&gt;</a:t>
            </a:r>
          </a:p>
        </p:txBody>
      </p:sp>
      <p:sp>
        <p:nvSpPr>
          <p:cNvPr id="2" name="Footer Placeholder 1">
            <a:extLst>
              <a:ext uri="{FF2B5EF4-FFF2-40B4-BE49-F238E27FC236}">
                <a16:creationId xmlns:a16="http://schemas.microsoft.com/office/drawing/2014/main" id="{F75B0717-CF0A-486C-B708-9D96E8700276}"/>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A2E3FFF2-5B0B-4181-A47F-FE9D56B01AB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8</a:t>
            </a:fld>
            <a:endParaRPr lang="en-US" altLang="en-US"/>
          </a:p>
        </p:txBody>
      </p:sp>
    </p:spTree>
    <p:extLst>
      <p:ext uri="{BB962C8B-B14F-4D97-AF65-F5344CB8AC3E}">
        <p14:creationId xmlns:p14="http://schemas.microsoft.com/office/powerpoint/2010/main" val="2289214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2022663"/>
            <a:ext cx="7772400" cy="4114800"/>
          </a:xfrm>
        </p:spPr>
        <p:txBody>
          <a:bodyPr/>
          <a:lstStyle/>
          <a:p>
            <a:pPr>
              <a:lnSpc>
                <a:spcPct val="80000"/>
              </a:lnSpc>
            </a:pPr>
            <a:r>
              <a:rPr lang="en-US" altLang="en-US" sz="2000" dirty="0"/>
              <a:t>Next call: Monday May 24 </a:t>
            </a:r>
          </a:p>
          <a:p>
            <a:pPr marL="0" indent="0">
              <a:lnSpc>
                <a:spcPct val="80000"/>
              </a:lnSpc>
              <a:buNone/>
            </a:pPr>
            <a:endParaRPr lang="en-US" altLang="en-US" sz="2000" dirty="0"/>
          </a:p>
          <a:p>
            <a:pPr>
              <a:lnSpc>
                <a:spcPct val="80000"/>
              </a:lnSpc>
            </a:pPr>
            <a:r>
              <a:rPr lang="en-US" altLang="en-US" sz="2000" dirty="0"/>
              <a:t>Mar xx, Apr xx – Monday 10am ET, 2hrs</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a:t>Teleconference – Meeting plan until July</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9</a:t>
            </a:fld>
            <a:endParaRPr lang="en-US" altLang="en-US"/>
          </a:p>
        </p:txBody>
      </p:sp>
    </p:spTree>
    <p:extLst>
      <p:ext uri="{BB962C8B-B14F-4D97-AF65-F5344CB8AC3E}">
        <p14:creationId xmlns:p14="http://schemas.microsoft.com/office/powerpoint/2010/main" val="3056178945"/>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107870</TotalTime>
  <Words>2215</Words>
  <Application>Microsoft Office PowerPoint</Application>
  <PresentationFormat>Widescreen</PresentationFormat>
  <Paragraphs>238</Paragraphs>
  <Slides>20</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7" baseType="lpstr">
      <vt:lpstr>Arial</vt:lpstr>
      <vt:lpstr>Calibri</vt:lpstr>
      <vt:lpstr>Helvetica</vt:lpstr>
      <vt:lpstr>Monotype Sorts</vt:lpstr>
      <vt:lpstr>Times New Roman</vt:lpstr>
      <vt:lpstr>802-11-Submission</vt:lpstr>
      <vt:lpstr>Document</vt:lpstr>
      <vt:lpstr>PowerPoint Presentation</vt:lpstr>
      <vt:lpstr>Abstract</vt:lpstr>
      <vt:lpstr>PowerPoint Presentation</vt:lpstr>
      <vt:lpstr>REVme Agenda</vt:lpstr>
      <vt:lpstr>REVme minutes approval</vt:lpstr>
      <vt:lpstr>REVme Issues</vt:lpstr>
      <vt:lpstr>TGme Timeline</vt:lpstr>
      <vt:lpstr>Motion to Approve Initial Timeline </vt:lpstr>
      <vt:lpstr>Teleconference – Meeting plan until July</vt:lpstr>
      <vt:lpstr>References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Marvell Semiconductor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11-21/583</dc:title>
  <dc:subject>Task Group AY November 2015 Meeting Agenda</dc:subject>
  <dc:creator>"mmontemurro@blackberry.com" &lt;mmontemurro@blackberry.com&gt;</dc:creator>
  <cp:keywords>May 2021</cp:keywords>
  <dc:description/>
  <cp:lastModifiedBy>Michael Montemurro</cp:lastModifiedBy>
  <cp:revision>4586</cp:revision>
  <cp:lastPrinted>2014-11-04T15:04:57Z</cp:lastPrinted>
  <dcterms:created xsi:type="dcterms:W3CDTF">2007-04-17T18:10:23Z</dcterms:created>
  <dcterms:modified xsi:type="dcterms:W3CDTF">2021-05-07T18:40:28Z</dcterms:modified>
  <cp:category>Agenda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_2015_ms_pID_725343">
    <vt:lpwstr>(3)MQ280qaauPybJRi62kUpZA41Bfd9s0tKU0L1gHYSXuruirnW+yggUxaM5lwCnXMYFeAu5LmE
EGt+ZYFA0mZ37Ikq5v9LbLZ7CLIpcwEf7a3Wsdc+OXbkMYbd2/pnYTSVvKs98qmWW6bS6wY7
v6zx1BiLMvevH6TxJdaBgHMJBUpTYVEQdkmjnLjxYHHw4HdzjFaoCmaQ+1lE4vsZzyePy9AY
4fn+21KMpWyAaI5gMM</vt:lpwstr>
  </property>
  <property fmtid="{D5CDD505-2E9C-101B-9397-08002B2CF9AE}" pid="27" name="_2015_ms_pID_7253431">
    <vt:lpwstr>MSLji7apc1dElFbOOZh69G3eK9lHGPPDbRohc7vQ0dRHT9QjgefLTK
Z9vWckHJjpkVFbIUJKmjejzu/JTPbbmQtrK9zbv+pb5mzwaJkB4FdR2Z6kkeeKZ8JkmVr1po
fy0xPFuthS93zpBH5HbjKHWMAdPTnHfw7Us5kCrYNMd5ZWipYz6kbw2sD07XbQKcT61BLa+I
ZWXAMy6geR7JLrbZsG3WXhEB6z8Xpxz8VVGC</vt:lpwstr>
  </property>
  <property fmtid="{D5CDD505-2E9C-101B-9397-08002B2CF9AE}" pid="28" name="_2015_ms_pID_7253432">
    <vt:lpwstr>Mw==</vt:lpwstr>
  </property>
  <property fmtid="{D5CDD505-2E9C-101B-9397-08002B2CF9AE}" pid="29" name="_readonly">
    <vt:lpwstr/>
  </property>
  <property fmtid="{D5CDD505-2E9C-101B-9397-08002B2CF9AE}" pid="30" name="_change">
    <vt:lpwstr/>
  </property>
  <property fmtid="{D5CDD505-2E9C-101B-9397-08002B2CF9AE}" pid="31" name="_full-control">
    <vt:lpwstr/>
  </property>
  <property fmtid="{D5CDD505-2E9C-101B-9397-08002B2CF9AE}" pid="32" name="sflag">
    <vt:lpwstr>1604929863</vt:lpwstr>
  </property>
</Properties>
</file>