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0"/>
  </p:notesMasterIdLst>
  <p:handoutMasterIdLst>
    <p:handoutMasterId r:id="rId171"/>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465" r:id="rId27"/>
    <p:sldId id="2107" r:id="rId28"/>
    <p:sldId id="2075" r:id="rId29"/>
    <p:sldId id="1657" r:id="rId30"/>
    <p:sldId id="2439" r:id="rId31"/>
    <p:sldId id="2292" r:id="rId32"/>
    <p:sldId id="1967" r:id="rId33"/>
    <p:sldId id="1968" r:id="rId34"/>
    <p:sldId id="2104" r:id="rId35"/>
    <p:sldId id="2167" r:id="rId36"/>
    <p:sldId id="2317" r:id="rId37"/>
    <p:sldId id="2331" r:id="rId38"/>
    <p:sldId id="2429" r:id="rId39"/>
    <p:sldId id="2332" r:id="rId40"/>
    <p:sldId id="2351" r:id="rId41"/>
    <p:sldId id="2431" r:id="rId42"/>
    <p:sldId id="2436" r:id="rId43"/>
    <p:sldId id="2437" r:id="rId44"/>
    <p:sldId id="2438" r:id="rId45"/>
    <p:sldId id="2464" r:id="rId46"/>
    <p:sldId id="2008" r:id="rId47"/>
    <p:sldId id="2462" r:id="rId48"/>
    <p:sldId id="2291" r:id="rId49"/>
    <p:sldId id="1945" r:id="rId50"/>
    <p:sldId id="2071" r:id="rId51"/>
    <p:sldId id="2036" r:id="rId52"/>
    <p:sldId id="2333" r:id="rId53"/>
    <p:sldId id="2323" r:id="rId54"/>
    <p:sldId id="2335" r:id="rId55"/>
    <p:sldId id="2334" r:id="rId56"/>
    <p:sldId id="2352" r:id="rId57"/>
    <p:sldId id="2353" r:id="rId58"/>
    <p:sldId id="2218" r:id="rId59"/>
    <p:sldId id="2426" r:id="rId60"/>
    <p:sldId id="2427" r:id="rId61"/>
    <p:sldId id="2460" r:id="rId62"/>
    <p:sldId id="2461" r:id="rId63"/>
    <p:sldId id="2463" r:id="rId64"/>
    <p:sldId id="1688" r:id="rId65"/>
    <p:sldId id="2293" r:id="rId66"/>
    <p:sldId id="1708" r:id="rId67"/>
    <p:sldId id="1709" r:id="rId68"/>
    <p:sldId id="1710" r:id="rId69"/>
    <p:sldId id="1790" r:id="rId70"/>
    <p:sldId id="2199" r:id="rId71"/>
    <p:sldId id="2319" r:id="rId72"/>
    <p:sldId id="2320" r:id="rId73"/>
    <p:sldId id="2321" r:id="rId74"/>
    <p:sldId id="2355" r:id="rId75"/>
    <p:sldId id="2354" r:id="rId76"/>
    <p:sldId id="2294" r:id="rId77"/>
    <p:sldId id="2470" r:id="rId78"/>
    <p:sldId id="2466" r:id="rId79"/>
    <p:sldId id="2467" r:id="rId80"/>
    <p:sldId id="2468" r:id="rId81"/>
    <p:sldId id="1679" r:id="rId82"/>
    <p:sldId id="2336" r:id="rId83"/>
    <p:sldId id="2328" r:id="rId84"/>
    <p:sldId id="2459" r:id="rId85"/>
    <p:sldId id="2469" r:id="rId86"/>
    <p:sldId id="2324" r:id="rId87"/>
    <p:sldId id="1375" r:id="rId88"/>
    <p:sldId id="1376" r:id="rId89"/>
    <p:sldId id="1400" r:id="rId90"/>
    <p:sldId id="2004" r:id="rId91"/>
    <p:sldId id="619" r:id="rId92"/>
    <p:sldId id="621" r:id="rId93"/>
    <p:sldId id="1561" r:id="rId94"/>
    <p:sldId id="1555" r:id="rId95"/>
    <p:sldId id="1601" r:id="rId96"/>
    <p:sldId id="1585" r:id="rId97"/>
    <p:sldId id="1586" r:id="rId98"/>
    <p:sldId id="1587" r:id="rId99"/>
    <p:sldId id="1588" r:id="rId100"/>
    <p:sldId id="1589" r:id="rId101"/>
    <p:sldId id="1590" r:id="rId102"/>
    <p:sldId id="1771" r:id="rId103"/>
    <p:sldId id="1772" r:id="rId104"/>
    <p:sldId id="1591" r:id="rId105"/>
    <p:sldId id="1592" r:id="rId106"/>
    <p:sldId id="1593" r:id="rId107"/>
    <p:sldId id="1594" r:id="rId108"/>
    <p:sldId id="1595" r:id="rId109"/>
    <p:sldId id="1596" r:id="rId110"/>
    <p:sldId id="1597" r:id="rId111"/>
    <p:sldId id="1598" r:id="rId112"/>
    <p:sldId id="1599" r:id="rId113"/>
    <p:sldId id="1600" r:id="rId114"/>
    <p:sldId id="1628" r:id="rId115"/>
    <p:sldId id="1638" r:id="rId116"/>
    <p:sldId id="1725" r:id="rId117"/>
    <p:sldId id="1726" r:id="rId118"/>
    <p:sldId id="1947" r:id="rId119"/>
    <p:sldId id="1975" r:id="rId120"/>
    <p:sldId id="1976" r:id="rId121"/>
    <p:sldId id="1977" r:id="rId122"/>
    <p:sldId id="2039" r:id="rId123"/>
    <p:sldId id="2060" r:id="rId124"/>
    <p:sldId id="2061" r:id="rId125"/>
    <p:sldId id="2097" r:id="rId126"/>
    <p:sldId id="2103" r:id="rId127"/>
    <p:sldId id="2063" r:id="rId128"/>
    <p:sldId id="2064" r:id="rId129"/>
    <p:sldId id="2065" r:id="rId130"/>
    <p:sldId id="2066" r:id="rId131"/>
    <p:sldId id="2067" r:id="rId132"/>
    <p:sldId id="2068" r:id="rId133"/>
    <p:sldId id="2069" r:id="rId134"/>
    <p:sldId id="2146" r:id="rId135"/>
    <p:sldId id="2147" r:id="rId136"/>
    <p:sldId id="2148" r:id="rId137"/>
    <p:sldId id="2158" r:id="rId138"/>
    <p:sldId id="2159" r:id="rId139"/>
    <p:sldId id="2157" r:id="rId140"/>
    <p:sldId id="2160" r:id="rId141"/>
    <p:sldId id="2216" r:id="rId142"/>
    <p:sldId id="2217" r:id="rId143"/>
    <p:sldId id="2219" r:id="rId144"/>
    <p:sldId id="2238" r:id="rId145"/>
    <p:sldId id="2239" r:id="rId146"/>
    <p:sldId id="2240" r:id="rId147"/>
    <p:sldId id="2242" r:id="rId148"/>
    <p:sldId id="2263" r:id="rId149"/>
    <p:sldId id="2276" r:id="rId150"/>
    <p:sldId id="2277" r:id="rId151"/>
    <p:sldId id="2278" r:id="rId152"/>
    <p:sldId id="2281" r:id="rId153"/>
    <p:sldId id="2282" r:id="rId154"/>
    <p:sldId id="2283" r:id="rId155"/>
    <p:sldId id="2284" r:id="rId156"/>
    <p:sldId id="2318" r:id="rId157"/>
    <p:sldId id="2329" r:id="rId158"/>
    <p:sldId id="2356" r:id="rId159"/>
    <p:sldId id="1701" r:id="rId160"/>
    <p:sldId id="1969" r:id="rId161"/>
    <p:sldId id="2112" r:id="rId162"/>
    <p:sldId id="1965" r:id="rId163"/>
    <p:sldId id="2114" r:id="rId164"/>
    <p:sldId id="1705" r:id="rId165"/>
    <p:sldId id="1706" r:id="rId166"/>
    <p:sldId id="1707" r:id="rId167"/>
    <p:sldId id="2113" r:id="rId168"/>
    <p:sldId id="2037" r:id="rId16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26" d="100"/>
          <a:sy n="126" d="100"/>
        </p:scale>
        <p:origin x="1548" y="1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handoutMaster" Target="handoutMasters/handout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802.11-21/0550r6</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0549-01-0jtc-minutes-of-virtual-meeting-in-mar-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ec/dcn/21/ec-21-0104-00-00EC-communication-to-jtc1-sc6-new-study-groups.pdf" TargetMode="Externa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f0e52f46e5031dc69a415a320b604ae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hyperlink" Target="mailto:paul.nikolich@att.net" TargetMode="External"/><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May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10 May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Mar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109</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11 May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110</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March 2021, as documented </a:t>
            </a:r>
            <a:r>
              <a:rPr lang="en-AU" i="1"/>
              <a:t>in </a:t>
            </a:r>
            <a:r>
              <a:rPr lang="en-AU" i="1">
                <a:hlinkClick r:id="rId3"/>
              </a:rPr>
              <a:t>11-21-0549-01</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125</a:t>
            </a:fld>
            <a:endParaRPr lang="en-US"/>
          </a:p>
        </p:txBody>
      </p:sp>
    </p:spTree>
    <p:extLst>
      <p:ext uri="{BB962C8B-B14F-4D97-AF65-F5344CB8AC3E}">
        <p14:creationId xmlns:p14="http://schemas.microsoft.com/office/powerpoint/2010/main" val="183927055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126</a:t>
            </a:fld>
            <a:endParaRPr lang="en-US"/>
          </a:p>
        </p:txBody>
      </p:sp>
    </p:spTree>
    <p:extLst>
      <p:ext uri="{BB962C8B-B14F-4D97-AF65-F5344CB8AC3E}">
        <p14:creationId xmlns:p14="http://schemas.microsoft.com/office/powerpoint/2010/main" val="366322165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116893043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23739555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228463028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167686202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83684516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287947344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2426850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14201883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42516791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336761449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7708579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422320007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340587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a:t>(</a:t>
            </a:r>
            <a:r>
              <a:rPr lang="en-AU">
                <a:hlinkClick r:id="rId2"/>
              </a:rPr>
              <a:t>ec-20-104-00</a:t>
            </a:r>
            <a:r>
              <a:rPr lang="en-AU"/>
              <a:t> / N17504) </a:t>
            </a:r>
            <a:r>
              <a:rPr lang="en-AU" dirty="0"/>
              <a:t>after Mar 2021 plenary</a:t>
            </a:r>
            <a:r>
              <a:rPr lang="en-AU" b="0" dirty="0"/>
              <a:t> included:</a:t>
            </a:r>
          </a:p>
          <a:p>
            <a:pPr lvl="2"/>
            <a:r>
              <a:rPr lang="en-AU" b="0" i="1" u="none" strike="noStrike" baseline="0" dirty="0">
                <a:solidFill>
                  <a:srgbClr val="000000"/>
                </a:solidFill>
                <a:latin typeface="Arial" panose="020B0604020202020204" pitchFamily="34" charset="0"/>
              </a:rPr>
              <a:t>IEEE 802.3 Enhancements to point-to-point Single Pair Ethernet Study Group </a:t>
            </a:r>
          </a:p>
          <a:p>
            <a:pPr lvl="2"/>
            <a:r>
              <a:rPr lang="en-AU" b="0" i="1" u="none" strike="noStrike" baseline="0" dirty="0">
                <a:solidFill>
                  <a:srgbClr val="000000"/>
                </a:solidFill>
                <a:latin typeface="Arial" panose="020B0604020202020204" pitchFamily="34" charset="0"/>
              </a:rPr>
              <a:t>IEEE 802.15 Study Group DEP (SG 6a) BAN Enhanced Dependability </a:t>
            </a:r>
          </a:p>
          <a:p>
            <a:pPr lvl="2"/>
            <a:r>
              <a:rPr lang="en-AU" b="0" i="1" u="none" strike="noStrike" baseline="0" dirty="0">
                <a:solidFill>
                  <a:srgbClr val="000000"/>
                </a:solidFill>
                <a:latin typeface="Arial" panose="020B0604020202020204" pitchFamily="34" charset="0"/>
              </a:rPr>
              <a:t>IEEE 802.15 Study Group NS-UWB (SG 14) Ultra Wide-Band </a:t>
            </a:r>
          </a:p>
          <a:p>
            <a:pPr lvl="2"/>
            <a:r>
              <a:rPr lang="en-AU" b="0" i="1" u="none" strike="noStrike" baseline="0" dirty="0">
                <a:solidFill>
                  <a:srgbClr val="000000"/>
                </a:solidFill>
                <a:latin typeface="Arial" panose="020B0604020202020204" pitchFamily="34" charset="0"/>
              </a:rPr>
              <a:t>IEEE 802.15 Study Group NGUWB (SG 4ab) Enhanced UWB Features </a:t>
            </a:r>
          </a:p>
          <a:p>
            <a:pPr lvl="2"/>
            <a:r>
              <a:rPr lang="en-AU" b="0" i="1" u="none" strike="noStrike" baseline="0" dirty="0">
                <a:solidFill>
                  <a:srgbClr val="000000"/>
                </a:solidFill>
                <a:latin typeface="Arial" panose="020B0604020202020204" pitchFamily="34" charset="0"/>
              </a:rPr>
              <a:t>IEEE 802.15 Study Group NS-NB (SG 15) Narrow Band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40066286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02925854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11530012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413894898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77131772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140662244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87047836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357531377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23652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29 Apr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48260552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25217684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87490177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6329326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327065229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14556396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20483707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54983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72 standards through the PSDO adoption process, with 39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857078"/>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34</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72</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1715786"/>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16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905697794"/>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363128217"/>
              </p:ext>
            </p:extLst>
          </p:nvPr>
        </p:nvGraphicFramePr>
        <p:xfrm>
          <a:off x="152399" y="1828800"/>
          <a:ext cx="8839199" cy="19202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421203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closes 8 Sep 2021</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closes 8 Sep 2021</a:t>
            </a:r>
          </a:p>
          <a:p>
            <a:pPr lvl="1"/>
            <a:r>
              <a:rPr lang="en-AU" dirty="0">
                <a:latin typeface="+mj-lt"/>
              </a:rPr>
              <a:t>Will be called </a:t>
            </a:r>
            <a:r>
              <a:rPr lang="en-AU" sz="1800" dirty="0">
                <a:effectLst/>
                <a:latin typeface="+mj-lt"/>
                <a:ea typeface="Calibri" panose="020F0502020204030204" pitchFamily="34" charset="0"/>
              </a:rPr>
              <a:t>ISO/IEC/IEEE 8802-1Q:2020/AMD 31:2021</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2:2021</a:t>
            </a: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1Qcy-2019</a:t>
            </a:r>
            <a:r>
              <a:rPr lang="en-AU" dirty="0"/>
              <a:t>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endParaRPr lang="en-AU" dirty="0">
              <a:solidFill>
                <a:schemeClr val="accent2"/>
              </a:solidFill>
            </a:endParaRPr>
          </a:p>
          <a:p>
            <a:pPr lvl="1"/>
            <a:r>
              <a:rPr lang="en-AU" dirty="0"/>
              <a:t>Will be called ISO/IEC/IEEE 8802-1Q:2020/AMD 3:2021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closes 16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closes 16 Sep 2021</a:t>
            </a:r>
          </a:p>
          <a:p>
            <a:pPr lvl="1"/>
            <a:r>
              <a:rPr lang="en-AU" dirty="0"/>
              <a:t>IEEE 802.1AS will be known as ISO/IEC/IEEE 8802-1AS:202</a:t>
            </a:r>
            <a:r>
              <a:rPr lang="en-AU" dirty="0">
                <a:solidFill>
                  <a:srgbClr val="FF0000"/>
                </a:solidFill>
              </a:rPr>
              <a:t>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2755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p>
          <a:p>
            <a:pPr lvl="1"/>
            <a:r>
              <a:rPr lang="en-AU" dirty="0"/>
              <a:t>IEEE 802.1AX will be known as ISO/IEC/IEEE 8802-1AX:2021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94887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(Mar 2021) </a:t>
            </a:r>
            <a:r>
              <a:rPr lang="en-AU" dirty="0"/>
              <a:t>The updated IEEE 802.1Q-Rev is not ready yet and the SA Ballot has not opened yet, so still waiting to liaise draft </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404873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934145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approved in Mar 2021</a:t>
            </a:r>
          </a:p>
          <a:p>
            <a:r>
              <a:rPr lang="en-AU" dirty="0">
                <a:latin typeface="+mj-lt"/>
              </a:rPr>
              <a:t>FDIS ballot: </a:t>
            </a:r>
            <a:r>
              <a:rPr lang="en-AU" dirty="0">
                <a:solidFill>
                  <a:schemeClr val="accent2"/>
                </a:solidFill>
              </a:rPr>
              <a:t>waiting</a:t>
            </a:r>
          </a:p>
          <a:p>
            <a:pPr lvl="1"/>
            <a:r>
              <a:rPr lang="en-AU" dirty="0"/>
              <a:t>Will be called </a:t>
            </a:r>
            <a:r>
              <a:rPr lang="en-AU" dirty="0">
                <a:latin typeface="Calibri" panose="020F0502020204030204" pitchFamily="34" charset="0"/>
                <a:ea typeface="Calibri" panose="020F0502020204030204" pitchFamily="34" charset="0"/>
              </a:rPr>
              <a:t>ISO/IEC/IEEE 8802-1X:202</a:t>
            </a:r>
            <a:r>
              <a:rPr lang="en-AU" dirty="0">
                <a:solidFill>
                  <a:srgbClr val="FF0000"/>
                </a:solidFill>
                <a:latin typeface="Calibri" panose="020F0502020204030204" pitchFamily="34" charset="0"/>
                <a:ea typeface="Calibri" panose="020F0502020204030204" pitchFamily="34" charset="0"/>
              </a:rPr>
              <a:t>X</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closes 8 Sep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8 Sep 2021</a:t>
            </a:r>
          </a:p>
          <a:p>
            <a:pPr lvl="1"/>
            <a:r>
              <a:rPr lang="en-US" dirty="0"/>
              <a:t>Will be published as ISO/IEC/IEEE 8802-1:2019/</a:t>
            </a:r>
            <a:r>
              <a:rPr lang="en-US" dirty="0" err="1"/>
              <a:t>Amd</a:t>
            </a:r>
            <a:r>
              <a:rPr lang="en-US" dirty="0"/>
              <a:t> 1:2021</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196960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is waiting for publication</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a:t>
            </a:r>
            <a:r>
              <a:rPr lang="en-AU" dirty="0">
                <a:solidFill>
                  <a:schemeClr val="accent2"/>
                </a:solidFill>
              </a:rPr>
              <a:t> &amp; waiting for publication</a:t>
            </a:r>
          </a:p>
          <a:p>
            <a:pPr lvl="1"/>
            <a:r>
              <a:rPr lang="en-AU" dirty="0"/>
              <a:t>IEEE 802.1AE-2018/Cor1-2020 90-day FDIS ballot (N17321) passed on 13 Jan 2021 7/0/10 (N17471)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944075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pPr lvl="1"/>
            <a:r>
              <a:rPr lang="en-AU" dirty="0"/>
              <a:t>In Nov 20202, WG/EC approved submission into the PSDO adoption process once published </a:t>
            </a:r>
          </a:p>
          <a:p>
            <a:pPr lvl="2"/>
            <a:r>
              <a:rPr lang="en-AU" dirty="0"/>
              <a:t>(Apr 2021) IEEE 802.1CS was submitted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898911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AU" dirty="0">
                <a:solidFill>
                  <a:srgbClr val="FF0000"/>
                </a:solidFill>
                <a:latin typeface="+mj-lt"/>
              </a:rPr>
              <a:t>(Apr  2021) </a:t>
            </a:r>
            <a:r>
              <a:rPr lang="en-US" sz="1800" dirty="0">
                <a:solidFill>
                  <a:srgbClr val="FF0000"/>
                </a:solidFill>
                <a:effectLst/>
                <a:latin typeface="+mj-lt"/>
                <a:ea typeface="Calibri" panose="020F0502020204030204" pitchFamily="34" charset="0"/>
              </a:rPr>
              <a:t>The March electronic meeting discussed comment disposition for (first) SA ballot comments. There will be at least an SA recirc ballot before it’s ready for the publication process (then we can send it for adoption after it’s published)…. </a:t>
            </a:r>
            <a:endParaRPr lang="en-AU" dirty="0">
              <a:solidFill>
                <a:srgbClr val="FF0000"/>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802.1ABcu (LLDP YANG Data Model)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802.1ABcu liaison to SC6 for information when the SA Ballot starts approved by EC in Mar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546891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08692778"/>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588508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45443991"/>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2346088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95304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2"/>
            <a:r>
              <a:rPr lang="en-AU" dirty="0">
                <a:solidFill>
                  <a:srgbClr val="FF0000"/>
                </a:solidFill>
                <a:latin typeface="+mj-lt"/>
              </a:rPr>
              <a:t>(Feb 2021) asked Jodi Haasz for status update</a:t>
            </a:r>
            <a:endParaRPr lang="en-AU" dirty="0"/>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333320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(Jan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3</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521067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(Feb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377100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4178958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5</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15942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31592858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224028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closes 8 Sep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42328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9</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225950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waiting</a:t>
            </a:r>
          </a:p>
          <a:p>
            <a:pPr lvl="1"/>
            <a:r>
              <a:rPr lang="en-AU" dirty="0">
                <a:latin typeface="+mj-lt"/>
              </a:rPr>
              <a:t>Will be published as ISO/IEC/IEEE 8802-3-2:20XX</a:t>
            </a:r>
          </a:p>
          <a:p>
            <a:pPr lvl="1"/>
            <a:r>
              <a:rPr lang="en-AU" dirty="0">
                <a:solidFill>
                  <a:srgbClr val="FF0000"/>
                </a:solidFill>
                <a:latin typeface="+mj-lt"/>
              </a:rPr>
              <a:t>(Feb 2021) asked Jodi Haasz for status update</a:t>
            </a:r>
            <a:endParaRPr lang="en-AU" dirty="0">
              <a:solidFill>
                <a:srgbClr val="FF0000"/>
              </a:solidFill>
            </a:endParaRP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914299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60 day pre-ballot closes 11 Jun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chemeClr val="accent2"/>
                </a:solidFill>
              </a:rPr>
              <a:t>closes 11 Jun 2021</a:t>
            </a:r>
          </a:p>
          <a:p>
            <a:pPr lvl="1"/>
            <a:r>
              <a:rPr lang="en-AU" dirty="0"/>
              <a:t>Submitted in March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50765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60 day pre-ballot closes 11 Jun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chemeClr val="accent2"/>
                </a:solidFill>
              </a:rPr>
              <a:t>closes 11 Jun 2021</a:t>
            </a:r>
          </a:p>
          <a:p>
            <a:pPr lvl="1"/>
            <a:r>
              <a:rPr lang="en-AU" dirty="0"/>
              <a:t>Submitted in March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592050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D3.1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199883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254873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draft was liaised for information in Feb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534085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2296388"/>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3416955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approval in Feb 2021</a:t>
            </a:r>
          </a:p>
          <a:p>
            <a:pPr lvl="2"/>
            <a:r>
              <a:rPr lang="en-AU" dirty="0"/>
              <a:t>Publication afterwards, say April</a:t>
            </a:r>
          </a:p>
          <a:p>
            <a:pPr lvl="1"/>
            <a:r>
              <a:rPr lang="en-AU" dirty="0"/>
              <a:t>(Mar 2021) Motion to enter PSDO process likely in May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4112704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(Mar 2021) Motion to enter PSDO process likely in May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447526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64000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(Mar 2021) Motion to enter PSDO process likely in May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9424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2597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14506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112261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073429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a:t>
            </a:r>
            <a:r>
              <a:rPr lang="en-AU" dirty="0"/>
              <a:t>60 day pre-ballot closes 11 Jun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closes 11 Jun 2021</a:t>
            </a:r>
            <a:endParaRPr lang="en-AU" dirty="0"/>
          </a:p>
          <a:p>
            <a:pPr lvl="1"/>
            <a:r>
              <a:rPr lang="en-AU" dirty="0"/>
              <a:t>Submitted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2909817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392915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68028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teh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42398399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8068247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614213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a:effectLst/>
                <a:latin typeface="+mj-lt"/>
                <a:ea typeface="Calibri" panose="020F0502020204030204" pitchFamily="34" charset="0"/>
              </a:rPr>
              <a:t>Steve Shellhammer)</a:t>
            </a:r>
            <a:endParaRPr lang="en-AU" dirty="0">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14833213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326278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32286756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40150213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waiting for start of FDIS ballot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US" dirty="0"/>
              <a:t>Will be published as </a:t>
            </a:r>
            <a:r>
              <a:rPr lang="en-US" dirty="0">
                <a:solidFill>
                  <a:srgbClr val="FF0000"/>
                </a:solidFill>
              </a:rPr>
              <a:t>ISO/IEC/IEEE 8802-22:2021</a:t>
            </a: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35510148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scheduled to be held in June/July 2021 in Spain has been cancelled</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b="0" dirty="0"/>
              <a:t>S</a:t>
            </a:r>
            <a:r>
              <a:rPr lang="en-AU" dirty="0"/>
              <a:t>panish NB</a:t>
            </a:r>
            <a:endParaRPr lang="en-AU" b="0" dirty="0"/>
          </a:p>
          <a:p>
            <a:r>
              <a:rPr lang="en-AU" dirty="0"/>
              <a:t>Dates</a:t>
            </a:r>
          </a:p>
          <a:p>
            <a:pPr lvl="1"/>
            <a:r>
              <a:rPr lang="en-AU" dirty="0"/>
              <a:t>June/July 2021</a:t>
            </a:r>
          </a:p>
          <a:p>
            <a:r>
              <a:rPr lang="en-AU" dirty="0"/>
              <a:t>Location</a:t>
            </a:r>
          </a:p>
          <a:p>
            <a:pPr lvl="1"/>
            <a:r>
              <a:rPr lang="en-AU" dirty="0"/>
              <a:t>Spain </a:t>
            </a:r>
            <a:r>
              <a:rPr lang="en-AU" dirty="0">
                <a:solidFill>
                  <a:srgbClr val="FF0000"/>
                </a:solidFill>
              </a:rPr>
              <a:t>&lt;- Cancelled with a virtual meeting now likely in Aug/Sep 2021</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-6 weeks</a:t>
            </a:r>
          </a:p>
          <a:p>
            <a:pPr lvl="1"/>
            <a:r>
              <a:rPr lang="en-GB" dirty="0"/>
              <a:t>New contributions on existing agenda items: -2 weeks</a:t>
            </a:r>
          </a:p>
          <a:p>
            <a:pPr lvl="1"/>
            <a:r>
              <a:rPr lang="en-GB" dirty="0"/>
              <a:t>New comments: -1 week</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519A-2484-46FC-A432-2AEBB3450736}"/>
              </a:ext>
            </a:extLst>
          </p:cNvPr>
          <p:cNvSpPr>
            <a:spLocks noGrp="1"/>
          </p:cNvSpPr>
          <p:nvPr>
            <p:ph type="title"/>
          </p:nvPr>
        </p:nvSpPr>
        <p:spPr/>
        <p:txBody>
          <a:bodyPr/>
          <a:lstStyle/>
          <a:p>
            <a:r>
              <a:rPr lang="en-AU" dirty="0"/>
              <a:t>ISO/IEC JTC1/SC6/WG1’s most recent meeting was of limited interest to IEEE 802</a:t>
            </a:r>
          </a:p>
        </p:txBody>
      </p:sp>
      <p:sp>
        <p:nvSpPr>
          <p:cNvPr id="3" name="Content Placeholder 2">
            <a:extLst>
              <a:ext uri="{FF2B5EF4-FFF2-40B4-BE49-F238E27FC236}">
                <a16:creationId xmlns:a16="http://schemas.microsoft.com/office/drawing/2014/main" id="{00DBF886-C721-4424-8560-46C46FF2E9FA}"/>
              </a:ext>
            </a:extLst>
          </p:cNvPr>
          <p:cNvSpPr>
            <a:spLocks noGrp="1"/>
          </p:cNvSpPr>
          <p:nvPr>
            <p:ph idx="1"/>
          </p:nvPr>
        </p:nvSpPr>
        <p:spPr/>
        <p:txBody>
          <a:bodyPr/>
          <a:lstStyle/>
          <a:p>
            <a:pPr lvl="1"/>
            <a:r>
              <a:rPr lang="en-AU" dirty="0"/>
              <a:t>ISO/IEC JTC1/SC6/WG1 </a:t>
            </a:r>
            <a:r>
              <a:rPr lang="en-AU" dirty="0" err="1"/>
              <a:t>hel</a:t>
            </a:r>
            <a:r>
              <a:rPr lang="en-AU" dirty="0"/>
              <a:t> a virtual meeting on </a:t>
            </a:r>
            <a:r>
              <a:rPr lang="en-AU" dirty="0">
                <a:effectLst/>
                <a:latin typeface="Calibri" panose="020F0502020204030204" pitchFamily="34" charset="0"/>
                <a:ea typeface="Calibri" panose="020F0502020204030204" pitchFamily="34" charset="0"/>
                <a:cs typeface="Times New Roman" panose="02020603050405020304" pitchFamily="18" charset="0"/>
              </a:rPr>
              <a:t>14-15 April 2021</a:t>
            </a:r>
          </a:p>
          <a:p>
            <a:pPr lvl="1"/>
            <a:r>
              <a:rPr lang="en-AU" dirty="0">
                <a:latin typeface="Calibri" panose="020F0502020204030204" pitchFamily="34" charset="0"/>
                <a:cs typeface="Times New Roman" panose="02020603050405020304" pitchFamily="18" charset="0"/>
              </a:rPr>
              <a:t>Peter Yee reports</a:t>
            </a:r>
          </a:p>
          <a:p>
            <a:pPr lvl="2"/>
            <a:r>
              <a:rPr lang="en-AU" i="1" dirty="0">
                <a:latin typeface="Calibri" panose="020F0502020204030204" pitchFamily="34" charset="0"/>
                <a:ea typeface="Calibri" panose="020F0502020204030204" pitchFamily="34" charset="0"/>
                <a:cs typeface="Times New Roman" panose="02020603050405020304" pitchFamily="18" charset="0"/>
              </a:rPr>
              <a:t>T</a:t>
            </a:r>
            <a:r>
              <a:rPr lang="en-AU" i="1" dirty="0">
                <a:effectLst/>
                <a:latin typeface="Calibri" panose="020F0502020204030204" pitchFamily="34" charset="0"/>
                <a:ea typeface="Calibri" panose="020F0502020204030204" pitchFamily="34" charset="0"/>
                <a:cs typeface="Times New Roman" panose="02020603050405020304" pitchFamily="18" charset="0"/>
              </a:rPr>
              <a:t>he topics discussed did not cover anything IEEE 802, …</a:t>
            </a:r>
          </a:p>
          <a:p>
            <a:pPr lvl="2"/>
            <a:r>
              <a:rPr lang="en-AU" i="1" dirty="0">
                <a:effectLst/>
                <a:latin typeface="Calibri" panose="020F0502020204030204" pitchFamily="34" charset="0"/>
                <a:ea typeface="Calibri" panose="020F0502020204030204" pitchFamily="34" charset="0"/>
                <a:cs typeface="Times New Roman" panose="02020603050405020304" pitchFamily="18" charset="0"/>
              </a:rPr>
              <a:t>… but did cover:</a:t>
            </a:r>
          </a:p>
          <a:p>
            <a:pPr lvl="3"/>
            <a:r>
              <a:rPr lang="en-AU" i="1" dirty="0">
                <a:effectLst/>
                <a:latin typeface="Calibri" panose="020F0502020204030204" pitchFamily="34" charset="0"/>
                <a:ea typeface="Calibri" panose="020F0502020204030204" pitchFamily="34" charset="0"/>
                <a:cs typeface="Times New Roman" panose="02020603050405020304" pitchFamily="18" charset="0"/>
              </a:rPr>
              <a:t>CCCC</a:t>
            </a:r>
          </a:p>
          <a:p>
            <a:pPr lvl="3"/>
            <a:r>
              <a:rPr lang="en-AU" i="1" dirty="0">
                <a:effectLst/>
                <a:latin typeface="Calibri" panose="020F0502020204030204" pitchFamily="34" charset="0"/>
                <a:ea typeface="Calibri" panose="020F0502020204030204" pitchFamily="34" charset="0"/>
                <a:cs typeface="Times New Roman" panose="02020603050405020304" pitchFamily="18" charset="0"/>
              </a:rPr>
              <a:t>NFC</a:t>
            </a:r>
          </a:p>
          <a:p>
            <a:pPr lvl="3"/>
            <a:r>
              <a:rPr lang="en-AU" i="1" dirty="0">
                <a:effectLst/>
                <a:latin typeface="Calibri" panose="020F0502020204030204" pitchFamily="34" charset="0"/>
                <a:ea typeface="Calibri" panose="020F0502020204030204" pitchFamily="34" charset="0"/>
                <a:cs typeface="Times New Roman" panose="02020603050405020304" pitchFamily="18" charset="0"/>
              </a:rPr>
              <a:t>LADAN</a:t>
            </a:r>
            <a:endParaRPr lang="en-AU" i="1" dirty="0">
              <a:latin typeface="Calibri" panose="020F0502020204030204" pitchFamily="34" charset="0"/>
              <a:cs typeface="Times New Roman" panose="02020603050405020304" pitchFamily="18" charset="0"/>
            </a:endParaRPr>
          </a:p>
          <a:p>
            <a:endParaRPr lang="en-AU" dirty="0"/>
          </a:p>
        </p:txBody>
      </p:sp>
      <p:sp>
        <p:nvSpPr>
          <p:cNvPr id="4" name="Footer Placeholder 3">
            <a:extLst>
              <a:ext uri="{FF2B5EF4-FFF2-40B4-BE49-F238E27FC236}">
                <a16:creationId xmlns:a16="http://schemas.microsoft.com/office/drawing/2014/main" id="{B679CC16-0877-450C-952E-DE06EE42E74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54DC7A8-15DC-4CF0-854C-4E5152020B9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40424089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2432047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22850212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9312439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jmessenger@advaoptical.com</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1594141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May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11 May 2021</a:t>
            </a:r>
            <a:br>
              <a:rPr lang="en-US" sz="1600" b="1" dirty="0">
                <a:latin typeface="+mj-lt"/>
              </a:rPr>
            </a:br>
            <a:r>
              <a:rPr lang="en-US" sz="1600" b="1" dirty="0">
                <a:latin typeface="+mj-lt"/>
              </a:rPr>
              <a:t>@16:00-18:00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hlinkClick r:id="rId3"/>
              </a:rPr>
              <a:t>https://ieeesa.webex.com/ieeesa/j.php?MTID</a:t>
            </a:r>
            <a:r>
              <a:rPr kumimoji="0" lang="en-AU" sz="1600" i="0" u="none" strike="noStrike" cap="none" normalizeH="0" baseline="0">
                <a:ln>
                  <a:noFill/>
                </a:ln>
                <a:effectLst/>
                <a:latin typeface="+mj-lt"/>
                <a:hlinkClick r:id="rId3"/>
              </a:rPr>
              <a:t>=mf0e52f46e5031dc69a415a320b604ae5</a:t>
            </a:r>
            <a:endParaRPr kumimoji="0" lang="en-AU" sz="1600" i="0" u="none" strike="noStrike" cap="none" normalizeH="0" baseline="0">
              <a:ln>
                <a:noFill/>
              </a:ln>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a:ln>
                  <a:noFill/>
                </a:ln>
                <a:effectLst/>
                <a:latin typeface="+mj-lt"/>
              </a:rPr>
              <a:t>Meeting </a:t>
            </a:r>
            <a:r>
              <a:rPr kumimoji="0" lang="en-AU" sz="1600" i="0" u="none" strike="noStrike" cap="none" normalizeH="0" baseline="0" dirty="0">
                <a:ln>
                  <a:noFill/>
                </a:ln>
                <a:effectLst/>
                <a:latin typeface="+mj-lt"/>
              </a:rPr>
              <a:t>number (access code): 173 784 1251</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Meeting password: jtc1</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p>
          <a:p>
            <a:pPr lvl="2"/>
            <a:r>
              <a:rPr lang="en-AU" dirty="0"/>
              <a:t>Paul Nikolich - </a:t>
            </a:r>
            <a:r>
              <a:rPr lang="pl-PL" dirty="0">
                <a:solidFill>
                  <a:srgbClr val="FF0000"/>
                </a:solidFill>
                <a:hlinkClick r:id="rId8"/>
              </a:rPr>
              <a:t>paul.nikolich@att.net</a:t>
            </a:r>
            <a:r>
              <a:rPr lang="en-AU" dirty="0">
                <a:solidFill>
                  <a:srgbClr val="FF0000"/>
                </a:solidFill>
              </a:rPr>
              <a:t> </a:t>
            </a:r>
            <a:r>
              <a:rPr lang="en-AU" dirty="0"/>
              <a:t>– added Nov 2020</a:t>
            </a: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23833330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a:t>
            </a:r>
            <a:r>
              <a:rPr lang="en-AU" i="1"/>
              <a:t>in Mar </a:t>
            </a:r>
            <a:r>
              <a:rPr lang="en-AU" i="1" dirty="0"/>
              <a:t>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3233178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3176505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2852344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16289</Words>
  <Application>Microsoft Office PowerPoint</Application>
  <PresentationFormat>On-screen Show (4:3)</PresentationFormat>
  <Paragraphs>2606</Paragraphs>
  <Slides>168</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168</vt:i4>
      </vt:variant>
    </vt:vector>
  </HeadingPairs>
  <TitlesOfParts>
    <vt:vector size="175" baseType="lpstr">
      <vt:lpstr>Arial</vt:lpstr>
      <vt:lpstr>Calibri</vt:lpstr>
      <vt:lpstr>Times New Roman</vt:lpstr>
      <vt:lpstr>802-11-Submission</vt:lpstr>
      <vt:lpstr>Acrobat Document</vt:lpstr>
      <vt:lpstr>Document</vt:lpstr>
      <vt:lpstr>Packager Shell Object</vt:lpstr>
      <vt:lpstr>IEEE 802 JTC1 Standing Committee May 2021 agenda virtually</vt:lpstr>
      <vt:lpstr>This document will be used to provide information for any IEEE 802 JTC1 SC meetings in May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May 2021</vt:lpstr>
      <vt:lpstr>The IEEE 802 JTC1 SC regular meeting has a high-level list of agenda items to be considered</vt:lpstr>
      <vt:lpstr>The IEEE 802 JTC1 SC will consider approving its agenda</vt:lpstr>
      <vt:lpstr>The IEEE 802 JTC1 SC will consider approval of the minutes of its Mar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72 standards through the PSDO adoption process, with 39 in-process</vt:lpstr>
      <vt:lpstr>IEEE 802.1 WG has sent 34 standards completely through the PSDO adoption process</vt:lpstr>
      <vt:lpstr>IEEE 802.1 WG has sent 34 standards completely through the PSDO adoption process</vt:lpstr>
      <vt:lpstr>IEEE 802.1 WG has sent 34 standards completely through the PSDO adoption process</vt:lpstr>
      <vt:lpstr>IEEE 802.3 WG has sent 17 standards completely through the PSDO adoption process</vt:lpstr>
      <vt:lpstr>IEEE 802.3 WG has sent 16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IEEE 802.1Qcc FDIS ballot closes 8 Sep 2021</vt:lpstr>
      <vt:lpstr>IEEE 802.1Qcp-2018 FDIS ballot closes 29 July 2021</vt:lpstr>
      <vt:lpstr>IEEE 802.1Qcy-2019 FDIS ballot closes 29 July 2021</vt:lpstr>
      <vt:lpstr>IEEE 802.1AS-Rev FDIS ballot closes 16 Sep 2021</vt:lpstr>
      <vt:lpstr>IEEE 802.1AX-REV FDIS ballot closes 29 July 2021</vt:lpstr>
      <vt:lpstr>IEEE 802.1Q-REV will liaised soon …</vt:lpstr>
      <vt:lpstr>IEEE 802.1Qcx will be included in IEEE 802.1Q-Rev rather than a separate submission</vt:lpstr>
      <vt:lpstr>IEEE 802.1X-2020 is waiting for start of FDIS ballot</vt:lpstr>
      <vt:lpstr>IEEE 802.1CMde FDIS ballot closes 8 Sep 2021</vt:lpstr>
      <vt:lpstr>IEEE 802.1AE-2018/Cor1-2020 is waiting for publication</vt:lpstr>
      <vt:lpstr>IEEE 802.1Qcr will be included in IEEE 802.1Q-Rev rather than a separate submission</vt:lpstr>
      <vt:lpstr>IEEE 802.1CS is waiting for start of 60-day ballot</vt:lpstr>
      <vt:lpstr>IEEE 802.1Qcz was liaised in Aug 2020</vt:lpstr>
      <vt:lpstr>IEEE 802.1ABcu (LLDP YANG Data Model)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is waiting for FDIS to start</vt:lpstr>
      <vt:lpstr>IEEE 802.3bt-2018 is waiting for FDIS to start</vt:lpstr>
      <vt:lpstr>IEEE 802.3cd-2018 is waiting for FDIS to start</vt:lpstr>
      <vt:lpstr>IEEE 802.3cn-2019 FDIS ballot closes 8 Sep 2021</vt:lpstr>
      <vt:lpstr>IEEE 802.3cg-2019 is waiting for FDIS to start</vt:lpstr>
      <vt:lpstr>IEEE 802.3cq-2020 FDIS ballot closes 8 Sep 2021</vt:lpstr>
      <vt:lpstr>IEEE 802.3cm-2020 FDIS ballot closes 8 Sep 2021</vt:lpstr>
      <vt:lpstr>IEEE 802.3ch-2020 FDIS ballot closes 8 Sep 2021</vt:lpstr>
      <vt:lpstr>IEEE 802.3ca-2020 is waiting for FDIS to start</vt:lpstr>
      <vt:lpstr>IEEE 802.3.2-2019 is waiting for FDIS to start</vt:lpstr>
      <vt:lpstr>IEEE 802.3cr 60 day pre-ballot closes 11 Jun 2021</vt:lpstr>
      <vt:lpstr>IEEE 802.3cu 60 day pre-ballot closes 11 Jun 2021</vt:lpstr>
      <vt:lpstr>IEEE 802.3ct draft was liaised for information in Jan 2021</vt:lpstr>
      <vt:lpstr>IEEE 802.3cv draft was liaised for information in Jan 2021</vt:lpstr>
      <vt:lpstr>IEEE 802.3cp draft was liaised for information in Feb 2021</vt:lpstr>
      <vt:lpstr>IEEE 802.11 has 9 standards in the pipeline for adoption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60 day pre-ballot closes 11 Jun 2021</vt:lpstr>
      <vt:lpstr>IEEE 802.15 has zero standards in the pipeline for adoption under the PSDO</vt:lpstr>
      <vt:lpstr>IEEE 802.15 WG has a number of regular participants in IEEE 802 JTC1 SC activities</vt:lpstr>
      <vt:lpstr>802.15’s interest in teh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waiting for start of FDIS ballot</vt:lpstr>
      <vt:lpstr>The next SC6 meeting scheduled to be held in June/July 2021 in Spain has been cancelled</vt:lpstr>
      <vt:lpstr>ISO/IEC JTC1/SC6/WG1’s most recent meeting was of limited interest to IEEE 802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2021-05-09T21:59:23Z</dcterms:modified>
</cp:coreProperties>
</file>