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68"/>
  </p:notesMasterIdLst>
  <p:handoutMasterIdLst>
    <p:handoutMasterId r:id="rId169"/>
  </p:handoutMasterIdLst>
  <p:sldIdLst>
    <p:sldId id="269" r:id="rId2"/>
    <p:sldId id="278" r:id="rId3"/>
    <p:sldId id="1454" r:id="rId4"/>
    <p:sldId id="2346" r:id="rId5"/>
    <p:sldId id="2347" r:id="rId6"/>
    <p:sldId id="2348" r:id="rId7"/>
    <p:sldId id="2349" r:id="rId8"/>
    <p:sldId id="2350" r:id="rId9"/>
    <p:sldId id="287" r:id="rId10"/>
    <p:sldId id="1620" r:id="rId11"/>
    <p:sldId id="344" r:id="rId12"/>
    <p:sldId id="345" r:id="rId13"/>
    <p:sldId id="1378" r:id="rId14"/>
    <p:sldId id="1423" r:id="rId15"/>
    <p:sldId id="1164" r:id="rId16"/>
    <p:sldId id="1562" r:id="rId17"/>
    <p:sldId id="2073" r:id="rId18"/>
    <p:sldId id="1101" r:id="rId19"/>
    <p:sldId id="1581" r:id="rId20"/>
    <p:sldId id="2279" r:id="rId21"/>
    <p:sldId id="2062" r:id="rId22"/>
    <p:sldId id="2280" r:id="rId23"/>
    <p:sldId id="1981" r:id="rId24"/>
    <p:sldId id="2074" r:id="rId25"/>
    <p:sldId id="2102" r:id="rId26"/>
    <p:sldId id="2465" r:id="rId27"/>
    <p:sldId id="2107" r:id="rId28"/>
    <p:sldId id="2075" r:id="rId29"/>
    <p:sldId id="1657" r:id="rId30"/>
    <p:sldId id="2439" r:id="rId31"/>
    <p:sldId id="2292" r:id="rId32"/>
    <p:sldId id="1967" r:id="rId33"/>
    <p:sldId id="1968" r:id="rId34"/>
    <p:sldId id="2104" r:id="rId35"/>
    <p:sldId id="2167" r:id="rId36"/>
    <p:sldId id="2317" r:id="rId37"/>
    <p:sldId id="2331" r:id="rId38"/>
    <p:sldId id="2429" r:id="rId39"/>
    <p:sldId id="2332" r:id="rId40"/>
    <p:sldId id="2351" r:id="rId41"/>
    <p:sldId id="2431" r:id="rId42"/>
    <p:sldId id="2436" r:id="rId43"/>
    <p:sldId id="2437" r:id="rId44"/>
    <p:sldId id="2438" r:id="rId45"/>
    <p:sldId id="2464" r:id="rId46"/>
    <p:sldId id="2008" r:id="rId47"/>
    <p:sldId id="2462" r:id="rId48"/>
    <p:sldId id="2291" r:id="rId49"/>
    <p:sldId id="1945" r:id="rId50"/>
    <p:sldId id="2071" r:id="rId51"/>
    <p:sldId id="2036" r:id="rId52"/>
    <p:sldId id="2333" r:id="rId53"/>
    <p:sldId id="2323" r:id="rId54"/>
    <p:sldId id="2335" r:id="rId55"/>
    <p:sldId id="2334" r:id="rId56"/>
    <p:sldId id="2352" r:id="rId57"/>
    <p:sldId id="2353" r:id="rId58"/>
    <p:sldId id="2218" r:id="rId59"/>
    <p:sldId id="2426" r:id="rId60"/>
    <p:sldId id="2427" r:id="rId61"/>
    <p:sldId id="2460" r:id="rId62"/>
    <p:sldId id="2461" r:id="rId63"/>
    <p:sldId id="2463" r:id="rId64"/>
    <p:sldId id="1688" r:id="rId65"/>
    <p:sldId id="2293" r:id="rId66"/>
    <p:sldId id="1708" r:id="rId67"/>
    <p:sldId id="1709" r:id="rId68"/>
    <p:sldId id="1710" r:id="rId69"/>
    <p:sldId id="1790" r:id="rId70"/>
    <p:sldId id="2199" r:id="rId71"/>
    <p:sldId id="2319" r:id="rId72"/>
    <p:sldId id="2320" r:id="rId73"/>
    <p:sldId id="2321" r:id="rId74"/>
    <p:sldId id="2355" r:id="rId75"/>
    <p:sldId id="2354" r:id="rId76"/>
    <p:sldId id="2294" r:id="rId77"/>
    <p:sldId id="2466" r:id="rId78"/>
    <p:sldId id="2467" r:id="rId79"/>
    <p:sldId id="2468" r:id="rId80"/>
    <p:sldId id="1679" r:id="rId81"/>
    <p:sldId id="2336" r:id="rId82"/>
    <p:sldId id="2328" r:id="rId83"/>
    <p:sldId id="2459" r:id="rId84"/>
    <p:sldId id="2324" r:id="rId85"/>
    <p:sldId id="1375" r:id="rId86"/>
    <p:sldId id="1376" r:id="rId87"/>
    <p:sldId id="1400" r:id="rId88"/>
    <p:sldId id="2004" r:id="rId89"/>
    <p:sldId id="619" r:id="rId90"/>
    <p:sldId id="621" r:id="rId91"/>
    <p:sldId id="1561" r:id="rId92"/>
    <p:sldId id="1555" r:id="rId93"/>
    <p:sldId id="1601" r:id="rId94"/>
    <p:sldId id="1585" r:id="rId95"/>
    <p:sldId id="1586" r:id="rId96"/>
    <p:sldId id="1587" r:id="rId97"/>
    <p:sldId id="1588" r:id="rId98"/>
    <p:sldId id="1589" r:id="rId99"/>
    <p:sldId id="1590" r:id="rId100"/>
    <p:sldId id="1771" r:id="rId101"/>
    <p:sldId id="1772" r:id="rId102"/>
    <p:sldId id="1591" r:id="rId103"/>
    <p:sldId id="1592" r:id="rId104"/>
    <p:sldId id="1593" r:id="rId105"/>
    <p:sldId id="1594" r:id="rId106"/>
    <p:sldId id="1595" r:id="rId107"/>
    <p:sldId id="1596" r:id="rId108"/>
    <p:sldId id="1597" r:id="rId109"/>
    <p:sldId id="1598" r:id="rId110"/>
    <p:sldId id="1599" r:id="rId111"/>
    <p:sldId id="1600" r:id="rId112"/>
    <p:sldId id="1628" r:id="rId113"/>
    <p:sldId id="1638" r:id="rId114"/>
    <p:sldId id="1725" r:id="rId115"/>
    <p:sldId id="1726" r:id="rId116"/>
    <p:sldId id="1947" r:id="rId117"/>
    <p:sldId id="1975" r:id="rId118"/>
    <p:sldId id="1976" r:id="rId119"/>
    <p:sldId id="1977" r:id="rId120"/>
    <p:sldId id="2039" r:id="rId121"/>
    <p:sldId id="2060" r:id="rId122"/>
    <p:sldId id="2061" r:id="rId123"/>
    <p:sldId id="2097" r:id="rId124"/>
    <p:sldId id="2103" r:id="rId125"/>
    <p:sldId id="2063" r:id="rId126"/>
    <p:sldId id="2064" r:id="rId127"/>
    <p:sldId id="2065" r:id="rId128"/>
    <p:sldId id="2066" r:id="rId129"/>
    <p:sldId id="2067" r:id="rId130"/>
    <p:sldId id="2068" r:id="rId131"/>
    <p:sldId id="2069" r:id="rId132"/>
    <p:sldId id="2146" r:id="rId133"/>
    <p:sldId id="2147" r:id="rId134"/>
    <p:sldId id="2148" r:id="rId135"/>
    <p:sldId id="2158" r:id="rId136"/>
    <p:sldId id="2159" r:id="rId137"/>
    <p:sldId id="2157" r:id="rId138"/>
    <p:sldId id="2160" r:id="rId139"/>
    <p:sldId id="2216" r:id="rId140"/>
    <p:sldId id="2217" r:id="rId141"/>
    <p:sldId id="2219" r:id="rId142"/>
    <p:sldId id="2238" r:id="rId143"/>
    <p:sldId id="2239" r:id="rId144"/>
    <p:sldId id="2240" r:id="rId145"/>
    <p:sldId id="2242" r:id="rId146"/>
    <p:sldId id="2263" r:id="rId147"/>
    <p:sldId id="2276" r:id="rId148"/>
    <p:sldId id="2277" r:id="rId149"/>
    <p:sldId id="2278" r:id="rId150"/>
    <p:sldId id="2281" r:id="rId151"/>
    <p:sldId id="2282" r:id="rId152"/>
    <p:sldId id="2283" r:id="rId153"/>
    <p:sldId id="2284" r:id="rId154"/>
    <p:sldId id="2318" r:id="rId155"/>
    <p:sldId id="2329" r:id="rId156"/>
    <p:sldId id="2356" r:id="rId157"/>
    <p:sldId id="1701" r:id="rId158"/>
    <p:sldId id="1969" r:id="rId159"/>
    <p:sldId id="2112" r:id="rId160"/>
    <p:sldId id="1965" r:id="rId161"/>
    <p:sldId id="2114" r:id="rId162"/>
    <p:sldId id="1705" r:id="rId163"/>
    <p:sldId id="1706" r:id="rId164"/>
    <p:sldId id="1707" r:id="rId165"/>
    <p:sldId id="2113" r:id="rId166"/>
    <p:sldId id="2037" r:id="rId167"/>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43434"/>
    <a:srgbClr val="FA661C"/>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98" autoAdjust="0"/>
    <p:restoredTop sz="94660" autoAdjust="0"/>
  </p:normalViewPr>
  <p:slideViewPr>
    <p:cSldViewPr>
      <p:cViewPr varScale="1">
        <p:scale>
          <a:sx n="110" d="100"/>
          <a:sy n="110" d="100"/>
        </p:scale>
        <p:origin x="1998" y="10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presProps" Target="pres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viewProps" Target="viewProp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2"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802.11-18/0605r5</a:t>
            </a:r>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802.11-18/0605r5</a:t>
            </a:r>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a:t>Andrew Myles, Cisco</a:t>
            </a:r>
          </a:p>
        </p:txBody>
      </p:sp>
      <p:sp>
        <p:nvSpPr>
          <p:cNvPr id="52229" name="Rectangle 7"/>
          <p:cNvSpPr>
            <a:spLocks noGrp="1" noChangeArrowheads="1"/>
          </p:cNvSpPr>
          <p:nvPr>
            <p:ph type="sldNum" sz="quarter" idx="5"/>
          </p:nvPr>
        </p:nvSpPr>
        <p:spPr/>
        <p:txBody>
          <a:bodyPr/>
          <a:lstStyle/>
          <a:p>
            <a:pPr>
              <a:defRPr/>
            </a:pPr>
            <a:r>
              <a:rPr lang="en-US" dirty="0"/>
              <a:t>Page </a:t>
            </a:r>
            <a:fld id="{19B6D425-D6D0-4B30-A6C8-1418EA409DD4}" type="slidenum">
              <a:rPr lang="en-US" smtClean="0"/>
              <a:pPr>
                <a:defRPr/>
              </a:pPr>
              <a:t>2</a:t>
            </a:fld>
            <a:endParaRPr lang="en-US" dirty="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a:t>Andrew Myles, Cisco</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9</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89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90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802.11-21/0550r3</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91210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May 2021</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2.bin"/><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3.bin"/><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mentor.ieee.org/802.11/dcn/21/11-21-0549-01-0jtc-minutes-of-virtual-meeting-in-mar-2021.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oleObject" Target="../embeddings/oleObject4.bin"/><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package" Target="../embeddings/Microsoft_Word_Document.docx"/><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8" Type="http://schemas.openxmlformats.org/officeDocument/2006/relationships/hyperlink" Target="mailto:paul.nikolich@att.net" TargetMode="External"/><Relationship Id="rId3" Type="http://schemas.openxmlformats.org/officeDocument/2006/relationships/hyperlink" Target="mailto:dorothy.stanley@hpe.com" TargetMode="External"/><Relationship Id="rId7" Type="http://schemas.openxmlformats.org/officeDocument/2006/relationships/hyperlink" Target="mailto:paul_congdon@ieee.org" TargetMode="External"/><Relationship Id="rId2" Type="http://schemas.openxmlformats.org/officeDocument/2006/relationships/hyperlink" Target="mailto:karen@randall-consulting.com" TargetMode="External"/><Relationship Id="rId1" Type="http://schemas.openxmlformats.org/officeDocument/2006/relationships/slideLayout" Target="../slideLayouts/slideLayout1.xml"/><Relationship Id="rId6" Type="http://schemas.openxmlformats.org/officeDocument/2006/relationships/hyperlink" Target="mailto:holee@etri.re.kr" TargetMode="External"/><Relationship Id="rId5" Type="http://schemas.openxmlformats.org/officeDocument/2006/relationships/hyperlink" Target="mailto:dlaw@hpe.com" TargetMode="External"/><Relationship Id="rId4" Type="http://schemas.openxmlformats.org/officeDocument/2006/relationships/hyperlink" Target="mailto:peter@akayla.com" TargetMode="Externa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May 2021 agenda virtually</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27 April 2021</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a:effectLst/>
                          <a:latin typeface="+mn-lt"/>
                          <a:ea typeface="Times New Roman"/>
                        </a:rPr>
                        <a:t>Peter Yee (Vice</a:t>
                      </a:r>
                      <a:r>
                        <a:rPr lang="en-AU" sz="1200" baseline="0" dirty="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r>
                        <a:rPr lang="en-AU" sz="1200" dirty="0">
                          <a:effectLst/>
                          <a:latin typeface="+mn-lt"/>
                          <a:ea typeface="Times New Roman"/>
                        </a:rPr>
                        <a:t>+1 415</a:t>
                      </a:r>
                      <a:r>
                        <a:rPr lang="en-AU" sz="1200" baseline="0" dirty="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peter@akayla.com</a:t>
                      </a: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The IEEE 802 JTC1 SC regular meeting has a high-level list of agenda items to be considered</a:t>
            </a:r>
            <a:endParaRPr lang="en-AU" dirty="0"/>
          </a:p>
        </p:txBody>
      </p:sp>
      <p:sp>
        <p:nvSpPr>
          <p:cNvPr id="11267" name="Rectangle 3"/>
          <p:cNvSpPr>
            <a:spLocks noGrp="1" noChangeArrowheads="1"/>
          </p:cNvSpPr>
          <p:nvPr>
            <p:ph idx="1"/>
          </p:nvPr>
        </p:nvSpPr>
        <p:spPr/>
        <p:txBody>
          <a:bodyPr/>
          <a:lstStyle/>
          <a:p>
            <a:r>
              <a:rPr lang="en-AU" dirty="0"/>
              <a:t>In no particular order:</a:t>
            </a:r>
          </a:p>
          <a:p>
            <a:pPr lvl="1"/>
            <a:r>
              <a:rPr lang="en-AU" dirty="0"/>
              <a:t>Approve minutes</a:t>
            </a:r>
          </a:p>
          <a:p>
            <a:pPr lvl="2"/>
            <a:r>
              <a:rPr lang="en-AU" dirty="0"/>
              <a:t>From IEEE 802 JTC1 meeting in Mar 2021</a:t>
            </a:r>
          </a:p>
          <a:p>
            <a:pPr lvl="1"/>
            <a:r>
              <a:rPr lang="en-AU" dirty="0"/>
              <a:t>Review extended goals</a:t>
            </a:r>
          </a:p>
          <a:p>
            <a:pPr lvl="1"/>
            <a:r>
              <a:rPr lang="en-AU" dirty="0"/>
              <a:t>Review status of SC6 interactions</a:t>
            </a:r>
          </a:p>
          <a:p>
            <a:pPr lvl="2"/>
            <a:r>
              <a:rPr lang="en-AU" dirty="0"/>
              <a:t>Review liaisons of drafts to SC6</a:t>
            </a:r>
          </a:p>
          <a:p>
            <a:pPr lvl="2"/>
            <a:r>
              <a:rPr lang="en-AU" dirty="0"/>
              <a:t>Review notifications of projects to SC6</a:t>
            </a:r>
          </a:p>
          <a:p>
            <a:pPr lvl="2"/>
            <a:r>
              <a:rPr lang="en-AU" dirty="0"/>
              <a:t>Review status of 60-day/FDIS ballots</a:t>
            </a:r>
          </a:p>
          <a:p>
            <a:pPr lvl="1"/>
            <a:r>
              <a:rPr lang="en-AU" dirty="0"/>
              <a:t>Review SC6 activities</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10</a:t>
            </a:fld>
            <a:endParaRPr lang="en-US"/>
          </a:p>
        </p:txBody>
      </p:sp>
    </p:spTree>
    <p:extLst>
      <p:ext uri="{BB962C8B-B14F-4D97-AF65-F5344CB8AC3E}">
        <p14:creationId xmlns:p14="http://schemas.microsoft.com/office/powerpoint/2010/main" val="254425430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802.1BA-2011</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802.1BA-2011 was liaised (N16149)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802.1BR-2012</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177800" lvl="1" indent="-177800"/>
            <a:r>
              <a:rPr lang="en-AU" dirty="0"/>
              <a:t>IEEE 802.1BR-2012 was liaised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N15595 passed in May 2013</a:t>
            </a:r>
          </a:p>
          <a:p>
            <a:pPr lvl="2"/>
            <a:r>
              <a:rPr lang="en-AU" dirty="0"/>
              <a:t>Voting results in N15632</a:t>
            </a:r>
          </a:p>
          <a:p>
            <a:pPr lvl="2"/>
            <a:r>
              <a:rPr lang="en-AU" dirty="0"/>
              <a:t>Comments from China were responded to by the </a:t>
            </a:r>
            <a:r>
              <a:rPr lang="en-US" dirty="0"/>
              <a:t>802.3 Maintenance TF in Geneva in N15724</a:t>
            </a:r>
          </a:p>
          <a:p>
            <a:r>
              <a:rPr lang="en-AU" dirty="0"/>
              <a:t>FDIS ballot: </a:t>
            </a:r>
            <a:r>
              <a:rPr lang="en-AU" dirty="0">
                <a:solidFill>
                  <a:srgbClr val="00B050"/>
                </a:solidFill>
              </a:rPr>
              <a:t>passed &amp; no comment resolutions required</a:t>
            </a:r>
          </a:p>
          <a:p>
            <a:pPr lvl="1"/>
            <a:r>
              <a:rPr lang="en-AU" dirty="0"/>
              <a:t>FDIS passed 16/0/20 on 16 Feb 2014</a:t>
            </a:r>
          </a:p>
          <a:p>
            <a:pPr lvl="2"/>
            <a:r>
              <a:rPr lang="en-AU" dirty="0"/>
              <a:t>Voting results in N15893</a:t>
            </a:r>
          </a:p>
          <a:p>
            <a:pPr lvl="1"/>
            <a:r>
              <a:rPr lang="en-AU" dirty="0"/>
              <a:t>No FDIS comments need to be resolved </a:t>
            </a:r>
            <a:r>
              <a:rPr lang="en-AU" dirty="0">
                <a:sym typeface="Wingdings" panose="05000000000000000000" pitchFamily="2" charset="2"/>
              </a:rPr>
              <a:t></a:t>
            </a:r>
            <a:endParaRPr lang="en-AU" dirty="0"/>
          </a:p>
          <a:p>
            <a:pPr lvl="1"/>
            <a:r>
              <a:rPr lang="en-AU" dirty="0"/>
              <a:t>Standard was published as ISO/IEC/IEEE 8802-3:2014</a:t>
            </a:r>
            <a:endParaRPr lang="en-AU" dirty="0">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802.11ae-2012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N15552 passed in Feb 2013</a:t>
            </a:r>
          </a:p>
          <a:p>
            <a:pPr lvl="2"/>
            <a:r>
              <a:rPr lang="en-AU" dirty="0"/>
              <a:t>Voting results in N15599</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14/1/20 on 28 Jan  2014</a:t>
            </a:r>
          </a:p>
          <a:p>
            <a:pPr lvl="2"/>
            <a:r>
              <a:rPr lang="en-AU" dirty="0"/>
              <a:t>Voting results in N15883</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802.11aa-2012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N15554 passed in Feb 2013</a:t>
            </a:r>
          </a:p>
          <a:p>
            <a:pPr lvl="2"/>
            <a:r>
              <a:rPr lang="en-AU" dirty="0"/>
              <a:t>Voting results in N15602</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16/1/18 on 28 Jan  2014</a:t>
            </a:r>
          </a:p>
          <a:p>
            <a:pPr lvl="2"/>
            <a:r>
              <a:rPr lang="en-AU" dirty="0"/>
              <a:t>Voting results in N15884</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2: 2014</a:t>
            </a:r>
          </a:p>
        </p:txBody>
      </p:sp>
    </p:spTree>
    <p:extLst>
      <p:ext uri="{BB962C8B-B14F-4D97-AF65-F5344CB8AC3E}">
        <p14:creationId xmlns:p14="http://schemas.microsoft.com/office/powerpoint/2010/main" val="252027393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N15553 passed in Feb 2013</a:t>
            </a:r>
          </a:p>
          <a:p>
            <a:pPr lvl="2"/>
            <a:r>
              <a:rPr lang="en-AU" dirty="0"/>
              <a:t>Voting results in N15601</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16/1/17 on 28 Jan  2014</a:t>
            </a:r>
          </a:p>
          <a:p>
            <a:pPr lvl="2"/>
            <a:r>
              <a:rPr lang="en-AU" dirty="0"/>
              <a:t>Voting results in N15885</a:t>
            </a:r>
          </a:p>
          <a:p>
            <a:pPr lvl="2"/>
            <a:r>
              <a:rPr lang="en-AU" dirty="0"/>
              <a:t>China NB voted “no” and commented they will not recognise result</a:t>
            </a:r>
          </a:p>
          <a:p>
            <a:pPr lvl="2"/>
            <a:r>
              <a:rPr lang="en-AU" dirty="0"/>
              <a:t>Switzerland commented on editorial matters similar to comments on 802.1X/AE</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 </a:t>
            </a:r>
            <a:r>
              <a:rPr lang="en-GB" dirty="0"/>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106</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107</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108</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802.3.1-2013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11</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teleconference on</a:t>
            </a:r>
            <a:br>
              <a:rPr lang="en-AU" i="1" dirty="0"/>
            </a:br>
            <a:r>
              <a:rPr lang="en-AU" i="1" dirty="0"/>
              <a:t>11 May 2021, as documented on slide 10 of </a:t>
            </a:r>
            <a:r>
              <a:rPr lang="en-AU" i="1" dirty="0">
                <a:solidFill>
                  <a:srgbClr val="FF0000"/>
                </a:solidFill>
              </a:rPr>
              <a:t>&lt;this slide deck&gt;</a:t>
            </a:r>
          </a:p>
          <a:p>
            <a:pPr lvl="1"/>
            <a:r>
              <a:rPr lang="en-AU" dirty="0"/>
              <a:t>Moved:</a:t>
            </a:r>
          </a:p>
          <a:p>
            <a:pPr lvl="1"/>
            <a:r>
              <a:rPr lang="en-AU" dirty="0"/>
              <a:t>Seconded:</a:t>
            </a:r>
          </a:p>
          <a:p>
            <a:pPr lvl="1"/>
            <a:r>
              <a:rPr lang="en-AU" dirty="0"/>
              <a:t>Result:</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802.11ac-2013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name="Packager Shell Object" showAsIcon="1" r:id="rId2" imgW="914400" imgH="771480" progId="Package">
                  <p:embed/>
                </p:oleObj>
              </mc:Choice>
              <mc:Fallback>
                <p:oleObj name="Packager Shell Object" showAsIcon="1" r:id="rId2" imgW="914400" imgH="771480" progId="Package">
                  <p:embed/>
                  <p:pic>
                    <p:nvPicPr>
                      <p:cNvPr id="0" name=""/>
                      <p:cNvPicPr/>
                      <p:nvPr/>
                    </p:nvPicPr>
                    <p:blipFill>
                      <a:blip r:embed="rId3"/>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SC6 on 30 March 2015 for adoption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GB" dirty="0"/>
              <a:t>-2014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113</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a:t>
            </a:r>
            <a:r>
              <a:rPr lang="en-GB" dirty="0"/>
              <a:t>1Xbx-2014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114</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11">
                  <p:embed/>
                </p:oleObj>
              </mc:Choice>
              <mc:Fallback>
                <p:oleObj name="Acrobat Document" showAsIcon="1" r:id="rId2" imgW="914400" imgH="771480" progId="AcroExch.Document.11">
                  <p:embed/>
                  <p:pic>
                    <p:nvPicPr>
                      <p:cNvPr id="0" name=""/>
                      <p:cNvPicPr/>
                      <p:nvPr/>
                    </p:nvPicPr>
                    <p:blipFill>
                      <a:blip r:embed="rId3"/>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to SC6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802.1Qbv-2015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802.1AB-2016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118</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802.1Qca-2015</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119</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Mar 2021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virtual meeting in March 2021, as documented </a:t>
            </a:r>
            <a:r>
              <a:rPr lang="en-AU" i="1"/>
              <a:t>in </a:t>
            </a:r>
            <a:r>
              <a:rPr lang="en-AU" i="1">
                <a:hlinkClick r:id="rId3"/>
              </a:rPr>
              <a:t>11-21-0549-01</a:t>
            </a:r>
            <a:endParaRPr lang="en-AU" i="1" dirty="0"/>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12</a:t>
            </a:fld>
            <a:endParaRPr lang="en-US"/>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802.22a has been </a:t>
            </a:r>
            <a:r>
              <a:rPr lang="en-AU" dirty="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120</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802.22a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802.1Qcd-2015 has been </a:t>
            </a:r>
            <a:r>
              <a:rPr lang="en-AU" dirty="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123</a:t>
            </a:fld>
            <a:endParaRPr lang="en-US"/>
          </a:p>
        </p:txBody>
      </p:sp>
    </p:spTree>
    <p:extLst>
      <p:ext uri="{BB962C8B-B14F-4D97-AF65-F5344CB8AC3E}">
        <p14:creationId xmlns:p14="http://schemas.microsoft.com/office/powerpoint/2010/main" val="183927055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802.1Q-2014/</a:t>
            </a:r>
            <a:r>
              <a:rPr lang="en-GB" dirty="0" err="1"/>
              <a:t>Cor</a:t>
            </a:r>
            <a:r>
              <a:rPr lang="en-GB" dirty="0"/>
              <a:t> 1-2015</a:t>
            </a:r>
            <a:r>
              <a:rPr lang="en-AU" dirty="0"/>
              <a:t> 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endParaRPr lang="en-AU" dirty="0">
              <a:solidFill>
                <a:schemeClr val="accent2"/>
              </a:solidFill>
            </a:endParaRPr>
          </a:p>
          <a:p>
            <a:pPr lvl="1"/>
            <a:r>
              <a:rPr lang="en-AU" dirty="0"/>
              <a:t>802.1Q-2014/</a:t>
            </a:r>
            <a:r>
              <a:rPr lang="en-AU" dirty="0" err="1"/>
              <a:t>Cor</a:t>
            </a:r>
            <a:r>
              <a:rPr lang="en-AU" dirty="0"/>
              <a:t> 1-2015 was submitted to PSDO using a special process for corrigenda</a:t>
            </a:r>
          </a:p>
          <a:p>
            <a:pPr lvl="1"/>
            <a:r>
              <a:rPr lang="en-AU" dirty="0"/>
              <a:t>The ballot passed on 16 March 2017 (N16589)</a:t>
            </a:r>
          </a:p>
          <a:p>
            <a:pPr lvl="2"/>
            <a:r>
              <a:rPr lang="en-AU" dirty="0"/>
              <a:t>Do you support the need for a corrigendum to the subject ISO/IEC/IEEE International Standard?  9/0/11</a:t>
            </a:r>
          </a:p>
          <a:p>
            <a:pPr lvl="2"/>
            <a:r>
              <a:rPr lang="en-AU" dirty="0"/>
              <a:t>Do you approve the draft for publication?  8/1/11</a:t>
            </a:r>
          </a:p>
          <a:p>
            <a:pPr lvl="1"/>
            <a:r>
              <a:rPr lang="en-AU" dirty="0"/>
              <a:t>China NB voted “no” with an objection to the use of IEEE 802.1X based security</a:t>
            </a:r>
          </a:p>
          <a:p>
            <a:pPr lvl="2"/>
            <a:r>
              <a:rPr lang="en-AU" dirty="0"/>
              <a:t>Response (N16687) was liaised in July 2017</a:t>
            </a:r>
          </a:p>
          <a:p>
            <a:pPr lvl="1"/>
            <a:r>
              <a:rPr lang="en-AU" dirty="0"/>
              <a:t>Published in Oct 2017 as </a:t>
            </a:r>
            <a:r>
              <a:rPr lang="en-AU" dirty="0">
                <a:solidFill>
                  <a:srgbClr val="FF0000"/>
                </a:solidFill>
              </a:rPr>
              <a:t>&lt;what&gt;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124</a:t>
            </a:fld>
            <a:endParaRPr lang="en-US"/>
          </a:p>
        </p:txBody>
      </p:sp>
    </p:spTree>
    <p:extLst>
      <p:ext uri="{BB962C8B-B14F-4D97-AF65-F5344CB8AC3E}">
        <p14:creationId xmlns:p14="http://schemas.microsoft.com/office/powerpoint/2010/main" val="366322165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125</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802.3bw was liaised to SC6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8802.3bp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8802.3bq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127</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802.3bq </a:t>
            </a:r>
            <a:r>
              <a:rPr lang="en-AU" dirty="0">
                <a:solidFill>
                  <a:schemeClr val="tx2"/>
                </a:solidFill>
              </a:rPr>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8802.3br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128</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802.3br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8802.3by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129</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802.3by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a:t>The goals of the IEEE 802 JTC1 SC were reaffirmed by the IEEE 802 EC in July 2018</a:t>
            </a:r>
          </a:p>
        </p:txBody>
      </p:sp>
      <p:sp>
        <p:nvSpPr>
          <p:cNvPr id="18437" name="Rectangle 3"/>
          <p:cNvSpPr>
            <a:spLocks noGrp="1" noChangeArrowheads="1"/>
          </p:cNvSpPr>
          <p:nvPr>
            <p:ph type="body" idx="1"/>
          </p:nvPr>
        </p:nvSpPr>
        <p:spPr/>
        <p:txBody>
          <a:bodyPr/>
          <a:lstStyle/>
          <a:p>
            <a:r>
              <a:rPr lang="en-AU" dirty="0"/>
              <a:t>The IEEE 802 JTC 1 SC has agreed goals from November 2010 …</a:t>
            </a:r>
          </a:p>
          <a:p>
            <a:pPr lvl="1"/>
            <a:r>
              <a:rPr lang="en-AU" i="1" dirty="0"/>
              <a:t>Provides a forum for 802 members to discuss issues relevant to both:</a:t>
            </a:r>
          </a:p>
          <a:p>
            <a:pPr lvl="2"/>
            <a:r>
              <a:rPr lang="en-AU" i="1" dirty="0"/>
              <a:t>IEEE 802</a:t>
            </a:r>
          </a:p>
          <a:p>
            <a:pPr lvl="2"/>
            <a:r>
              <a:rPr lang="en-AU" i="1" dirty="0"/>
              <a:t>ISO/IEC JTC1/SC6</a:t>
            </a:r>
          </a:p>
          <a:p>
            <a:pPr lvl="1"/>
            <a:r>
              <a:rPr lang="en-AU" i="1" dirty="0"/>
              <a:t>Recommends positions to </a:t>
            </a:r>
            <a:r>
              <a:rPr lang="en-AU" i="1" dirty="0" err="1"/>
              <a:t>ExCom</a:t>
            </a:r>
            <a:r>
              <a:rPr lang="en-AU" i="1" dirty="0"/>
              <a:t> on ISO/IEC JTC1/SC6 actions affecting IEEE 802</a:t>
            </a:r>
          </a:p>
          <a:p>
            <a:pPr lvl="2"/>
            <a:r>
              <a:rPr lang="en-AU" i="1" dirty="0"/>
              <a:t>Note that IEEE 802 LMSC holds the liaison to SC6, not the IEEE 802.11 WG</a:t>
            </a:r>
          </a:p>
          <a:p>
            <a:pPr lvl="1"/>
            <a:r>
              <a:rPr lang="en-AU" i="1" dirty="0"/>
              <a:t>Participates in dialog with IEEE staff and 802 </a:t>
            </a:r>
            <a:r>
              <a:rPr lang="en-AU" i="1" dirty="0" err="1"/>
              <a:t>ExCom</a:t>
            </a:r>
            <a:r>
              <a:rPr lang="en-AU" i="1" dirty="0"/>
              <a:t> on issues concerning IEEE’s relationship with ISO/IEC</a:t>
            </a:r>
          </a:p>
          <a:p>
            <a:pPr lvl="1"/>
            <a:r>
              <a:rPr lang="en-AU" i="1" dirty="0"/>
              <a:t>Organises IEEE 802 members to contribute to liaisons and other documents relevant to the ISO/IEC JTC1/SC6 members</a:t>
            </a:r>
          </a:p>
          <a:p>
            <a:pPr marL="1588" lvl="1" indent="0">
              <a:buNone/>
            </a:pPr>
            <a:r>
              <a:rPr lang="en-AU" b="1" dirty="0"/>
              <a:t>… that were reaffirmed by 802 EC in Mar 2014, July 2018 &amp; Nov 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13</a:t>
            </a:fld>
            <a:endParaRPr lang="en-US"/>
          </a:p>
        </p:txBody>
      </p:sp>
    </p:spTree>
    <p:extLst>
      <p:ext uri="{BB962C8B-B14F-4D97-AF65-F5344CB8AC3E}">
        <p14:creationId xmlns:p14="http://schemas.microsoft.com/office/powerpoint/2010/main" val="305840939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8802.3bz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130</a:t>
            </a:fld>
            <a:endParaRPr lang="en-US"/>
          </a:p>
        </p:txBody>
      </p:sp>
    </p:spTree>
    <p:extLst>
      <p:ext uri="{BB962C8B-B14F-4D97-AF65-F5344CB8AC3E}">
        <p14:creationId xmlns:p14="http://schemas.microsoft.com/office/powerpoint/2010/main" val="116893043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802.15.3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131</a:t>
            </a:fld>
            <a:endParaRPr lang="en-US"/>
          </a:p>
        </p:txBody>
      </p:sp>
    </p:spTree>
    <p:extLst>
      <p:ext uri="{BB962C8B-B14F-4D97-AF65-F5344CB8AC3E}">
        <p14:creationId xmlns:p14="http://schemas.microsoft.com/office/powerpoint/2010/main" val="237395555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IEEE 802.15.4-2006 was adopted by ISO under JTC 1/SC 31 but JTC1/SC6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132</a:t>
            </a:fld>
            <a:endParaRPr lang="en-US"/>
          </a:p>
        </p:txBody>
      </p:sp>
    </p:spTree>
    <p:extLst>
      <p:ext uri="{BB962C8B-B14F-4D97-AF65-F5344CB8AC3E}">
        <p14:creationId xmlns:p14="http://schemas.microsoft.com/office/powerpoint/2010/main" val="228463028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133</a:t>
            </a:fld>
            <a:endParaRPr lang="en-US"/>
          </a:p>
        </p:txBody>
      </p:sp>
    </p:spTree>
    <p:extLst>
      <p:ext uri="{BB962C8B-B14F-4D97-AF65-F5344CB8AC3E}">
        <p14:creationId xmlns:p14="http://schemas.microsoft.com/office/powerpoint/2010/main" val="167686202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802.22b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134</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802.22b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135</a:t>
            </a:fld>
            <a:endParaRPr lang="en-US"/>
          </a:p>
        </p:txBody>
      </p:sp>
    </p:spTree>
    <p:extLst>
      <p:ext uri="{BB962C8B-B14F-4D97-AF65-F5344CB8AC3E}">
        <p14:creationId xmlns:p14="http://schemas.microsoft.com/office/powerpoint/2010/main" val="83684516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802d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136</a:t>
            </a:fld>
            <a:endParaRPr lang="en-US"/>
          </a:p>
        </p:txBody>
      </p:sp>
    </p:spTree>
    <p:extLst>
      <p:ext uri="{BB962C8B-B14F-4D97-AF65-F5344CB8AC3E}">
        <p14:creationId xmlns:p14="http://schemas.microsoft.com/office/powerpoint/2010/main" val="287947344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137</a:t>
            </a:fld>
            <a:endParaRPr lang="en-US"/>
          </a:p>
        </p:txBody>
      </p:sp>
    </p:spTree>
    <p:extLst>
      <p:ext uri="{BB962C8B-B14F-4D97-AF65-F5344CB8AC3E}">
        <p14:creationId xmlns:p14="http://schemas.microsoft.com/office/powerpoint/2010/main" val="242685064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138</a:t>
            </a:fld>
            <a:endParaRPr lang="en-US"/>
          </a:p>
        </p:txBody>
      </p:sp>
    </p:spTree>
    <p:extLst>
      <p:ext uri="{BB962C8B-B14F-4D97-AF65-F5344CB8AC3E}">
        <p14:creationId xmlns:p14="http://schemas.microsoft.com/office/powerpoint/2010/main" val="142018839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802.1AX-2014/Cor1 </a:t>
            </a:r>
            <a:r>
              <a:rPr lang="en-AU" dirty="0"/>
              <a:t>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p>
          <a:p>
            <a:pPr lvl="1"/>
            <a:r>
              <a:rPr lang="en-GB" dirty="0"/>
              <a:t>802.1AX-2014/Cor1 </a:t>
            </a:r>
            <a:r>
              <a:rPr lang="en-AU" dirty="0"/>
              <a:t>passed 90-day FDIS on 20 July 2018 (N16684)</a:t>
            </a:r>
          </a:p>
          <a:p>
            <a:pPr lvl="2"/>
            <a:r>
              <a:rPr lang="en-AU" dirty="0"/>
              <a:t>Passed 10/0/10</a:t>
            </a:r>
          </a:p>
          <a:p>
            <a:pPr lvl="2"/>
            <a:r>
              <a:rPr lang="en-AU" dirty="0"/>
              <a:t>There were no comments</a:t>
            </a:r>
          </a:p>
          <a:p>
            <a:pPr lvl="1"/>
            <a:r>
              <a:rPr lang="en-US" dirty="0"/>
              <a:t>It has been published as ISO/IEC 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139</a:t>
            </a:fld>
            <a:endParaRPr lang="en-US"/>
          </a:p>
        </p:txBody>
      </p:sp>
    </p:spTree>
    <p:extLst>
      <p:ext uri="{BB962C8B-B14F-4D97-AF65-F5344CB8AC3E}">
        <p14:creationId xmlns:p14="http://schemas.microsoft.com/office/powerpoint/2010/main" val="2425167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a:t>IEEE 802 has agreed (see N15606) to liaise to SC6 drafts of standards/amendments that are likely to be ratified under the PSDO agreement</a:t>
            </a:r>
          </a:p>
          <a:p>
            <a:pPr lvl="1"/>
            <a:r>
              <a:rPr lang="en-AU" dirty="0"/>
              <a:t>Generally, IEEE 802 will liaise drafts during the SA Ballot process, but may also do so during the Letter Ballot process</a:t>
            </a:r>
          </a:p>
          <a:p>
            <a:pPr lvl="1"/>
            <a:r>
              <a:rPr lang="en-AU" dirty="0"/>
              <a:t>So far drafts have been liaised by most WGs</a:t>
            </a:r>
          </a:p>
          <a:p>
            <a:pPr lvl="2"/>
            <a:r>
              <a:rPr lang="en-AU" dirty="0"/>
              <a:t>IEEE 802.1/3/11/15/16/21/22 WGs</a:t>
            </a:r>
          </a:p>
          <a:p>
            <a:pPr lvl="2"/>
            <a:r>
              <a:rPr lang="en-AU" dirty="0"/>
              <a:t>IEEE 802.16/21/22 are now hibernating</a:t>
            </a:r>
          </a:p>
          <a:p>
            <a:pPr lvl="2"/>
            <a:r>
              <a:rPr lang="en-AU" dirty="0"/>
              <a:t>IEEE 802.19 has not yet considered liaisons</a:t>
            </a:r>
          </a:p>
          <a:p>
            <a:pPr lvl="1"/>
            <a:r>
              <a:rPr lang="en-AU" dirty="0"/>
              <a:t>Note: as of March 2015, any drafts liaised to SC6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a:t>
            </a:fld>
            <a:endParaRPr lang="en-US"/>
          </a:p>
        </p:txBody>
      </p:sp>
      <p:graphicFrame>
        <p:nvGraphicFramePr>
          <p:cNvPr id="13" name="Object 12"/>
          <p:cNvGraphicFramePr>
            <a:graphicFrameLocks noChangeAspect="1"/>
          </p:cNvGraphicFramePr>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DC">
                  <p:embed/>
                </p:oleObj>
              </mc:Choice>
              <mc:Fallback>
                <p:oleObj name="Acrobat Document" showAsIcon="1" r:id="rId2" imgW="914400" imgH="771480" progId="AcroExch.Document.DC">
                  <p:embed/>
                  <p:pic>
                    <p:nvPicPr>
                      <p:cNvPr id="13" name="Object 12"/>
                      <p:cNvPicPr>
                        <a:picLocks noChangeAspect="1" noChangeArrowheads="1"/>
                      </p:cNvPicPr>
                      <p:nvPr/>
                    </p:nvPicPr>
                    <p:blipFill>
                      <a:blip r:embed="rId3"/>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3959744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a:t>
            </a:r>
            <a:r>
              <a:rPr lang="en-AU" dirty="0" err="1"/>
              <a:t>Cor</a:t>
            </a:r>
            <a:r>
              <a:rPr lang="en-AU" dirty="0"/>
              <a:t> 1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a:t>
            </a:r>
            <a:r>
              <a:rPr lang="en-AU" dirty="0" err="1"/>
              <a:t>Cor</a:t>
            </a:r>
            <a:r>
              <a:rPr lang="en-AU" dirty="0"/>
              <a:t>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a:t>
            </a:r>
            <a:r>
              <a:rPr lang="en-US" dirty="0" err="1"/>
              <a:t>Cor</a:t>
            </a:r>
            <a:r>
              <a:rPr lang="en-US" dirty="0"/>
              <a:t>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802.21-2017-Cor1 90-day  FDIS ballot passed and response sent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a:t>
            </a:r>
            <a:r>
              <a:rPr lang="en-AU" dirty="0" err="1"/>
              <a:t>Cor</a:t>
            </a:r>
            <a:r>
              <a:rPr lang="en-AU" dirty="0"/>
              <a:t>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141</a:t>
            </a:fld>
            <a:endParaRPr lang="en-US"/>
          </a:p>
        </p:txBody>
      </p:sp>
    </p:spTree>
    <p:extLst>
      <p:ext uri="{BB962C8B-B14F-4D97-AF65-F5344CB8AC3E}">
        <p14:creationId xmlns:p14="http://schemas.microsoft.com/office/powerpoint/2010/main" val="336761449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802.3bn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142</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802.3bn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802.3bv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143</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802.3bv D3.1 was liaised to SC6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a:t>
            </a:r>
            <a:r>
              <a:rPr lang="en-AU" dirty="0" err="1"/>
              <a:t>Std</a:t>
            </a:r>
            <a:r>
              <a:rPr lang="en-AU" dirty="0"/>
              <a:t> 802.3bv-2017 (ISO TC22 SC32) and may be interested in ensuring it is approved in SC6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802.3bu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802.3bu D3.2 was liaised to SC6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145</a:t>
            </a:fld>
            <a:endParaRPr lang="en-US"/>
          </a:p>
        </p:txBody>
      </p:sp>
    </p:spTree>
    <p:extLst>
      <p:ext uri="{BB962C8B-B14F-4D97-AF65-F5344CB8AC3E}">
        <p14:creationId xmlns:p14="http://schemas.microsoft.com/office/powerpoint/2010/main" val="277085799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146</a:t>
            </a:fld>
            <a:endParaRPr lang="en-US"/>
          </a:p>
        </p:txBody>
      </p:sp>
    </p:spTree>
    <p:extLst>
      <p:ext uri="{BB962C8B-B14F-4D97-AF65-F5344CB8AC3E}">
        <p14:creationId xmlns:p14="http://schemas.microsoft.com/office/powerpoint/2010/main" val="4223200073"/>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147</a:t>
            </a:fld>
            <a:endParaRPr lang="en-US"/>
          </a:p>
        </p:txBody>
      </p:sp>
    </p:spTree>
    <p:extLst>
      <p:ext uri="{BB962C8B-B14F-4D97-AF65-F5344CB8AC3E}">
        <p14:creationId xmlns:p14="http://schemas.microsoft.com/office/powerpoint/2010/main" val="234058752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802.1Qci has been published as 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148</a:t>
            </a:fld>
            <a:endParaRPr lang="en-US"/>
          </a:p>
        </p:txBody>
      </p:sp>
    </p:spTree>
    <p:extLst>
      <p:ext uri="{BB962C8B-B14F-4D97-AF65-F5344CB8AC3E}">
        <p14:creationId xmlns:p14="http://schemas.microsoft.com/office/powerpoint/2010/main" val="240066286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802.1Qch has been published as ISO/IEC/IEEE 8802-1Q:2016/</a:t>
            </a:r>
            <a:r>
              <a:rPr lang="en-AU" dirty="0" err="1"/>
              <a:t>Amd</a:t>
            </a:r>
            <a:r>
              <a:rPr lang="en-AU" dirty="0"/>
              <a:t> 7:2019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149</a:t>
            </a:fld>
            <a:endParaRPr lang="en-US"/>
          </a:p>
        </p:txBody>
      </p:sp>
    </p:spTree>
    <p:extLst>
      <p:ext uri="{BB962C8B-B14F-4D97-AF65-F5344CB8AC3E}">
        <p14:creationId xmlns:p14="http://schemas.microsoft.com/office/powerpoint/2010/main" val="2029258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SC6 of various new projects</a:t>
            </a:r>
          </a:p>
        </p:txBody>
      </p:sp>
      <p:sp>
        <p:nvSpPr>
          <p:cNvPr id="3" name="Content Placeholder 2"/>
          <p:cNvSpPr>
            <a:spLocks noGrp="1"/>
          </p:cNvSpPr>
          <p:nvPr>
            <p:ph idx="1"/>
          </p:nvPr>
        </p:nvSpPr>
        <p:spPr/>
        <p:txBody>
          <a:bodyPr/>
          <a:lstStyle/>
          <a:p>
            <a:pPr lvl="1"/>
            <a:r>
              <a:rPr lang="en-AU" dirty="0"/>
              <a:t>IEEE 802 has agreed to notify SC6 when IEEE 802 starts new projects</a:t>
            </a:r>
          </a:p>
          <a:p>
            <a:pPr lvl="1"/>
            <a:r>
              <a:rPr lang="en-AU" dirty="0"/>
              <a:t>The benefit to IEEE 802 is that it might cause SC6 members to participate in or contribute to IEEE 802 activities</a:t>
            </a:r>
          </a:p>
          <a:p>
            <a:pPr lvl="1"/>
            <a:r>
              <a:rPr lang="en-AU" dirty="0"/>
              <a:t>The liaison after Mar 2020 plenary</a:t>
            </a:r>
            <a:r>
              <a:rPr lang="en-AU" b="0" dirty="0"/>
              <a:t> included:</a:t>
            </a:r>
          </a:p>
          <a:p>
            <a:pPr lvl="2"/>
            <a:r>
              <a:rPr lang="en-AU" dirty="0">
                <a:solidFill>
                  <a:srgbClr val="FF0000"/>
                </a:solidFill>
              </a:rPr>
              <a:t>tbd</a:t>
            </a:r>
            <a:endParaRPr lang="en-AU" b="0" dirty="0">
              <a:solidFill>
                <a:srgbClr val="FF0000"/>
              </a:solidFill>
            </a:endParaRP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15</a:t>
            </a:fld>
            <a:endParaRPr lang="en-US"/>
          </a:p>
        </p:txBody>
      </p:sp>
    </p:spTree>
    <p:extLst>
      <p:ext uri="{BB962C8B-B14F-4D97-AF65-F5344CB8AC3E}">
        <p14:creationId xmlns:p14="http://schemas.microsoft.com/office/powerpoint/2010/main" val="254495324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802.3bs has been published as 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802.3cc has been published as 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151</a:t>
            </a:fld>
            <a:endParaRPr lang="en-US"/>
          </a:p>
        </p:txBody>
      </p:sp>
    </p:spTree>
    <p:extLst>
      <p:ext uri="{BB962C8B-B14F-4D97-AF65-F5344CB8AC3E}">
        <p14:creationId xmlns:p14="http://schemas.microsoft.com/office/powerpoint/2010/main" val="11530012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152</a:t>
            </a:fld>
            <a:endParaRPr lang="en-US"/>
          </a:p>
        </p:txBody>
      </p:sp>
    </p:spTree>
    <p:extLst>
      <p:ext uri="{BB962C8B-B14F-4D97-AF65-F5344CB8AC3E}">
        <p14:creationId xmlns:p14="http://schemas.microsoft.com/office/powerpoint/2010/main" val="4138948983"/>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a:t>…</a:t>
            </a:r>
          </a:p>
          <a:p>
            <a:pPr lvl="1"/>
            <a:r>
              <a:rPr lang="en-AU" dirty="0"/>
              <a:t>Unfortunately, errors in the publication process required a re-run of the 60-day pre-ballot, which passed on 1 Sept 2017 (N16697)</a:t>
            </a:r>
          </a:p>
          <a:p>
            <a:pPr lvl="2"/>
            <a:r>
              <a:rPr lang="en-AU" dirty="0"/>
              <a:t>Need? 9/1/11</a:t>
            </a:r>
          </a:p>
          <a:p>
            <a:pPr lvl="2"/>
            <a:r>
              <a:rPr lang="en-AU" dirty="0"/>
              <a:t>Submission? 9/1/11</a:t>
            </a:r>
          </a:p>
          <a:p>
            <a:pPr lvl="1"/>
            <a:r>
              <a:rPr lang="en-AU" dirty="0">
                <a:solidFill>
                  <a:schemeClr val="tx2"/>
                </a:solidFill>
              </a:rPr>
              <a:t>China voted “no” with the usual security related 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was sent in Oct 2017 (N16725)</a:t>
            </a:r>
          </a:p>
          <a:p>
            <a:r>
              <a:rPr lang="en-AU" dirty="0"/>
              <a:t>FDIS ballot: </a:t>
            </a:r>
            <a:r>
              <a:rPr lang="en-AU" dirty="0">
                <a:solidFill>
                  <a:srgbClr val="00B050"/>
                </a:solidFill>
              </a:rPr>
              <a:t>passed &amp; published</a:t>
            </a:r>
          </a:p>
          <a:p>
            <a:pPr lvl="1"/>
            <a:r>
              <a:rPr lang="en-AU" dirty="0"/>
              <a:t>FDIS ballot passed 9/1/9 on 26 Dec 2018 (N16982)</a:t>
            </a:r>
          </a:p>
          <a:p>
            <a:pPr lvl="2"/>
            <a:r>
              <a:rPr lang="en-AU" dirty="0"/>
              <a:t>China voted no</a:t>
            </a:r>
          </a:p>
          <a:p>
            <a:pPr lvl="1"/>
            <a:r>
              <a:rPr lang="en-AU" dirty="0"/>
              <a:t>A response was sent in Feb 2019 (N16888) – see </a:t>
            </a:r>
            <a:r>
              <a:rPr lang="en-AU" dirty="0">
                <a:hlinkClick r:id="rId3"/>
              </a:rPr>
              <a:t>11-19-0062-01</a:t>
            </a:r>
            <a:endParaRPr lang="en-AU" dirty="0"/>
          </a:p>
          <a:p>
            <a:pPr lvl="1"/>
            <a:r>
              <a:rPr lang="en-AU" dirty="0"/>
              <a:t>Published as ISO/IEC/IEEE 8802-11:2018/</a:t>
            </a:r>
            <a:r>
              <a:rPr lang="en-AU" dirty="0" err="1"/>
              <a:t>Amd</a:t>
            </a:r>
            <a:r>
              <a:rPr lang="en-AU" dirty="0"/>
              <a:t> 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153</a:t>
            </a:fld>
            <a:endParaRPr lang="en-US"/>
          </a:p>
        </p:txBody>
      </p:sp>
    </p:spTree>
    <p:extLst>
      <p:ext uri="{BB962C8B-B14F-4D97-AF65-F5344CB8AC3E}">
        <p14:creationId xmlns:p14="http://schemas.microsoft.com/office/powerpoint/2010/main" val="2771317728"/>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802c has been published as ISO/IEC/IEEE 8802-A:2015/</a:t>
            </a:r>
            <a:r>
              <a:rPr lang="en-AU" dirty="0" err="1"/>
              <a:t>Amd</a:t>
            </a:r>
            <a:r>
              <a:rPr lang="en-AU" dirty="0"/>
              <a:t> 2:2019</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154</a:t>
            </a:fld>
            <a:endParaRPr lang="en-US"/>
          </a:p>
        </p:txBody>
      </p:sp>
    </p:spTree>
    <p:extLst>
      <p:ext uri="{BB962C8B-B14F-4D97-AF65-F5344CB8AC3E}">
        <p14:creationId xmlns:p14="http://schemas.microsoft.com/office/powerpoint/2010/main" val="1406622443"/>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802.11ah has been published as ISO/IEC/IEEE 8802-11:2018/</a:t>
            </a:r>
            <a:r>
              <a:rPr lang="en-AU" dirty="0" err="1"/>
              <a:t>Amd</a:t>
            </a:r>
            <a:r>
              <a:rPr lang="en-AU" dirty="0"/>
              <a:t> 2</a:t>
            </a:r>
            <a:br>
              <a:rPr lang="en-AU" dirty="0"/>
            </a:b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155</a:t>
            </a:fld>
            <a:endParaRPr lang="en-US"/>
          </a:p>
        </p:txBody>
      </p:sp>
    </p:spTree>
    <p:extLst>
      <p:ext uri="{BB962C8B-B14F-4D97-AF65-F5344CB8AC3E}">
        <p14:creationId xmlns:p14="http://schemas.microsoft.com/office/powerpoint/2010/main" val="1870478364"/>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156</a:t>
            </a:fld>
            <a:endParaRPr lang="en-US"/>
          </a:p>
        </p:txBody>
      </p:sp>
    </p:spTree>
    <p:extLst>
      <p:ext uri="{BB962C8B-B14F-4D97-AF65-F5344CB8AC3E}">
        <p14:creationId xmlns:p14="http://schemas.microsoft.com/office/powerpoint/2010/main" val="357531377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802.15.6-2012 published as ISO/IEC/IEEE 8802-15-6:2017</a:t>
            </a:r>
            <a:endParaRPr lang="en-AU" dirty="0">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157</a:t>
            </a:fld>
            <a:endParaRPr lang="en-US"/>
          </a:p>
        </p:txBody>
      </p:sp>
    </p:spTree>
    <p:extLst>
      <p:ext uri="{BB962C8B-B14F-4D97-AF65-F5344CB8AC3E}">
        <p14:creationId xmlns:p14="http://schemas.microsoft.com/office/powerpoint/2010/main" val="223652102"/>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1AR-Rev</a:t>
            </a:r>
            <a:r>
              <a:rPr lang="en-AU" dirty="0"/>
              <a:t> is published as ISO/IEC/IEEE 8802-1AR </a:t>
            </a:r>
            <a:br>
              <a:rPr lang="en-AU" dirty="0"/>
            </a:b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158</a:t>
            </a:fld>
            <a:endParaRPr lang="en-US"/>
          </a:p>
        </p:txBody>
      </p:sp>
    </p:spTree>
    <p:extLst>
      <p:ext uri="{BB962C8B-B14F-4D97-AF65-F5344CB8AC3E}">
        <p14:creationId xmlns:p14="http://schemas.microsoft.com/office/powerpoint/2010/main" val="482605529"/>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1AC/Cor-1</a:t>
            </a:r>
            <a:r>
              <a:rPr lang="en-AU" dirty="0"/>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159</a:t>
            </a:fld>
            <a:endParaRPr lang="en-US"/>
          </a:p>
        </p:txBody>
      </p:sp>
    </p:spTree>
    <p:extLst>
      <p:ext uri="{BB962C8B-B14F-4D97-AF65-F5344CB8AC3E}">
        <p14:creationId xmlns:p14="http://schemas.microsoft.com/office/powerpoint/2010/main" val="4252176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15 June 2018</a:t>
            </a:r>
          </a:p>
          <a:p>
            <a:pPr lvl="1"/>
            <a:r>
              <a:rPr lang="en-AU" dirty="0" err="1"/>
              <a:t>iMeet</a:t>
            </a:r>
            <a:r>
              <a:rPr lang="en-AU" dirty="0"/>
              <a:t> also contains links to a </a:t>
            </a:r>
            <a:r>
              <a:rPr lang="en-AU" dirty="0">
                <a:hlinkClick r:id="rId3"/>
              </a:rPr>
              <a:t>document</a:t>
            </a:r>
            <a:r>
              <a:rPr lang="en-AU" dirty="0"/>
              <a:t> that explains processes for interactions between SC6 &amp; IEEE 802:</a:t>
            </a:r>
          </a:p>
          <a:p>
            <a:pPr lvl="2"/>
            <a:r>
              <a:rPr lang="en-AU" dirty="0"/>
              <a:t>How does a WG send a liaison to SC6?</a:t>
            </a:r>
          </a:p>
          <a:p>
            <a:pPr lvl="2"/>
            <a:r>
              <a:rPr lang="en-AU" dirty="0"/>
              <a:t>How does a WG send a document to SC6 for information or review?</a:t>
            </a:r>
          </a:p>
          <a:p>
            <a:pPr lvl="2"/>
            <a:r>
              <a:rPr lang="en-AU" dirty="0"/>
              <a:t>How does a WG submit a standard for adoption under the PSDO process?</a:t>
            </a:r>
          </a:p>
          <a:p>
            <a:pPr lvl="2"/>
            <a:r>
              <a:rPr lang="en-AU" dirty="0"/>
              <a:t>How does a WG submit response to comments received?</a:t>
            </a:r>
          </a:p>
          <a:p>
            <a:pPr lvl="2"/>
            <a:r>
              <a:rPr lang="en-AU" dirty="0"/>
              <a:t>Feb 2017: John D'Ambrosia is developing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16</a:t>
            </a:fld>
            <a:endParaRPr lang="en-US"/>
          </a:p>
        </p:txBody>
      </p:sp>
    </p:spTree>
    <p:extLst>
      <p:ext uri="{BB962C8B-B14F-4D97-AF65-F5344CB8AC3E}">
        <p14:creationId xmlns:p14="http://schemas.microsoft.com/office/powerpoint/2010/main" val="1490042876"/>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160</a:t>
            </a:fld>
            <a:endParaRPr lang="en-US"/>
          </a:p>
        </p:txBody>
      </p:sp>
      <p:graphicFrame>
        <p:nvGraphicFramePr>
          <p:cNvPr id="3" name="Object 2">
            <a:extLst>
              <a:ext uri="{FF2B5EF4-FFF2-40B4-BE49-F238E27FC236}">
                <a16:creationId xmlns:a16="http://schemas.microsoft.com/office/drawing/2014/main" id="{8364D157-CA8E-4DC3-A2DC-FBBC42166849}"/>
              </a:ext>
            </a:extLst>
          </p:cNvPr>
          <p:cNvGraphicFramePr>
            <a:graphicFrameLocks noChangeAspect="1"/>
          </p:cNvGraphicFramePr>
          <p:nvPr/>
        </p:nvGraphicFramePr>
        <p:xfrm>
          <a:off x="5029200" y="5156201"/>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Exch.Document.DC">
                  <p:embed/>
                </p:oleObj>
              </mc:Choice>
              <mc:Fallback>
                <p:oleObj name="Acrobat Document" showAsIcon="1" r:id="rId2" imgW="914597" imgH="806311" progId="AcroExch.Document.DC">
                  <p:embed/>
                  <p:pic>
                    <p:nvPicPr>
                      <p:cNvPr id="3" name="Object 2">
                        <a:extLst>
                          <a:ext uri="{FF2B5EF4-FFF2-40B4-BE49-F238E27FC236}">
                            <a16:creationId xmlns:a16="http://schemas.microsoft.com/office/drawing/2014/main" id="{8364D157-CA8E-4DC3-A2DC-FBBC42166849}"/>
                          </a:ext>
                        </a:extLst>
                      </p:cNvPr>
                      <p:cNvPicPr/>
                      <p:nvPr/>
                    </p:nvPicPr>
                    <p:blipFill>
                      <a:blip r:embed="rId3"/>
                      <a:stretch>
                        <a:fillRect/>
                      </a:stretch>
                    </p:blipFill>
                    <p:spPr>
                      <a:xfrm>
                        <a:off x="5029200" y="5156201"/>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15149627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1AE-Rev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161</a:t>
            </a:fld>
            <a:endParaRPr lang="en-US"/>
          </a:p>
        </p:txBody>
      </p:sp>
    </p:spTree>
    <p:extLst>
      <p:ext uri="{BB962C8B-B14F-4D97-AF65-F5344CB8AC3E}">
        <p14:creationId xmlns:p14="http://schemas.microsoft.com/office/powerpoint/2010/main" val="2874901778"/>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3:2020 (802.11aj)</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162</a:t>
            </a:fld>
            <a:endParaRPr lang="en-US"/>
          </a:p>
        </p:txBody>
      </p:sp>
    </p:spTree>
    <p:extLst>
      <p:ext uri="{BB962C8B-B14F-4D97-AF65-F5344CB8AC3E}">
        <p14:creationId xmlns:p14="http://schemas.microsoft.com/office/powerpoint/2010/main" val="163293269"/>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4:2020 (802.11ak)</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163</a:t>
            </a:fld>
            <a:endParaRPr lang="en-US"/>
          </a:p>
        </p:txBody>
      </p:sp>
    </p:spTree>
    <p:extLst>
      <p:ext uri="{BB962C8B-B14F-4D97-AF65-F5344CB8AC3E}">
        <p14:creationId xmlns:p14="http://schemas.microsoft.com/office/powerpoint/2010/main" val="3270652297"/>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5:2020 (802.11aq)</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164</a:t>
            </a:fld>
            <a:endParaRPr lang="en-US"/>
          </a:p>
        </p:txBody>
      </p:sp>
    </p:spTree>
    <p:extLst>
      <p:ext uri="{BB962C8B-B14F-4D97-AF65-F5344CB8AC3E}">
        <p14:creationId xmlns:p14="http://schemas.microsoft.com/office/powerpoint/2010/main" val="2145563965"/>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1Xck</a:t>
            </a:r>
            <a:r>
              <a:rPr lang="en-AU" dirty="0"/>
              <a:t> was published as ISO/IEC/IEEE 8802-1X:2013/AMD2-2020 in Nov 2020</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2"/>
            <a:r>
              <a:rPr lang="en-AU" dirty="0"/>
              <a:t>China voted “no” with 2 comments; 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a:t>
            </a:r>
          </a:p>
          <a:p>
            <a:pPr lvl="2"/>
            <a:r>
              <a:rPr lang="en-AU" dirty="0"/>
              <a:t>China voted “no” with 1 comment; response sent in Aug 2020 (N17265)</a:t>
            </a:r>
          </a:p>
          <a:p>
            <a:pPr lvl="1"/>
            <a:r>
              <a:rPr lang="en-AU" dirty="0"/>
              <a:t>ISO/IEC/IEEE 8802-1X:2013/AMD2-2020 was published in Nov 2020</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165</a:t>
            </a:fld>
            <a:endParaRPr lang="en-US"/>
          </a:p>
        </p:txBody>
      </p:sp>
    </p:spTree>
    <p:extLst>
      <p:ext uri="{BB962C8B-B14F-4D97-AF65-F5344CB8AC3E}">
        <p14:creationId xmlns:p14="http://schemas.microsoft.com/office/powerpoint/2010/main" val="4204837070"/>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was published in Feb 2021</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response liaised</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was sent in Nov 2020 (N17388)</a:t>
            </a:r>
          </a:p>
          <a:p>
            <a:pPr lvl="1"/>
            <a:r>
              <a:rPr lang="en-AU" dirty="0"/>
              <a:t>Was published as ISO/IEC/IEEE 8802-3:2021</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166</a:t>
            </a:fld>
            <a:endParaRPr lang="en-US"/>
          </a:p>
        </p:txBody>
      </p:sp>
    </p:spTree>
    <p:extLst>
      <p:ext uri="{BB962C8B-B14F-4D97-AF65-F5344CB8AC3E}">
        <p14:creationId xmlns:p14="http://schemas.microsoft.com/office/powerpoint/2010/main" val="2549835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71 standards through the PSDO adoption process, with 39 in-process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48005861"/>
              </p:ext>
            </p:extLst>
          </p:nvPr>
        </p:nvGraphicFramePr>
        <p:xfrm>
          <a:off x="1714500" y="2148840"/>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34</a:t>
                      </a:r>
                    </a:p>
                  </a:txBody>
                  <a:tcPr/>
                </a:tc>
                <a:tc>
                  <a:txBody>
                    <a:bodyPr/>
                    <a:lstStyle/>
                    <a:p>
                      <a:pPr algn="ctr"/>
                      <a:r>
                        <a:rPr lang="en-AU" dirty="0"/>
                        <a:t>14</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16</a:t>
                      </a:r>
                    </a:p>
                  </a:txBody>
                  <a:tcPr/>
                </a:tc>
                <a:tc>
                  <a:txBody>
                    <a:bodyPr/>
                    <a:lstStyle/>
                    <a:p>
                      <a:pPr algn="ctr"/>
                      <a:r>
                        <a:rPr lang="en-AU" dirty="0"/>
                        <a:t>15</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12</a:t>
                      </a:r>
                    </a:p>
                  </a:txBody>
                  <a:tcPr/>
                </a:tc>
                <a:tc>
                  <a:txBody>
                    <a:bodyPr/>
                    <a:lstStyle/>
                    <a:p>
                      <a:pPr algn="ctr"/>
                      <a:r>
                        <a:rPr lang="en-AU" dirty="0"/>
                        <a:t>9</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3</a:t>
                      </a:r>
                    </a:p>
                  </a:txBody>
                  <a:tcPr>
                    <a:lnB w="12700" cap="flat" cmpd="sng" algn="ctr">
                      <a:solidFill>
                        <a:schemeClr val="tx1"/>
                      </a:solidFill>
                      <a:prstDash val="solid"/>
                      <a:round/>
                      <a:headEnd type="none" w="med" len="med"/>
                      <a:tailEnd type="none" w="med" len="med"/>
                    </a:lnB>
                  </a:tcPr>
                </a:tc>
                <a:tc>
                  <a:txBody>
                    <a:bodyPr/>
                    <a:lstStyle/>
                    <a:p>
                      <a:pPr algn="ctr"/>
                      <a:r>
                        <a:rPr lang="en-AU" dirty="0"/>
                        <a:t>1</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71</a:t>
                      </a:r>
                    </a:p>
                  </a:txBody>
                  <a:tcPr>
                    <a:lnT w="12700" cap="flat" cmpd="sng" algn="ctr">
                      <a:solidFill>
                        <a:schemeClr val="tx1"/>
                      </a:solidFill>
                      <a:prstDash val="solid"/>
                      <a:round/>
                      <a:headEnd type="none" w="med" len="med"/>
                      <a:tailEnd type="none" w="med" len="med"/>
                    </a:lnT>
                  </a:tcPr>
                </a:tc>
                <a:tc>
                  <a:txBody>
                    <a:bodyPr/>
                    <a:lstStyle/>
                    <a:p>
                      <a:pPr algn="ctr"/>
                      <a:r>
                        <a:rPr lang="en-AU" b="1" dirty="0"/>
                        <a:t>39</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39769215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34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Nov 2015</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a:t>802.1X</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a:t>802.1AE</a:t>
                      </a:r>
                    </a:p>
                  </a:txBody>
                  <a:tcPr marL="115147" marR="115147"/>
                </a:tc>
                <a:tc>
                  <a:txBody>
                    <a:bodyPr/>
                    <a:lstStyle/>
                    <a:p>
                      <a:pPr algn="ctr"/>
                      <a:r>
                        <a:rPr lang="en-AU" sz="1600" b="0" baseline="0" dirty="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a:t>802.1AB</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a:t>802.1AR</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a:t>802.1AS</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a:t>
                      </a:r>
                      <a:r>
                        <a:rPr lang="en-AU" sz="1600" b="0" baseline="0" dirty="0">
                          <a:solidFill>
                            <a:srgbClr val="00B050"/>
                          </a:solidFill>
                        </a:rPr>
                        <a:t>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34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a:t>802.1Qbu</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a:t>802.1Qbz</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a:latin typeface="+mj-lt"/>
                          <a:cs typeface="Arial" panose="020B0604020202020204" pitchFamily="34" charset="0"/>
                        </a:rPr>
                        <a:t>802.1Qcd</a:t>
                      </a:r>
                      <a:endParaRPr lang="en-AU" sz="1600" b="0" dirty="0"/>
                    </a:p>
                  </a:txBody>
                  <a:tcPr marL="115147" marR="115147"/>
                </a:tc>
                <a:tc>
                  <a:txBody>
                    <a:bodyPr/>
                    <a:lstStyle/>
                    <a:p>
                      <a:pPr algn="ctr"/>
                      <a:r>
                        <a:rPr lang="en-AU" sz="1600" b="0" dirty="0">
                          <a:solidFill>
                            <a:srgbClr val="00B050"/>
                          </a:solidFill>
                        </a:rPr>
                        <a:t>Oct</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a:t>802.1Q-Cor1</a:t>
                      </a:r>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dk1"/>
                          </a:solidFill>
                          <a:latin typeface="+mn-lt"/>
                          <a:ea typeface="+mn-ea"/>
                          <a:cs typeface="+mn-cs"/>
                        </a:rPr>
                        <a:t>802.1AC-Rev</a:t>
                      </a:r>
                    </a:p>
                  </a:txBody>
                  <a:tcPr marL="115147" marR="0"/>
                </a:tc>
                <a:tc>
                  <a:txBody>
                    <a:bodyPr/>
                    <a:lstStyle/>
                    <a:p>
                      <a:pPr algn="ctr"/>
                      <a:r>
                        <a:rPr lang="en-AU" sz="1600" b="0" dirty="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a:t>802d</a:t>
                      </a:r>
                    </a:p>
                  </a:txBody>
                  <a:tcPr marL="115147" marR="0"/>
                </a:tc>
                <a:tc>
                  <a:txBody>
                    <a:bodyPr/>
                    <a:lstStyle/>
                    <a:p>
                      <a:pPr algn="ctr"/>
                      <a:r>
                        <a:rPr lang="en-AU" sz="1600" b="0" dirty="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a:t>802.1AX/Cor1 </a:t>
                      </a:r>
                      <a:endParaRPr lang="en-AU" sz="1600" b="0" dirty="0"/>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a:t>802.1AEcg</a:t>
                      </a:r>
                    </a:p>
                  </a:txBody>
                  <a:tcPr marL="115147" marR="0"/>
                </a:tc>
                <a:tc>
                  <a:txBody>
                    <a:bodyPr/>
                    <a:lstStyle/>
                    <a:p>
                      <a:pPr algn="ctr"/>
                      <a:r>
                        <a:rPr lang="en-AU" sz="1600" b="0" dirty="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May 2021</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a:t>Andrew Myles, Cisco</a:t>
            </a:r>
          </a:p>
        </p:txBody>
      </p:sp>
      <p:sp>
        <p:nvSpPr>
          <p:cNvPr id="6" name="Slide Number Placeholder 5"/>
          <p:cNvSpPr>
            <a:spLocks noGrp="1"/>
          </p:cNvSpPr>
          <p:nvPr>
            <p:ph type="sldNum" sz="quarter" idx="11"/>
          </p:nvPr>
        </p:nvSpPr>
        <p:spPr/>
        <p:txBody>
          <a:bodyPr/>
          <a:lstStyle/>
          <a:p>
            <a:pPr>
              <a:defRPr/>
            </a:pPr>
            <a:r>
              <a:rPr lang="en-US" dirty="0"/>
              <a:t>Slide </a:t>
            </a:r>
            <a:fld id="{81B19452-AD8F-4A10-B8E5-1701707FC4DF}"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34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81715786"/>
              </p:ext>
            </p:extLst>
          </p:nvPr>
        </p:nvGraphicFramePr>
        <p:xfrm>
          <a:off x="761999" y="1712149"/>
          <a:ext cx="7696200" cy="393192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a:t>
                      </a:r>
                      <a:r>
                        <a:rPr lang="en-AU" sz="1600" b="0" kern="1200" baseline="0" dirty="0">
                          <a:solidFill>
                            <a:srgbClr val="00B050"/>
                          </a:solidFill>
                          <a:latin typeface="+mn-lt"/>
                          <a:ea typeface="+mn-ea"/>
                          <a:cs typeface="+mn-cs"/>
                        </a:rPr>
                        <a:t> Dec 17</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a:t>
                      </a:r>
                      <a:r>
                        <a:rPr lang="en-AU" sz="1600" b="0" kern="1200" baseline="0" dirty="0">
                          <a:solidFill>
                            <a:srgbClr val="00B050"/>
                          </a:solidFill>
                          <a:latin typeface="+mn-lt"/>
                          <a:ea typeface="+mn-ea"/>
                          <a:cs typeface="+mn-cs"/>
                        </a:rPr>
                        <a:t> Feb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27</a:t>
                      </a:r>
                      <a:r>
                        <a:rPr lang="en-AU" sz="1600" b="0" baseline="0" dirty="0">
                          <a:solidFill>
                            <a:srgbClr val="00B050"/>
                          </a:solidFill>
                          <a:latin typeface="+mj-lt"/>
                        </a:rPr>
                        <a:t> Jun 19</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Nov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802.1</a:t>
                      </a:r>
                      <a:r>
                        <a:rPr lang="en-AU" sz="1600" dirty="0">
                          <a:cs typeface="Arial" panose="020B0604020202020204" pitchFamily="34" charset="0"/>
                        </a:rPr>
                        <a:t>AC/Cor-1</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802.</a:t>
                      </a:r>
                      <a:r>
                        <a:rPr lang="en-AU" sz="1600" dirty="0">
                          <a:cs typeface="Arial" panose="020B0604020202020204" pitchFamily="34" charset="0"/>
                        </a:rPr>
                        <a:t>1Xck</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 19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14719724"/>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16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7170973"/>
              </p:ext>
            </p:extLst>
          </p:nvPr>
        </p:nvGraphicFramePr>
        <p:xfrm>
          <a:off x="761999" y="1817511"/>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802.3</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2020</a:t>
                      </a:r>
                    </a:p>
                  </a:txBody>
                  <a:tcPr marL="115147" marR="115147"/>
                </a:tc>
                <a:extLst>
                  <a:ext uri="{0D108BD9-81ED-4DB2-BD59-A6C34878D82A}">
                    <a16:rowId xmlns:a16="http://schemas.microsoft.com/office/drawing/2014/main" val="1609524783"/>
                  </a:ext>
                </a:extLst>
              </a:tr>
              <a:tr h="351837">
                <a:tc>
                  <a:txBody>
                    <a:bodyPr/>
                    <a:lstStyle/>
                    <a:p>
                      <a:r>
                        <a:rPr lang="en-AU" sz="1600" b="0" dirty="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Oct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Jun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a:t>802.3/</a:t>
                      </a:r>
                      <a:r>
                        <a:rPr lang="en-AU" sz="1600" dirty="0" err="1"/>
                        <a:t>Cor</a:t>
                      </a:r>
                      <a:r>
                        <a:rPr lang="en-AU" sz="1600" dirty="0"/>
                        <a:t> 1 </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16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27320917"/>
              </p:ext>
            </p:extLst>
          </p:nvPr>
        </p:nvGraphicFramePr>
        <p:xfrm>
          <a:off x="761999" y="1828800"/>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16</a:t>
                      </a:r>
                      <a:r>
                        <a:rPr lang="en-AU" sz="1600" b="0" baseline="0" dirty="0">
                          <a:solidFill>
                            <a:srgbClr val="00B050"/>
                          </a:solidFill>
                          <a:latin typeface="+mj-lt"/>
                        </a:rPr>
                        <a:t> Apr 17</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a:t>
                      </a:r>
                      <a:r>
                        <a:rPr lang="en-AU" sz="1600" b="0" baseline="0" dirty="0">
                          <a:solidFill>
                            <a:srgbClr val="00B050"/>
                          </a:solidFill>
                          <a:latin typeface="+mj-lt"/>
                        </a:rPr>
                        <a:t> 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a:solidFill>
                            <a:srgbClr val="00B050"/>
                          </a:solidFill>
                          <a:latin typeface="+mn-lt"/>
                          <a:ea typeface="+mn-ea"/>
                          <a:cs typeface="+mn-cs"/>
                        </a:rPr>
                        <a:t>n/a</a:t>
                      </a:r>
                      <a:endParaRPr lang="en-AU" sz="1600" b="0" dirty="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18 </a:t>
                      </a:r>
                      <a:r>
                        <a:rPr lang="en-AU" sz="1600" b="0" baseline="0" dirty="0">
                          <a:solidFill>
                            <a:srgbClr val="00B050"/>
                          </a:solidFill>
                          <a:latin typeface="+mj-lt"/>
                        </a:rPr>
                        <a:t>Aug 17</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a:t>
                      </a:r>
                      <a:r>
                        <a:rPr lang="en-AU" sz="1600" b="0" baseline="0" dirty="0">
                          <a:solidFill>
                            <a:srgbClr val="00B050"/>
                          </a:solidFill>
                          <a:latin typeface="+mj-lt"/>
                        </a:rPr>
                        <a:t> Sep 18</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18 </a:t>
                      </a:r>
                      <a:r>
                        <a:rPr lang="en-AU" sz="1600" b="0" kern="1200" baseline="0" dirty="0">
                          <a:solidFill>
                            <a:srgbClr val="00B050"/>
                          </a:solidFill>
                          <a:latin typeface="+mn-lt"/>
                          <a:ea typeface="+mn-ea"/>
                          <a:cs typeface="+mn-cs"/>
                        </a:rPr>
                        <a:t>Aug 17</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a:t>
                      </a:r>
                      <a:r>
                        <a:rPr lang="en-AU" sz="1600" b="0" baseline="0" dirty="0">
                          <a:solidFill>
                            <a:srgbClr val="00B050"/>
                          </a:solidFill>
                          <a:latin typeface="+mj-lt"/>
                        </a:rPr>
                        <a:t> 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12</a:t>
                      </a:r>
                      <a:r>
                        <a:rPr lang="en-AU" sz="1600" b="0" kern="1200" baseline="0" dirty="0">
                          <a:solidFill>
                            <a:srgbClr val="00B050"/>
                          </a:solidFill>
                          <a:latin typeface="+mn-lt"/>
                          <a:ea typeface="+mn-ea"/>
                          <a:cs typeface="+mn-cs"/>
                        </a:rPr>
                        <a:t> 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12</a:t>
                      </a:r>
                      <a:r>
                        <a:rPr lang="en-AU" sz="1600" b="0" kern="1200" baseline="0" dirty="0">
                          <a:solidFill>
                            <a:srgbClr val="00B050"/>
                          </a:solidFill>
                          <a:latin typeface="+mn-lt"/>
                          <a:ea typeface="+mn-ea"/>
                          <a:cs typeface="+mn-cs"/>
                        </a:rPr>
                        <a:t> 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71723301"/>
              </p:ext>
            </p:extLst>
          </p:nvPr>
        </p:nvGraphicFramePr>
        <p:xfrm>
          <a:off x="761999" y="1571037"/>
          <a:ext cx="7696200" cy="482976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802.11</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dirty="0"/>
                        <a:t>802.11aa</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a:t>802.11ad</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dirty="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a:t>
                      </a:r>
                      <a:r>
                        <a:rPr lang="en-AU" sz="1600" b="0" kern="1200" baseline="0" dirty="0">
                          <a:solidFill>
                            <a:srgbClr val="00B050"/>
                          </a:solidFill>
                          <a:latin typeface="+mn-lt"/>
                          <a:ea typeface="+mn-ea"/>
                          <a:cs typeface="+mn-cs"/>
                        </a:rPr>
                        <a:t> Sep 17</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dirty="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20</a:t>
                      </a:r>
                      <a:r>
                        <a:rPr lang="en-AU" sz="1600" b="0" baseline="0" dirty="0">
                          <a:solidFill>
                            <a:srgbClr val="00B050"/>
                          </a:solidFill>
                          <a:latin typeface="+mj-lt"/>
                        </a:rPr>
                        <a:t> Jul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Feb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19</a:t>
                      </a:r>
                    </a:p>
                  </a:txBody>
                  <a:tcPr marL="115147" marR="115147"/>
                </a:tc>
                <a:extLst>
                  <a:ext uri="{0D108BD9-81ED-4DB2-BD59-A6C34878D82A}">
                    <a16:rowId xmlns:a16="http://schemas.microsoft.com/office/drawing/2014/main" val="802539418"/>
                  </a:ext>
                </a:extLst>
              </a:tr>
              <a:tr h="351837">
                <a:tc>
                  <a:txBody>
                    <a:bodyPr/>
                    <a:lstStyle/>
                    <a:p>
                      <a:r>
                        <a:rPr lang="en-AU" sz="1600" b="0" dirty="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861545519"/>
                  </a:ext>
                </a:extLst>
              </a:tr>
              <a:tr h="351837">
                <a:tc>
                  <a:txBody>
                    <a:bodyPr/>
                    <a:lstStyle/>
                    <a:p>
                      <a:r>
                        <a:rPr lang="en-AU" sz="1600" b="0" dirty="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212728673"/>
                  </a:ext>
                </a:extLst>
              </a:tr>
              <a:tr h="351837">
                <a:tc>
                  <a:txBody>
                    <a:bodyPr/>
                    <a:lstStyle/>
                    <a:p>
                      <a:r>
                        <a:rPr lang="en-AU" sz="1600" b="0" dirty="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80379155"/>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71786702"/>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351876640"/>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448534767"/>
                  </a:ext>
                </a:extLst>
              </a:tr>
              <a:tr h="351837">
                <a:tc>
                  <a:txBody>
                    <a:bodyPr/>
                    <a:lstStyle/>
                    <a:p>
                      <a:r>
                        <a:rPr lang="en-AU" sz="1600" b="0" dirty="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23 Nov 16</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7</a:t>
                      </a:r>
                      <a:r>
                        <a:rPr lang="en-AU" sz="1600" b="0" baseline="0" dirty="0">
                          <a:solidFill>
                            <a:srgbClr val="00B050"/>
                          </a:solidFill>
                          <a:latin typeface="+mj-lt"/>
                        </a:rPr>
                        <a:t> </a:t>
                      </a:r>
                      <a:r>
                        <a:rPr lang="en-AU" sz="1600" b="0" dirty="0">
                          <a:solidFill>
                            <a:srgbClr val="00B050"/>
                          </a:solidFill>
                          <a:latin typeface="+mj-lt"/>
                        </a:rPr>
                        <a:t>Sep</a:t>
                      </a:r>
                      <a:r>
                        <a:rPr lang="en-AU" sz="1600" b="0" baseline="0" dirty="0">
                          <a:solidFill>
                            <a:srgbClr val="00B050"/>
                          </a:solidFill>
                          <a:latin typeface="+mj-lt"/>
                        </a:rPr>
                        <a:t> 17</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19</a:t>
                      </a:r>
                      <a:endParaRPr lang="en-AU" sz="1600" b="0" baseline="0" dirty="0">
                        <a:solidFill>
                          <a:srgbClr val="00B050"/>
                        </a:solidFill>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802.16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3512408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802.21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802.21-2017</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Jun</a:t>
                      </a:r>
                      <a:r>
                        <a:rPr lang="en-AU" sz="1600" b="0" baseline="0" dirty="0">
                          <a:solidFill>
                            <a:srgbClr val="00B050"/>
                          </a:solidFill>
                        </a:rPr>
                        <a:t> 2018</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14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3794415386"/>
              </p:ext>
            </p:extLst>
          </p:nvPr>
        </p:nvGraphicFramePr>
        <p:xfrm>
          <a:off x="152399" y="1828800"/>
          <a:ext cx="8839199" cy="39319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.1Qcc</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20</a:t>
                      </a:r>
                      <a:endParaRPr lang="en-AU" sz="1600" b="0" dirty="0">
                        <a:solidFill>
                          <a:srgbClr val="00B050"/>
                        </a:solidFill>
                        <a:latin typeface="+mj-lt"/>
                      </a:endParaRP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.1Qcp</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29 Jul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endParaRPr lang="en-AU" sz="1600" b="0" dirty="0">
                        <a:solidFill>
                          <a:schemeClr val="tx1"/>
                        </a:solidFill>
                        <a:latin typeface="+mj-lt"/>
                      </a:endParaRP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.1Qcy</a:t>
                      </a:r>
                    </a:p>
                  </a:txBody>
                  <a:tcPr marL="115147" marR="0"/>
                </a:tc>
                <a:tc>
                  <a:txBody>
                    <a:bodyPr/>
                    <a:lstStyle/>
                    <a:p>
                      <a:pPr algn="ctr"/>
                      <a:r>
                        <a:rPr lang="en-AU" sz="1600" b="0" dirty="0">
                          <a:solidFill>
                            <a:schemeClr val="tx1"/>
                          </a:solidFill>
                          <a:latin typeface="+mj-lt"/>
                          <a:cs typeface="Arial" panose="020B0604020202020204" pitchFamily="34" charset="0"/>
                        </a:rPr>
                        <a:t>D2.1</a:t>
                      </a:r>
                    </a:p>
                  </a:txBody>
                  <a:tcPr marL="115147" marR="115147"/>
                </a:tc>
                <a:tc>
                  <a:txBody>
                    <a:bodyPr/>
                    <a:lstStyle/>
                    <a:p>
                      <a:pPr algn="ctr"/>
                      <a:r>
                        <a:rPr lang="en-AU" sz="1600" b="0" dirty="0">
                          <a:solidFill>
                            <a:schemeClr val="tx1"/>
                          </a:solidFill>
                          <a:latin typeface="+mj-lt"/>
                          <a:cs typeface="Arial" panose="020B0604020202020204" pitchFamily="34" charset="0"/>
                        </a:rPr>
                        <a:t>Apr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29 Jul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446974359"/>
                  </a:ext>
                </a:extLst>
              </a:tr>
              <a:tr h="330320">
                <a:tc>
                  <a:txBody>
                    <a:bodyPr/>
                    <a:lstStyle/>
                    <a:p>
                      <a:r>
                        <a:rPr lang="en-AU" sz="1600" dirty="0">
                          <a:latin typeface="+mj-lt"/>
                          <a:cs typeface="Arial" panose="020B0604020202020204" pitchFamily="34" charset="0"/>
                        </a:rPr>
                        <a:t>.1AS-Rev</a:t>
                      </a:r>
                    </a:p>
                  </a:txBody>
                  <a:tcPr marL="115147" marR="0"/>
                </a:tc>
                <a:tc>
                  <a:txBody>
                    <a:bodyPr/>
                    <a:lstStyle/>
                    <a:p>
                      <a:pPr algn="ctr"/>
                      <a:r>
                        <a:rPr lang="en-AU" sz="1600" b="0" dirty="0">
                          <a:solidFill>
                            <a:schemeClr val="tx1"/>
                          </a:solidFill>
                          <a:latin typeface="+mj-lt"/>
                          <a:cs typeface="Arial" panose="020B0604020202020204" pitchFamily="34" charset="0"/>
                        </a:rPr>
                        <a:t>D8.0</a:t>
                      </a:r>
                    </a:p>
                  </a:txBody>
                  <a:tcPr marL="115147" marR="115147"/>
                </a:tc>
                <a:tc>
                  <a:txBody>
                    <a:bodyPr/>
                    <a:lstStyle/>
                    <a:p>
                      <a:pPr algn="ctr"/>
                      <a:r>
                        <a:rPr lang="en-AU" sz="1600" b="0" dirty="0">
                          <a:solidFill>
                            <a:schemeClr val="tx1"/>
                          </a:solidFill>
                          <a:latin typeface="+mj-lt"/>
                          <a:cs typeface="Arial" panose="020B0604020202020204" pitchFamily="34" charset="0"/>
                        </a:rPr>
                        <a:t>Mar</a:t>
                      </a:r>
                      <a:r>
                        <a:rPr lang="en-AU" sz="1600" b="0" baseline="0" dirty="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Aug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20</a:t>
                      </a:r>
                      <a:endParaRPr lang="en-AU" sz="1600" b="0" dirty="0">
                        <a:solidFill>
                          <a:srgbClr val="00B050"/>
                        </a:solidFill>
                        <a:latin typeface="+mj-lt"/>
                      </a:endParaRPr>
                    </a:p>
                  </a:txBody>
                  <a:tcPr marL="115147" marR="115147"/>
                </a:tc>
                <a:extLst>
                  <a:ext uri="{0D108BD9-81ED-4DB2-BD59-A6C34878D82A}">
                    <a16:rowId xmlns:a16="http://schemas.microsoft.com/office/drawing/2014/main" val="2614137734"/>
                  </a:ext>
                </a:extLst>
              </a:tr>
              <a:tr h="330320">
                <a:tc>
                  <a:txBody>
                    <a:bodyPr/>
                    <a:lstStyle/>
                    <a:p>
                      <a:r>
                        <a:rPr lang="en-AU" sz="1600" dirty="0">
                          <a:latin typeface="+mj-lt"/>
                          <a:cs typeface="Arial" panose="020B0604020202020204" pitchFamily="34" charset="0"/>
                        </a:rPr>
                        <a:t>.1AX-Rev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Ju</a:t>
                      </a:r>
                      <a:r>
                        <a:rPr lang="en-AU" sz="1600" b="0" baseline="0" dirty="0">
                          <a:solidFill>
                            <a:schemeClr val="tx1"/>
                          </a:solidFill>
                          <a:latin typeface="+mj-lt"/>
                          <a:cs typeface="Arial" panose="020B0604020202020204" pitchFamily="34" charset="0"/>
                        </a:rPr>
                        <a:t>l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Aug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kern="1200" dirty="0">
                        <a:solidFill>
                          <a:schemeClr val="tx1"/>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29 Jul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495738436"/>
                  </a:ext>
                </a:extLst>
              </a:tr>
              <a:tr h="330320">
                <a:tc>
                  <a:txBody>
                    <a:bodyPr/>
                    <a:lstStyle/>
                    <a:p>
                      <a:r>
                        <a:rPr lang="en-AU" sz="1600" dirty="0">
                          <a:latin typeface="+mj-lt"/>
                          <a:cs typeface="Arial" panose="020B0604020202020204" pitchFamily="34" charset="0"/>
                        </a:rPr>
                        <a:t>.1Q-REV</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61734239"/>
                  </a:ext>
                </a:extLst>
              </a:tr>
              <a:tr h="330320">
                <a:tc>
                  <a:txBody>
                    <a:bodyPr/>
                    <a:lstStyle/>
                    <a:p>
                      <a:r>
                        <a:rPr lang="en-AU" sz="1600" dirty="0">
                          <a:latin typeface="+mj-lt"/>
                          <a:cs typeface="Arial" panose="020B0604020202020204" pitchFamily="34" charset="0"/>
                        </a:rPr>
                        <a:t>.1Qcx</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034036834"/>
                  </a:ext>
                </a:extLst>
              </a:tr>
              <a:tr h="330320">
                <a:tc>
                  <a:txBody>
                    <a:bodyPr/>
                    <a:lstStyle/>
                    <a:p>
                      <a:r>
                        <a:rPr lang="en-AU" sz="1600" dirty="0">
                          <a:latin typeface="+mj-lt"/>
                          <a:cs typeface="Arial" panose="020B0604020202020204" pitchFamily="34" charset="0"/>
                        </a:rPr>
                        <a:t>.1X-2020</a:t>
                      </a:r>
                    </a:p>
                  </a:txBody>
                  <a:tcPr marL="115147" marR="0"/>
                </a:tc>
                <a:tc>
                  <a:txBody>
                    <a:bodyPr/>
                    <a:lstStyle/>
                    <a:p>
                      <a:pPr algn="ctr"/>
                      <a:r>
                        <a:rPr lang="en-AU" sz="1600" b="0" dirty="0">
                          <a:solidFill>
                            <a:schemeClr val="tx1"/>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Aug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21</a:t>
                      </a:r>
                      <a:endParaRPr lang="en-AU" sz="1600" b="0" dirty="0">
                        <a:solidFill>
                          <a:srgbClr val="00B050"/>
                        </a:solidFill>
                        <a:latin typeface="+mj-lt"/>
                      </a:endParaRPr>
                    </a:p>
                  </a:txBody>
                  <a:tcPr marL="115147" marR="115147"/>
                </a:tc>
                <a:extLst>
                  <a:ext uri="{0D108BD9-81ED-4DB2-BD59-A6C34878D82A}">
                    <a16:rowId xmlns:a16="http://schemas.microsoft.com/office/drawing/2014/main" val="3696960976"/>
                  </a:ext>
                </a:extLst>
              </a:tr>
              <a:tr h="330320">
                <a:tc>
                  <a:txBody>
                    <a:bodyPr/>
                    <a:lstStyle/>
                    <a:p>
                      <a:r>
                        <a:rPr lang="en-AU" sz="1600" dirty="0">
                          <a:latin typeface="+mj-lt"/>
                          <a:cs typeface="Arial" panose="020B0604020202020204" pitchFamily="34" charset="0"/>
                        </a:rPr>
                        <a:t>.1CMde</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22 Jan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2001265962"/>
                  </a:ext>
                </a:extLst>
              </a:tr>
              <a:tr h="330320">
                <a:tc>
                  <a:txBody>
                    <a:bodyPr/>
                    <a:lstStyle/>
                    <a:p>
                      <a:r>
                        <a:rPr lang="en-AU" sz="1600" dirty="0">
                          <a:latin typeface="+mj-lt"/>
                          <a:cs typeface="Arial" panose="020B0604020202020204" pitchFamily="34" charset="0"/>
                        </a:rPr>
                        <a:t>.1AE/Cor1</a:t>
                      </a:r>
                    </a:p>
                  </a:txBody>
                  <a:tcPr marL="115147" marR="0"/>
                </a:tc>
                <a:tc>
                  <a:txBody>
                    <a:bodyPr/>
                    <a:lstStyle/>
                    <a:p>
                      <a:pPr algn="ctr"/>
                      <a:r>
                        <a:rPr lang="en-AU" sz="1600" b="0" dirty="0">
                          <a:solidFill>
                            <a:schemeClr val="tx1"/>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13 Jan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2328711"/>
                  </a:ext>
                </a:extLst>
              </a:tr>
            </a:tbl>
          </a:graphicData>
        </a:graphic>
      </p:graphicFrame>
    </p:spTree>
    <p:extLst>
      <p:ext uri="{BB962C8B-B14F-4D97-AF65-F5344CB8AC3E}">
        <p14:creationId xmlns:p14="http://schemas.microsoft.com/office/powerpoint/2010/main" val="118388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3</a:t>
            </a:fld>
            <a:endParaRPr lang="en-US" dirty="0"/>
          </a:p>
        </p:txBody>
      </p:sp>
      <p:pic>
        <p:nvPicPr>
          <p:cNvPr id="2" name="Picture 1"/>
          <p:cNvPicPr>
            <a:picLocks noChangeAspect="1"/>
          </p:cNvPicPr>
          <p:nvPr/>
        </p:nvPicPr>
        <p:blipFill>
          <a:blip r:embed="rId2"/>
          <a:stretch>
            <a:fillRect/>
          </a:stretch>
        </p:blipFill>
        <p:spPr>
          <a:xfrm>
            <a:off x="1219200" y="1466850"/>
            <a:ext cx="6629400" cy="4972051"/>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14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30</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1363128217"/>
              </p:ext>
            </p:extLst>
          </p:nvPr>
        </p:nvGraphicFramePr>
        <p:xfrm>
          <a:off x="152399" y="1828800"/>
          <a:ext cx="8839199" cy="192024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.1Qcr</a:t>
                      </a:r>
                    </a:p>
                  </a:txBody>
                  <a:tcPr marL="115147" marR="0"/>
                </a:tc>
                <a:tc>
                  <a:txBody>
                    <a:bodyPr/>
                    <a:lstStyle/>
                    <a:p>
                      <a:pPr algn="ctr"/>
                      <a:r>
                        <a:rPr lang="en-AU" sz="1600" b="0" dirty="0">
                          <a:solidFill>
                            <a:schemeClr val="tx1"/>
                          </a:solidFill>
                          <a:latin typeface="+mj-lt"/>
                          <a:cs typeface="Arial" panose="020B0604020202020204" pitchFamily="34" charset="0"/>
                        </a:rPr>
                        <a:t>D2.3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17939056"/>
                  </a:ext>
                </a:extLst>
              </a:tr>
              <a:tr h="330320">
                <a:tc>
                  <a:txBody>
                    <a:bodyPr/>
                    <a:lstStyle/>
                    <a:p>
                      <a:r>
                        <a:rPr lang="en-AU" sz="1600" dirty="0">
                          <a:latin typeface="+mj-lt"/>
                          <a:cs typeface="Arial" panose="020B0604020202020204" pitchFamily="34" charset="0"/>
                        </a:rPr>
                        <a:t>.1CS</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.1Qcz</a:t>
                      </a:r>
                    </a:p>
                  </a:txBody>
                  <a:tcPr marL="115147" marR="0"/>
                </a:tc>
                <a:tc>
                  <a:txBody>
                    <a:bodyPr/>
                    <a:lstStyle/>
                    <a:p>
                      <a:pPr algn="ctr"/>
                      <a:r>
                        <a:rPr lang="en-AU" sz="1600" b="0" dirty="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.1ABcu</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960128182"/>
                  </a:ext>
                </a:extLst>
              </a:tr>
            </a:tbl>
          </a:graphicData>
        </a:graphic>
      </p:graphicFrame>
    </p:spTree>
    <p:extLst>
      <p:ext uri="{BB962C8B-B14F-4D97-AF65-F5344CB8AC3E}">
        <p14:creationId xmlns:p14="http://schemas.microsoft.com/office/powerpoint/2010/main" val="7278123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 &amp; stakeholders</a:t>
            </a:r>
          </a:p>
          <a:p>
            <a:pPr lvl="1"/>
            <a:r>
              <a:rPr lang="en-AU" dirty="0"/>
              <a:t>Karen Randall</a:t>
            </a:r>
          </a:p>
          <a:p>
            <a:pPr lvl="1"/>
            <a:r>
              <a:rPr lang="en-AU" dirty="0"/>
              <a:t>John Messenger</a:t>
            </a:r>
          </a:p>
          <a:p>
            <a:pPr lvl="1"/>
            <a:r>
              <a:rPr lang="en-AU" dirty="0"/>
              <a:t>Paul Congdon</a:t>
            </a:r>
          </a:p>
          <a:p>
            <a:pPr lvl="1"/>
            <a:r>
              <a:rPr lang="en-AU" dirty="0"/>
              <a:t>Glen Parsons (802.1 WG Chair)</a:t>
            </a:r>
          </a:p>
          <a:p>
            <a:pPr lvl="1"/>
            <a:r>
              <a:rPr lang="en-AU" dirty="0"/>
              <a:t>Mick Seaman</a:t>
            </a:r>
          </a:p>
          <a:p>
            <a:pPr lvl="1"/>
            <a:r>
              <a:rPr lang="en-AU" dirty="0"/>
              <a:t>Jessy </a:t>
            </a:r>
            <a:r>
              <a:rPr lang="en-AU" dirty="0" err="1"/>
              <a:t>Rouyer</a:t>
            </a:r>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31</a:t>
            </a:fld>
            <a:endParaRPr lang="en-US"/>
          </a:p>
        </p:txBody>
      </p:sp>
    </p:spTree>
    <p:extLst>
      <p:ext uri="{BB962C8B-B14F-4D97-AF65-F5344CB8AC3E}">
        <p14:creationId xmlns:p14="http://schemas.microsoft.com/office/powerpoint/2010/main" val="24212038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802.1Qcc FDIS ballot</a:t>
            </a:r>
            <a:r>
              <a:rPr lang="en-AU" dirty="0">
                <a:solidFill>
                  <a:schemeClr val="accent2"/>
                </a:solidFill>
              </a:rPr>
              <a:t> closes 8 Sep 2021</a:t>
            </a:r>
            <a:endParaRPr lang="en-AU" dirty="0"/>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liaised in Dec 2017 (WG1-N119)</a:t>
            </a:r>
          </a:p>
          <a:p>
            <a:pPr lvl="1"/>
            <a:r>
              <a:rPr lang="en-AU" dirty="0"/>
              <a:t>802.1Qcc was approved by </a:t>
            </a:r>
            <a:r>
              <a:rPr lang="en-AU" dirty="0" err="1"/>
              <a:t>RevCom</a:t>
            </a:r>
            <a:r>
              <a:rPr lang="en-AU" dirty="0"/>
              <a:t> in June 2018</a:t>
            </a:r>
          </a:p>
          <a:p>
            <a:r>
              <a:rPr lang="en-US" dirty="0"/>
              <a:t>60-day</a:t>
            </a:r>
            <a:r>
              <a:rPr lang="en-AU" dirty="0"/>
              <a:t> pre-ballot: </a:t>
            </a:r>
            <a:r>
              <a:rPr lang="en-AU" dirty="0">
                <a:solidFill>
                  <a:srgbClr val="00B050"/>
                </a:solidFill>
              </a:rPr>
              <a:t>passed &amp; response sent</a:t>
            </a:r>
          </a:p>
          <a:p>
            <a:pPr lvl="1"/>
            <a:r>
              <a:rPr lang="en-AU" dirty="0"/>
              <a:t>802.1Qcc 60-day ballot passed on 16 July 2020 (N17244)</a:t>
            </a:r>
          </a:p>
          <a:p>
            <a:pPr lvl="2"/>
            <a:r>
              <a:rPr lang="en-AU" dirty="0"/>
              <a:t>Passed 8/0/10 on need for ISO standard</a:t>
            </a:r>
          </a:p>
          <a:p>
            <a:pPr lvl="2"/>
            <a:r>
              <a:rPr lang="en-AU" dirty="0"/>
              <a:t>Passed 6/1/9 on support for submission to FDIS</a:t>
            </a:r>
          </a:p>
          <a:p>
            <a:pPr lvl="1"/>
            <a:r>
              <a:rPr lang="en-AU" dirty="0"/>
              <a:t>China voted “no” with 2 comments</a:t>
            </a:r>
          </a:p>
          <a:p>
            <a:pPr lvl="2"/>
            <a:r>
              <a:rPr lang="en-AU" dirty="0"/>
              <a:t>Response sent in Oct 2020 (N17443)</a:t>
            </a:r>
          </a:p>
          <a:p>
            <a:r>
              <a:rPr lang="en-AU" dirty="0"/>
              <a:t>FDIS ballot: </a:t>
            </a:r>
            <a:r>
              <a:rPr lang="en-AU" dirty="0">
                <a:solidFill>
                  <a:schemeClr val="accent2"/>
                </a:solidFill>
              </a:rPr>
              <a:t>closes 8 Sep 2021</a:t>
            </a:r>
          </a:p>
          <a:p>
            <a:pPr lvl="1"/>
            <a:r>
              <a:rPr lang="en-AU" dirty="0">
                <a:latin typeface="+mj-lt"/>
              </a:rPr>
              <a:t>Will be called </a:t>
            </a:r>
            <a:r>
              <a:rPr lang="en-AU" sz="1800" dirty="0">
                <a:effectLst/>
                <a:latin typeface="+mj-lt"/>
                <a:ea typeface="Calibri" panose="020F0502020204030204" pitchFamily="34" charset="0"/>
              </a:rPr>
              <a:t>ISO/IEC/IEEE 8802-1Q:2020/AMD 31:2021</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32</a:t>
            </a:fld>
            <a:endParaRPr lang="en-US"/>
          </a:p>
        </p:txBody>
      </p:sp>
    </p:spTree>
    <p:extLst>
      <p:ext uri="{BB962C8B-B14F-4D97-AF65-F5344CB8AC3E}">
        <p14:creationId xmlns:p14="http://schemas.microsoft.com/office/powerpoint/2010/main" val="30380581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802.1Qcp-2018 FDIS ballot closes 29 July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2020 (N17245)</a:t>
            </a:r>
          </a:p>
          <a:p>
            <a:pPr lvl="2"/>
            <a:r>
              <a:rPr lang="en-AU" dirty="0"/>
              <a:t>Passed 8/0/10 on need for ISO standard</a:t>
            </a:r>
          </a:p>
          <a:p>
            <a:pPr lvl="2"/>
            <a:r>
              <a:rPr lang="en-AU" dirty="0"/>
              <a:t>Passed 6/0/12 on support for submission to FDIS</a:t>
            </a:r>
          </a:p>
          <a:p>
            <a:pPr lvl="1"/>
            <a:r>
              <a:rPr lang="en-AU" dirty="0"/>
              <a:t>There were no comments</a:t>
            </a:r>
          </a:p>
          <a:p>
            <a:r>
              <a:rPr lang="en-AU" dirty="0"/>
              <a:t>FDIS ballot: </a:t>
            </a:r>
            <a:r>
              <a:rPr lang="en-AU" dirty="0">
                <a:solidFill>
                  <a:schemeClr val="accent2"/>
                </a:solidFill>
              </a:rPr>
              <a:t>closes 29 July 2021</a:t>
            </a:r>
          </a:p>
          <a:p>
            <a:pPr lvl="1"/>
            <a:r>
              <a:rPr lang="en-AU" dirty="0"/>
              <a:t>Ballot open 11 Mar 2021 &amp; closes 29 Jul 2021</a:t>
            </a:r>
          </a:p>
          <a:p>
            <a:pPr lvl="1"/>
            <a:r>
              <a:rPr lang="en-AU" dirty="0"/>
              <a:t>Will be </a:t>
            </a:r>
            <a:r>
              <a:rPr lang="en-AU" dirty="0">
                <a:latin typeface="+mj-lt"/>
              </a:rPr>
              <a:t>called </a:t>
            </a:r>
            <a:r>
              <a:rPr lang="en-AU" sz="1800" dirty="0">
                <a:effectLst/>
                <a:latin typeface="+mj-lt"/>
                <a:ea typeface="Calibri" panose="020F0502020204030204" pitchFamily="34" charset="0"/>
              </a:rPr>
              <a:t>ISO/IEC/IEEE 8802-1Q:2020/AMD 2:2021</a:t>
            </a:r>
          </a:p>
          <a:p>
            <a:pPr lvl="1"/>
            <a:endParaRPr lang="en-AU" dirty="0">
              <a:solidFill>
                <a:srgbClr val="FF0000"/>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33</a:t>
            </a:fld>
            <a:endParaRPr lang="en-US"/>
          </a:p>
        </p:txBody>
      </p:sp>
    </p:spTree>
    <p:extLst>
      <p:ext uri="{BB962C8B-B14F-4D97-AF65-F5344CB8AC3E}">
        <p14:creationId xmlns:p14="http://schemas.microsoft.com/office/powerpoint/2010/main" val="26156431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dirty="0"/>
              <a:t>IEEE 802.</a:t>
            </a:r>
            <a:r>
              <a:rPr lang="en-AU" dirty="0">
                <a:cs typeface="Arial" panose="020B0604020202020204" pitchFamily="34" charset="0"/>
              </a:rPr>
              <a:t>1Qcy-2019</a:t>
            </a:r>
            <a:r>
              <a:rPr lang="en-AU" dirty="0"/>
              <a:t> FDIS ballot closes 29 July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2020 (N17246)</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chemeClr val="accent2"/>
                </a:solidFill>
              </a:rPr>
              <a:t>closes 29 July 2021</a:t>
            </a:r>
          </a:p>
          <a:p>
            <a:pPr lvl="1"/>
            <a:r>
              <a:rPr lang="en-AU" dirty="0"/>
              <a:t>Ballot open 11 Mar 2021 &amp; closes 29 Jul 2021</a:t>
            </a:r>
            <a:endParaRPr lang="en-AU" dirty="0">
              <a:solidFill>
                <a:schemeClr val="accent2"/>
              </a:solidFill>
            </a:endParaRPr>
          </a:p>
          <a:p>
            <a:pPr lvl="1"/>
            <a:r>
              <a:rPr lang="en-AU" dirty="0"/>
              <a:t>Will be called ISO/IEC/IEEE 8802-1Q:2020/AMD 3:2021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34</a:t>
            </a:fld>
            <a:endParaRPr lang="en-US"/>
          </a:p>
        </p:txBody>
      </p:sp>
    </p:spTree>
    <p:extLst>
      <p:ext uri="{BB962C8B-B14F-4D97-AF65-F5344CB8AC3E}">
        <p14:creationId xmlns:p14="http://schemas.microsoft.com/office/powerpoint/2010/main" val="17025117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1AS-Rev</a:t>
            </a:r>
            <a:r>
              <a:rPr lang="en-AU" dirty="0"/>
              <a:t> is waiting for start of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2"/>
            <a:r>
              <a:rPr lang="en-AU" dirty="0"/>
              <a:t>China voted “no” with one comment; response sent in Oct 2020 (N17442)</a:t>
            </a:r>
          </a:p>
          <a:p>
            <a:r>
              <a:rPr lang="en-AU" dirty="0"/>
              <a:t>FDIS ballot: </a:t>
            </a:r>
            <a:r>
              <a:rPr lang="en-AU" dirty="0">
                <a:solidFill>
                  <a:schemeClr val="accent2"/>
                </a:solidFill>
              </a:rPr>
              <a:t>waiting</a:t>
            </a:r>
          </a:p>
          <a:p>
            <a:pPr lvl="1"/>
            <a:r>
              <a:rPr lang="en-AU" dirty="0"/>
              <a:t>IEEE 802.1AS will be known as ISO/IEC/IEEE 8802-1AS:202</a:t>
            </a:r>
            <a:r>
              <a:rPr lang="en-AU" dirty="0">
                <a:solidFill>
                  <a:srgbClr val="FF0000"/>
                </a:solidFill>
              </a:rPr>
              <a:t>X</a:t>
            </a:r>
          </a:p>
          <a:p>
            <a:pPr lvl="1"/>
            <a:r>
              <a:rPr lang="en-AU" dirty="0">
                <a:solidFill>
                  <a:srgbClr val="FF0000"/>
                </a:solidFill>
                <a:latin typeface="+mj-lt"/>
              </a:rPr>
              <a:t>(Jan 2021) asked Jodi Haasz for status update</a:t>
            </a:r>
            <a:endParaRPr lang="en-AU" dirty="0">
              <a:solidFill>
                <a:srgbClr val="FF0000"/>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35</a:t>
            </a:fld>
            <a:endParaRPr lang="en-US"/>
          </a:p>
        </p:txBody>
      </p:sp>
    </p:spTree>
    <p:extLst>
      <p:ext uri="{BB962C8B-B14F-4D97-AF65-F5344CB8AC3E}">
        <p14:creationId xmlns:p14="http://schemas.microsoft.com/office/powerpoint/2010/main" val="4275516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1AX-REV </a:t>
            </a:r>
            <a:r>
              <a:rPr lang="en-AU" dirty="0"/>
              <a:t>FDIS ballot closes 29 July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pPr lvl="2"/>
            <a:r>
              <a:rPr lang="en-AU" dirty="0"/>
              <a:t>There were no comments</a:t>
            </a:r>
          </a:p>
          <a:p>
            <a:r>
              <a:rPr lang="en-AU" dirty="0"/>
              <a:t>FDIS ballot: </a:t>
            </a:r>
            <a:r>
              <a:rPr lang="en-AU" dirty="0">
                <a:solidFill>
                  <a:schemeClr val="accent2"/>
                </a:solidFill>
              </a:rPr>
              <a:t>closes 29 July 2021</a:t>
            </a:r>
          </a:p>
          <a:p>
            <a:pPr lvl="1"/>
            <a:r>
              <a:rPr lang="en-AU" dirty="0"/>
              <a:t>Ballot open 11 Mar 2021 &amp; closes 29 Jul 2021</a:t>
            </a:r>
          </a:p>
          <a:p>
            <a:pPr lvl="1"/>
            <a:r>
              <a:rPr lang="en-AU" dirty="0"/>
              <a:t>IEEE 802.1AX will be known as ISO/IEC/IEEE 8802-1AX:2021</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36</a:t>
            </a:fld>
            <a:endParaRPr lang="en-US"/>
          </a:p>
        </p:txBody>
      </p:sp>
    </p:spTree>
    <p:extLst>
      <p:ext uri="{BB962C8B-B14F-4D97-AF65-F5344CB8AC3E}">
        <p14:creationId xmlns:p14="http://schemas.microsoft.com/office/powerpoint/2010/main" val="1948879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802.1Q-REV will liaised soon …</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US" dirty="0"/>
              <a:t>(Sep 2020) Note: any amendments included in IEEE 802.1Q-Rev will not be sent independently</a:t>
            </a:r>
          </a:p>
          <a:p>
            <a:pPr lvl="1"/>
            <a:r>
              <a:rPr lang="en-US" dirty="0"/>
              <a:t>(Mar 2021) </a:t>
            </a:r>
            <a:r>
              <a:rPr lang="en-AU" dirty="0"/>
              <a:t>The updated IEEE 802.1Q-Rev is not ready yet and the SA Ballot has not opened yet, so still waiting to liaise draft </a:t>
            </a:r>
            <a:endParaRPr lang="en-US"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37</a:t>
            </a:fld>
            <a:endParaRPr lang="en-US"/>
          </a:p>
        </p:txBody>
      </p:sp>
    </p:spTree>
    <p:extLst>
      <p:ext uri="{BB962C8B-B14F-4D97-AF65-F5344CB8AC3E}">
        <p14:creationId xmlns:p14="http://schemas.microsoft.com/office/powerpoint/2010/main" val="40487334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802.1Qcx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Will probably be sent for IEEE publication in July 2020</a:t>
            </a:r>
          </a:p>
          <a:p>
            <a:pPr lvl="1"/>
            <a:r>
              <a:rPr lang="en-AU" dirty="0"/>
              <a:t>(Jul 2020) Paul Congdon writes:</a:t>
            </a:r>
          </a:p>
          <a:p>
            <a:pPr lvl="2"/>
            <a:r>
              <a:rPr lang="en-AU" i="1" dirty="0"/>
              <a:t>P802.1Qcx/D2 was sent to ISO/IEC JTC1 SC6 for information in January, however we are considering NOT sending 802.1Qcx-2020 for adoption because it will be included in the IEEE 802.1Q-Revision project that is planning to start WG balloting very soon (and is expected to progress quickly). </a:t>
            </a:r>
          </a:p>
          <a:p>
            <a:pPr lvl="2"/>
            <a:r>
              <a:rPr lang="en-AU" i="1" dirty="0"/>
              <a:t>Note: this plan was agreed by Andrew, Jodi, and Karen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38</a:t>
            </a:fld>
            <a:endParaRPr lang="en-US"/>
          </a:p>
        </p:txBody>
      </p:sp>
    </p:spTree>
    <p:extLst>
      <p:ext uri="{BB962C8B-B14F-4D97-AF65-F5344CB8AC3E}">
        <p14:creationId xmlns:p14="http://schemas.microsoft.com/office/powerpoint/2010/main" val="9341452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802.1X-2020 is waiting for start of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802.1X-2020 was liaised for information in Aug 2020 (N17251)</a:t>
            </a:r>
          </a:p>
          <a:p>
            <a:r>
              <a:rPr lang="en-US" dirty="0"/>
              <a:t>60-day</a:t>
            </a:r>
            <a:r>
              <a:rPr lang="en-AU" dirty="0"/>
              <a:t> pre-ballot: </a:t>
            </a:r>
            <a:r>
              <a:rPr lang="en-AU" dirty="0">
                <a:solidFill>
                  <a:srgbClr val="00B050"/>
                </a:solidFill>
              </a:rPr>
              <a:t>passed </a:t>
            </a:r>
            <a:r>
              <a:rPr lang="en-AU" dirty="0">
                <a:solidFill>
                  <a:schemeClr val="accent2"/>
                </a:solidFill>
              </a:rPr>
              <a:t>&amp; response required</a:t>
            </a:r>
          </a:p>
          <a:p>
            <a:pPr lvl="1"/>
            <a:r>
              <a:rPr lang="en-AU" dirty="0"/>
              <a:t>802.</a:t>
            </a:r>
            <a:r>
              <a:rPr lang="en-AU" dirty="0">
                <a:cs typeface="Arial" panose="020B0604020202020204" pitchFamily="34" charset="0"/>
              </a:rPr>
              <a:t>1X-2020</a:t>
            </a:r>
            <a:r>
              <a:rPr lang="en-AU" dirty="0"/>
              <a:t> 60-day ballot passed on 14 Dec 2020 (N17450)</a:t>
            </a:r>
          </a:p>
          <a:p>
            <a:pPr lvl="2"/>
            <a:r>
              <a:rPr lang="en-AU" dirty="0"/>
              <a:t>Passed 9/0/9 on need for ISO standard</a:t>
            </a:r>
          </a:p>
          <a:p>
            <a:pPr lvl="2"/>
            <a:r>
              <a:rPr lang="en-AU" dirty="0"/>
              <a:t>Passed 8/1/9 on support for submission to FDIS</a:t>
            </a:r>
          </a:p>
          <a:p>
            <a:pPr lvl="1"/>
            <a:r>
              <a:rPr lang="en-AU" dirty="0"/>
              <a:t>China NB voted “no” with two comments</a:t>
            </a:r>
          </a:p>
          <a:p>
            <a:pPr lvl="2"/>
            <a:r>
              <a:rPr lang="en-AU" dirty="0"/>
              <a:t>Usual complaints about security, with some new more pointed comments</a:t>
            </a:r>
          </a:p>
          <a:p>
            <a:pPr lvl="2"/>
            <a:r>
              <a:rPr lang="en-AU" dirty="0">
                <a:latin typeface="+mj-lt"/>
              </a:rPr>
              <a:t>Response (N17493) approved in Mar 2021</a:t>
            </a:r>
          </a:p>
          <a:p>
            <a:r>
              <a:rPr lang="en-AU" dirty="0">
                <a:latin typeface="+mj-lt"/>
              </a:rPr>
              <a:t>FDIS ballot: </a:t>
            </a:r>
            <a:r>
              <a:rPr lang="en-AU" dirty="0">
                <a:solidFill>
                  <a:schemeClr val="accent2"/>
                </a:solidFill>
              </a:rPr>
              <a:t>closes 8 Sept 2021</a:t>
            </a:r>
          </a:p>
          <a:p>
            <a:pPr lvl="1"/>
            <a:r>
              <a:rPr lang="en-AU" dirty="0"/>
              <a:t>Will be called </a:t>
            </a:r>
            <a:r>
              <a:rPr lang="en-AU" dirty="0">
                <a:latin typeface="Calibri" panose="020F0502020204030204" pitchFamily="34" charset="0"/>
                <a:ea typeface="Calibri" panose="020F0502020204030204" pitchFamily="34" charset="0"/>
              </a:rPr>
              <a:t>ISO/IEC/IEEE 8802-1X:2021</a:t>
            </a:r>
          </a:p>
          <a:p>
            <a:endParaRPr lang="en-AU" dirty="0">
              <a:solidFill>
                <a:schemeClr val="accent2"/>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39</a:t>
            </a:fld>
            <a:endParaRPr lang="en-US"/>
          </a:p>
        </p:txBody>
      </p:sp>
      <p:graphicFrame>
        <p:nvGraphicFramePr>
          <p:cNvPr id="2" name="Object 1">
            <a:extLst>
              <a:ext uri="{FF2B5EF4-FFF2-40B4-BE49-F238E27FC236}">
                <a16:creationId xmlns:a16="http://schemas.microsoft.com/office/drawing/2014/main" id="{CFA39321-0ACA-4F5D-8607-2E88869723CB}"/>
              </a:ext>
            </a:extLst>
          </p:cNvPr>
          <p:cNvGraphicFramePr>
            <a:graphicFrameLocks noChangeAspect="1"/>
          </p:cNvGraphicFramePr>
          <p:nvPr>
            <p:extLst>
              <p:ext uri="{D42A27DB-BD31-4B8C-83A1-F6EECF244321}">
                <p14:modId xmlns:p14="http://schemas.microsoft.com/office/powerpoint/2010/main" val="2173734897"/>
              </p:ext>
            </p:extLst>
          </p:nvPr>
        </p:nvGraphicFramePr>
        <p:xfrm>
          <a:off x="5638800" y="4038600"/>
          <a:ext cx="914400" cy="806450"/>
        </p:xfrm>
        <a:graphic>
          <a:graphicData uri="http://schemas.openxmlformats.org/presentationml/2006/ole">
            <mc:AlternateContent xmlns:mc="http://schemas.openxmlformats.org/markup-compatibility/2006">
              <mc:Choice xmlns:v="urn:schemas-microsoft-com:vml" Requires="v">
                <p:oleObj name="Document" showAsIcon="1" r:id="rId2" imgW="914400" imgH="806400" progId="Word.Document.12">
                  <p:embed/>
                </p:oleObj>
              </mc:Choice>
              <mc:Fallback>
                <p:oleObj name="Document" showAsIcon="1" r:id="rId2" imgW="914400" imgH="806400" progId="Word.Document.12">
                  <p:embed/>
                  <p:pic>
                    <p:nvPicPr>
                      <p:cNvPr id="0" name=""/>
                      <p:cNvPicPr/>
                      <p:nvPr/>
                    </p:nvPicPr>
                    <p:blipFill>
                      <a:blip r:embed="rId3"/>
                      <a:stretch>
                        <a:fillRect/>
                      </a:stretch>
                    </p:blipFill>
                    <p:spPr>
                      <a:xfrm>
                        <a:off x="5638800" y="4038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941105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endParaRPr lang="en-US" dirty="0"/>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4</a:t>
            </a:fld>
            <a:endParaRPr lang="en-GB" dirty="0"/>
          </a:p>
        </p:txBody>
      </p:sp>
    </p:spTree>
    <p:extLst>
      <p:ext uri="{BB962C8B-B14F-4D97-AF65-F5344CB8AC3E}">
        <p14:creationId xmlns:p14="http://schemas.microsoft.com/office/powerpoint/2010/main" val="3772017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802.1CMde </a:t>
            </a:r>
            <a:r>
              <a:rPr lang="en-AU" dirty="0"/>
              <a:t>FDIS ballot closes 8 Sep 2021</a:t>
            </a:r>
            <a:endParaRPr lang="en-AU" b="0"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rgbClr val="00B050"/>
                </a:solidFill>
              </a:rPr>
              <a:t>passed</a:t>
            </a:r>
          </a:p>
          <a:p>
            <a:pPr lvl="1"/>
            <a:r>
              <a:rPr lang="en-AU" dirty="0"/>
              <a:t>IEEE 802.1CMde  60-day ballot passed on 22 Jan 2021 (N17470)</a:t>
            </a:r>
          </a:p>
          <a:p>
            <a:pPr lvl="2"/>
            <a:r>
              <a:rPr lang="en-AU" dirty="0"/>
              <a:t>Passed 8/0/9 on need for ISO standard</a:t>
            </a:r>
          </a:p>
          <a:p>
            <a:pPr lvl="2"/>
            <a:r>
              <a:rPr lang="en-AU" dirty="0"/>
              <a:t>Passed 7/0/10 on support for submission to FDIS</a:t>
            </a:r>
          </a:p>
          <a:p>
            <a:r>
              <a:rPr lang="en-AU" dirty="0"/>
              <a:t>FDIS ballot: </a:t>
            </a:r>
            <a:r>
              <a:rPr lang="en-AU" dirty="0">
                <a:solidFill>
                  <a:schemeClr val="accent2"/>
                </a:solidFill>
              </a:rPr>
              <a:t>closes 8 Sep 2021</a:t>
            </a:r>
          </a:p>
          <a:p>
            <a:pPr lvl="1"/>
            <a:r>
              <a:rPr lang="en-US" dirty="0"/>
              <a:t>Will be published as ISO/IEC/IEEE 8802-1:2019/</a:t>
            </a:r>
            <a:r>
              <a:rPr lang="en-US" dirty="0" err="1"/>
              <a:t>Amd</a:t>
            </a:r>
            <a:r>
              <a:rPr lang="en-US" dirty="0"/>
              <a:t> 1:2021</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40</a:t>
            </a:fld>
            <a:endParaRPr lang="en-US"/>
          </a:p>
        </p:txBody>
      </p:sp>
    </p:spTree>
    <p:extLst>
      <p:ext uri="{BB962C8B-B14F-4D97-AF65-F5344CB8AC3E}">
        <p14:creationId xmlns:p14="http://schemas.microsoft.com/office/powerpoint/2010/main" val="11969606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802.1AE-2018/Cor1-2020 is waiting for publication</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41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802.1AE-2018/Cor1-2020 was liaised in Aug 2020 (N17252)</a:t>
            </a:r>
          </a:p>
          <a:p>
            <a:r>
              <a:rPr lang="en-US" dirty="0"/>
              <a:t>90-day</a:t>
            </a:r>
            <a:r>
              <a:rPr lang="en-AU" dirty="0"/>
              <a:t> FDIS: </a:t>
            </a:r>
            <a:r>
              <a:rPr lang="en-AU" dirty="0">
                <a:solidFill>
                  <a:srgbClr val="00B050"/>
                </a:solidFill>
              </a:rPr>
              <a:t>passed</a:t>
            </a:r>
            <a:r>
              <a:rPr lang="en-AU" dirty="0">
                <a:solidFill>
                  <a:schemeClr val="accent2"/>
                </a:solidFill>
              </a:rPr>
              <a:t> &amp; waiting for publication</a:t>
            </a:r>
          </a:p>
          <a:p>
            <a:pPr lvl="1"/>
            <a:r>
              <a:rPr lang="en-AU" dirty="0"/>
              <a:t>IEEE 802.1AE-2018/Cor1-2020 90-day FDIS ballot (N17321) passed on 13 Jan 2021 7/0/10 (N17471)</a:t>
            </a:r>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9342461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802.1Qcr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802.1Qcr D2.3 was liaised in Aug 2020 (N17269)</a:t>
            </a:r>
          </a:p>
          <a:p>
            <a:r>
              <a:rPr lang="en-US" dirty="0"/>
              <a:t>60-day</a:t>
            </a:r>
            <a:r>
              <a:rPr lang="en-AU" dirty="0"/>
              <a:t> pre-ballot: </a:t>
            </a:r>
            <a:r>
              <a:rPr lang="en-AU" dirty="0">
                <a:solidFill>
                  <a:schemeClr val="accent2"/>
                </a:solidFill>
              </a:rPr>
              <a:t>on hold</a:t>
            </a:r>
          </a:p>
          <a:p>
            <a:pPr lvl="1"/>
            <a:r>
              <a:rPr lang="en-AU" dirty="0"/>
              <a:t>(Nov 2020) May be part of 802.1Q-Rev</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42</a:t>
            </a:fld>
            <a:endParaRPr lang="en-US"/>
          </a:p>
        </p:txBody>
      </p:sp>
    </p:spTree>
    <p:extLst>
      <p:ext uri="{BB962C8B-B14F-4D97-AF65-F5344CB8AC3E}">
        <p14:creationId xmlns:p14="http://schemas.microsoft.com/office/powerpoint/2010/main" val="19440751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802.1CS is waiting for start of 60-day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802.1CS D3.0 was liaised in Aug 2020 (N17269)</a:t>
            </a:r>
          </a:p>
          <a:p>
            <a:r>
              <a:rPr lang="en-US" dirty="0"/>
              <a:t>60-day</a:t>
            </a:r>
            <a:r>
              <a:rPr lang="en-AU" dirty="0"/>
              <a:t> pre-ballot: </a:t>
            </a:r>
            <a:r>
              <a:rPr lang="en-AU" dirty="0">
                <a:solidFill>
                  <a:schemeClr val="accent2"/>
                </a:solidFill>
              </a:rPr>
              <a:t>waiting</a:t>
            </a:r>
          </a:p>
          <a:p>
            <a:pPr lvl="1"/>
            <a:r>
              <a:rPr lang="en-AU" dirty="0"/>
              <a:t>In Nov 20202, WG/EC approved submission into the PSDO adoption process once published </a:t>
            </a:r>
          </a:p>
          <a:p>
            <a:pPr lvl="2"/>
            <a:r>
              <a:rPr lang="en-AU" dirty="0"/>
              <a:t>(Apr 2021) IEEE 802.1CS was submitted</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43</a:t>
            </a:fld>
            <a:endParaRPr lang="en-US"/>
          </a:p>
        </p:txBody>
      </p:sp>
    </p:spTree>
    <p:extLst>
      <p:ext uri="{BB962C8B-B14F-4D97-AF65-F5344CB8AC3E}">
        <p14:creationId xmlns:p14="http://schemas.microsoft.com/office/powerpoint/2010/main" val="18989116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802.1Qcz was liaised in Aug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802.1Qcz D1.2 was liaised in Aug 2020 (N17269)</a:t>
            </a:r>
          </a:p>
          <a:p>
            <a:r>
              <a:rPr lang="en-US" dirty="0"/>
              <a:t>60-day</a:t>
            </a:r>
            <a:r>
              <a:rPr lang="en-AU" dirty="0"/>
              <a:t> pre-ballot: </a:t>
            </a:r>
            <a:r>
              <a:rPr lang="en-AU" dirty="0">
                <a:solidFill>
                  <a:schemeClr val="accent2"/>
                </a:solidFill>
              </a:rPr>
              <a:t>waiting</a:t>
            </a:r>
          </a:p>
          <a:p>
            <a:pPr lvl="1"/>
            <a:r>
              <a:rPr lang="en-AU" dirty="0"/>
              <a:t>There was a WG/EC motion in Nov 2020 to submit into the PSDO adoption process once approved &amp; published </a:t>
            </a:r>
          </a:p>
          <a:p>
            <a:pPr lvl="2"/>
            <a:r>
              <a:rPr lang="en-AU" dirty="0">
                <a:solidFill>
                  <a:srgbClr val="FF0000"/>
                </a:solidFill>
              </a:rPr>
              <a:t>(Feb  2021) IEEE 802.1Qcz has just reopened its SA Ballot because a sufficient return rate was not achieved by the previously stated ballot close date. The ballot is now projected to close on 26 Feb 2021.  So, it is not yet at the publication stage. </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44</a:t>
            </a:fld>
            <a:endParaRPr lang="en-US"/>
          </a:p>
        </p:txBody>
      </p:sp>
    </p:spTree>
    <p:extLst>
      <p:ext uri="{BB962C8B-B14F-4D97-AF65-F5344CB8AC3E}">
        <p14:creationId xmlns:p14="http://schemas.microsoft.com/office/powerpoint/2010/main" val="13420222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802.1ABcu (LLDP YANG Data Model) will be  liaised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t>Motion approving IEEE 802.1ABcu liaison to SC6 for information when the SA Ballot starts approved by EC in Mar 2021</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5468913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15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79073581"/>
              </p:ext>
            </p:extLst>
          </p:nvPr>
        </p:nvGraphicFramePr>
        <p:xfrm>
          <a:off x="152399" y="1524000"/>
          <a:ext cx="8839199" cy="42672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chemeClr val="tx1"/>
                          </a:solidFill>
                          <a:latin typeface="+mn-lt"/>
                          <a:ea typeface="+mn-ea"/>
                          <a:cs typeface="+mn-cs"/>
                        </a:rPr>
                        <a:t>14 Apr 19</a:t>
                      </a:r>
                      <a:endParaRPr lang="en-AU" sz="1600" b="0" kern="1200" dirty="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Jul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a:t>
                      </a:r>
                    </a:p>
                  </a:txBody>
                  <a:tcPr marL="115147" marR="115147"/>
                </a:tc>
                <a:extLst>
                  <a:ext uri="{0D108BD9-81ED-4DB2-BD59-A6C34878D82A}">
                    <a16:rowId xmlns:a16="http://schemas.microsoft.com/office/drawing/2014/main" val="1058696678"/>
                  </a:ext>
                </a:extLst>
              </a:tr>
              <a:tr h="290122">
                <a:tc>
                  <a:txBody>
                    <a:bodyPr/>
                    <a:lstStyle/>
                    <a:p>
                      <a:r>
                        <a:rPr lang="en-GB" sz="1600" b="0" dirty="0">
                          <a:solidFill>
                            <a:schemeClr val="tx1"/>
                          </a:solidFill>
                          <a:latin typeface="+mj-lt"/>
                        </a:rPr>
                        <a:t>.3cb</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2"/>
                          </a:solidFill>
                          <a:latin typeface="+mj-lt"/>
                        </a:rPr>
                        <a:t>Jun 17</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a:t>
                      </a:r>
                      <a:r>
                        <a:rPr lang="en-AU" sz="1600" b="0" kern="1200" baseline="0" dirty="0">
                          <a:solidFill>
                            <a:schemeClr val="tx1"/>
                          </a:solidFill>
                          <a:latin typeface="+mn-lt"/>
                          <a:ea typeface="+mn-ea"/>
                          <a:cs typeface="+mn-cs"/>
                        </a:rPr>
                        <a:t> Apr 19</a:t>
                      </a:r>
                      <a:endParaRPr lang="en-AU" sz="1600" b="0" kern="1200" dirty="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19</a:t>
                      </a:r>
                    </a:p>
                  </a:txBody>
                  <a:tcPr marL="115147" marR="115147"/>
                </a:tc>
                <a:extLst>
                  <a:ext uri="{0D108BD9-81ED-4DB2-BD59-A6C34878D82A}">
                    <a16:rowId xmlns:a16="http://schemas.microsoft.com/office/drawing/2014/main" val="2862799127"/>
                  </a:ext>
                </a:extLst>
              </a:tr>
              <a:tr h="290122">
                <a:tc>
                  <a:txBody>
                    <a:bodyPr/>
                    <a:lstStyle/>
                    <a:p>
                      <a:r>
                        <a:rPr lang="en-GB" sz="1600" b="0" dirty="0">
                          <a:solidFill>
                            <a:schemeClr val="tx1"/>
                          </a:solidFill>
                          <a:latin typeface="+mj-lt"/>
                        </a:rPr>
                        <a:t>.3bt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algn="ctr"/>
                      <a:r>
                        <a:rPr lang="en-GB" sz="1600" dirty="0">
                          <a:solidFill>
                            <a:schemeClr val="tx1"/>
                          </a:solidFill>
                          <a:latin typeface="+mj-lt"/>
                        </a:rPr>
                        <a:t>Feb 18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415537440"/>
                  </a:ext>
                </a:extLst>
              </a:tr>
              <a:tr h="290122">
                <a:tc>
                  <a:txBody>
                    <a:bodyPr/>
                    <a:lstStyle/>
                    <a:p>
                      <a:r>
                        <a:rPr lang="en-GB" sz="1600" b="0" dirty="0">
                          <a:solidFill>
                            <a:schemeClr val="tx1"/>
                          </a:solidFill>
                          <a:latin typeface="+mj-lt"/>
                        </a:rPr>
                        <a:t>.3cd</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123489169"/>
                  </a:ext>
                </a:extLst>
              </a:tr>
              <a:tr h="290122">
                <a:tc>
                  <a:txBody>
                    <a:bodyPr/>
                    <a:lstStyle/>
                    <a:p>
                      <a:r>
                        <a:rPr lang="en-GB" sz="1600" b="0" dirty="0">
                          <a:solidFill>
                            <a:schemeClr val="tx1"/>
                          </a:solidFill>
                          <a:latin typeface="+mj-lt"/>
                        </a:rPr>
                        <a:t>.3cn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408191910"/>
                  </a:ext>
                </a:extLst>
              </a:tr>
              <a:tr h="290122">
                <a:tc>
                  <a:txBody>
                    <a:bodyPr/>
                    <a:lstStyle/>
                    <a:p>
                      <a:r>
                        <a:rPr lang="en-GB" sz="1600" b="0" dirty="0">
                          <a:solidFill>
                            <a:schemeClr val="tx1"/>
                          </a:solidFill>
                          <a:latin typeface="+mj-lt"/>
                        </a:rPr>
                        <a:t>.3cg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Jun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848305813"/>
                  </a:ext>
                </a:extLst>
              </a:tr>
              <a:tr h="290122">
                <a:tc>
                  <a:txBody>
                    <a:bodyPr/>
                    <a:lstStyle/>
                    <a:p>
                      <a:r>
                        <a:rPr lang="en-GB" sz="1600" b="0" dirty="0">
                          <a:solidFill>
                            <a:schemeClr val="tx1"/>
                          </a:solidFill>
                          <a:latin typeface="+mj-lt"/>
                        </a:rPr>
                        <a:t>.3cq</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440938077"/>
                  </a:ext>
                </a:extLst>
              </a:tr>
              <a:tr h="290122">
                <a:tc>
                  <a:txBody>
                    <a:bodyPr/>
                    <a:lstStyle/>
                    <a:p>
                      <a:r>
                        <a:rPr lang="en-GB" sz="1600" b="0" dirty="0">
                          <a:solidFill>
                            <a:schemeClr val="tx1"/>
                          </a:solidFill>
                          <a:latin typeface="+mj-lt"/>
                        </a:rPr>
                        <a:t>.3cm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253138593"/>
                  </a:ext>
                </a:extLst>
              </a:tr>
              <a:tr h="290122">
                <a:tc>
                  <a:txBody>
                    <a:bodyPr/>
                    <a:lstStyle/>
                    <a:p>
                      <a:r>
                        <a:rPr lang="en-GB" sz="1600" b="0" dirty="0">
                          <a:solidFill>
                            <a:schemeClr val="tx1"/>
                          </a:solidFill>
                          <a:latin typeface="+mj-lt"/>
                        </a:rPr>
                        <a:t>.3ch</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815387355"/>
                  </a:ext>
                </a:extLst>
              </a:tr>
              <a:tr h="290122">
                <a:tc>
                  <a:txBody>
                    <a:bodyPr/>
                    <a:lstStyle/>
                    <a:p>
                      <a:r>
                        <a:rPr lang="en-GB" sz="1600" b="0" dirty="0">
                          <a:solidFill>
                            <a:schemeClr val="tx1"/>
                          </a:solidFill>
                          <a:latin typeface="+mj-lt"/>
                        </a:rPr>
                        <a:t>.3ca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350181145"/>
                  </a:ext>
                </a:extLst>
              </a:tr>
              <a:tr h="290122">
                <a:tc>
                  <a:txBody>
                    <a:bodyPr/>
                    <a:lstStyle/>
                    <a:p>
                      <a:r>
                        <a:rPr lang="en-GB" sz="1600" b="0" dirty="0">
                          <a:solidFill>
                            <a:schemeClr val="tx1"/>
                          </a:solidFill>
                          <a:latin typeface="+mj-lt"/>
                        </a:rPr>
                        <a:t>.3.2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19</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21</a:t>
                      </a:r>
                    </a:p>
                  </a:txBody>
                  <a:tcPr marL="115147" marR="115147"/>
                </a:tc>
                <a:extLst>
                  <a:ext uri="{0D108BD9-81ED-4DB2-BD59-A6C34878D82A}">
                    <a16:rowId xmlns:a16="http://schemas.microsoft.com/office/drawing/2014/main" val="3370987547"/>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46</a:t>
            </a:fld>
            <a:endParaRPr lang="en-US"/>
          </a:p>
        </p:txBody>
      </p:sp>
    </p:spTree>
    <p:extLst>
      <p:ext uri="{BB962C8B-B14F-4D97-AF65-F5344CB8AC3E}">
        <p14:creationId xmlns:p14="http://schemas.microsoft.com/office/powerpoint/2010/main" val="5885085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15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45443991"/>
              </p:ext>
            </p:extLst>
          </p:nvPr>
        </p:nvGraphicFramePr>
        <p:xfrm>
          <a:off x="152399" y="1524000"/>
          <a:ext cx="8839199" cy="22555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.3cr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2873636707"/>
                  </a:ext>
                </a:extLst>
              </a:tr>
              <a:tr h="290122">
                <a:tc>
                  <a:txBody>
                    <a:bodyPr/>
                    <a:lstStyle/>
                    <a:p>
                      <a:r>
                        <a:rPr lang="en-GB" sz="1600" b="0" dirty="0">
                          <a:solidFill>
                            <a:schemeClr val="tx1"/>
                          </a:solidFill>
                          <a:latin typeface="+mj-lt"/>
                        </a:rPr>
                        <a:t>.3cu</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1948364455"/>
                  </a:ext>
                </a:extLst>
              </a:tr>
              <a:tr h="290122">
                <a:tc>
                  <a:txBody>
                    <a:bodyPr/>
                    <a:lstStyle/>
                    <a:p>
                      <a:r>
                        <a:rPr lang="en-GB" sz="1600" b="0" dirty="0">
                          <a:solidFill>
                            <a:schemeClr val="tx1"/>
                          </a:solidFill>
                          <a:latin typeface="+mj-lt"/>
                        </a:rPr>
                        <a:t>.3ct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GB" sz="1600" dirty="0">
                          <a:solidFill>
                            <a:schemeClr val="tx1"/>
                          </a:solidFill>
                          <a:latin typeface="+mj-lt"/>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518721173"/>
                  </a:ext>
                </a:extLst>
              </a:tr>
              <a:tr h="290122">
                <a:tc>
                  <a:txBody>
                    <a:bodyPr/>
                    <a:lstStyle/>
                    <a:p>
                      <a:r>
                        <a:rPr lang="en-GB" sz="1600" b="0" dirty="0">
                          <a:solidFill>
                            <a:schemeClr val="tx1"/>
                          </a:solidFill>
                          <a:latin typeface="+mj-lt"/>
                        </a:rPr>
                        <a:t>.3cv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338328745"/>
                  </a:ext>
                </a:extLst>
              </a:tr>
              <a:tr h="290122">
                <a:tc>
                  <a:txBody>
                    <a:bodyPr/>
                    <a:lstStyle/>
                    <a:p>
                      <a:r>
                        <a:rPr lang="en-GB" sz="1600" b="0" dirty="0">
                          <a:solidFill>
                            <a:schemeClr val="tx1"/>
                          </a:solidFill>
                          <a:latin typeface="+mj-lt"/>
                        </a:rPr>
                        <a:t>.3cp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Feb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1356061284"/>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47</a:t>
            </a:fld>
            <a:endParaRPr lang="en-US"/>
          </a:p>
        </p:txBody>
      </p:sp>
    </p:spTree>
    <p:extLst>
      <p:ext uri="{BB962C8B-B14F-4D97-AF65-F5344CB8AC3E}">
        <p14:creationId xmlns:p14="http://schemas.microsoft.com/office/powerpoint/2010/main" val="23460886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48</a:t>
            </a:fld>
            <a:endParaRPr lang="en-US"/>
          </a:p>
        </p:txBody>
      </p:sp>
    </p:spTree>
    <p:extLst>
      <p:ext uri="{BB962C8B-B14F-4D97-AF65-F5344CB8AC3E}">
        <p14:creationId xmlns:p14="http://schemas.microsoft.com/office/powerpoint/2010/main" val="7953047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802.3cb-2018 is waiting for FDIS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2"/>
            <a:r>
              <a:rPr lang="en-AU" dirty="0"/>
              <a:t>China NB voted “no” with comments; response was sent in June 2019 (N16971)</a:t>
            </a:r>
          </a:p>
          <a:p>
            <a:r>
              <a:rPr lang="en-AU" dirty="0"/>
              <a:t>FDIS ballot: </a:t>
            </a:r>
            <a:r>
              <a:rPr lang="en-AU" dirty="0">
                <a:solidFill>
                  <a:schemeClr val="accent2"/>
                </a:solidFill>
              </a:rPr>
              <a:t>waiting</a:t>
            </a:r>
          </a:p>
          <a:p>
            <a:pPr lvl="1"/>
            <a:r>
              <a:rPr lang="en-AU" dirty="0"/>
              <a:t>Was holding off until FDIS approval of IEEE Std 802.3-2018, but was submitted for restart by Jodi Haasz in Aug 2020</a:t>
            </a:r>
          </a:p>
          <a:p>
            <a:pPr lvl="2"/>
            <a:r>
              <a:rPr lang="en-AU" dirty="0">
                <a:solidFill>
                  <a:srgbClr val="FF0000"/>
                </a:solidFill>
                <a:latin typeface="+mj-lt"/>
              </a:rPr>
              <a:t>(Feb 2021) asked Jodi Haasz for status update</a:t>
            </a:r>
            <a:endParaRPr lang="en-AU" dirty="0"/>
          </a:p>
          <a:p>
            <a:pPr lvl="1"/>
            <a:r>
              <a:rPr lang="en-US" dirty="0"/>
              <a:t>Will be published as ISO/IEC/IEEE 8802-3:2020/</a:t>
            </a:r>
            <a:r>
              <a:rPr lang="en-US" dirty="0" err="1"/>
              <a:t>Amd</a:t>
            </a:r>
            <a:r>
              <a:rPr lang="en-US" dirty="0"/>
              <a:t> </a:t>
            </a:r>
            <a:r>
              <a:rPr lang="en-US" dirty="0">
                <a:solidFill>
                  <a:srgbClr val="FF0000"/>
                </a:solidFill>
              </a:rPr>
              <a:t>X</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49</a:t>
            </a:fld>
            <a:endParaRPr lang="en-US"/>
          </a:p>
        </p:txBody>
      </p:sp>
    </p:spTree>
    <p:extLst>
      <p:ext uri="{BB962C8B-B14F-4D97-AF65-F5344CB8AC3E}">
        <p14:creationId xmlns:p14="http://schemas.microsoft.com/office/powerpoint/2010/main" val="1333320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33994404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802.3bt-2018 is waiting for FDIS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rgbClr val="00B050"/>
                </a:solidFill>
              </a:rPr>
              <a:t>passed</a:t>
            </a:r>
          </a:p>
          <a:p>
            <a:pPr lvl="1"/>
            <a:r>
              <a:rPr lang="en-AU" dirty="0"/>
              <a:t>Submission approved in Mar 2019</a:t>
            </a:r>
          </a:p>
          <a:p>
            <a:pPr lvl="1"/>
            <a:r>
              <a:rPr lang="en-AU" dirty="0"/>
              <a:t>802.</a:t>
            </a:r>
            <a:r>
              <a:rPr lang="en-AU" dirty="0">
                <a:cs typeface="Arial" panose="020B0604020202020204" pitchFamily="34" charset="0"/>
              </a:rPr>
              <a:t>3cd-2018</a:t>
            </a:r>
            <a:r>
              <a:rPr lang="en-AU" dirty="0"/>
              <a:t> 60-day ballot passed on 17 Oct 2020 (N17340)</a:t>
            </a:r>
          </a:p>
          <a:p>
            <a:pPr lvl="2"/>
            <a:r>
              <a:rPr lang="en-AU" dirty="0"/>
              <a:t>Passed 7/0/10 on need for ISO standard</a:t>
            </a:r>
          </a:p>
          <a:p>
            <a:pPr lvl="2"/>
            <a:r>
              <a:rPr lang="en-AU" dirty="0"/>
              <a:t>Passed 6/0/11 on support for submission to FDIS</a:t>
            </a:r>
          </a:p>
          <a:p>
            <a:r>
              <a:rPr lang="en-AU" dirty="0"/>
              <a:t>FDIS ballot: </a:t>
            </a:r>
            <a:r>
              <a:rPr lang="en-AU" dirty="0">
                <a:solidFill>
                  <a:schemeClr val="accent2"/>
                </a:solidFill>
              </a:rPr>
              <a:t>waiting</a:t>
            </a:r>
          </a:p>
          <a:p>
            <a:pPr lvl="1"/>
            <a:r>
              <a:rPr lang="en-AU" dirty="0">
                <a:solidFill>
                  <a:srgbClr val="FF0000"/>
                </a:solidFill>
                <a:latin typeface="+mj-lt"/>
              </a:rPr>
              <a:t>(Jan 2021) asked Jodi Haasz for status update</a:t>
            </a:r>
            <a:endParaRPr lang="en-US" dirty="0">
              <a:solidFill>
                <a:srgbClr val="FF0000"/>
              </a:solidFill>
            </a:endParaRPr>
          </a:p>
          <a:p>
            <a:pPr lvl="1"/>
            <a:r>
              <a:rPr lang="en-US" dirty="0"/>
              <a:t>Will be published as ISO/IEC/IEEE 8802-3:2020/</a:t>
            </a:r>
            <a:r>
              <a:rPr lang="en-US" dirty="0" err="1"/>
              <a:t>Amd</a:t>
            </a:r>
            <a:r>
              <a:rPr lang="en-US" dirty="0"/>
              <a:t> 3</a:t>
            </a:r>
            <a:endParaRPr lang="en-AU" dirty="0"/>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50</a:t>
            </a:fld>
            <a:endParaRPr lang="en-US"/>
          </a:p>
        </p:txBody>
      </p:sp>
    </p:spTree>
    <p:extLst>
      <p:ext uri="{BB962C8B-B14F-4D97-AF65-F5344CB8AC3E}">
        <p14:creationId xmlns:p14="http://schemas.microsoft.com/office/powerpoint/2010/main" val="25210674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802.3cd-2018 is waiting for FDIS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3bt-2018</a:t>
            </a:r>
            <a:r>
              <a:rPr lang="en-AU" dirty="0"/>
              <a:t> 60-day ballot passed on 17 Oct 2020 (N17339)</a:t>
            </a:r>
          </a:p>
          <a:p>
            <a:pPr lvl="2"/>
            <a:r>
              <a:rPr lang="en-AU" dirty="0"/>
              <a:t>Passed 7/0/10 on need for ISO standard</a:t>
            </a:r>
          </a:p>
          <a:p>
            <a:pPr lvl="2"/>
            <a:r>
              <a:rPr lang="en-AU" dirty="0"/>
              <a:t>Passed 6/0/11 on support for submission to FDIS</a:t>
            </a:r>
          </a:p>
          <a:p>
            <a:r>
              <a:rPr lang="en-AU" dirty="0"/>
              <a:t>FDIS ballot: </a:t>
            </a:r>
            <a:r>
              <a:rPr lang="en-AU" dirty="0">
                <a:solidFill>
                  <a:schemeClr val="accent2"/>
                </a:solidFill>
              </a:rPr>
              <a:t>waiting</a:t>
            </a:r>
          </a:p>
          <a:p>
            <a:pPr lvl="1"/>
            <a:r>
              <a:rPr lang="en-AU" dirty="0">
                <a:solidFill>
                  <a:srgbClr val="FF0000"/>
                </a:solidFill>
                <a:latin typeface="+mj-lt"/>
              </a:rPr>
              <a:t>(Feb 2021) asked Jodi Haasz for status update</a:t>
            </a:r>
            <a:endParaRPr lang="en-US" dirty="0">
              <a:solidFill>
                <a:srgbClr val="FF0000"/>
              </a:solidFill>
            </a:endParaRPr>
          </a:p>
          <a:p>
            <a:pPr lvl="1"/>
            <a:r>
              <a:rPr lang="en-US" dirty="0"/>
              <a:t>Will be published as ISO/IEC/IEEE 8802-3:2020/</a:t>
            </a:r>
            <a:r>
              <a:rPr lang="en-US" dirty="0" err="1"/>
              <a:t>Amd</a:t>
            </a:r>
            <a:r>
              <a:rPr lang="en-US" dirty="0"/>
              <a:t> 3</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spTree>
    <p:extLst>
      <p:ext uri="{BB962C8B-B14F-4D97-AF65-F5344CB8AC3E}">
        <p14:creationId xmlns:p14="http://schemas.microsoft.com/office/powerpoint/2010/main" val="13771002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802.3cn-2019 FDIS ballot closes 8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3cn-2019</a:t>
            </a:r>
            <a:r>
              <a:rPr lang="en-AU" dirty="0"/>
              <a:t> 60-day ballot passed on 14 Dec 2020 (N17447)</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closes 8 Sep 2021</a:t>
            </a:r>
          </a:p>
          <a:p>
            <a:pPr lvl="1"/>
            <a:r>
              <a:rPr lang="en-US" dirty="0"/>
              <a:t>Will be published as ISO/IEC/IEEE 8802-3:2020/</a:t>
            </a:r>
            <a:r>
              <a:rPr lang="en-US" dirty="0" err="1"/>
              <a:t>Amd</a:t>
            </a:r>
            <a:r>
              <a:rPr lang="en-US" dirty="0"/>
              <a:t> 4:2021</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spTree>
    <p:extLst>
      <p:ext uri="{BB962C8B-B14F-4D97-AF65-F5344CB8AC3E}">
        <p14:creationId xmlns:p14="http://schemas.microsoft.com/office/powerpoint/2010/main" val="41789583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802.3cg-2019 is waiting for FDIS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802.3cg D3.1 was liaised for information in Jun 2019 (N16973)</a:t>
            </a:r>
          </a:p>
          <a:p>
            <a:pPr lvl="1"/>
            <a:r>
              <a:rPr lang="en-AU" dirty="0"/>
              <a:t>802.3cg D3.4 was approved to be liaised for information in Nov 2019 </a:t>
            </a:r>
          </a:p>
          <a:p>
            <a:pPr lvl="2"/>
            <a:r>
              <a:rPr lang="en-AU" dirty="0"/>
              <a:t>However, David Law subsequently decided that the similarity of D3.4 with D3.1 meant another liaison was not justified at this time </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3cg-2019</a:t>
            </a:r>
            <a:r>
              <a:rPr lang="en-AU" dirty="0"/>
              <a:t> 60-day ballot passed on 14 Dec 2020 (N17444)</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5</a:t>
            </a:r>
            <a:endParaRPr lang="en-AU" dirty="0">
              <a:solidFill>
                <a:srgbClr val="FF0000"/>
              </a:solidFill>
            </a:endParaRPr>
          </a:p>
          <a:p>
            <a:pPr lvl="1"/>
            <a:r>
              <a:rPr lang="en-AU" dirty="0">
                <a:solidFill>
                  <a:srgbClr val="FF0000"/>
                </a:solidFill>
                <a:latin typeface="+mj-lt"/>
              </a:rPr>
              <a:t>(Feb 2021) asked Jodi Haasz for status update</a:t>
            </a:r>
            <a:endParaRPr lang="en-AU" dirty="0">
              <a:solidFill>
                <a:srgbClr val="FF0000"/>
              </a:solidFill>
            </a:endParaRPr>
          </a:p>
          <a:p>
            <a:pPr lvl="1"/>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53</a:t>
            </a:fld>
            <a:endParaRPr lang="en-US"/>
          </a:p>
        </p:txBody>
      </p:sp>
    </p:spTree>
    <p:extLst>
      <p:ext uri="{BB962C8B-B14F-4D97-AF65-F5344CB8AC3E}">
        <p14:creationId xmlns:p14="http://schemas.microsoft.com/office/powerpoint/2010/main" val="2159426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802.3cq-2020 FDIS ballot closes 8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60-day ballot passed on 14 Dec 2020 (N17448)</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closes 8 Sep 2021</a:t>
            </a:r>
          </a:p>
          <a:p>
            <a:pPr lvl="1"/>
            <a:r>
              <a:rPr lang="en-US" dirty="0"/>
              <a:t>Will be published as ISO/IEC/IEEE 8802-3:2020/</a:t>
            </a:r>
            <a:r>
              <a:rPr lang="en-US" dirty="0" err="1"/>
              <a:t>Amd</a:t>
            </a:r>
            <a:r>
              <a:rPr lang="en-US" dirty="0"/>
              <a:t> 6:2021</a:t>
            </a:r>
            <a:endParaRPr lang="en-US"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54</a:t>
            </a:fld>
            <a:endParaRPr lang="en-US"/>
          </a:p>
        </p:txBody>
      </p:sp>
    </p:spTree>
    <p:extLst>
      <p:ext uri="{BB962C8B-B14F-4D97-AF65-F5344CB8AC3E}">
        <p14:creationId xmlns:p14="http://schemas.microsoft.com/office/powerpoint/2010/main" val="31592858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802.3cm-2020 FDIS ballot closes 8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60-day ballot passed on 14 Dec 2020 (N17449)</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closes 8 Sep 2021</a:t>
            </a:r>
          </a:p>
          <a:p>
            <a:pPr lvl="1"/>
            <a:r>
              <a:rPr lang="en-US" dirty="0"/>
              <a:t>Will be published as ISO/IEC/IEEE 8802-3:2020/</a:t>
            </a:r>
            <a:r>
              <a:rPr lang="en-US" dirty="0" err="1"/>
              <a:t>Amd</a:t>
            </a:r>
            <a:r>
              <a:rPr lang="en-US" dirty="0"/>
              <a:t> 7:2021</a:t>
            </a:r>
            <a:endParaRPr lang="en-AU" dirty="0">
              <a:solidFill>
                <a:srgbClr val="FF0000"/>
              </a:solidFill>
            </a:endParaRPr>
          </a:p>
          <a:p>
            <a:pPr lvl="1"/>
            <a:endParaRPr lang="en-AU" dirty="0">
              <a:solidFill>
                <a:srgbClr val="FF0000"/>
              </a:solidFill>
            </a:endParaRPr>
          </a:p>
          <a:p>
            <a:endParaRPr lang="en-AU" b="0"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55</a:t>
            </a:fld>
            <a:endParaRPr lang="en-US"/>
          </a:p>
        </p:txBody>
      </p:sp>
    </p:spTree>
    <p:extLst>
      <p:ext uri="{BB962C8B-B14F-4D97-AF65-F5344CB8AC3E}">
        <p14:creationId xmlns:p14="http://schemas.microsoft.com/office/powerpoint/2010/main" val="22240284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802.3ch-2020 </a:t>
            </a:r>
            <a:r>
              <a:rPr lang="en-AU" dirty="0"/>
              <a:t>FDIS ballot closes 8 Sep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60-day ballot passed on 14 Dec 2020 (N17446)</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closes 8 Sep 2021</a:t>
            </a:r>
          </a:p>
          <a:p>
            <a:pPr lvl="1"/>
            <a:r>
              <a:rPr lang="en-US" dirty="0"/>
              <a:t>Will be published as ISO/IEC/IEEE 8802-3:2020/</a:t>
            </a:r>
            <a:r>
              <a:rPr lang="en-US" dirty="0" err="1"/>
              <a:t>Amd</a:t>
            </a:r>
            <a:r>
              <a:rPr lang="en-US" dirty="0"/>
              <a:t> 8:2021</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56</a:t>
            </a:fld>
            <a:endParaRPr lang="en-US"/>
          </a:p>
        </p:txBody>
      </p:sp>
    </p:spTree>
    <p:extLst>
      <p:ext uri="{BB962C8B-B14F-4D97-AF65-F5344CB8AC3E}">
        <p14:creationId xmlns:p14="http://schemas.microsoft.com/office/powerpoint/2010/main" val="4423283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802.3ca-2020 </a:t>
            </a:r>
            <a:r>
              <a:rPr lang="en-AU" dirty="0"/>
              <a:t>is waiting for FDIS to start</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60-day ballot passed on 14 Dec 2020 (N17445)</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9</a:t>
            </a:r>
            <a:endParaRPr lang="en-AU" dirty="0">
              <a:solidFill>
                <a:srgbClr val="FF0000"/>
              </a:solidFill>
            </a:endParaRPr>
          </a:p>
          <a:p>
            <a:pPr lvl="1"/>
            <a:r>
              <a:rPr lang="en-AU" dirty="0">
                <a:solidFill>
                  <a:srgbClr val="FF0000"/>
                </a:solidFill>
                <a:latin typeface="+mj-lt"/>
              </a:rPr>
              <a:t>(Feb 2021) asked Jodi Haasz for status update</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57</a:t>
            </a:fld>
            <a:endParaRPr lang="en-US"/>
          </a:p>
        </p:txBody>
      </p:sp>
    </p:spTree>
    <p:extLst>
      <p:ext uri="{BB962C8B-B14F-4D97-AF65-F5344CB8AC3E}">
        <p14:creationId xmlns:p14="http://schemas.microsoft.com/office/powerpoint/2010/main" val="42259503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802.3.2-2019 is waiting for FDIS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3.2-2019</a:t>
            </a:r>
            <a:r>
              <a:rPr lang="en-AU" dirty="0"/>
              <a:t> 60-day ballot passed on 14 Dec 2020 (N17451)</a:t>
            </a:r>
          </a:p>
          <a:p>
            <a:pPr lvl="2"/>
            <a:r>
              <a:rPr lang="en-AU" dirty="0"/>
              <a:t>Passed 8/1/9 on need for ISO standard</a:t>
            </a:r>
          </a:p>
          <a:p>
            <a:pPr lvl="2"/>
            <a:r>
              <a:rPr lang="en-AU" dirty="0"/>
              <a:t>Passed 8/1/9 on support for submission to FDIS</a:t>
            </a:r>
          </a:p>
          <a:p>
            <a:pPr lvl="1"/>
            <a:r>
              <a:rPr lang="en-AU" dirty="0"/>
              <a:t>China NB voted “no” with two comments</a:t>
            </a:r>
          </a:p>
          <a:p>
            <a:pPr lvl="2"/>
            <a:r>
              <a:rPr lang="en-AU" dirty="0"/>
              <a:t>Response sent in Feb 2021 (N17474)</a:t>
            </a:r>
          </a:p>
          <a:p>
            <a:r>
              <a:rPr lang="en-AU" dirty="0"/>
              <a:t>FDIS ballot: </a:t>
            </a:r>
            <a:r>
              <a:rPr lang="en-AU" dirty="0">
                <a:solidFill>
                  <a:schemeClr val="accent2"/>
                </a:solidFill>
              </a:rPr>
              <a:t>waiting</a:t>
            </a:r>
          </a:p>
          <a:p>
            <a:pPr lvl="1"/>
            <a:r>
              <a:rPr lang="en-AU" dirty="0">
                <a:latin typeface="+mj-lt"/>
              </a:rPr>
              <a:t>Will be published as ISO/IEC/IEEE 8802-3-2:20XX</a:t>
            </a:r>
          </a:p>
          <a:p>
            <a:pPr lvl="1"/>
            <a:r>
              <a:rPr lang="en-AU" dirty="0">
                <a:solidFill>
                  <a:srgbClr val="FF0000"/>
                </a:solidFill>
                <a:latin typeface="+mj-lt"/>
              </a:rPr>
              <a:t>(Feb 2021) asked Jodi Haasz for status update</a:t>
            </a:r>
            <a:endParaRPr lang="en-AU" dirty="0">
              <a:solidFill>
                <a:srgbClr val="FF0000"/>
              </a:solidFill>
            </a:endParaRPr>
          </a:p>
          <a:p>
            <a:endParaRPr lang="en-AU" b="0"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58</a:t>
            </a:fld>
            <a:endParaRPr lang="en-US"/>
          </a:p>
        </p:txBody>
      </p:sp>
    </p:spTree>
    <p:extLst>
      <p:ext uri="{BB962C8B-B14F-4D97-AF65-F5344CB8AC3E}">
        <p14:creationId xmlns:p14="http://schemas.microsoft.com/office/powerpoint/2010/main" val="19142999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802.3cr 60 day pre-ballot closes 11 Jun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802.3cr D3.1 was liaised in Oct 2020 (N17346)</a:t>
            </a:r>
          </a:p>
          <a:p>
            <a:r>
              <a:rPr lang="en-US" dirty="0"/>
              <a:t>60-day</a:t>
            </a:r>
            <a:r>
              <a:rPr lang="en-AU" dirty="0"/>
              <a:t> pre-ballot: </a:t>
            </a:r>
            <a:r>
              <a:rPr lang="en-AU" dirty="0">
                <a:solidFill>
                  <a:schemeClr val="accent2"/>
                </a:solidFill>
              </a:rPr>
              <a:t>closes 11 Jun 2021</a:t>
            </a:r>
          </a:p>
          <a:p>
            <a:pPr lvl="1"/>
            <a:r>
              <a:rPr lang="en-AU" dirty="0"/>
              <a:t>Submitted in March 2021</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59</a:t>
            </a:fld>
            <a:endParaRPr lang="en-US"/>
          </a:p>
        </p:txBody>
      </p:sp>
    </p:spTree>
    <p:extLst>
      <p:ext uri="{BB962C8B-B14F-4D97-AF65-F5344CB8AC3E}">
        <p14:creationId xmlns:p14="http://schemas.microsoft.com/office/powerpoint/2010/main" val="1507657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may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40207854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802.3cu 60 day pre-ballot closes 11 Jun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802.3cu D3.0 was liaised in Oct 2020 (N17346)</a:t>
            </a:r>
          </a:p>
          <a:p>
            <a:r>
              <a:rPr lang="en-US" dirty="0"/>
              <a:t>60-day</a:t>
            </a:r>
            <a:r>
              <a:rPr lang="en-AU" dirty="0"/>
              <a:t> pre-ballot: </a:t>
            </a:r>
            <a:r>
              <a:rPr lang="en-AU" dirty="0">
                <a:solidFill>
                  <a:schemeClr val="accent2"/>
                </a:solidFill>
              </a:rPr>
              <a:t>closes 11 Jun 2021</a:t>
            </a:r>
          </a:p>
          <a:p>
            <a:pPr lvl="1"/>
            <a:r>
              <a:rPr lang="en-AU" dirty="0"/>
              <a:t>Submitted in March 2021</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60</a:t>
            </a:fld>
            <a:endParaRPr lang="en-US"/>
          </a:p>
        </p:txBody>
      </p:sp>
    </p:spTree>
    <p:extLst>
      <p:ext uri="{BB962C8B-B14F-4D97-AF65-F5344CB8AC3E}">
        <p14:creationId xmlns:p14="http://schemas.microsoft.com/office/powerpoint/2010/main" val="25920504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802.3ct draft was liaised for information in Jan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802.3cu D3.1 was liaised in Jan 2021 (N17453)</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61</a:t>
            </a:fld>
            <a:endParaRPr lang="en-US"/>
          </a:p>
        </p:txBody>
      </p:sp>
    </p:spTree>
    <p:extLst>
      <p:ext uri="{BB962C8B-B14F-4D97-AF65-F5344CB8AC3E}">
        <p14:creationId xmlns:p14="http://schemas.microsoft.com/office/powerpoint/2010/main" val="41998838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802.3cv draft was liaised for information in Jan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802.3cv D3.0 was liaised in Jan 2021 (N17453)</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62</a:t>
            </a:fld>
            <a:endParaRPr lang="en-US"/>
          </a:p>
        </p:txBody>
      </p:sp>
    </p:spTree>
    <p:extLst>
      <p:ext uri="{BB962C8B-B14F-4D97-AF65-F5344CB8AC3E}">
        <p14:creationId xmlns:p14="http://schemas.microsoft.com/office/powerpoint/2010/main" val="12548732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802.3cp draft was liaised for information in Feb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802.3cp D3.0 was liaised in Feb 2021 (N17475)</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63</a:t>
            </a:fld>
            <a:endParaRPr lang="en-US"/>
          </a:p>
        </p:txBody>
      </p:sp>
    </p:spTree>
    <p:extLst>
      <p:ext uri="{BB962C8B-B14F-4D97-AF65-F5344CB8AC3E}">
        <p14:creationId xmlns:p14="http://schemas.microsoft.com/office/powerpoint/2010/main" val="5340854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9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94449289"/>
              </p:ext>
            </p:extLst>
          </p:nvPr>
        </p:nvGraphicFramePr>
        <p:xfrm>
          <a:off x="152399" y="2161466"/>
          <a:ext cx="8839199" cy="381553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dirty="0">
                          <a:solidFill>
                            <a:schemeClr val="tx1"/>
                          </a:solidFill>
                          <a:latin typeface="+mj-lt"/>
                          <a:ea typeface="+mn-ea"/>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dirty="0">
                          <a:solidFill>
                            <a:schemeClr val="tx1"/>
                          </a:solidFill>
                          <a:latin typeface="+mj-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11md</a:t>
                      </a:r>
                    </a:p>
                  </a:txBody>
                  <a:tcPr/>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070389537"/>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dirty="0">
                          <a:solidFill>
                            <a:schemeClr val="tx1"/>
                          </a:solidFill>
                          <a:latin typeface="+mn-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dirty="0">
                          <a:solidFill>
                            <a:schemeClr val="tx1"/>
                          </a:solidFill>
                          <a:latin typeface="+mj-lt"/>
                        </a:rPr>
                        <a:t>11ac</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57317765"/>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64</a:t>
            </a:fld>
            <a:endParaRPr lang="en-US"/>
          </a:p>
        </p:txBody>
      </p:sp>
    </p:spTree>
    <p:extLst>
      <p:ext uri="{BB962C8B-B14F-4D97-AF65-F5344CB8AC3E}">
        <p14:creationId xmlns:p14="http://schemas.microsoft.com/office/powerpoint/2010/main" val="341695591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Andrew Myles</a:t>
            </a:r>
          </a:p>
          <a:p>
            <a:pPr lvl="1"/>
            <a:r>
              <a:rPr lang="en-AU" dirty="0"/>
              <a:t>Dorothy Stanley (802.11 WG Chair)</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65</a:t>
            </a:fld>
            <a:endParaRPr lang="en-US"/>
          </a:p>
        </p:txBody>
      </p:sp>
    </p:spTree>
    <p:extLst>
      <p:ext uri="{BB962C8B-B14F-4D97-AF65-F5344CB8AC3E}">
        <p14:creationId xmlns:p14="http://schemas.microsoft.com/office/powerpoint/2010/main" val="32038302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802.11ax was liaised for information in January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chemeClr val="accent2"/>
                </a:solidFill>
              </a:rPr>
              <a:t>waiting</a:t>
            </a:r>
          </a:p>
          <a:p>
            <a:pPr lvl="1"/>
            <a:r>
              <a:rPr lang="en-AU" dirty="0"/>
              <a:t>IEEE-SA approval in Feb 2021</a:t>
            </a:r>
          </a:p>
          <a:p>
            <a:pPr lvl="2"/>
            <a:r>
              <a:rPr lang="en-AU" dirty="0"/>
              <a:t>Publication afterwards, say April</a:t>
            </a:r>
          </a:p>
          <a:p>
            <a:pPr lvl="1"/>
            <a:r>
              <a:rPr lang="en-AU" dirty="0"/>
              <a:t>(Mar 2021) Motion to enter PSDO process likely in May 2021</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66</a:t>
            </a:fld>
            <a:endParaRPr lang="en-US"/>
          </a:p>
        </p:txBody>
      </p:sp>
    </p:spTree>
    <p:extLst>
      <p:ext uri="{BB962C8B-B14F-4D97-AF65-F5344CB8AC3E}">
        <p14:creationId xmlns:p14="http://schemas.microsoft.com/office/powerpoint/2010/main" val="41127048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802.11ay was liaised for information in January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D3.0 out of March 2019 meeting (N16974)</a:t>
            </a:r>
          </a:p>
          <a:p>
            <a:pPr lvl="1"/>
            <a:r>
              <a:rPr lang="en-AU" dirty="0"/>
              <a:t>Liaised D5.0 out of Jan 2020 meeting (N17096)</a:t>
            </a:r>
          </a:p>
          <a:p>
            <a:pPr lvl="1"/>
            <a:r>
              <a:rPr lang="en-AU" dirty="0"/>
              <a:t>Liaised D7.0 out of Jan 2021 meeting (N17479)</a:t>
            </a:r>
          </a:p>
          <a:p>
            <a:r>
              <a:rPr lang="en-US" dirty="0"/>
              <a:t>60-day</a:t>
            </a:r>
            <a:r>
              <a:rPr lang="en-AU" dirty="0"/>
              <a:t> pre-ballot: </a:t>
            </a:r>
            <a:r>
              <a:rPr lang="en-AU" dirty="0">
                <a:solidFill>
                  <a:schemeClr val="accent2"/>
                </a:solidFill>
              </a:rPr>
              <a:t>waiting</a:t>
            </a:r>
            <a:endParaRPr lang="en-AU" dirty="0"/>
          </a:p>
          <a:p>
            <a:pPr lvl="1"/>
            <a:r>
              <a:rPr lang="en-AU" dirty="0"/>
              <a:t>IEEE-SA ratification expected in Mar 2021</a:t>
            </a:r>
          </a:p>
          <a:p>
            <a:pPr lvl="1"/>
            <a:r>
              <a:rPr lang="en-AU" dirty="0"/>
              <a:t>(Mar 2021) Motion to enter PSDO process likely in May 2021</a:t>
            </a:r>
            <a:endParaRPr lang="en-AU" b="0"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67</a:t>
            </a:fld>
            <a:endParaRPr lang="en-US"/>
          </a:p>
        </p:txBody>
      </p:sp>
    </p:spTree>
    <p:extLst>
      <p:ext uri="{BB962C8B-B14F-4D97-AF65-F5344CB8AC3E}">
        <p14:creationId xmlns:p14="http://schemas.microsoft.com/office/powerpoint/2010/main" val="144752633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802.11az will be liaised in the future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Will be liaised in the future</a:t>
            </a:r>
          </a:p>
          <a:p>
            <a:pPr lvl="2"/>
            <a:r>
              <a:rPr lang="en-AU" dirty="0"/>
              <a:t>Draft is not mature as of Mar 2021</a:t>
            </a:r>
          </a:p>
          <a:p>
            <a:pPr lvl="2"/>
            <a:r>
              <a:rPr lang="en-AU" dirty="0"/>
              <a:t>Will send draft when in SA Ballot</a:t>
            </a:r>
          </a:p>
          <a:p>
            <a:pPr lvl="2"/>
            <a:r>
              <a:rPr lang="en-AU" dirty="0"/>
              <a:t>Probably only send at SA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spTree>
    <p:extLst>
      <p:ext uri="{BB962C8B-B14F-4D97-AF65-F5344CB8AC3E}">
        <p14:creationId xmlns:p14="http://schemas.microsoft.com/office/powerpoint/2010/main" val="126400052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802.11ba was liaised for information in March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Liaised D6.0 in March 2020 (N17157)</a:t>
            </a:r>
          </a:p>
          <a:p>
            <a:pPr lvl="1"/>
            <a:r>
              <a:rPr lang="en-AU" dirty="0"/>
              <a:t>Liaised D8.0 in Feb 2021 (N17479)</a:t>
            </a:r>
          </a:p>
          <a:p>
            <a:r>
              <a:rPr lang="en-US" dirty="0"/>
              <a:t>60-day</a:t>
            </a:r>
            <a:r>
              <a:rPr lang="en-AU" dirty="0"/>
              <a:t> pre-ballot: </a:t>
            </a:r>
            <a:r>
              <a:rPr lang="en-AU" dirty="0">
                <a:solidFill>
                  <a:schemeClr val="accent2"/>
                </a:solidFill>
              </a:rPr>
              <a:t>waiting</a:t>
            </a:r>
            <a:endParaRPr lang="en-AU" dirty="0"/>
          </a:p>
          <a:p>
            <a:pPr lvl="1"/>
            <a:r>
              <a:rPr lang="en-AU" dirty="0"/>
              <a:t>IEEE-SA ratification expected in Mar 2021</a:t>
            </a:r>
          </a:p>
          <a:p>
            <a:pPr lvl="1"/>
            <a:r>
              <a:rPr lang="en-AU" dirty="0"/>
              <a:t>(Mar 2021) Motion to enter PSDO process likely in May 2021</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69</a:t>
            </a:fld>
            <a:endParaRPr lang="en-US"/>
          </a:p>
        </p:txBody>
      </p:sp>
    </p:spTree>
    <p:extLst>
      <p:ext uri="{BB962C8B-B14F-4D97-AF65-F5344CB8AC3E}">
        <p14:creationId xmlns:p14="http://schemas.microsoft.com/office/powerpoint/2010/main" val="3194244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endParaRPr lang="en-US" alt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7</a:t>
            </a:fld>
            <a:endParaRPr lang="en-US" altLang="en-US"/>
          </a:p>
        </p:txBody>
      </p:sp>
    </p:spTree>
    <p:extLst>
      <p:ext uri="{BB962C8B-B14F-4D97-AF65-F5344CB8AC3E}">
        <p14:creationId xmlns:p14="http://schemas.microsoft.com/office/powerpoint/2010/main" val="20617987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802.11bb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70</a:t>
            </a:fld>
            <a:endParaRPr lang="en-US"/>
          </a:p>
        </p:txBody>
      </p:sp>
    </p:spTree>
    <p:extLst>
      <p:ext uri="{BB962C8B-B14F-4D97-AF65-F5344CB8AC3E}">
        <p14:creationId xmlns:p14="http://schemas.microsoft.com/office/powerpoint/2010/main" val="3259782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802.11bc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At D1.0 -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71</a:t>
            </a:fld>
            <a:endParaRPr lang="en-US"/>
          </a:p>
        </p:txBody>
      </p:sp>
    </p:spTree>
    <p:extLst>
      <p:ext uri="{BB962C8B-B14F-4D97-AF65-F5344CB8AC3E}">
        <p14:creationId xmlns:p14="http://schemas.microsoft.com/office/powerpoint/2010/main" val="31450626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802.11bd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At D1.0 only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72</a:t>
            </a:fld>
            <a:endParaRPr lang="en-US"/>
          </a:p>
        </p:txBody>
      </p:sp>
    </p:spTree>
    <p:extLst>
      <p:ext uri="{BB962C8B-B14F-4D97-AF65-F5344CB8AC3E}">
        <p14:creationId xmlns:p14="http://schemas.microsoft.com/office/powerpoint/2010/main" val="211226108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802.11be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 – may send after initial WG LB approval (first ballot with versions of all features)</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73</a:t>
            </a:fld>
            <a:endParaRPr lang="en-US"/>
          </a:p>
        </p:txBody>
      </p:sp>
    </p:spTree>
    <p:extLst>
      <p:ext uri="{BB962C8B-B14F-4D97-AF65-F5344CB8AC3E}">
        <p14:creationId xmlns:p14="http://schemas.microsoft.com/office/powerpoint/2010/main" val="107342990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802.11REVmd </a:t>
            </a:r>
            <a:r>
              <a:rPr lang="en-AU" dirty="0"/>
              <a:t>60 day pre-ballot closes 11 Jun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802.11REVmd D3.0 was liaised for information in Jan 2020 (N17082)</a:t>
            </a:r>
          </a:p>
          <a:p>
            <a:r>
              <a:rPr lang="en-US" dirty="0"/>
              <a:t>60-day</a:t>
            </a:r>
            <a:r>
              <a:rPr lang="en-AU" dirty="0"/>
              <a:t> pre-ballot: </a:t>
            </a:r>
            <a:r>
              <a:rPr lang="en-AU" dirty="0">
                <a:solidFill>
                  <a:schemeClr val="accent2"/>
                </a:solidFill>
              </a:rPr>
              <a:t>closes 11 Jun 2021</a:t>
            </a:r>
            <a:endParaRPr lang="en-AU" dirty="0"/>
          </a:p>
          <a:p>
            <a:pPr lvl="1"/>
            <a:r>
              <a:rPr lang="en-AU" dirty="0"/>
              <a:t>Submitted in Mar 2021</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74</a:t>
            </a:fld>
            <a:endParaRPr lang="en-US"/>
          </a:p>
        </p:txBody>
      </p:sp>
    </p:spTree>
    <p:extLst>
      <p:ext uri="{BB962C8B-B14F-4D97-AF65-F5344CB8AC3E}">
        <p14:creationId xmlns:p14="http://schemas.microsoft.com/office/powerpoint/2010/main" val="290981715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has zero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81509037"/>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75</a:t>
            </a:fld>
            <a:endParaRPr lang="en-US"/>
          </a:p>
        </p:txBody>
      </p:sp>
    </p:spTree>
    <p:extLst>
      <p:ext uri="{BB962C8B-B14F-4D97-AF65-F5344CB8AC3E}">
        <p14:creationId xmlns:p14="http://schemas.microsoft.com/office/powerpoint/2010/main" val="339291522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Peter Yee</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76</a:t>
            </a:fld>
            <a:endParaRPr lang="en-US"/>
          </a:p>
        </p:txBody>
      </p:sp>
    </p:spTree>
    <p:extLst>
      <p:ext uri="{BB962C8B-B14F-4D97-AF65-F5344CB8AC3E}">
        <p14:creationId xmlns:p14="http://schemas.microsoft.com/office/powerpoint/2010/main" val="36802891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802.19 has not yet considered submissions to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5374068"/>
              </p:ext>
            </p:extLst>
          </p:nvPr>
        </p:nvGraphicFramePr>
        <p:xfrm>
          <a:off x="152399" y="1600200"/>
          <a:ext cx="8839199" cy="9144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5280">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0" marR="0"/>
                </a:tc>
                <a:tc>
                  <a:txBody>
                    <a:bodyPr/>
                    <a:lstStyle/>
                    <a:p>
                      <a:pPr algn="ctr"/>
                      <a:endParaRPr lang="en-AU" sz="1600" dirty="0">
                        <a:solidFill>
                          <a:schemeClr val="accent2"/>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77</a:t>
            </a:fld>
            <a:endParaRPr lang="en-US"/>
          </a:p>
        </p:txBody>
      </p:sp>
    </p:spTree>
    <p:extLst>
      <p:ext uri="{BB962C8B-B14F-4D97-AF65-F5344CB8AC3E}">
        <p14:creationId xmlns:p14="http://schemas.microsoft.com/office/powerpoint/2010/main" val="80682472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&lt;none so far&gt;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78</a:t>
            </a:fld>
            <a:endParaRPr lang="en-US"/>
          </a:p>
        </p:txBody>
      </p:sp>
    </p:spTree>
    <p:extLst>
      <p:ext uri="{BB962C8B-B14F-4D97-AF65-F5344CB8AC3E}">
        <p14:creationId xmlns:p14="http://schemas.microsoft.com/office/powerpoint/2010/main" val="361421370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170BC-2A21-434B-B4B8-793B04EA29D3}"/>
              </a:ext>
            </a:extLst>
          </p:cNvPr>
          <p:cNvSpPr>
            <a:spLocks noGrp="1"/>
          </p:cNvSpPr>
          <p:nvPr>
            <p:ph type="title"/>
          </p:nvPr>
        </p:nvSpPr>
        <p:spPr/>
        <p:txBody>
          <a:bodyPr/>
          <a:lstStyle/>
          <a:p>
            <a:r>
              <a:rPr lang="en-AU" dirty="0"/>
              <a:t>Should IEEE 802.19.3 be submitted into the PSDO process?</a:t>
            </a:r>
          </a:p>
        </p:txBody>
      </p:sp>
      <p:sp>
        <p:nvSpPr>
          <p:cNvPr id="3" name="Content Placeholder 2">
            <a:extLst>
              <a:ext uri="{FF2B5EF4-FFF2-40B4-BE49-F238E27FC236}">
                <a16:creationId xmlns:a16="http://schemas.microsoft.com/office/drawing/2014/main" id="{D07A30F2-6BFD-4952-B210-854035FDFD90}"/>
              </a:ext>
            </a:extLst>
          </p:cNvPr>
          <p:cNvSpPr>
            <a:spLocks noGrp="1"/>
          </p:cNvSpPr>
          <p:nvPr>
            <p:ph idx="1"/>
          </p:nvPr>
        </p:nvSpPr>
        <p:spPr/>
        <p:txBody>
          <a:bodyPr/>
          <a:lstStyle/>
          <a:p>
            <a:pPr lvl="1"/>
            <a:r>
              <a:rPr lang="en-AU" dirty="0"/>
              <a:t>Recently IEEE 802.19.3 was published</a:t>
            </a:r>
          </a:p>
          <a:p>
            <a:pPr lvl="1"/>
            <a:r>
              <a:rPr lang="en-AU" dirty="0"/>
              <a:t>The JTC1 SC Chair asked the IEEE 802.19 WG Chair in Apr 2021 whether it should be submitted into the PSDO process</a:t>
            </a:r>
          </a:p>
        </p:txBody>
      </p:sp>
      <p:sp>
        <p:nvSpPr>
          <p:cNvPr id="4" name="Footer Placeholder 3">
            <a:extLst>
              <a:ext uri="{FF2B5EF4-FFF2-40B4-BE49-F238E27FC236}">
                <a16:creationId xmlns:a16="http://schemas.microsoft.com/office/drawing/2014/main" id="{F4898D6A-0591-43C3-B10B-65E8FBAD5CE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5D1256B-09D7-4F0D-862B-F412C60A240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79</a:t>
            </a:fld>
            <a:endParaRPr lang="en-US"/>
          </a:p>
        </p:txBody>
      </p:sp>
    </p:spTree>
    <p:extLst>
      <p:ext uri="{BB962C8B-B14F-4D97-AF65-F5344CB8AC3E}">
        <p14:creationId xmlns:p14="http://schemas.microsoft.com/office/powerpoint/2010/main" val="1483321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1"/>
            <a:r>
              <a:rPr lang="en-US">
                <a:hlinkClick r:id="rId4"/>
              </a:rPr>
              <a:t>IEEE SA Copyright Permission</a:t>
            </a:r>
            <a:endParaRPr lang="en-US"/>
          </a:p>
          <a:p>
            <a:pPr lvl="1"/>
            <a:r>
              <a:rPr lang="en-US">
                <a:hlinkClick r:id="rId5"/>
              </a:rPr>
              <a:t>IEEE SA Copyright FAQs</a:t>
            </a:r>
            <a:endParaRPr lang="en-US"/>
          </a:p>
          <a:p>
            <a:pPr lvl="1"/>
            <a:r>
              <a:rPr lang="en-US">
                <a:hlinkClick r:id="rId6"/>
              </a:rPr>
              <a:t>IEEE SA Best Practices for IEEE Standards Development</a:t>
            </a:r>
            <a:r>
              <a:rPr lang="en-US"/>
              <a:t> </a:t>
            </a:r>
          </a:p>
          <a:p>
            <a:pPr lvl="1"/>
            <a:r>
              <a:rPr lang="en-US"/>
              <a:t>Distribution of Draft Standards (see </a:t>
            </a:r>
            <a:r>
              <a:rPr lang="en-US">
                <a:hlinkClick r:id="rId3"/>
              </a:rPr>
              <a:t>Clause 6.1.3</a:t>
            </a:r>
            <a:r>
              <a:rPr lang="en-US"/>
              <a:t> of the SASB Operations Manual)</a:t>
            </a:r>
            <a:endParaRPr 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8</a:t>
            </a:fld>
            <a:endParaRPr lang="en-US" altLang="en-US"/>
          </a:p>
        </p:txBody>
      </p:sp>
    </p:spTree>
    <p:extLst>
      <p:ext uri="{BB962C8B-B14F-4D97-AF65-F5344CB8AC3E}">
        <p14:creationId xmlns:p14="http://schemas.microsoft.com/office/powerpoint/2010/main" val="32945252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802.22 has one standard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03262783"/>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a:latin typeface="+mj-lt"/>
                          <a:cs typeface="Arial" panose="020B0604020202020204" pitchFamily="34" charset="0"/>
                        </a:rPr>
                        <a:t>.22-REV</a:t>
                      </a:r>
                    </a:p>
                  </a:txBody>
                  <a:tcPr marL="115147" marR="115147"/>
                </a:tc>
                <a:tc>
                  <a:txBody>
                    <a:bodyPr/>
                    <a:lstStyle/>
                    <a:p>
                      <a:pPr algn="ctr"/>
                      <a:r>
                        <a:rPr lang="en-AU" sz="1600" dirty="0">
                          <a:solidFill>
                            <a:schemeClr val="tx1"/>
                          </a:solidFill>
                          <a:latin typeface="+mj-lt"/>
                        </a:rPr>
                        <a:t>D8.0</a:t>
                      </a:r>
                    </a:p>
                  </a:txBody>
                  <a:tcPr marL="115147" marR="115147"/>
                </a:tc>
                <a:tc>
                  <a:txBody>
                    <a:bodyPr/>
                    <a:lstStyle/>
                    <a:p>
                      <a:pPr algn="ctr"/>
                      <a:r>
                        <a:rPr lang="en-AU" sz="1600" dirty="0">
                          <a:solidFill>
                            <a:schemeClr val="tx1"/>
                          </a:solidFill>
                          <a:latin typeface="+mj-lt"/>
                        </a:rPr>
                        <a:t>Nov 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algn="ctr"/>
                      <a:r>
                        <a:rPr lang="en-AU" sz="1600" dirty="0">
                          <a:solidFill>
                            <a:schemeClr val="accent2"/>
                          </a:solidFill>
                          <a:latin typeface="+mj-lt"/>
                        </a:rPr>
                        <a:t>Waiting</a:t>
                      </a:r>
                    </a:p>
                  </a:txBody>
                  <a:tcPr marL="115147" marR="115147"/>
                </a:tc>
                <a:tc>
                  <a:txBody>
                    <a:bodyPr/>
                    <a:lstStyle/>
                    <a:p>
                      <a:pPr algn="ctr"/>
                      <a:r>
                        <a:rPr lang="en-AU" sz="1600" dirty="0">
                          <a:solidFill>
                            <a:schemeClr val="tx1"/>
                          </a:solidFill>
                          <a:latin typeface="+mj-lt"/>
                        </a:rPr>
                        <a:t>-</a:t>
                      </a:r>
                    </a:p>
                  </a:txBody>
                  <a:tcPr marL="115147" marR="115147"/>
                </a:tc>
                <a:tc>
                  <a:txBody>
                    <a:bodyPr/>
                    <a:lstStyle/>
                    <a:p>
                      <a:pPr algn="ctr"/>
                      <a:r>
                        <a:rPr lang="en-AU" sz="1600" dirty="0">
                          <a:solidFill>
                            <a:srgbClr val="00B050"/>
                          </a:solidFill>
                          <a:latin typeface="+mj-lt"/>
                        </a:rPr>
                        <a:t>Dec 20</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80</a:t>
            </a:fld>
            <a:endParaRPr lang="en-US"/>
          </a:p>
        </p:txBody>
      </p:sp>
    </p:spTree>
    <p:extLst>
      <p:ext uri="{BB962C8B-B14F-4D97-AF65-F5344CB8AC3E}">
        <p14:creationId xmlns:p14="http://schemas.microsoft.com/office/powerpoint/2010/main" val="322867565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Apurva Mody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81</a:t>
            </a:fld>
            <a:endParaRPr lang="en-US"/>
          </a:p>
        </p:txBody>
      </p:sp>
    </p:spTree>
    <p:extLst>
      <p:ext uri="{BB962C8B-B14F-4D97-AF65-F5344CB8AC3E}">
        <p14:creationId xmlns:p14="http://schemas.microsoft.com/office/powerpoint/2010/main" val="401502138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802.22-2019 waiting for start of FDIS ballot</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802.22-2019 passed on 16 Oct 2020 (N17342)</a:t>
            </a:r>
          </a:p>
          <a:p>
            <a:pPr lvl="2"/>
            <a:r>
              <a:rPr lang="en-AU" dirty="0"/>
              <a:t>Passed 6/0/11 on need for ISO standard</a:t>
            </a:r>
          </a:p>
          <a:p>
            <a:pPr lvl="2"/>
            <a:r>
              <a:rPr lang="en-AU" dirty="0"/>
              <a:t>Passed 5/1/11 on support for submission to FDIS</a:t>
            </a:r>
          </a:p>
          <a:p>
            <a:pPr lvl="2"/>
            <a:r>
              <a:rPr lang="en-AU" dirty="0"/>
              <a:t>China NB voted “no” with comments; response will be approved in Nov 2020</a:t>
            </a:r>
          </a:p>
          <a:p>
            <a:pPr lvl="1"/>
            <a:r>
              <a:rPr lang="en-AU" dirty="0"/>
              <a:t>Comment resolution was approved by 802 EC in Nov 2020 and sent in late Dec 2020 (N17405)</a:t>
            </a:r>
          </a:p>
          <a:p>
            <a:r>
              <a:rPr lang="en-AU" dirty="0"/>
              <a:t>FDIS ballot: </a:t>
            </a:r>
            <a:r>
              <a:rPr lang="en-AU" dirty="0">
                <a:solidFill>
                  <a:schemeClr val="accent2"/>
                </a:solidFill>
              </a:rPr>
              <a:t>waiting</a:t>
            </a:r>
          </a:p>
          <a:p>
            <a:pPr lvl="1"/>
            <a:r>
              <a:rPr lang="en-US" dirty="0"/>
              <a:t>Will be published as </a:t>
            </a:r>
            <a:r>
              <a:rPr lang="en-US" dirty="0">
                <a:solidFill>
                  <a:srgbClr val="FF0000"/>
                </a:solidFill>
              </a:rPr>
              <a:t>ISO/IEC/IEEE 8802-22:2021</a:t>
            </a:r>
          </a:p>
          <a:p>
            <a:pPr lvl="1"/>
            <a:r>
              <a:rPr lang="en-AU" dirty="0">
                <a:solidFill>
                  <a:srgbClr val="FF0000"/>
                </a:solidFill>
                <a:latin typeface="+mj-lt"/>
              </a:rPr>
              <a:t>(Feb 2021) asked Jodi Haasz for status update</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82</a:t>
            </a:fld>
            <a:endParaRPr lang="en-US"/>
          </a:p>
        </p:txBody>
      </p:sp>
    </p:spTree>
    <p:extLst>
      <p:ext uri="{BB962C8B-B14F-4D97-AF65-F5344CB8AC3E}">
        <p14:creationId xmlns:p14="http://schemas.microsoft.com/office/powerpoint/2010/main" val="355101489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a:t>The next SC6 meeting scheduled to be held in June/July 2021 in Spain has been cancelled</a:t>
            </a:r>
            <a:endParaRPr lang="en-AU" dirty="0">
              <a:solidFill>
                <a:srgbClr val="FF0000"/>
              </a:solidFill>
            </a:endParaRPr>
          </a:p>
        </p:txBody>
      </p:sp>
      <p:sp>
        <p:nvSpPr>
          <p:cNvPr id="3" name="Content Placeholder 2"/>
          <p:cNvSpPr>
            <a:spLocks noGrp="1"/>
          </p:cNvSpPr>
          <p:nvPr>
            <p:ph sz="half" idx="1"/>
          </p:nvPr>
        </p:nvSpPr>
        <p:spPr/>
        <p:txBody>
          <a:bodyPr/>
          <a:lstStyle/>
          <a:p>
            <a:r>
              <a:rPr lang="en-AU" dirty="0"/>
              <a:t>Meeting</a:t>
            </a:r>
          </a:p>
          <a:p>
            <a:pPr lvl="1"/>
            <a:r>
              <a:rPr lang="en-AU" dirty="0"/>
              <a:t>ISO/IEC JTC1/SC6</a:t>
            </a:r>
          </a:p>
          <a:p>
            <a:r>
              <a:rPr lang="en-AU" dirty="0"/>
              <a:t>Hosts</a:t>
            </a:r>
          </a:p>
          <a:p>
            <a:pPr lvl="1"/>
            <a:r>
              <a:rPr lang="en-AU" b="0" dirty="0"/>
              <a:t>S</a:t>
            </a:r>
            <a:r>
              <a:rPr lang="en-AU" dirty="0"/>
              <a:t>panish NB</a:t>
            </a:r>
            <a:endParaRPr lang="en-AU" b="0" dirty="0"/>
          </a:p>
          <a:p>
            <a:r>
              <a:rPr lang="en-AU" dirty="0"/>
              <a:t>Dates</a:t>
            </a:r>
          </a:p>
          <a:p>
            <a:pPr lvl="1"/>
            <a:r>
              <a:rPr lang="en-AU" dirty="0"/>
              <a:t>June/July 2021</a:t>
            </a:r>
          </a:p>
          <a:p>
            <a:r>
              <a:rPr lang="en-AU" dirty="0"/>
              <a:t>Location</a:t>
            </a:r>
          </a:p>
          <a:p>
            <a:pPr lvl="1"/>
            <a:r>
              <a:rPr lang="en-AU" dirty="0"/>
              <a:t>Spain </a:t>
            </a:r>
            <a:r>
              <a:rPr lang="en-AU" dirty="0">
                <a:solidFill>
                  <a:srgbClr val="FF0000"/>
                </a:solidFill>
              </a:rPr>
              <a:t>&lt;- Cancelled with a virtual meeting now likely in Aug/Sep 2021</a:t>
            </a:r>
            <a:endParaRPr lang="en-US" dirty="0">
              <a:solidFill>
                <a:srgbClr val="FF0000"/>
              </a:solidFill>
            </a:endParaRPr>
          </a:p>
        </p:txBody>
      </p:sp>
      <p:sp>
        <p:nvSpPr>
          <p:cNvPr id="6" name="Content Placeholder 5"/>
          <p:cNvSpPr>
            <a:spLocks noGrp="1"/>
          </p:cNvSpPr>
          <p:nvPr>
            <p:ph sz="half" idx="2"/>
          </p:nvPr>
        </p:nvSpPr>
        <p:spPr/>
        <p:txBody>
          <a:bodyPr/>
          <a:lstStyle/>
          <a:p>
            <a:r>
              <a:rPr lang="en-AU" dirty="0"/>
              <a:t>Logistical details</a:t>
            </a:r>
          </a:p>
          <a:p>
            <a:pPr lvl="1"/>
            <a:r>
              <a:rPr lang="en-AU" dirty="0"/>
              <a:t>-6 weeks</a:t>
            </a:r>
          </a:p>
          <a:p>
            <a:r>
              <a:rPr lang="en-GB" dirty="0"/>
              <a:t>Deadlines (for WG1)</a:t>
            </a:r>
          </a:p>
          <a:p>
            <a:pPr lvl="1"/>
            <a:r>
              <a:rPr lang="en-GB" dirty="0"/>
              <a:t>New agenda items: -6 weeks</a:t>
            </a:r>
          </a:p>
          <a:p>
            <a:pPr lvl="1"/>
            <a:r>
              <a:rPr lang="en-GB" dirty="0"/>
              <a:t>New contributions on existing agenda items: -2 weeks</a:t>
            </a:r>
          </a:p>
          <a:p>
            <a:pPr lvl="1"/>
            <a:r>
              <a:rPr lang="en-GB" dirty="0"/>
              <a:t>New comments: -1 week</a:t>
            </a:r>
          </a:p>
          <a:p>
            <a:r>
              <a:rPr lang="en-GB" dirty="0"/>
              <a:t>Following meetings</a:t>
            </a:r>
          </a:p>
          <a:p>
            <a:pPr lvl="1"/>
            <a:r>
              <a:rPr lang="en-GB" dirty="0"/>
              <a:t>Apr 2022 in Austria</a:t>
            </a:r>
          </a:p>
          <a:p>
            <a:pPr lvl="1"/>
            <a:r>
              <a:rPr lang="en-GB" dirty="0"/>
              <a:t>Dec 2022/Jan 2023 in Korea</a:t>
            </a:r>
          </a:p>
          <a:p>
            <a:pPr lvl="1"/>
            <a:r>
              <a:rPr lang="en-GB" dirty="0"/>
              <a:t>Oct/Nov 2023</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83</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156317813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JTC1/SC6 has a new Committee Manager as of July 2019</a:t>
            </a:r>
          </a:p>
        </p:txBody>
      </p:sp>
      <p:sp>
        <p:nvSpPr>
          <p:cNvPr id="3" name="Content Placeholder 2"/>
          <p:cNvSpPr>
            <a:spLocks noGrp="1"/>
          </p:cNvSpPr>
          <p:nvPr>
            <p:ph idx="1"/>
          </p:nvPr>
        </p:nvSpPr>
        <p:spPr/>
        <p:txBody>
          <a:bodyPr/>
          <a:lstStyle/>
          <a:p>
            <a:pPr lvl="1"/>
            <a:r>
              <a:rPr lang="en-AU" dirty="0"/>
              <a:t>The new ISO/IEC JTC1/SC6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Mobile / E-mail: +82-31-780-9054 / houman@tta.or.kr</a:t>
            </a:r>
          </a:p>
          <a:p>
            <a:pPr lvl="1"/>
            <a:r>
              <a:rPr lang="en-AU" dirty="0"/>
              <a:t>Various submissions to SC6 should now be sent to Mr Oh</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84</a:t>
            </a:fld>
            <a:endParaRPr lang="en-US"/>
          </a:p>
        </p:txBody>
      </p:sp>
    </p:spTree>
    <p:extLst>
      <p:ext uri="{BB962C8B-B14F-4D97-AF65-F5344CB8AC3E}">
        <p14:creationId xmlns:p14="http://schemas.microsoft.com/office/powerpoint/2010/main" val="124320472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SC6 meetings but no one has raised this as an issue</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85</a:t>
            </a:fld>
            <a:endParaRPr lang="en-US"/>
          </a:p>
        </p:txBody>
      </p:sp>
    </p:spTree>
    <p:extLst>
      <p:ext uri="{BB962C8B-B14F-4D97-AF65-F5344CB8AC3E}">
        <p14:creationId xmlns:p14="http://schemas.microsoft.com/office/powerpoint/2010/main" val="228502126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SC6 document access lists </a:t>
            </a:r>
          </a:p>
        </p:txBody>
      </p:sp>
      <p:sp>
        <p:nvSpPr>
          <p:cNvPr id="3" name="Content Placeholder 2"/>
          <p:cNvSpPr>
            <a:spLocks noGrp="1"/>
          </p:cNvSpPr>
          <p:nvPr>
            <p:ph idx="1"/>
          </p:nvPr>
        </p:nvSpPr>
        <p:spPr/>
        <p:txBody>
          <a:bodyPr/>
          <a:lstStyle/>
          <a:p>
            <a:pPr lvl="1"/>
            <a:r>
              <a:rPr lang="en-AU" dirty="0"/>
              <a:t>One way of dealing with this change is to empower the SC Chair to appoint experts to WG1 and WG7, with the understanding that anyone who volunteers will be appointed</a:t>
            </a:r>
          </a:p>
          <a:p>
            <a:pPr lvl="1"/>
            <a:r>
              <a:rPr lang="en-AU" dirty="0"/>
              <a:t>Motion (ratified in May 2014 by IEEE 802 EC)</a:t>
            </a:r>
          </a:p>
          <a:p>
            <a:pPr lvl="2"/>
            <a:r>
              <a:rPr lang="en-AU" i="1" dirty="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a:t>Moved</a:t>
            </a:r>
          </a:p>
          <a:p>
            <a:pPr lvl="2"/>
            <a:r>
              <a:rPr lang="en-AU" dirty="0"/>
              <a:t>Seconded</a:t>
            </a:r>
          </a:p>
          <a:p>
            <a:pPr lvl="2"/>
            <a:r>
              <a:rPr lang="en-AU" dirty="0"/>
              <a:t>Result 9/0/0</a:t>
            </a:r>
          </a:p>
          <a:p>
            <a:pPr lvl="1"/>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86</a:t>
            </a:fld>
            <a:endParaRPr lang="en-US"/>
          </a:p>
        </p:txBody>
      </p:sp>
    </p:spTree>
    <p:extLst>
      <p:ext uri="{BB962C8B-B14F-4D97-AF65-F5344CB8AC3E}">
        <p14:creationId xmlns:p14="http://schemas.microsoft.com/office/powerpoint/2010/main" val="93124392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a:t>The small number of people who asked to be added to the SC6 reflectors were added in Sept 2014:</a:t>
            </a:r>
          </a:p>
          <a:p>
            <a:pPr lvl="2"/>
            <a:r>
              <a:rPr lang="en-AU" dirty="0"/>
              <a:t>Ian Sherlock - isherlock@ti.com</a:t>
            </a:r>
          </a:p>
          <a:p>
            <a:pPr lvl="2"/>
            <a:r>
              <a:rPr lang="en-AU" dirty="0"/>
              <a:t>Al </a:t>
            </a:r>
            <a:r>
              <a:rPr lang="en-AU" dirty="0" err="1"/>
              <a:t>Petrick</a:t>
            </a:r>
            <a:r>
              <a:rPr lang="en-AU" dirty="0"/>
              <a:t> - al@jpasoc.com</a:t>
            </a:r>
          </a:p>
          <a:p>
            <a:pPr lvl="2"/>
            <a:r>
              <a:rPr lang="en-AU" dirty="0"/>
              <a:t>Dan Harkins - dharkins@arubanetworks.com</a:t>
            </a:r>
          </a:p>
          <a:p>
            <a:pPr lvl="2"/>
            <a:r>
              <a:rPr lang="en-AU" dirty="0"/>
              <a:t>Brian Weis - bew@cisco.com (no longer at Cisco)</a:t>
            </a:r>
          </a:p>
          <a:p>
            <a:pPr lvl="2"/>
            <a:r>
              <a:rPr lang="en-AU" dirty="0"/>
              <a:t>Mick Seaman - mickseaman@gmail.com</a:t>
            </a:r>
          </a:p>
          <a:p>
            <a:pPr lvl="2"/>
            <a:r>
              <a:rPr lang="en-AU" dirty="0"/>
              <a:t>Stephen McCann  - mccann.stephen@gmail.com</a:t>
            </a:r>
          </a:p>
          <a:p>
            <a:pPr lvl="2"/>
            <a:r>
              <a:rPr lang="en-AU" dirty="0"/>
              <a:t>Adrian Stephens – </a:t>
            </a:r>
          </a:p>
          <a:p>
            <a:pPr lvl="2"/>
            <a:r>
              <a:rPr lang="en-AU" dirty="0"/>
              <a:t>Bruce Kraemer - bkraemer@marvell.com</a:t>
            </a:r>
          </a:p>
          <a:p>
            <a:pPr lvl="2"/>
            <a:r>
              <a:rPr lang="en-AU" dirty="0"/>
              <a:t>John Messenger - jmessenger@advaoptical.com</a:t>
            </a:r>
          </a:p>
          <a:p>
            <a:pPr lvl="1"/>
            <a:r>
              <a:rPr lang="en-AU" dirty="0"/>
              <a:t>…</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87</a:t>
            </a:fld>
            <a:endParaRPr lang="en-US"/>
          </a:p>
        </p:txBody>
      </p:sp>
    </p:spTree>
    <p:extLst>
      <p:ext uri="{BB962C8B-B14F-4D97-AF65-F5344CB8AC3E}">
        <p14:creationId xmlns:p14="http://schemas.microsoft.com/office/powerpoint/2010/main" val="159414153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a:t>…</a:t>
            </a:r>
          </a:p>
          <a:p>
            <a:pPr lvl="1"/>
            <a:r>
              <a:rPr lang="en-AU" dirty="0"/>
              <a:t>Others have been added since</a:t>
            </a:r>
          </a:p>
          <a:p>
            <a:pPr lvl="2"/>
            <a:r>
              <a:rPr lang="en-AU" dirty="0"/>
              <a:t>Karen Randall - </a:t>
            </a:r>
            <a:r>
              <a:rPr lang="en-AU" dirty="0">
                <a:hlinkClick r:id="rId2"/>
              </a:rPr>
              <a:t>karen@randall-consulting.com</a:t>
            </a:r>
            <a:r>
              <a:rPr lang="en-AU" dirty="0"/>
              <a:t> - added Sept 2015</a:t>
            </a:r>
          </a:p>
          <a:p>
            <a:pPr lvl="2"/>
            <a:r>
              <a:rPr lang="en-AU" dirty="0"/>
              <a:t>Dorothy Stanley - </a:t>
            </a:r>
            <a:r>
              <a:rPr lang="en-AU" dirty="0">
                <a:hlinkClick r:id="rId3"/>
              </a:rPr>
              <a:t>dorothy.stanley@hpe.com</a:t>
            </a:r>
            <a:r>
              <a:rPr lang="en-AU" dirty="0"/>
              <a:t> – added Mar 2016</a:t>
            </a:r>
          </a:p>
          <a:p>
            <a:pPr lvl="2"/>
            <a:r>
              <a:rPr lang="en-AU" dirty="0"/>
              <a:t>Peter Yee - </a:t>
            </a:r>
            <a:r>
              <a:rPr lang="en-US" u="sng" dirty="0">
                <a:hlinkClick r:id="rId4"/>
              </a:rPr>
              <a:t>peter@akayla.com</a:t>
            </a:r>
            <a:r>
              <a:rPr lang="en-US" dirty="0"/>
              <a:t> – added Oct 2017</a:t>
            </a:r>
          </a:p>
          <a:p>
            <a:pPr lvl="2"/>
            <a:r>
              <a:rPr lang="en-AU" dirty="0"/>
              <a:t>David Law – </a:t>
            </a:r>
            <a:r>
              <a:rPr lang="en-AU" dirty="0">
                <a:hlinkClick r:id="rId5"/>
              </a:rPr>
              <a:t>dlaw@hpe.com</a:t>
            </a:r>
            <a:r>
              <a:rPr lang="en-AU" dirty="0"/>
              <a:t> – added Oct 2017</a:t>
            </a:r>
          </a:p>
          <a:p>
            <a:pPr lvl="2"/>
            <a:r>
              <a:rPr lang="en-US" dirty="0" err="1"/>
              <a:t>Hyeong</a:t>
            </a:r>
            <a:r>
              <a:rPr lang="en-US" dirty="0"/>
              <a:t>-Ho LEE - </a:t>
            </a:r>
            <a:r>
              <a:rPr lang="en-US" dirty="0">
                <a:hlinkClick r:id="rId6"/>
              </a:rPr>
              <a:t>holee@etri.re.kr</a:t>
            </a:r>
            <a:r>
              <a:rPr lang="en-US" dirty="0"/>
              <a:t> - </a:t>
            </a:r>
            <a:r>
              <a:rPr lang="en-AU" dirty="0"/>
              <a:t>added Oct 2017</a:t>
            </a:r>
          </a:p>
          <a:p>
            <a:pPr lvl="2"/>
            <a:r>
              <a:rPr lang="en-US" dirty="0"/>
              <a:t>Paul Congdon - </a:t>
            </a:r>
            <a:r>
              <a:rPr lang="en-US" u="sng" dirty="0">
                <a:hlinkClick r:id="rId7"/>
              </a:rPr>
              <a:t>paul_congdon@ieee.org</a:t>
            </a:r>
            <a:r>
              <a:rPr lang="en-AU" dirty="0"/>
              <a:t> – added May 2019 (WG1)</a:t>
            </a:r>
          </a:p>
          <a:p>
            <a:pPr lvl="2"/>
            <a:r>
              <a:rPr lang="en-AU" dirty="0"/>
              <a:t>Paul Nikolich - </a:t>
            </a:r>
            <a:r>
              <a:rPr lang="pl-PL" dirty="0">
                <a:solidFill>
                  <a:srgbClr val="FF0000"/>
                </a:solidFill>
                <a:hlinkClick r:id="rId8"/>
              </a:rPr>
              <a:t>paul.nikolich@att.net</a:t>
            </a:r>
            <a:r>
              <a:rPr lang="en-AU" dirty="0">
                <a:solidFill>
                  <a:srgbClr val="FF0000"/>
                </a:solidFill>
              </a:rPr>
              <a:t> </a:t>
            </a:r>
            <a:r>
              <a:rPr lang="en-AU" dirty="0"/>
              <a:t>– added Nov 2020</a:t>
            </a:r>
          </a:p>
          <a:p>
            <a:pPr lvl="1"/>
            <a:r>
              <a:rPr lang="en-AU" dirty="0"/>
              <a:t>Yell if you would like to be added too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88</a:t>
            </a:fld>
            <a:endParaRPr lang="en-US"/>
          </a:p>
        </p:txBody>
      </p:sp>
    </p:spTree>
    <p:extLst>
      <p:ext uri="{BB962C8B-B14F-4D97-AF65-F5344CB8AC3E}">
        <p14:creationId xmlns:p14="http://schemas.microsoft.com/office/powerpoint/2010/main" val="238333303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89</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a:t>The IEEE 802 JTC1 SC will meet virtually in May 2021</a:t>
            </a:r>
          </a:p>
        </p:txBody>
      </p:sp>
      <p:sp>
        <p:nvSpPr>
          <p:cNvPr id="7" name="Footer Placeholder 5"/>
          <p:cNvSpPr>
            <a:spLocks noGrp="1"/>
          </p:cNvSpPr>
          <p:nvPr>
            <p:ph type="ftr" sz="quarter" idx="10"/>
          </p:nvPr>
        </p:nvSpPr>
        <p:spPr/>
        <p:txBody>
          <a:bodyPr/>
          <a:lstStyle/>
          <a:p>
            <a:pPr>
              <a:defRPr/>
            </a:pPr>
            <a:r>
              <a:rPr lang="en-US" dirty="0"/>
              <a:t>Andrew Myles, Cisco</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Virtual</a:t>
            </a:r>
          </a:p>
          <a:p>
            <a:pPr algn="ctr">
              <a:defRPr/>
            </a:pPr>
            <a:r>
              <a:rPr lang="en-US" sz="1600" b="1" dirty="0">
                <a:latin typeface="+mj-lt"/>
              </a:rPr>
              <a:t>Tue, 11 May 2021</a:t>
            </a:r>
            <a:br>
              <a:rPr lang="en-US" sz="1600" b="1" dirty="0">
                <a:latin typeface="+mj-lt"/>
              </a:rPr>
            </a:br>
            <a:r>
              <a:rPr lang="en-US" sz="1600" b="1" dirty="0">
                <a:latin typeface="+mj-lt"/>
              </a:rPr>
              <a:t>@16:00-18:00 ET</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9</a:t>
            </a:fld>
            <a:endParaRPr lang="en-US" dirty="0">
              <a:latin typeface="+mn-lt"/>
            </a:endParaRP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1560" y="17526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err="1">
                <a:latin typeface="+mj-lt"/>
              </a:rPr>
              <a:t>Webex</a:t>
            </a:r>
            <a:r>
              <a:rPr lang="en-AU" sz="1600" b="1" dirty="0">
                <a:latin typeface="+mj-lt"/>
              </a:rPr>
              <a:t> details</a:t>
            </a:r>
            <a:endParaRPr kumimoji="0" lang="en-AU" sz="1600" b="1" i="0" u="none" strike="noStrike" cap="none" normalizeH="0" baseline="0" dirty="0">
              <a:ln>
                <a:noFill/>
              </a:ln>
              <a:solidFill>
                <a:schemeClr val="tx1"/>
              </a:solidFill>
              <a:effectLst/>
              <a:latin typeface="+mj-lt"/>
            </a:endParaRP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AU" sz="1600" i="0" u="none" strike="noStrike" cap="none" normalizeH="0" baseline="0" dirty="0">
                <a:ln>
                  <a:noFill/>
                </a:ln>
                <a:solidFill>
                  <a:srgbClr val="FF0000"/>
                </a:solidFill>
                <a:effectLst/>
                <a:latin typeface="+mj-lt"/>
              </a:rPr>
              <a:t>tbd</a:t>
            </a: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rgbClr val="FF0000"/>
              </a:solidFill>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chemeClr val="tx1"/>
              </a:solidFill>
              <a:effectLst/>
              <a:latin typeface="+mj-lt"/>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a:t>The IEEE 802 JTC1 SC </a:t>
            </a:r>
            <a:r>
              <a:rPr lang="en-AU"/>
              <a:t>will adjourn </a:t>
            </a:r>
            <a:r>
              <a:rPr lang="en-AU" dirty="0"/>
              <a:t>for the week</a:t>
            </a:r>
            <a:endParaRPr lang="en-US" dirty="0"/>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a:t>
            </a:r>
            <a:r>
              <a:rPr lang="en-AU" i="1"/>
              <a:t>in Mar </a:t>
            </a:r>
            <a:r>
              <a:rPr lang="en-AU" i="1" dirty="0"/>
              <a:t>2021, adjourns</a:t>
            </a:r>
          </a:p>
          <a:p>
            <a:pPr lvl="2"/>
            <a:r>
              <a:rPr lang="en-AU" dirty="0"/>
              <a:t>By consent</a:t>
            </a:r>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90</a:t>
            </a:fld>
            <a:endParaRPr lang="en-US"/>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Additional process material</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91</a:t>
            </a:fld>
            <a:endParaRPr lang="en-US"/>
          </a:p>
        </p:txBody>
      </p:sp>
    </p:spTree>
    <p:extLst>
      <p:ext uri="{BB962C8B-B14F-4D97-AF65-F5344CB8AC3E}">
        <p14:creationId xmlns:p14="http://schemas.microsoft.com/office/powerpoint/2010/main" val="332331781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dirty="0"/>
              <a:t>In the beginning …</a:t>
            </a:r>
          </a:p>
          <a:p>
            <a:pPr lvl="1"/>
            <a:r>
              <a:rPr lang="en-AU" dirty="0"/>
              <a:t>All 60 ballot and FDIS ballot comment responses were developed and approved by the IEEE 802 JTC1 SC and then the IEEE 802 EC</a:t>
            </a:r>
          </a:p>
          <a:p>
            <a:r>
              <a:rPr lang="en-AU" dirty="0"/>
              <a:t>Now that we have matured …</a:t>
            </a:r>
          </a:p>
          <a:p>
            <a:pPr lvl="1"/>
            <a:r>
              <a:rPr lang="en-AU" dirty="0"/>
              <a:t>Most WGs are processing and approving comment resolutions, and then forwarding the resolutions to IEEE 802 EC directly without involving the IEEE 802 JTC1 SC </a:t>
            </a:r>
          </a:p>
          <a:p>
            <a:pPr lvl="1"/>
            <a:r>
              <a:rPr lang="en-AU" dirty="0"/>
              <a:t>The IEEE 802 JTC1 SC is continuing to provide advice on non-technical comments, to ensure consistency across WGs</a:t>
            </a:r>
          </a:p>
          <a:p>
            <a:r>
              <a:rPr lang="en-AU" dirty="0"/>
              <a:t>Going forward …</a:t>
            </a:r>
          </a:p>
          <a:p>
            <a:pPr lvl="1"/>
            <a:r>
              <a:rPr lang="en-AU" dirty="0"/>
              <a:t>It is planned that we institutionalise the practice above – see</a:t>
            </a:r>
            <a:r>
              <a:rPr lang="en-AU" dirty="0">
                <a:hlinkClick r:id="rId2"/>
              </a:rPr>
              <a:t>11-15-1287</a:t>
            </a:r>
            <a:endParaRPr lang="en-AU" dirty="0"/>
          </a:p>
          <a:p>
            <a:pPr lvl="1"/>
            <a:r>
              <a:rPr lang="en-AU" dirty="0"/>
              <a:t>It is expected that the WG Chairs and the IEEE 802 JTC1 SC Chair will keep each other informed</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92</a:t>
            </a:fld>
            <a:endParaRPr lang="en-US"/>
          </a:p>
        </p:txBody>
      </p:sp>
    </p:spTree>
    <p:extLst>
      <p:ext uri="{BB962C8B-B14F-4D97-AF65-F5344CB8AC3E}">
        <p14:creationId xmlns:p14="http://schemas.microsoft.com/office/powerpoint/2010/main" val="331765050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93</a:t>
            </a:fld>
            <a:endParaRPr lang="en-US"/>
          </a:p>
        </p:txBody>
      </p:sp>
    </p:spTree>
    <p:extLst>
      <p:ext uri="{BB962C8B-B14F-4D97-AF65-F5344CB8AC3E}">
        <p14:creationId xmlns:p14="http://schemas.microsoft.com/office/powerpoint/2010/main" val="328523446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802.1X-2010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802.1AE-2006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96</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802.1AB-2009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97</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802.1AR-2009 has been 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a:t>Andrew Myles, Cisco</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98</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802.1AS-2011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99</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16100</Words>
  <Application>Microsoft Office PowerPoint</Application>
  <PresentationFormat>On-screen Show (4:3)</PresentationFormat>
  <Paragraphs>2587</Paragraphs>
  <Slides>166</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166</vt:i4>
      </vt:variant>
    </vt:vector>
  </HeadingPairs>
  <TitlesOfParts>
    <vt:vector size="173" baseType="lpstr">
      <vt:lpstr>Arial</vt:lpstr>
      <vt:lpstr>Calibri</vt:lpstr>
      <vt:lpstr>Times New Roman</vt:lpstr>
      <vt:lpstr>802-11-Submission</vt:lpstr>
      <vt:lpstr>Acrobat Document</vt:lpstr>
      <vt:lpstr>Document</vt:lpstr>
      <vt:lpstr>Packager Shell Object</vt:lpstr>
      <vt:lpstr>IEEE 802 JTC1 Standing Committee May 2021 agenda virtually</vt:lpstr>
      <vt:lpstr>This document will be used to provide information for any IEEE 802 JTC1 SC meetings in May 2021</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virtually in May 2021</vt:lpstr>
      <vt:lpstr>The IEEE 802 JTC1 SC regular meeting has a high-level list of agenda items to be considered</vt:lpstr>
      <vt:lpstr>The IEEE 802 JTC1 SC will consider approving its agenda</vt:lpstr>
      <vt:lpstr>The IEEE 802 JTC1 SC will consider approval of the minutes of its Mar 2021 meeting</vt:lpstr>
      <vt:lpstr>The goals of the IEEE 802 JTC1 SC were reaffirmed by the IEEE 802 EC in July 2018</vt:lpstr>
      <vt:lpstr>The IEEE 802 WGs continue to liaise drafts to SC6 for their information</vt:lpstr>
      <vt:lpstr>IEEE 802 continues to notify SC6 of various new projects</vt:lpstr>
      <vt:lpstr>The iMeet area for the “Adoption of IEEE 802 standards by ISO/IEC JTC1” is operational</vt:lpstr>
      <vt:lpstr>IEEE 802 has sent 71 standards through the PSDO adoption process, with 39 in-process</vt:lpstr>
      <vt:lpstr>IEEE 802.1 WG has sent 34 standards completely through the PSDO adoption process</vt:lpstr>
      <vt:lpstr>IEEE 802.1 WG has sent 34 standards completely through the PSDO adoption process</vt:lpstr>
      <vt:lpstr>IEEE 802.1 WG has sent 34 standards completely through the PSDO adoption process</vt:lpstr>
      <vt:lpstr>IEEE 802.3 WG has sent 16 standards completely through the PSDO adoption process</vt:lpstr>
      <vt:lpstr>IEEE 802.3 WG has sent 16 standards completely through the PSDO adoption process</vt:lpstr>
      <vt:lpstr>IEEE 802.11 WG has sent 12 standards completely through the PSDO adoption process</vt:lpstr>
      <vt:lpstr>IEEE 802.15 WG has sent three standards  completely through the PSDO adoption process</vt:lpstr>
      <vt:lpstr>IEEE 802.16 WG has sent zero standards completely through the PSDO adoption process</vt:lpstr>
      <vt:lpstr>IEEE 802.19 WG has sent zero standards completely through the PSDO adoption process</vt:lpstr>
      <vt:lpstr>IEEE 802.21 WG has sent three standards completely through the PSDO adoption process</vt:lpstr>
      <vt:lpstr>IEEE 802.22 WG has sent three standards completely through the PSDO adoption process</vt:lpstr>
      <vt:lpstr>IEEE 802.1 has 14 standards in the pipeline for adoption under the PSDO</vt:lpstr>
      <vt:lpstr>IEEE 802.1 has 14 standards in the pipeline for adoption under the PSDO</vt:lpstr>
      <vt:lpstr>IEEE 802.1 WG has a number of regular participants in IEEE 802 JTC1 SC activities</vt:lpstr>
      <vt:lpstr>IEEE 802.1Qcc FDIS ballot closes 8 Sep 2021</vt:lpstr>
      <vt:lpstr>IEEE 802.1Qcp-2018 FDIS ballot closes 29 July 2021</vt:lpstr>
      <vt:lpstr>IEEE 802.1Qcy-2019 FDIS ballot closes 29 July 2021</vt:lpstr>
      <vt:lpstr>IEEE 802.1AS-Rev is waiting for start of FDIS ballot</vt:lpstr>
      <vt:lpstr>IEEE 802.1AX-REV FDIS ballot closes 29 July 2021</vt:lpstr>
      <vt:lpstr>IEEE 802.1Q-REV will liaised soon …</vt:lpstr>
      <vt:lpstr>IEEE 802.1Qcx will be included in IEEE 802.1Q-Rev rather than a separate submission</vt:lpstr>
      <vt:lpstr>IEEE 802.1X-2020 is waiting for start of FDIS ballot</vt:lpstr>
      <vt:lpstr>IEEE 802.1CMde FDIS ballot closes 8 Sep 2021</vt:lpstr>
      <vt:lpstr>IEEE 802.1AE-2018/Cor1-2020 is waiting for publication</vt:lpstr>
      <vt:lpstr>IEEE 802.1Qcr will be included in IEEE 802.1Q-Rev rather than a separate submission</vt:lpstr>
      <vt:lpstr>IEEE 802.1CS is waiting for start of 60-day ballot</vt:lpstr>
      <vt:lpstr>IEEE 802.1Qcz was liaised in Aug 2020</vt:lpstr>
      <vt:lpstr>IEEE 802.1ABcu (LLDP YANG Data Model) will be  liaised soon</vt:lpstr>
      <vt:lpstr>IEEE 802.3 has 15 standards in the pipeline for adoption under the PSDO process</vt:lpstr>
      <vt:lpstr>IEEE 802.3 has 15 standards in the pipeline for adoption under the PSDO process</vt:lpstr>
      <vt:lpstr>IEEE 802.3 WG has a number of regular participants in IEEE 802 JTC1 SC activities</vt:lpstr>
      <vt:lpstr>IEEE 802.3cb-2018 is waiting for FDIS to start</vt:lpstr>
      <vt:lpstr>IEEE 802.3bt-2018 is waiting for FDIS to start</vt:lpstr>
      <vt:lpstr>IEEE 802.3cd-2018 is waiting for FDIS to start</vt:lpstr>
      <vt:lpstr>IEEE 802.3cn-2019 FDIS ballot closes 8 Sep 2021</vt:lpstr>
      <vt:lpstr>IEEE 802.3cg-2019 is waiting for FDIS to start</vt:lpstr>
      <vt:lpstr>IEEE 802.3cq-2020 FDIS ballot closes 8 Sep 2021</vt:lpstr>
      <vt:lpstr>IEEE 802.3cm-2020 FDIS ballot closes 8 Sep 2021</vt:lpstr>
      <vt:lpstr>IEEE 802.3ch-2020 FDIS ballot closes 8 Sep 2021</vt:lpstr>
      <vt:lpstr>IEEE 802.3ca-2020 is waiting for FDIS to start</vt:lpstr>
      <vt:lpstr>IEEE 802.3.2-2019 is waiting for FDIS to start</vt:lpstr>
      <vt:lpstr>IEEE 802.3cr 60 day pre-ballot closes 11 Jun 2021</vt:lpstr>
      <vt:lpstr>IEEE 802.3cu 60 day pre-ballot closes 11 Jun 2021</vt:lpstr>
      <vt:lpstr>IEEE 802.3ct draft was liaised for information in Jan 2021</vt:lpstr>
      <vt:lpstr>IEEE 802.3cv draft was liaised for information in Jan 2021</vt:lpstr>
      <vt:lpstr>IEEE 802.3cp draft was liaised for information in Feb 2021</vt:lpstr>
      <vt:lpstr>IEEE 802.11 has 9 standards in the pipeline for adoption under the PSDO</vt:lpstr>
      <vt:lpstr>IEEE 802.11 WG has a number of regular participants in IEEE 802 JTC1 SC activities</vt:lpstr>
      <vt:lpstr>IEEE 802.11ax was liaised for information in January 2020</vt:lpstr>
      <vt:lpstr>IEEE 802.11ay was liaised for information in January 2020</vt:lpstr>
      <vt:lpstr>IEEE 802.11az will be liaised in the future</vt:lpstr>
      <vt:lpstr>IEEE 802.11ba was liaised for information in March 2020</vt:lpstr>
      <vt:lpstr>IEEE 802.11bb will be liaised when appropriate</vt:lpstr>
      <vt:lpstr>IEEE 802.11bc will be liaised when appropriate</vt:lpstr>
      <vt:lpstr>IEEE 802.11bd will be liaised when appropriate</vt:lpstr>
      <vt:lpstr>IEEE 802.11be will be liaised when appropriate</vt:lpstr>
      <vt:lpstr>IEEE 802.11REVmd 60 day pre-ballot closes 11 Jun 2021</vt:lpstr>
      <vt:lpstr>IEEE 802.15 has zero standards in the pipeline for adoption under the PSDO</vt:lpstr>
      <vt:lpstr>IEEE 802.15 WG has a number of regular participants in IEEE 802 JTC1 SC activities</vt:lpstr>
      <vt:lpstr>IEEE 802.19 has not yet considered submissions to the PSDO process</vt:lpstr>
      <vt:lpstr>IEEE 802.19 WG has a number of regular participants in IEEE 802 JTC1 SC activities</vt:lpstr>
      <vt:lpstr>Should IEEE 802.19.3 be submitted into the PSDO process?</vt:lpstr>
      <vt:lpstr>IEEE 802.22 has one standard in the pipeline for adoption under the PSDO</vt:lpstr>
      <vt:lpstr>IEEE 802.22 WG has a number of regular participants in IEEE 802 JTC1 SC activities</vt:lpstr>
      <vt:lpstr>IEEE 802.22-2019 waiting for start of FDIS ballot</vt:lpstr>
      <vt:lpstr>The next SC6 meeting scheduled to be held in June/July 2021 in Spain has been cancelled</vt:lpstr>
      <vt:lpstr>ISO/IEC JTC1/SC6 has a new Committee Manager as of July 2019</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lpstr>IEEE 802.1Xck was published as ISO/IEC/IEEE 8802-1X:2013/AMD2-2020 in Nov 2020</vt:lpstr>
      <vt:lpstr>IEEE 802.3-REV was published in Feb 2021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2021-04-27T01:36:49Z</dcterms:modified>
</cp:coreProperties>
</file>