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1" r:id="rId2"/>
    <p:sldId id="364" r:id="rId3"/>
    <p:sldId id="717" r:id="rId4"/>
    <p:sldId id="716" r:id="rId5"/>
    <p:sldId id="718" r:id="rId6"/>
    <p:sldId id="719" r:id="rId7"/>
    <p:sldId id="720" r:id="rId8"/>
    <p:sldId id="721" r:id="rId9"/>
    <p:sldId id="722" r:id="rId10"/>
    <p:sldId id="723" r:id="rId11"/>
    <p:sldId id="702" r:id="rId12"/>
    <p:sldId id="724" r:id="rId13"/>
    <p:sldId id="725" r:id="rId14"/>
    <p:sldId id="726" r:id="rId15"/>
    <p:sldId id="693" r:id="rId16"/>
    <p:sldId id="363" r:id="rId17"/>
    <p:sldId id="727" r:id="rId18"/>
    <p:sldId id="728" r:id="rId19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Arik" initials="Arik" lastIdx="9" clrIdx="0">
    <p:extLst>
      <p:ext uri="{19B8F6BF-5375-455C-9EA6-DF929625EA0E}">
        <p15:presenceInfo xmlns:p15="http://schemas.microsoft.com/office/powerpoint/2012/main" userId="Klein, Arik" providerId="None"/>
      </p:ext>
    </p:extLst>
  </p:cmAuthor>
  <p:cmAuthor id="2" name="Huang, Po-kai" initials="HP" lastIdx="17" clrIdx="1">
    <p:extLst>
      <p:ext uri="{19B8F6BF-5375-455C-9EA6-DF929625EA0E}">
        <p15:presenceInfo xmlns:p15="http://schemas.microsoft.com/office/powerpoint/2012/main" userId="S-1-5-21-725345543-602162358-527237240-2471230" providerId="AD"/>
      </p:ext>
    </p:extLst>
  </p:cmAuthor>
  <p:cmAuthor id="3" name="Cordeiro, Carlos" initials="CC" lastIdx="10" clrIdx="2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4" name="Da Silva, Claudio" initials="DSC" lastIdx="11" clrIdx="3">
    <p:extLst>
      <p:ext uri="{19B8F6BF-5375-455C-9EA6-DF929625EA0E}">
        <p15:presenceInfo xmlns:p15="http://schemas.microsoft.com/office/powerpoint/2012/main" userId="S::claudio.da.silva@intel.com::8f1bd5ce-82a4-4ca6-b828-adc3a3708a96" providerId="AD"/>
      </p:ext>
    </p:extLst>
  </p:cmAuthor>
  <p:cmAuthor id="5" name="Chen, Cheng" initials="CC" lastIdx="5" clrIdx="4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AA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02" autoAdjust="0"/>
    <p:restoredTop sz="91074" autoAdjust="0"/>
  </p:normalViewPr>
  <p:slideViewPr>
    <p:cSldViewPr>
      <p:cViewPr varScale="1">
        <p:scale>
          <a:sx n="127" d="100"/>
          <a:sy n="127" d="100"/>
        </p:scale>
        <p:origin x="3464" y="19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Cheng Chen, Intel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72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0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/>
              <a:t>May 2020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802.11-20/xxxxr0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Cheng Chen, Intel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29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2374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24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68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1382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50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48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29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589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206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066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846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6750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88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92696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B849B-93E3-4CC8-9DB0-6FACE6085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D36828-69CB-428A-B4D6-804E25381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92" y="6475413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802.11-21/0407r0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l.com/demos/mmBS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389" y="802057"/>
            <a:ext cx="8763448" cy="762098"/>
          </a:xfrm>
          <a:noFill/>
        </p:spPr>
        <p:txBody>
          <a:bodyPr/>
          <a:lstStyle/>
          <a:p>
            <a:r>
              <a:rPr lang="en-US" sz="2000" dirty="0"/>
              <a:t>Multi-Band </a:t>
            </a:r>
            <a:r>
              <a:rPr lang="en-US" sz="2000" dirty="0" err="1"/>
              <a:t>WiFi</a:t>
            </a:r>
            <a:r>
              <a:rPr lang="en-US" sz="2000" dirty="0"/>
              <a:t> Fusion for WLAN Sensing</a:t>
            </a:r>
            <a:endParaRPr lang="en-GB" altLang="en-US" sz="2000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1756613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 2021-03-09</a:t>
            </a:r>
            <a:endParaRPr lang="en-GB" altLang="en-US" sz="2000" b="0" dirty="0"/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</a:t>
            </a:r>
            <a:r>
              <a:rPr lang="en-GB"/>
              <a:t>, MERL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703DE634-BF83-6343-A3D0-949C3548A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51860"/>
              </p:ext>
            </p:extLst>
          </p:nvPr>
        </p:nvGraphicFramePr>
        <p:xfrm>
          <a:off x="759851" y="3068960"/>
          <a:ext cx="7738742" cy="24106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7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1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 (Perry)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Mitsubishi Electric Research Laboratories (MERL)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 Broadway, Cambridge, MA 02139, USA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imes New Roman"/>
                          <a:ea typeface="Times New Roman"/>
                          <a:cs typeface="Arial"/>
                        </a:rPr>
                        <a:t>617-621-7567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pwang@merl.com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Jianyuan</a:t>
                      </a:r>
                      <a:r>
                        <a:rPr lang="en-US" sz="1200" dirty="0"/>
                        <a:t> Yu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57778"/>
                  </a:ext>
                </a:extLst>
              </a:tr>
              <a:tr h="495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Toshiaki Koike-Akino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01240"/>
                  </a:ext>
                </a:extLst>
              </a:tr>
              <a:tr h="418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 V. Orlik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845" y="780036"/>
            <a:ext cx="5784310" cy="184666"/>
          </a:xfrm>
        </p:spPr>
        <p:txBody>
          <a:bodyPr/>
          <a:lstStyle/>
          <a:p>
            <a:r>
              <a:rPr lang="en-US" sz="2800" dirty="0"/>
              <a:t>Multi-Task WLAN Sensing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E69450-6AA9-0B4C-B2AA-D95A2C7C02EE}"/>
              </a:ext>
            </a:extLst>
          </p:cNvPr>
          <p:cNvSpPr/>
          <p:nvPr/>
        </p:nvSpPr>
        <p:spPr>
          <a:xfrm>
            <a:off x="2209709" y="6269684"/>
            <a:ext cx="9044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MERL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AC6D74-812B-2A42-B2B0-9E568EEEFC59}"/>
              </a:ext>
            </a:extLst>
          </p:cNvPr>
          <p:cNvSpPr/>
          <p:nvPr/>
        </p:nvSpPr>
        <p:spPr>
          <a:xfrm>
            <a:off x="7774321" y="6071414"/>
            <a:ext cx="9044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MERL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5975F-691D-4A45-BE2E-BF201F754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79" y="1517827"/>
            <a:ext cx="2849056" cy="1849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61341F-AB56-8F4D-8B0C-0817A3B72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89" y="1809170"/>
            <a:ext cx="3059058" cy="17444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577C-3EE3-7A4B-823C-7FBC192C3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170"/>
            <a:ext cx="2476977" cy="16265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5A6550-BB79-D543-8DCF-9A5AD18623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25" y="4459589"/>
            <a:ext cx="1611103" cy="11774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450797-6531-3444-9F50-CC942E61F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47" y="4448461"/>
            <a:ext cx="3402441" cy="11919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5F292E-A479-C842-9375-500618F4D9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8" y="4400610"/>
            <a:ext cx="2476977" cy="12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8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36" y="375280"/>
            <a:ext cx="7772400" cy="1066800"/>
          </a:xfrm>
        </p:spPr>
        <p:txBody>
          <a:bodyPr/>
          <a:lstStyle/>
          <a:p>
            <a:r>
              <a:rPr lang="en-US" sz="2800" dirty="0"/>
              <a:t>Testbed &amp; Dataset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152727-A7CE-044E-ABE8-EEF6473E233A}"/>
              </a:ext>
            </a:extLst>
          </p:cNvPr>
          <p:cNvSpPr txBox="1">
            <a:spLocks/>
          </p:cNvSpPr>
          <p:nvPr/>
        </p:nvSpPr>
        <p:spPr bwMode="auto">
          <a:xfrm>
            <a:off x="193165" y="1245007"/>
            <a:ext cx="8319399" cy="24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</a:rPr>
              <a:t>CSI from 802.11ac devices</a:t>
            </a:r>
            <a:r>
              <a:rPr lang="en-US" sz="1600" b="0" dirty="0">
                <a:latin typeface="+mn-lt"/>
              </a:rPr>
              <a:t>: We used ASUS RT-AC86U routers with 3 external and 1 internal antennas to extract the CSI measurements at 5 GHz and modified its firmware using the </a:t>
            </a:r>
            <a:r>
              <a:rPr lang="en-US" sz="1600" b="0" dirty="0" err="1">
                <a:latin typeface="+mn-lt"/>
              </a:rPr>
              <a:t>nexmon</a:t>
            </a:r>
            <a:r>
              <a:rPr lang="en-US" sz="1600" b="0" dirty="0">
                <a:latin typeface="+mn-lt"/>
              </a:rPr>
              <a:t> CSI Extractor Tool of [12]. 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</a:rPr>
              <a:t>Beam SNR from 802.11ad devices</a:t>
            </a:r>
            <a:r>
              <a:rPr lang="en-US" sz="1600" b="0" dirty="0">
                <a:latin typeface="+mn-lt"/>
              </a:rPr>
              <a:t>: We use TP-Link Talon AD7200 routers to collect beam SNRs at 60 GHz. This router implements Qualcomm QCA9500 transceiver that supports a single stream communication in 60 GHz range using analog beamforming over 32-element planar array [9-11]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For each sensing task, multiple (~7) independent data sessions for performance evaluation*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E69450-6AA9-0B4C-B2AA-D95A2C7C02EE}"/>
              </a:ext>
            </a:extLst>
          </p:cNvPr>
          <p:cNvSpPr/>
          <p:nvPr/>
        </p:nvSpPr>
        <p:spPr>
          <a:xfrm>
            <a:off x="585653" y="6229192"/>
            <a:ext cx="66963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 As opposed to evaluation based on random splitting of a single-data-session data.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A688E-4EDC-9148-AD26-9890BF364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56" y="3429496"/>
            <a:ext cx="5361183" cy="26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4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8640" y="345733"/>
            <a:ext cx="7772400" cy="1066800"/>
          </a:xfrm>
        </p:spPr>
        <p:txBody>
          <a:bodyPr/>
          <a:lstStyle/>
          <a:p>
            <a:r>
              <a:rPr lang="en-US" sz="2800" dirty="0"/>
              <a:t>Results (I): Confusion Matrix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3F2D2-9A67-734F-A1E9-458B67D0F17E}"/>
              </a:ext>
            </a:extLst>
          </p:cNvPr>
          <p:cNvSpPr/>
          <p:nvPr/>
        </p:nvSpPr>
        <p:spPr>
          <a:xfrm>
            <a:off x="226352" y="1915025"/>
            <a:ext cx="2592288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Pose Recognition (8 poses)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399D40-5397-4B4A-A8A8-0C276A39FBC4}"/>
              </a:ext>
            </a:extLst>
          </p:cNvPr>
          <p:cNvGrpSpPr/>
          <p:nvPr/>
        </p:nvGrpSpPr>
        <p:grpSpPr>
          <a:xfrm>
            <a:off x="245925" y="2219927"/>
            <a:ext cx="8550696" cy="1774235"/>
            <a:chOff x="341784" y="1819799"/>
            <a:chExt cx="8550696" cy="17742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AC1F4B-1ADB-FC44-923D-42B4B67DCC65}"/>
                </a:ext>
              </a:extLst>
            </p:cNvPr>
            <p:cNvSpPr/>
            <p:nvPr/>
          </p:nvSpPr>
          <p:spPr>
            <a:xfrm>
              <a:off x="4019787" y="3319940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IF: input fusion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C4E0A5-F2A1-A640-BE57-D0D4352A9FBD}"/>
                </a:ext>
              </a:extLst>
            </p:cNvPr>
            <p:cNvSpPr/>
            <p:nvPr/>
          </p:nvSpPr>
          <p:spPr>
            <a:xfrm>
              <a:off x="7359925" y="3332424"/>
              <a:ext cx="153255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FP: feature permutation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BF0A9A-5C3A-2B40-8254-ECDFB2186D72}"/>
                </a:ext>
              </a:extLst>
            </p:cNvPr>
            <p:cNvSpPr/>
            <p:nvPr/>
          </p:nvSpPr>
          <p:spPr>
            <a:xfrm>
              <a:off x="5793025" y="3332424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FF: input fusion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FC7BE9-62D6-014F-91FE-F9195CC49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84" y="1819799"/>
              <a:ext cx="8460432" cy="152494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486F60-139D-3B45-9063-93E062A9EC03}"/>
                </a:ext>
              </a:extLst>
            </p:cNvPr>
            <p:cNvSpPr/>
            <p:nvPr/>
          </p:nvSpPr>
          <p:spPr>
            <a:xfrm>
              <a:off x="2267744" y="3325521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Beam SNR-only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1C30F-5DC0-9C4C-B052-95237541D6D0}"/>
                </a:ext>
              </a:extLst>
            </p:cNvPr>
            <p:cNvSpPr/>
            <p:nvPr/>
          </p:nvSpPr>
          <p:spPr>
            <a:xfrm>
              <a:off x="591997" y="3332340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CSI-only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2A82266-2D32-0143-B78D-B08EC5F21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17" y="631144"/>
            <a:ext cx="2478179" cy="15031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89A55DD-95A9-C74A-B6B4-2673F9FDA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1" y="4518764"/>
            <a:ext cx="8526949" cy="158078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915CD9F-C540-6E47-8384-6374DD60F936}"/>
              </a:ext>
            </a:extLst>
          </p:cNvPr>
          <p:cNvSpPr/>
          <p:nvPr/>
        </p:nvSpPr>
        <p:spPr>
          <a:xfrm>
            <a:off x="3995936" y="6115694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IF: input fusion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602831-3CEF-E54A-ABC5-399AA6B376D8}"/>
              </a:ext>
            </a:extLst>
          </p:cNvPr>
          <p:cNvSpPr/>
          <p:nvPr/>
        </p:nvSpPr>
        <p:spPr>
          <a:xfrm>
            <a:off x="7308304" y="6128178"/>
            <a:ext cx="15325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FP: feature permutation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D4B126-F004-6E47-B3EB-E5DC7F55AE50}"/>
              </a:ext>
            </a:extLst>
          </p:cNvPr>
          <p:cNvSpPr/>
          <p:nvPr/>
        </p:nvSpPr>
        <p:spPr>
          <a:xfrm>
            <a:off x="5724128" y="6128178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FF: input fusion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292E2D-744C-F942-B9FD-3A626C80BFE3}"/>
              </a:ext>
            </a:extLst>
          </p:cNvPr>
          <p:cNvSpPr/>
          <p:nvPr/>
        </p:nvSpPr>
        <p:spPr>
          <a:xfrm>
            <a:off x="2285173" y="6121275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Beam SNR-only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F67588-5B77-404B-9989-A59A35701078}"/>
              </a:ext>
            </a:extLst>
          </p:cNvPr>
          <p:cNvSpPr/>
          <p:nvPr/>
        </p:nvSpPr>
        <p:spPr>
          <a:xfrm>
            <a:off x="390460" y="6128094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CSI-only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0A741E-68F9-5A4A-8E19-9D75D78D8C0B}"/>
              </a:ext>
            </a:extLst>
          </p:cNvPr>
          <p:cNvSpPr/>
          <p:nvPr/>
        </p:nvSpPr>
        <p:spPr>
          <a:xfrm>
            <a:off x="240260" y="4182700"/>
            <a:ext cx="2963587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Indoor localization (4 x 4 grids)</a:t>
            </a:r>
          </a:p>
        </p:txBody>
      </p:sp>
    </p:spTree>
    <p:extLst>
      <p:ext uri="{BB962C8B-B14F-4D97-AF65-F5344CB8AC3E}">
        <p14:creationId xmlns:p14="http://schemas.microsoft.com/office/powerpoint/2010/main" val="292420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36" y="668461"/>
            <a:ext cx="7772400" cy="1066800"/>
          </a:xfrm>
        </p:spPr>
        <p:txBody>
          <a:bodyPr/>
          <a:lstStyle/>
          <a:p>
            <a:r>
              <a:rPr lang="en-US" sz="2800" dirty="0"/>
              <a:t>Results (II)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82BAA-6D67-0B43-9E24-277F388A9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7"/>
          <a:stretch/>
        </p:blipFill>
        <p:spPr>
          <a:xfrm>
            <a:off x="894477" y="1988840"/>
            <a:ext cx="7293491" cy="40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2">
            <a:extLst>
              <a:ext uri="{FF2B5EF4-FFF2-40B4-BE49-F238E27FC236}">
                <a16:creationId xmlns:a16="http://schemas.microsoft.com/office/drawing/2014/main" id="{D509FA8E-DD7C-7947-A303-9F0B926AE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0"/>
          <a:stretch/>
        </p:blipFill>
        <p:spPr>
          <a:xfrm>
            <a:off x="4060258" y="692696"/>
            <a:ext cx="4947236" cy="2016224"/>
          </a:xfrm>
          <a:prstGeom prst="rect">
            <a:avLst/>
          </a:prstGeom>
          <a:solidFill>
            <a:schemeClr val="bg1"/>
          </a:solidFill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16" y="692696"/>
            <a:ext cx="4492997" cy="729620"/>
          </a:xfrm>
        </p:spPr>
        <p:txBody>
          <a:bodyPr/>
          <a:lstStyle/>
          <a:p>
            <a:r>
              <a:rPr lang="en-US" sz="2200" dirty="0"/>
              <a:t>The Role of Fused Measurements 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27F1147F-A36C-8E4E-B771-385A5301614A}"/>
              </a:ext>
            </a:extLst>
          </p:cNvPr>
          <p:cNvSpPr txBox="1">
            <a:spLocks/>
          </p:cNvSpPr>
          <p:nvPr/>
        </p:nvSpPr>
        <p:spPr bwMode="auto">
          <a:xfrm>
            <a:off x="592373" y="2708377"/>
            <a:ext cx="9144000" cy="418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1800" kern="0" dirty="0">
                <a:solidFill>
                  <a:srgbClr val="000000"/>
                </a:solidFill>
              </a:rPr>
              <a:t>WLAN sensing roles 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0000"/>
                </a:solidFill>
              </a:rPr>
              <a:t>Sensing initiator</a:t>
            </a:r>
            <a:r>
              <a:rPr lang="en-US" altLang="zh-CN" sz="1400" b="0" kern="0" dirty="0">
                <a:solidFill>
                  <a:srgbClr val="000000"/>
                </a:solidFill>
              </a:rPr>
              <a:t>, </a:t>
            </a:r>
            <a:r>
              <a:rPr lang="en-US" altLang="zh-CN" sz="1400" kern="0" dirty="0">
                <a:solidFill>
                  <a:srgbClr val="000000"/>
                </a:solidFill>
              </a:rPr>
              <a:t>sensing responder</a:t>
            </a:r>
            <a:r>
              <a:rPr lang="en-US" altLang="zh-CN" sz="1400" b="0" kern="0" dirty="0">
                <a:solidFill>
                  <a:srgbClr val="000000"/>
                </a:solidFill>
              </a:rPr>
              <a:t>, </a:t>
            </a:r>
            <a:r>
              <a:rPr lang="en-US" altLang="zh-CN" sz="1400" kern="0" dirty="0">
                <a:solidFill>
                  <a:srgbClr val="000000"/>
                </a:solidFill>
              </a:rPr>
              <a:t>sensing transmitter</a:t>
            </a:r>
            <a:r>
              <a:rPr lang="en-US" altLang="zh-CN" sz="1400" b="0" kern="0" dirty="0">
                <a:solidFill>
                  <a:srgbClr val="000000"/>
                </a:solidFill>
              </a:rPr>
              <a:t>, 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70C0"/>
                </a:solidFill>
              </a:rPr>
              <a:t>sensing receiver: </a:t>
            </a:r>
            <a:r>
              <a:rPr lang="en-US" altLang="zh-CN" sz="1400" b="0" kern="0" dirty="0">
                <a:solidFill>
                  <a:srgbClr val="0070C0"/>
                </a:solidFill>
              </a:rPr>
              <a:t>mid-grained beam measurements, fused measurements at the sensing receiver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70C0"/>
                </a:solidFill>
              </a:rPr>
              <a:t>sensing processor: </a:t>
            </a:r>
            <a:r>
              <a:rPr lang="en-US" altLang="zh-CN" sz="1400" b="0" kern="0" dirty="0">
                <a:solidFill>
                  <a:srgbClr val="0070C0"/>
                </a:solidFill>
              </a:rPr>
              <a:t>multi-band </a:t>
            </a:r>
            <a:r>
              <a:rPr lang="en-US" altLang="zh-CN" sz="1400" b="0" kern="0" dirty="0" err="1">
                <a:solidFill>
                  <a:srgbClr val="0070C0"/>
                </a:solidFill>
              </a:rPr>
              <a:t>WiFi</a:t>
            </a:r>
            <a:r>
              <a:rPr lang="en-US" altLang="zh-CN" sz="1400" b="0" kern="0" dirty="0">
                <a:solidFill>
                  <a:srgbClr val="0070C0"/>
                </a:solidFill>
              </a:rPr>
              <a:t> fusion can be done in the sensing processor.</a:t>
            </a:r>
            <a:endParaRPr lang="en-US" altLang="zh-CN" sz="1200" b="0" kern="0" dirty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1800" kern="0" dirty="0">
                <a:solidFill>
                  <a:srgbClr val="000000"/>
                </a:solidFill>
              </a:rPr>
              <a:t>Signals in the WLAN sensing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/>
              <a:t>Illumination signal</a:t>
            </a:r>
            <a:r>
              <a:rPr lang="en-US" altLang="zh-CN" sz="1400" b="0" kern="0" dirty="0"/>
              <a:t>: existing OFDM pilots at sub-7 GHz and standard beam training signals at 60 GHz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/>
              <a:t>Echo signal: </a:t>
            </a:r>
            <a:r>
              <a:rPr lang="en-US" altLang="zh-CN" sz="1400" b="0" kern="0" dirty="0"/>
              <a:t>standard subcarrier CSI at sub-7 GHz and beam attributes (e.g., beam SNRs) at 60 GHz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1800" kern="0" dirty="0">
                <a:solidFill>
                  <a:srgbClr val="000000"/>
                </a:solidFill>
              </a:rPr>
              <a:t>Measurement result in the WLAN sensing 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70C0"/>
                </a:solidFill>
              </a:rPr>
              <a:t>Sensing measurement</a:t>
            </a:r>
            <a:r>
              <a:rPr lang="en-US" altLang="zh-CN" sz="1400" b="0" kern="0" dirty="0">
                <a:solidFill>
                  <a:srgbClr val="000000"/>
                </a:solidFill>
              </a:rPr>
              <a:t>: the measurement of the area of interest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b="0" kern="0" dirty="0">
                <a:solidFill>
                  <a:srgbClr val="000000"/>
                </a:solidFill>
              </a:rPr>
              <a:t>raw CSI, received radar signal, 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b="0" kern="0" dirty="0">
                <a:solidFill>
                  <a:srgbClr val="0070C0"/>
                </a:solidFill>
              </a:rPr>
              <a:t>mid-grained beam SNRs at </a:t>
            </a:r>
            <a:r>
              <a:rPr lang="en-US" altLang="zh-CN" sz="1200" b="0" kern="0" dirty="0" err="1">
                <a:solidFill>
                  <a:srgbClr val="0070C0"/>
                </a:solidFill>
              </a:rPr>
              <a:t>mmWave</a:t>
            </a:r>
            <a:r>
              <a:rPr lang="en-US" altLang="zh-CN" sz="1200" b="0" kern="0" dirty="0">
                <a:solidFill>
                  <a:srgbClr val="0070C0"/>
                </a:solidFill>
              </a:rPr>
              <a:t> bands</a:t>
            </a:r>
            <a:r>
              <a:rPr lang="en-US" altLang="zh-CN" sz="1200" b="0" kern="0" dirty="0">
                <a:solidFill>
                  <a:srgbClr val="000000"/>
                </a:solidFill>
              </a:rPr>
              <a:t>, 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b="0" kern="0" dirty="0">
                <a:solidFill>
                  <a:srgbClr val="0070C0"/>
                </a:solidFill>
              </a:rPr>
              <a:t>fused multi-band </a:t>
            </a:r>
            <a:r>
              <a:rPr lang="en-US" altLang="zh-CN" sz="1200" b="0" kern="0" dirty="0" err="1">
                <a:solidFill>
                  <a:srgbClr val="0070C0"/>
                </a:solidFill>
              </a:rPr>
              <a:t>WiFi</a:t>
            </a:r>
            <a:r>
              <a:rPr lang="en-US" altLang="zh-CN" sz="1200" b="0" kern="0" dirty="0">
                <a:solidFill>
                  <a:srgbClr val="0070C0"/>
                </a:solidFill>
              </a:rPr>
              <a:t> measurements/features </a:t>
            </a:r>
            <a:r>
              <a:rPr lang="en-US" altLang="zh-CN" sz="1200" kern="0" dirty="0">
                <a:solidFill>
                  <a:srgbClr val="0070C0"/>
                </a:solidFill>
              </a:rPr>
              <a:t>at the </a:t>
            </a:r>
            <a:r>
              <a:rPr lang="en-US" altLang="zh-CN" sz="1200" b="0" kern="0" dirty="0">
                <a:solidFill>
                  <a:srgbClr val="0070C0"/>
                </a:solidFill>
              </a:rPr>
              <a:t>sensing receiver.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70C0"/>
                </a:solidFill>
              </a:rPr>
              <a:t>Sensing result</a:t>
            </a:r>
            <a:r>
              <a:rPr lang="en-US" altLang="zh-CN" sz="1400" b="0" kern="0" dirty="0">
                <a:solidFill>
                  <a:srgbClr val="000000"/>
                </a:solidFill>
              </a:rPr>
              <a:t>: the sensing result is the result after signal processing at the sensing processor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400" kern="0" dirty="0">
                <a:solidFill>
                  <a:srgbClr val="000000"/>
                </a:solidFill>
              </a:rPr>
              <a:t>compressed CSI, 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400" kern="0" dirty="0">
                <a:solidFill>
                  <a:srgbClr val="000000"/>
                </a:solidFill>
              </a:rPr>
              <a:t>range-Doppler map, 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400" kern="0" dirty="0">
                <a:solidFill>
                  <a:srgbClr val="000000"/>
                </a:solidFill>
              </a:rPr>
              <a:t>range-time map, 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kern="0" dirty="0">
                <a:solidFill>
                  <a:srgbClr val="0070C0"/>
                </a:solidFill>
              </a:rPr>
              <a:t>fused multi-band </a:t>
            </a:r>
            <a:r>
              <a:rPr lang="en-US" altLang="zh-CN" sz="1200" kern="0" dirty="0" err="1">
                <a:solidFill>
                  <a:srgbClr val="0070C0"/>
                </a:solidFill>
              </a:rPr>
              <a:t>WiFi</a:t>
            </a:r>
            <a:r>
              <a:rPr lang="en-US" altLang="zh-CN" sz="1200" kern="0" dirty="0">
                <a:solidFill>
                  <a:srgbClr val="0070C0"/>
                </a:solidFill>
              </a:rPr>
              <a:t> result (from multiple sensing receivers) at the sensing processor</a:t>
            </a:r>
            <a:endParaRPr lang="en-US" altLang="zh-CN" sz="1800" kern="0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4A82FA-92ED-0E49-8547-454223AA2486}"/>
              </a:ext>
            </a:extLst>
          </p:cNvPr>
          <p:cNvCxnSpPr>
            <a:cxnSpLocks/>
          </p:cNvCxnSpPr>
          <p:nvPr/>
        </p:nvCxnSpPr>
        <p:spPr bwMode="auto">
          <a:xfrm flipH="1">
            <a:off x="4447913" y="1422316"/>
            <a:ext cx="879463" cy="13447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0D764D-4769-A941-9192-C9E48677B1B8}"/>
              </a:ext>
            </a:extLst>
          </p:cNvPr>
          <p:cNvSpPr/>
          <p:nvPr/>
        </p:nvSpPr>
        <p:spPr bwMode="auto">
          <a:xfrm>
            <a:off x="3923929" y="1556792"/>
            <a:ext cx="720079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" tIns="9144" rIns="9144" bIns="914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/>
              <a:t>Mid-grained beam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measurements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B1B49DB-8973-B145-BCB0-AA977BA486FF}"/>
              </a:ext>
            </a:extLst>
          </p:cNvPr>
          <p:cNvSpPr/>
          <p:nvPr/>
        </p:nvSpPr>
        <p:spPr bwMode="auto">
          <a:xfrm>
            <a:off x="3086231" y="1539069"/>
            <a:ext cx="720079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" tIns="9144" rIns="9144" bIns="914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/>
              <a:t>4</a:t>
            </a:r>
          </a:p>
          <a:p>
            <a:pPr marL="0" marR="0" indent="0" algn="ctr" defTabSz="914400" rtl="0" eaLnBrk="0" fontAlgn="base" latinLnBrk="0" hangingPunct="0">
              <a:lnSpc>
                <a:spcPts val="8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/>
              <a:t>Fused channel </a:t>
            </a:r>
          </a:p>
          <a:p>
            <a:pPr marL="0" marR="0" indent="0" algn="ctr" defTabSz="914400" rtl="0" eaLnBrk="0" fontAlgn="base" latinLnBrk="0" hangingPunct="0">
              <a:lnSpc>
                <a:spcPts val="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/>
              <a:t>measurements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729282-088B-7740-B658-4EC0B537EEEE}"/>
              </a:ext>
            </a:extLst>
          </p:cNvPr>
          <p:cNvCxnSpPr>
            <a:cxnSpLocks/>
          </p:cNvCxnSpPr>
          <p:nvPr/>
        </p:nvCxnSpPr>
        <p:spPr bwMode="auto">
          <a:xfrm flipH="1">
            <a:off x="3552362" y="1253446"/>
            <a:ext cx="1762583" cy="25548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5FDCD8-B88B-C945-BC76-80BAAB8727E9}"/>
              </a:ext>
            </a:extLst>
          </p:cNvPr>
          <p:cNvSpPr/>
          <p:nvPr/>
        </p:nvSpPr>
        <p:spPr>
          <a:xfrm>
            <a:off x="1489658" y="6566694"/>
            <a:ext cx="30460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*The original figure is from IEEE 802.11-20/0147r3.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E84563-08EE-144D-8F02-D64269E6E8AD}"/>
              </a:ext>
            </a:extLst>
          </p:cNvPr>
          <p:cNvSpPr/>
          <p:nvPr/>
        </p:nvSpPr>
        <p:spPr>
          <a:xfrm>
            <a:off x="7740352" y="692696"/>
            <a:ext cx="2899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37988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814F-00D1-49FF-A053-2ACC6045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12237"/>
            <a:ext cx="7772400" cy="1066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5324E-6F24-4F65-9404-EAD77A4B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6" y="1772816"/>
            <a:ext cx="8208267" cy="3833160"/>
          </a:xfrm>
        </p:spPr>
        <p:txBody>
          <a:bodyPr/>
          <a:lstStyle/>
          <a:p>
            <a:r>
              <a:rPr lang="en-US" sz="1800" b="0" dirty="0"/>
              <a:t>This contribution demonstrated the potential of fused results/measurements from multi-band </a:t>
            </a:r>
            <a:r>
              <a:rPr lang="en-US" sz="1800" b="0" dirty="0" err="1"/>
              <a:t>WiFi</a:t>
            </a:r>
            <a:r>
              <a:rPr lang="en-US" sz="1800" b="0" dirty="0"/>
              <a:t> signals for WLAN sensing. </a:t>
            </a:r>
          </a:p>
          <a:p>
            <a:pPr>
              <a:spcBef>
                <a:spcPts val="1000"/>
              </a:spcBef>
            </a:pPr>
            <a:r>
              <a:rPr lang="en-US" sz="1800" b="0" dirty="0"/>
              <a:t>Multi-band </a:t>
            </a:r>
            <a:r>
              <a:rPr lang="en-US" sz="1800" b="0" dirty="0" err="1"/>
              <a:t>WiFi</a:t>
            </a:r>
            <a:r>
              <a:rPr lang="en-US" sz="1800" b="0" dirty="0"/>
              <a:t> fusion enhances the capability of sensing receivers and processors with existing </a:t>
            </a:r>
            <a:r>
              <a:rPr lang="en-US" sz="1800" b="0" dirty="0" err="1"/>
              <a:t>WiFi</a:t>
            </a:r>
            <a:r>
              <a:rPr lang="en-US" sz="1800" b="0" dirty="0"/>
              <a:t> standards-compliant channel measurements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Introduced learning-based fusion (with consideration of granularity correspondence) between various </a:t>
            </a:r>
            <a:r>
              <a:rPr lang="en-US" sz="1400" dirty="0" err="1"/>
              <a:t>WiFi</a:t>
            </a:r>
            <a:r>
              <a:rPr lang="en-US" sz="1400" dirty="0"/>
              <a:t> channel measurements at different frequency bands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Fused measurements/features can be of a much smaller dimension (latent space dimension - 24) than raw </a:t>
            </a:r>
            <a:r>
              <a:rPr lang="en-US" sz="1400" dirty="0" err="1"/>
              <a:t>WiFi</a:t>
            </a:r>
            <a:r>
              <a:rPr lang="en-US" sz="1400" dirty="0"/>
              <a:t> channel measurements (no. of subcarriers, no. of spatial streams, high frame rate…)</a:t>
            </a:r>
          </a:p>
          <a:p>
            <a:pPr lvl="1">
              <a:spcBef>
                <a:spcPts val="100"/>
              </a:spcBef>
            </a:pPr>
            <a:r>
              <a:rPr lang="en-US" sz="1400" b="0" dirty="0"/>
              <a:t>Noticeable performance improvements are verified with preliminary experimental datasets. </a:t>
            </a:r>
            <a:endParaRPr lang="en-US" sz="1800" b="0" dirty="0"/>
          </a:p>
          <a:p>
            <a:pPr>
              <a:spcBef>
                <a:spcPts val="1000"/>
              </a:spcBef>
            </a:pPr>
            <a:r>
              <a:rPr lang="en-US" sz="1800" b="0" dirty="0"/>
              <a:t>Multi-band </a:t>
            </a:r>
            <a:r>
              <a:rPr lang="en-US" sz="1800" b="0" dirty="0" err="1"/>
              <a:t>WiFi</a:t>
            </a:r>
            <a:r>
              <a:rPr lang="en-US" sz="1800" b="0" dirty="0"/>
              <a:t> fusion can further relax the requirement of extensive </a:t>
            </a:r>
            <a:r>
              <a:rPr lang="en-US" sz="1800" b="0" i="1" dirty="0"/>
              <a:t>labeled</a:t>
            </a:r>
            <a:r>
              <a:rPr lang="en-US" sz="1800" b="0" dirty="0"/>
              <a:t> training data, an issue in the post-deployment of WLAN sensing devices (will be introduced in a subsequent contribution). 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83E8-4734-4685-9937-BA034A2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07CBC-D56D-4DDA-8FD8-BDD3C09A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03CE48-C480-6344-970C-7CFAFB51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292361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B3DF-6891-4591-8F19-389AA220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298934"/>
            <a:ext cx="7772400" cy="1066800"/>
          </a:xfrm>
        </p:spPr>
        <p:txBody>
          <a:bodyPr/>
          <a:lstStyle/>
          <a:p>
            <a:r>
              <a:rPr lang="en-US" sz="2800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77916-AA7F-4919-8E9F-F9D65E5D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7772400" cy="5254359"/>
          </a:xfrm>
        </p:spPr>
        <p:txBody>
          <a:bodyPr/>
          <a:lstStyle/>
          <a:p>
            <a:r>
              <a:rPr lang="en-US" sz="1100" dirty="0"/>
              <a:t>[1] CSI-based Wi-Fi Sensing: Results and Standardization Challenges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IEEE 802.11-19</a:t>
            </a:r>
            <a:r>
              <a:rPr lang="en-US" sz="1100" dirty="0"/>
              <a:t>/1769r1</a:t>
            </a:r>
          </a:p>
          <a:p>
            <a:r>
              <a:rPr lang="en-US" sz="1100" dirty="0"/>
              <a:t>[2] 802.11 sensing: Applications, feasibility, standardization, IEEE 802.11-19/1626r1</a:t>
            </a:r>
          </a:p>
          <a:p>
            <a:r>
              <a:rPr lang="en-US" sz="1100" dirty="0"/>
              <a:t>[3] Wi-Fi sensing in 60GHz band, IEEE 802.11-19/1551r1</a:t>
            </a:r>
          </a:p>
          <a:p>
            <a:r>
              <a:rPr lang="en-US" altLang="zh-CN" sz="1100" dirty="0"/>
              <a:t>[4]</a:t>
            </a:r>
            <a:r>
              <a:rPr lang="zh-CN" altLang="en-US" sz="1100" dirty="0"/>
              <a:t> </a:t>
            </a:r>
            <a:r>
              <a:rPr lang="en-US" sz="1100" dirty="0"/>
              <a:t>Wi-Fi sensing, IEEE 802.11-19/1164</a:t>
            </a:r>
          </a:p>
          <a:p>
            <a:r>
              <a:rPr lang="en-US" sz="1100" dirty="0"/>
              <a:t>[5] Wi-Fi sensing: cooperation and standard support, IEEE 802.11-19/1416</a:t>
            </a:r>
          </a:p>
          <a:p>
            <a:r>
              <a:rPr lang="en-US" sz="1100" dirty="0"/>
              <a:t>[6] “</a:t>
            </a:r>
            <a:r>
              <a:rPr lang="en-US" sz="1100" dirty="0" err="1"/>
              <a:t>Spotfi</a:t>
            </a:r>
            <a:r>
              <a:rPr lang="en-US" sz="1100" dirty="0"/>
              <a:t>: Decimeter Level Localization using WiFi”, </a:t>
            </a:r>
            <a:r>
              <a:rPr lang="en-US" sz="1100" dirty="0" err="1"/>
              <a:t>Manikanta</a:t>
            </a:r>
            <a:r>
              <a:rPr lang="en-US" sz="1100" dirty="0"/>
              <a:t> </a:t>
            </a:r>
            <a:r>
              <a:rPr lang="en-US" sz="1100" dirty="0" err="1"/>
              <a:t>Kotaru</a:t>
            </a:r>
            <a:r>
              <a:rPr lang="en-US" sz="1100" dirty="0"/>
              <a:t>, Kiran Joshi, Dinesh </a:t>
            </a:r>
            <a:r>
              <a:rPr lang="en-US" sz="1100" dirty="0" err="1"/>
              <a:t>Bharadia</a:t>
            </a:r>
            <a:r>
              <a:rPr lang="en-US" sz="1100" dirty="0"/>
              <a:t>, </a:t>
            </a:r>
            <a:r>
              <a:rPr lang="en-US" sz="1100" dirty="0" err="1"/>
              <a:t>Sachin</a:t>
            </a:r>
            <a:r>
              <a:rPr lang="en-US" sz="1100" dirty="0"/>
              <a:t> </a:t>
            </a:r>
            <a:r>
              <a:rPr lang="en-US" sz="1100" dirty="0" err="1"/>
              <a:t>Katti</a:t>
            </a:r>
            <a:endParaRPr lang="en-US" sz="1100" dirty="0"/>
          </a:p>
          <a:p>
            <a:r>
              <a:rPr lang="en-US" sz="1100" dirty="0"/>
              <a:t>[7] X. Wang, L. Gao, S. Mao and S. Pandey, "</a:t>
            </a:r>
            <a:r>
              <a:rPr lang="en-US" sz="1100" dirty="0" err="1"/>
              <a:t>DeepFi</a:t>
            </a:r>
            <a:r>
              <a:rPr lang="en-US" sz="1100" dirty="0"/>
              <a:t>: Deep learning for indoor fingerprinting using channel state information," WCNC, New Orleans, LA, 2015, pp. 1666-1671</a:t>
            </a:r>
          </a:p>
          <a:p>
            <a:r>
              <a:rPr lang="en-US" sz="1100" dirty="0"/>
              <a:t>[8] "</a:t>
            </a:r>
            <a:r>
              <a:rPr lang="en-GB" sz="1100" dirty="0"/>
              <a:t>Towards Context-assisted Indoor Navigation", </a:t>
            </a:r>
            <a:r>
              <a:rPr lang="en-GB" sz="1100" dirty="0" err="1"/>
              <a:t>Ayyalasomayajula</a:t>
            </a:r>
            <a:r>
              <a:rPr lang="en-GB" sz="1100" dirty="0"/>
              <a:t> Roshan, Aditya </a:t>
            </a:r>
            <a:r>
              <a:rPr lang="en-GB" sz="1100" dirty="0" err="1"/>
              <a:t>Arun</a:t>
            </a:r>
            <a:r>
              <a:rPr lang="en-GB" sz="1100" dirty="0"/>
              <a:t>, </a:t>
            </a:r>
            <a:r>
              <a:rPr lang="en-GB" sz="1100" dirty="0" err="1"/>
              <a:t>Chenfeng</a:t>
            </a:r>
            <a:r>
              <a:rPr lang="en-GB" sz="1100" dirty="0"/>
              <a:t> Wu, </a:t>
            </a:r>
            <a:r>
              <a:rPr lang="en-GB" sz="1100" dirty="0" err="1"/>
              <a:t>Sanatan</a:t>
            </a:r>
            <a:r>
              <a:rPr lang="en-GB" sz="1100" dirty="0"/>
              <a:t> Sharma, Deepak </a:t>
            </a:r>
            <a:r>
              <a:rPr lang="en-GB" sz="1100" dirty="0" err="1"/>
              <a:t>Vasisht</a:t>
            </a:r>
            <a:r>
              <a:rPr lang="en-GB" sz="1100" dirty="0"/>
              <a:t>, Abhishek </a:t>
            </a:r>
            <a:r>
              <a:rPr lang="en-GB" sz="1100" dirty="0" err="1"/>
              <a:t>Sethi</a:t>
            </a:r>
            <a:r>
              <a:rPr lang="en-GB" sz="1100" dirty="0"/>
              <a:t>, Dinesh </a:t>
            </a:r>
            <a:r>
              <a:rPr lang="en-GB" sz="1100" dirty="0" err="1"/>
              <a:t>Bharadia</a:t>
            </a:r>
            <a:endParaRPr lang="en-GB" sz="1100" dirty="0"/>
          </a:p>
          <a:p>
            <a:r>
              <a:rPr lang="en-US" sz="1100" dirty="0"/>
              <a:t>[9] D. </a:t>
            </a:r>
            <a:r>
              <a:rPr lang="en-US" sz="1100" dirty="0" err="1"/>
              <a:t>Steinmetzer</a:t>
            </a:r>
            <a:r>
              <a:rPr lang="en-US" sz="1100" dirty="0"/>
              <a:t>, D. </a:t>
            </a:r>
            <a:r>
              <a:rPr lang="en-US" sz="1100" dirty="0" err="1"/>
              <a:t>Wegemer</a:t>
            </a:r>
            <a:r>
              <a:rPr lang="en-US" sz="1100" dirty="0"/>
              <a:t>, M. Schulz, J. Widmer, and M. </a:t>
            </a:r>
            <a:r>
              <a:rPr lang="en-US" sz="1100" dirty="0" err="1"/>
              <a:t>Hollick</a:t>
            </a:r>
            <a:r>
              <a:rPr lang="en-US" sz="1100" dirty="0"/>
              <a:t>, ‘‘Compressive millimeter-wave sector selection in off-the-shelf IEEE 802.11ad devices,’’ in Proc. 13th Int. Conf. </a:t>
            </a:r>
            <a:r>
              <a:rPr lang="en-US" sz="1100" dirty="0" err="1"/>
              <a:t>Emerg</a:t>
            </a:r>
            <a:r>
              <a:rPr lang="en-US" sz="1100" dirty="0"/>
              <a:t>. </a:t>
            </a:r>
            <a:r>
              <a:rPr lang="en-US" sz="1100" dirty="0" err="1"/>
              <a:t>Netw</a:t>
            </a:r>
            <a:r>
              <a:rPr lang="en-US" sz="1100" dirty="0"/>
              <a:t>. </a:t>
            </a:r>
            <a:r>
              <a:rPr lang="en-US" sz="1100" dirty="0" err="1"/>
              <a:t>EXperiments</a:t>
            </a:r>
            <a:r>
              <a:rPr lang="en-US" sz="1100" dirty="0"/>
              <a:t> Technol., Nov. 2017</a:t>
            </a:r>
            <a:endParaRPr lang="en-GB" sz="1100" dirty="0"/>
          </a:p>
          <a:p>
            <a:r>
              <a:rPr lang="en-GB" sz="1100" dirty="0"/>
              <a:t>[10] </a:t>
            </a:r>
            <a:r>
              <a:rPr lang="en-US" sz="1100" dirty="0"/>
              <a:t>D. </a:t>
            </a:r>
            <a:r>
              <a:rPr lang="en-US" sz="1100" dirty="0" err="1"/>
              <a:t>Steinmetzer</a:t>
            </a:r>
            <a:r>
              <a:rPr lang="en-US" sz="1100" dirty="0"/>
              <a:t>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Talon Tools: The Framework for Practical IEEE 802.11ad Research 2018 [online] Available: https://</a:t>
            </a:r>
            <a:r>
              <a:rPr lang="en-US" sz="1100" dirty="0" err="1"/>
              <a:t>seemoo.de</a:t>
            </a:r>
            <a:r>
              <a:rPr lang="en-US" sz="1100" dirty="0"/>
              <a:t>/talon-tools/</a:t>
            </a:r>
          </a:p>
          <a:p>
            <a:r>
              <a:rPr lang="en-US" sz="1100" dirty="0"/>
              <a:t>[11] M. Schulz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</a:t>
            </a:r>
            <a:r>
              <a:rPr lang="en-US" sz="1100" dirty="0" err="1"/>
              <a:t>Nexmon</a:t>
            </a:r>
            <a:r>
              <a:rPr lang="en-US" sz="1100" dirty="0"/>
              <a:t>: The C-Based Firmware Patching Framework 2017</a:t>
            </a:r>
          </a:p>
          <a:p>
            <a:r>
              <a:rPr lang="en-US" sz="1100" dirty="0"/>
              <a:t>[12] F. </a:t>
            </a:r>
            <a:r>
              <a:rPr lang="en-US" sz="1100" dirty="0" err="1"/>
              <a:t>Gringoli</a:t>
            </a:r>
            <a:r>
              <a:rPr lang="en-US" sz="1100" dirty="0"/>
              <a:t>, M. Schulz, J. Link, and M. </a:t>
            </a:r>
            <a:r>
              <a:rPr lang="en-US" sz="1100" dirty="0" err="1"/>
              <a:t>Hollick</a:t>
            </a:r>
            <a:r>
              <a:rPr lang="en-US" sz="1100" dirty="0"/>
              <a:t>, “Free your CSI: A channel state information extraction platform for modern Wi-Fi chipsets,” in Proceedings of the 13th International Workshop on Wireless Network Testbeds, Experimental Evaluation and Characterization, 2019, pp. 21–28.</a:t>
            </a:r>
          </a:p>
          <a:p>
            <a:r>
              <a:rPr lang="en-US" sz="1100" dirty="0">
                <a:solidFill>
                  <a:srgbClr val="0070C0"/>
                </a:solidFill>
              </a:rPr>
              <a:t>[</a:t>
            </a:r>
            <a:r>
              <a:rPr lang="en-US" sz="1100" dirty="0"/>
              <a:t>13] M. Pajovic, P. Wang, T. Koike-Akino, H. Sun and P. V. Orlik "Fingerprinting-based indoor localization with commercial mmWave WiFi—Part I: RSS and beam indices" GLOBECOM 2019, pp. 1-6, Dec. 2019.</a:t>
            </a:r>
          </a:p>
          <a:p>
            <a:r>
              <a:rPr lang="en-US" sz="1100" dirty="0"/>
              <a:t>[14] P. Wang, M. Pajovic, T. Koike-Akino, H. Sun and P. V. Orlik "Fingerprinting-based indoor localization with commercial mmWave WiFi—Part II: Spatial beam SNRs" GLOBECOM 2019,  pp. 1-6 Dec. 2019.</a:t>
            </a:r>
          </a:p>
          <a:p>
            <a:r>
              <a:rPr lang="en-US" sz="1100" dirty="0"/>
              <a:t>[15] T. Koike-Akino, P. Wang, M. Pajovic, H. Sun and P. V. Orlik "Fingerprinting-based indoor localization with commercial mmWave WiFi: A Deep Learning Approach”, IEEE Access, Vol. 8, pp. 84879-84892, 2020.</a:t>
            </a:r>
          </a:p>
          <a:p>
            <a:r>
              <a:rPr lang="en-US" sz="1100" dirty="0"/>
              <a:t>[16] J. Yu, P. Wang , T. Koike-Akino, Y. Wang, and P. V. Orlik " Human Pose and Seat Occupancy Classification with Commercial mmWave WiFi”, GLOBECOM Workshop on JSAC, December, 2020.</a:t>
            </a:r>
          </a:p>
          <a:p>
            <a:r>
              <a:rPr lang="en-US" sz="1100" dirty="0"/>
              <a:t>[17] W. Wu, N. Cheng, N. Zhang, P. Yang, W. Zhuang, and X. Shen "Fast mmWave beam alignment via correlated bandit learning" IEEE Trans. Wireless Comm., vol. 18 no. 12 pp. 5894-5908 Dec 2019.</a:t>
            </a:r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43B31-E8AE-49F6-8207-9B7ECC0E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669CB-0B3D-4E56-A8FC-9A8FCF4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8A7E25-B7E9-5344-B5FB-44794945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664105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 Poll 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Should</a:t>
            </a:r>
            <a:r>
              <a:rPr lang="en-US" b="0" dirty="0"/>
              <a:t> </a:t>
            </a:r>
            <a:r>
              <a:rPr lang="en-US" dirty="0"/>
              <a:t>802.11bf TG consider </a:t>
            </a:r>
            <a:r>
              <a:rPr lang="en-US" altLang="zh-CN" dirty="0"/>
              <a:t>the mid-grained beam measurements (e.g., beam SNRs) as one type of Sensing measurements for WLAN Sensing?</a:t>
            </a:r>
          </a:p>
          <a:p>
            <a:endParaRPr lang="en-US" altLang="zh-CN" dirty="0"/>
          </a:p>
          <a:p>
            <a:r>
              <a:rPr lang="en-US" altLang="zh-CN" dirty="0"/>
              <a:t>Yes:</a:t>
            </a:r>
          </a:p>
          <a:p>
            <a:r>
              <a:rPr lang="en-US" altLang="zh-CN" dirty="0"/>
              <a:t>No:</a:t>
            </a:r>
          </a:p>
          <a:p>
            <a:r>
              <a:rPr lang="en-US" altLang="zh-CN" dirty="0"/>
              <a:t>Abstain: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22ECC4-A3EB-0945-BA37-0FF213182631}"/>
              </a:ext>
            </a:extLst>
          </p:cNvPr>
          <p:cNvSpPr txBox="1">
            <a:spLocks/>
          </p:cNvSpPr>
          <p:nvPr/>
        </p:nvSpPr>
        <p:spPr bwMode="auto">
          <a:xfrm>
            <a:off x="7092280" y="6484694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E409989-EFC2-6C44-9841-9269FCC6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07328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 Poll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</a:t>
            </a:r>
            <a:r>
              <a:rPr lang="en-US" b="0" dirty="0"/>
              <a:t> </a:t>
            </a:r>
            <a:r>
              <a:rPr lang="en-US" dirty="0"/>
              <a:t>802.11bf TG consider the use of the fused measurements across multiple operating frequency bands as a valid type of sensing measurement?</a:t>
            </a:r>
            <a:endParaRPr lang="en-US" b="0" dirty="0"/>
          </a:p>
          <a:p>
            <a:endParaRPr lang="en-US" altLang="zh-CN" dirty="0"/>
          </a:p>
          <a:p>
            <a:r>
              <a:rPr lang="en-US" altLang="zh-CN" dirty="0"/>
              <a:t>Yes:</a:t>
            </a:r>
          </a:p>
          <a:p>
            <a:r>
              <a:rPr lang="en-US" altLang="zh-CN" dirty="0"/>
              <a:t>No:</a:t>
            </a:r>
          </a:p>
          <a:p>
            <a:r>
              <a:rPr lang="en-US" altLang="zh-CN" dirty="0"/>
              <a:t>Abstain: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0CF94D9-5C84-E945-AF70-A7A3C6BD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8338F5A-D06F-8245-AC51-AF8729327747}"/>
              </a:ext>
            </a:extLst>
          </p:cNvPr>
          <p:cNvSpPr txBox="1">
            <a:spLocks/>
          </p:cNvSpPr>
          <p:nvPr/>
        </p:nvSpPr>
        <p:spPr bwMode="auto">
          <a:xfrm>
            <a:off x="7092280" y="6484694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306879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829E-09A3-49B6-A6D0-EF7B9BAB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312500"/>
            <a:ext cx="7772400" cy="1066800"/>
          </a:xfrm>
        </p:spPr>
        <p:txBody>
          <a:bodyPr/>
          <a:lstStyle/>
          <a:p>
            <a:r>
              <a:rPr lang="en-US" sz="2400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9551-924F-4CDB-82A8-3FA40F57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327" y="977180"/>
            <a:ext cx="8210181" cy="5404148"/>
          </a:xfrm>
        </p:spPr>
        <p:txBody>
          <a:bodyPr/>
          <a:lstStyle/>
          <a:p>
            <a:r>
              <a:rPr lang="en-US" sz="1600" b="0" dirty="0"/>
              <a:t>This contribution is a continuation of </a:t>
            </a:r>
          </a:p>
          <a:p>
            <a:pPr lvl="1"/>
            <a:r>
              <a:rPr lang="en-US" sz="1400" dirty="0"/>
              <a:t>20/1074r1 </a:t>
            </a:r>
            <a:r>
              <a:rPr lang="en-US" altLang="zh-CN" sz="1400" dirty="0"/>
              <a:t>WLAN Localization and Sensing With Mid-Grained Channel Measurements</a:t>
            </a:r>
          </a:p>
          <a:p>
            <a:pPr lvl="1"/>
            <a:r>
              <a:rPr lang="en-US" altLang="zh-CN" sz="1400" dirty="0"/>
              <a:t>20/1741r1 Feasibility study of human pose and occupancy classification using </a:t>
            </a:r>
            <a:r>
              <a:rPr lang="en-US" altLang="zh-CN" sz="1400" dirty="0" err="1"/>
              <a:t>mmWave</a:t>
            </a:r>
            <a:r>
              <a:rPr lang="en-US" altLang="zh-CN" sz="1400" dirty="0"/>
              <a:t> </a:t>
            </a:r>
            <a:r>
              <a:rPr lang="en-US" altLang="zh-CN" sz="1400" dirty="0" err="1"/>
              <a:t>WiFi</a:t>
            </a:r>
            <a:r>
              <a:rPr lang="en-US" altLang="zh-CN" sz="1400" dirty="0"/>
              <a:t> beam attributes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600" b="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b="0" dirty="0"/>
          </a:p>
          <a:p>
            <a:pPr marL="457200" lvl="1" indent="0">
              <a:buNone/>
            </a:pPr>
            <a:r>
              <a:rPr lang="en-US" sz="1600" dirty="0"/>
              <a:t>which adopts </a:t>
            </a:r>
            <a:r>
              <a:rPr lang="en-US" sz="1600" b="1" dirty="0"/>
              <a:t>mid-grained channel measurement </a:t>
            </a:r>
            <a:r>
              <a:rPr lang="en-US" sz="1600" dirty="0"/>
              <a:t>– </a:t>
            </a:r>
            <a:r>
              <a:rPr lang="en-US" sz="1600" dirty="0" err="1"/>
              <a:t>mmWave</a:t>
            </a:r>
            <a:r>
              <a:rPr lang="en-US" sz="1600" dirty="0"/>
              <a:t> beam attributes (e.g., beam SNRs) for WLAN sensing as those measurements are already shared during </a:t>
            </a:r>
            <a:r>
              <a:rPr lang="en-US" sz="1600" dirty="0" err="1"/>
              <a:t>mmWave</a:t>
            </a:r>
            <a:r>
              <a:rPr lang="en-US" sz="1600" dirty="0"/>
              <a:t> beam training phase. </a:t>
            </a:r>
            <a:endParaRPr lang="en-US" sz="1800" b="0" dirty="0"/>
          </a:p>
          <a:p>
            <a:pPr>
              <a:spcBef>
                <a:spcPts val="1500"/>
              </a:spcBef>
            </a:pPr>
            <a:r>
              <a:rPr lang="en-US" sz="1600" b="0" dirty="0"/>
              <a:t>This contribution reports multi-band </a:t>
            </a:r>
            <a:r>
              <a:rPr lang="en-US" sz="1600" b="0" dirty="0" err="1"/>
              <a:t>WiFi</a:t>
            </a:r>
            <a:r>
              <a:rPr lang="en-US" sz="1600" b="0" dirty="0"/>
              <a:t> fusion for WLAN sensing</a:t>
            </a:r>
          </a:p>
          <a:p>
            <a:pPr lvl="1">
              <a:spcBef>
                <a:spcPts val="200"/>
              </a:spcBef>
            </a:pPr>
            <a:r>
              <a:rPr lang="en-US" sz="1400" b="1" dirty="0"/>
              <a:t>Fine-grained CSI at sub-7 GHz </a:t>
            </a:r>
            <a:r>
              <a:rPr lang="en-US" sz="1400" dirty="0"/>
              <a:t>(2.4 GHz and 5 GHz)</a:t>
            </a:r>
          </a:p>
          <a:p>
            <a:pPr lvl="1">
              <a:spcBef>
                <a:spcPts val="200"/>
              </a:spcBef>
            </a:pPr>
            <a:r>
              <a:rPr lang="en-US" sz="1400" b="1" dirty="0"/>
              <a:t>Mid-grained beam SNR at 60-GHz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sz="1400" dirty="0"/>
              <a:t>Particularly, we aim to promote deep learning-based fusion among </a:t>
            </a:r>
            <a:r>
              <a:rPr lang="en-US" sz="1400" dirty="0" err="1"/>
              <a:t>WiFi</a:t>
            </a:r>
            <a:r>
              <a:rPr lang="en-US" sz="1400" dirty="0"/>
              <a:t> channel measurements at different frequency bands for WLAN sensing.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BF1E-CD92-4175-88A3-C26F3559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C3E6-AD69-4D51-8BCA-92C2BCCB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9D1D8-8EC0-4107-90AE-6B7C43B0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74D0C7-5236-4F45-9954-AF4932C2C6DC}"/>
              </a:ext>
            </a:extLst>
          </p:cNvPr>
          <p:cNvGrpSpPr/>
          <p:nvPr/>
        </p:nvGrpSpPr>
        <p:grpSpPr>
          <a:xfrm>
            <a:off x="5455235" y="2376084"/>
            <a:ext cx="3297187" cy="1368152"/>
            <a:chOff x="4472727" y="2423391"/>
            <a:chExt cx="4204998" cy="17876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0FA49B-5386-B64E-BEE4-C71E383C2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" t="4008" r="14146" b="9845"/>
            <a:stretch/>
          </p:blipFill>
          <p:spPr>
            <a:xfrm>
              <a:off x="4472727" y="2423391"/>
              <a:ext cx="4204998" cy="1787628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D491A3-3DEF-3F4A-B6A7-34515DCF4316}"/>
                </a:ext>
              </a:extLst>
            </p:cNvPr>
            <p:cNvSpPr/>
            <p:nvPr/>
          </p:nvSpPr>
          <p:spPr>
            <a:xfrm>
              <a:off x="6056661" y="2439722"/>
              <a:ext cx="2452574" cy="2602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hlinkClick r:id="rId3"/>
                </a:rPr>
                <a:t>https://www.merl.com/demos/mmBSF</a:t>
              </a:r>
              <a:endParaRPr lang="en-US" sz="1000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B66EE98-2F1E-7C40-B47D-65C92DDAC6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872"/>
          <a:stretch/>
        </p:blipFill>
        <p:spPr>
          <a:xfrm>
            <a:off x="926364" y="2451603"/>
            <a:ext cx="2420036" cy="13132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391D7F-4590-B34F-AD5C-4B79003994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9"/>
          <a:stretch/>
        </p:blipFill>
        <p:spPr>
          <a:xfrm>
            <a:off x="3697357" y="2192109"/>
            <a:ext cx="1406920" cy="9161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4E1EBE-7CDE-CD49-86B5-57AB86F04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2" y="3139923"/>
            <a:ext cx="1289937" cy="9927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4E71AF-945C-4A4B-BBC1-7E6F0C65D263}"/>
              </a:ext>
            </a:extLst>
          </p:cNvPr>
          <p:cNvSpPr/>
          <p:nvPr/>
        </p:nvSpPr>
        <p:spPr>
          <a:xfrm>
            <a:off x="3602151" y="1918936"/>
            <a:ext cx="15973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Occupancy Sensing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3B5A70-D0EE-704D-BBD4-C2415B89695E}"/>
              </a:ext>
            </a:extLst>
          </p:cNvPr>
          <p:cNvSpPr/>
          <p:nvPr/>
        </p:nvSpPr>
        <p:spPr>
          <a:xfrm>
            <a:off x="727450" y="2211324"/>
            <a:ext cx="15973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Pose recognition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23578F-FD62-6C4B-AEDA-7B5BD712ACCC}"/>
              </a:ext>
            </a:extLst>
          </p:cNvPr>
          <p:cNvSpPr/>
          <p:nvPr/>
        </p:nvSpPr>
        <p:spPr>
          <a:xfrm>
            <a:off x="6007580" y="1907417"/>
            <a:ext cx="24617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Open dataset for mid-grained </a:t>
            </a:r>
            <a:r>
              <a:rPr lang="en-US" sz="1300" dirty="0" err="1"/>
              <a:t>WiFi</a:t>
            </a:r>
            <a:r>
              <a:rPr lang="en-US" sz="1300" dirty="0"/>
              <a:t> channel measurements</a:t>
            </a:r>
          </a:p>
        </p:txBody>
      </p:sp>
    </p:spTree>
    <p:extLst>
      <p:ext uri="{BB962C8B-B14F-4D97-AF65-F5344CB8AC3E}">
        <p14:creationId xmlns:p14="http://schemas.microsoft.com/office/powerpoint/2010/main" val="18610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 err="1"/>
              <a:t>WiFi</a:t>
            </a:r>
            <a:r>
              <a:rPr lang="en-US" sz="2200" dirty="0"/>
              <a:t> Channel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6149"/>
            <a:ext cx="7176338" cy="43674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WLAN sensing may consider the following WiFi channel measurements</a:t>
            </a:r>
          </a:p>
          <a:p>
            <a:pPr marL="685800" lvl="1">
              <a:buFont typeface="Wingdings" pitchFamily="2" charset="2"/>
              <a:buChar char="q"/>
            </a:pPr>
            <a:r>
              <a:rPr lang="en-US" sz="1600" b="1" dirty="0"/>
              <a:t>Coarse-grained</a:t>
            </a:r>
            <a:r>
              <a:rPr lang="en-US" sz="1600" dirty="0"/>
              <a:t> RSSI (received signal strength indicator)</a:t>
            </a:r>
            <a:endParaRPr lang="en-US" sz="1600" b="1" strike="sngStrike" dirty="0"/>
          </a:p>
          <a:p>
            <a:pPr marL="865188" lvl="2" indent="-285750">
              <a:buFont typeface="Wingdings" pitchFamily="2" charset="2"/>
              <a:buChar char="ü"/>
            </a:pPr>
            <a:r>
              <a:rPr lang="en-US" sz="1300" dirty="0"/>
              <a:t>In the unit of dBm, easy to access, coarse channel information</a:t>
            </a:r>
            <a:endParaRPr lang="en-US" dirty="0"/>
          </a:p>
          <a:p>
            <a:pPr marL="685800" lvl="1">
              <a:spcBef>
                <a:spcPts val="500"/>
              </a:spcBef>
              <a:buFont typeface="Wingdings" pitchFamily="2" charset="2"/>
              <a:buChar char="q"/>
            </a:pPr>
            <a:r>
              <a:rPr lang="en-US" sz="1600" b="1" dirty="0"/>
              <a:t>Fine-grained</a:t>
            </a:r>
            <a:r>
              <a:rPr lang="en-US" sz="1600" dirty="0"/>
              <a:t> CSI (channel state information) at sub-7 GHz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Complex amplitudes at </a:t>
            </a:r>
            <a:r>
              <a:rPr lang="en-US" sz="1300" i="1" dirty="0"/>
              <a:t>freq.-domain </a:t>
            </a:r>
            <a:r>
              <a:rPr lang="en-US" sz="1300" dirty="0"/>
              <a:t>OFDM subcarriers (802.11g/n/ac at 2.4 &amp; 5 GHz)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WiFi CSI can be accessible from commercial </a:t>
            </a:r>
            <a:r>
              <a:rPr lang="en-US" sz="1300" dirty="0" err="1"/>
              <a:t>WiFi</a:t>
            </a:r>
            <a:r>
              <a:rPr lang="en-US" sz="1300" dirty="0"/>
              <a:t> devices in earlier 2010s 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The CSI-based fingerprinting outperforms the RSSI-based fingerprinting </a:t>
            </a:r>
          </a:p>
          <a:p>
            <a:pPr marL="579437" lvl="2" indent="0">
              <a:spcBef>
                <a:spcPts val="100"/>
              </a:spcBef>
              <a:buNone/>
            </a:pPr>
            <a:r>
              <a:rPr lang="en-US" sz="1300" dirty="0"/>
              <a:t>        (DeepFi’16, PhaseFi’17, BiLoc’18, CSI-Net’19, Person-in-WiFi’19)</a:t>
            </a:r>
          </a:p>
          <a:p>
            <a:pPr marL="685800" lvl="1">
              <a:spcBef>
                <a:spcPts val="500"/>
              </a:spcBef>
              <a:buFont typeface="Wingdings" pitchFamily="2" charset="2"/>
              <a:buChar char="q"/>
            </a:pPr>
            <a:r>
              <a:rPr lang="en-US" sz="1600" b="1" dirty="0"/>
              <a:t>Super-grained</a:t>
            </a:r>
            <a:r>
              <a:rPr lang="en-US" sz="1600" dirty="0"/>
              <a:t> CSI at 45+ GHz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Complex amplitudes at </a:t>
            </a:r>
            <a:r>
              <a:rPr lang="en-US" sz="1300" i="1" dirty="0"/>
              <a:t>freq.-domain </a:t>
            </a:r>
            <a:r>
              <a:rPr lang="en-US" sz="1300" dirty="0"/>
              <a:t>OFDM subcarriers (802.11ad at 60 GHz)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Not easy to access using commercial </a:t>
            </a:r>
            <a:r>
              <a:rPr lang="en-US" sz="1300" dirty="0" err="1"/>
              <a:t>WiFi</a:t>
            </a:r>
            <a:r>
              <a:rPr lang="en-US" sz="1300" dirty="0"/>
              <a:t> devices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Super-resolution in delay profile with huge overhead (access, storage, processing)</a:t>
            </a:r>
          </a:p>
          <a:p>
            <a:pPr marL="685800" lvl="1">
              <a:spcBef>
                <a:spcPts val="500"/>
              </a:spcBef>
              <a:buFont typeface="Wingdings" pitchFamily="2" charset="2"/>
              <a:buChar char="q"/>
            </a:pPr>
            <a:r>
              <a:rPr lang="en-US" sz="1600" b="1" dirty="0"/>
              <a:t>Mid-grained</a:t>
            </a:r>
            <a:r>
              <a:rPr lang="en-US" sz="1600" dirty="0"/>
              <a:t> beam attributes (e.g., beam SNRs)</a:t>
            </a:r>
            <a:endParaRPr lang="en-US" sz="1600" b="1" strike="sngStrike" dirty="0"/>
          </a:p>
          <a:p>
            <a:pPr marL="865188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Data collection and exchange (between AP and User) are already defined in 802.11ad standards during beam training (therefore, minimal additional overhead) </a:t>
            </a:r>
          </a:p>
          <a:p>
            <a:pPr marL="865188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i="1" dirty="0"/>
              <a:t>Spatial-domain</a:t>
            </a:r>
            <a:r>
              <a:rPr lang="en-US" sz="1300" dirty="0"/>
              <a:t> channel measurements at </a:t>
            </a:r>
            <a:r>
              <a:rPr lang="en-US" sz="1300" dirty="0" err="1"/>
              <a:t>mmWave</a:t>
            </a:r>
            <a:r>
              <a:rPr lang="en-US" sz="1300" dirty="0"/>
              <a:t> bands, weighted by beam patterns</a:t>
            </a:r>
          </a:p>
          <a:p>
            <a:pPr marL="579437" lvl="2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1CA05B-8DFA-7848-A63C-44157CEEB70C}"/>
              </a:ext>
            </a:extLst>
          </p:cNvPr>
          <p:cNvGrpSpPr/>
          <p:nvPr/>
        </p:nvGrpSpPr>
        <p:grpSpPr>
          <a:xfrm>
            <a:off x="6566556" y="2542193"/>
            <a:ext cx="2804784" cy="1515828"/>
            <a:chOff x="3664761" y="4707793"/>
            <a:chExt cx="2476413" cy="14330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DD34AC-10F8-E64A-9BEE-189D98EA2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37"/>
            <a:stretch/>
          </p:blipFill>
          <p:spPr>
            <a:xfrm>
              <a:off x="4008043" y="4948800"/>
              <a:ext cx="1789849" cy="119206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77D0FE-863F-B74C-9715-AF166E0265A9}"/>
                </a:ext>
              </a:extLst>
            </p:cNvPr>
            <p:cNvSpPr/>
            <p:nvPr/>
          </p:nvSpPr>
          <p:spPr>
            <a:xfrm>
              <a:off x="3664761" y="4707793"/>
              <a:ext cx="2476413" cy="241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CSI sequences for 2 Tx &amp; 3 Rx</a:t>
              </a:r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972DC-115C-5342-AEC1-8A7F3B0160D1}"/>
              </a:ext>
            </a:extLst>
          </p:cNvPr>
          <p:cNvSpPr/>
          <p:nvPr/>
        </p:nvSpPr>
        <p:spPr>
          <a:xfrm>
            <a:off x="8201556" y="3965688"/>
            <a:ext cx="78098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[7]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57C708-FBC6-8046-8780-5642AFD60EBA}"/>
              </a:ext>
            </a:extLst>
          </p:cNvPr>
          <p:cNvGrpSpPr/>
          <p:nvPr/>
        </p:nvGrpSpPr>
        <p:grpSpPr>
          <a:xfrm>
            <a:off x="7010492" y="930702"/>
            <a:ext cx="2112506" cy="1055859"/>
            <a:chOff x="6808669" y="1285752"/>
            <a:chExt cx="2340504" cy="10162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845633-8F63-3E45-817C-C59CEB860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15" t="24247" r="6059" b="8388"/>
            <a:stretch/>
          </p:blipFill>
          <p:spPr>
            <a:xfrm>
              <a:off x="6808669" y="1645459"/>
              <a:ext cx="2340504" cy="656552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D67B14-CBED-6A4C-AAD2-47008E241445}"/>
                </a:ext>
              </a:extLst>
            </p:cNvPr>
            <p:cNvSpPr/>
            <p:nvPr/>
          </p:nvSpPr>
          <p:spPr>
            <a:xfrm>
              <a:off x="7189790" y="1285752"/>
              <a:ext cx="144016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RSSI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C97BBE7-5B12-8B43-9A07-5154A8A19F40}"/>
              </a:ext>
            </a:extLst>
          </p:cNvPr>
          <p:cNvSpPr/>
          <p:nvPr/>
        </p:nvSpPr>
        <p:spPr>
          <a:xfrm>
            <a:off x="7680465" y="2172044"/>
            <a:ext cx="15632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source: https://</a:t>
            </a:r>
            <a:r>
              <a:rPr lang="en-US" sz="600" dirty="0" err="1"/>
              <a:t>www.netspotapp.com</a:t>
            </a:r>
            <a:endParaRPr lang="en-US" sz="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377894-0D9F-D245-BC1D-34F0A0EA314F}"/>
              </a:ext>
            </a:extLst>
          </p:cNvPr>
          <p:cNvSpPr/>
          <p:nvPr/>
        </p:nvSpPr>
        <p:spPr>
          <a:xfrm>
            <a:off x="7968948" y="6273183"/>
            <a:ext cx="9973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8C2505-12B8-BD48-B221-21797BED3E0F}"/>
              </a:ext>
            </a:extLst>
          </p:cNvPr>
          <p:cNvGrpSpPr/>
          <p:nvPr/>
        </p:nvGrpSpPr>
        <p:grpSpPr>
          <a:xfrm>
            <a:off x="611560" y="5085417"/>
            <a:ext cx="8155577" cy="1307280"/>
            <a:chOff x="5138129" y="6898290"/>
            <a:chExt cx="8155577" cy="130728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8816DC5-B201-544E-8629-50567F909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129" y="6898290"/>
              <a:ext cx="3127821" cy="13072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5FF5CA4-7AE2-0749-8265-1DFC61171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04599" y="6928933"/>
              <a:ext cx="2289107" cy="1172320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4D7CFD1-76A9-D645-A724-22BC56551EF5}"/>
              </a:ext>
            </a:extLst>
          </p:cNvPr>
          <p:cNvSpPr/>
          <p:nvPr/>
        </p:nvSpPr>
        <p:spPr>
          <a:xfrm>
            <a:off x="3994741" y="5204535"/>
            <a:ext cx="228910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Reuse of </a:t>
            </a:r>
            <a:r>
              <a:rPr lang="en-US" dirty="0" err="1"/>
              <a:t>WiFi</a:t>
            </a:r>
            <a:r>
              <a:rPr lang="en-US" dirty="0"/>
              <a:t> channel measurement during (</a:t>
            </a:r>
            <a:r>
              <a:rPr lang="en-US" dirty="0" err="1"/>
              <a:t>mmWave</a:t>
            </a:r>
            <a:r>
              <a:rPr lang="en-US" dirty="0"/>
              <a:t>) beam training for WLAN Sensing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96D596-B300-DA41-ABF6-A29D3DA6B8B2}"/>
              </a:ext>
            </a:extLst>
          </p:cNvPr>
          <p:cNvCxnSpPr/>
          <p:nvPr/>
        </p:nvCxnSpPr>
        <p:spPr bwMode="auto">
          <a:xfrm>
            <a:off x="3936064" y="5917769"/>
            <a:ext cx="2347784" cy="0"/>
          </a:xfrm>
          <a:prstGeom prst="straightConnector1">
            <a:avLst/>
          </a:prstGeom>
          <a:ln w="12700"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54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Fusion: Measurements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9768" y="1022891"/>
            <a:ext cx="9362053" cy="9953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We consider two </a:t>
            </a:r>
            <a:r>
              <a:rPr lang="en-US" sz="1700" b="0" i="1" dirty="0"/>
              <a:t>complementary</a:t>
            </a:r>
            <a:r>
              <a:rPr lang="en-US" sz="1700" b="0" dirty="0"/>
              <a:t> </a:t>
            </a:r>
            <a:r>
              <a:rPr lang="en-US" sz="1700" b="0" dirty="0" err="1"/>
              <a:t>WiFi</a:t>
            </a:r>
            <a:r>
              <a:rPr lang="en-US" sz="1700" b="0" dirty="0"/>
              <a:t> channel measurements for WLAN Sensing</a:t>
            </a:r>
            <a:endParaRPr lang="en-US" dirty="0"/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b="1" dirty="0"/>
              <a:t>Fine-grained</a:t>
            </a:r>
            <a:r>
              <a:rPr lang="en-US" sz="1600" dirty="0"/>
              <a:t> CSI: </a:t>
            </a:r>
            <a:r>
              <a:rPr lang="en-US" sz="1300" dirty="0"/>
              <a:t>Complex amplitudes at </a:t>
            </a:r>
            <a:r>
              <a:rPr lang="en-US" sz="1300" i="1" dirty="0"/>
              <a:t>freq.-domain </a:t>
            </a:r>
            <a:r>
              <a:rPr lang="en-US" sz="1300" dirty="0"/>
              <a:t>OFDM subcarriers (802.11g/n/ac at sub-7 GHz)</a:t>
            </a:r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b="1" dirty="0"/>
              <a:t>Mid-grained</a:t>
            </a:r>
            <a:r>
              <a:rPr lang="en-US" sz="1600" dirty="0"/>
              <a:t> beam SNR: </a:t>
            </a:r>
            <a:r>
              <a:rPr lang="en-US" sz="1300" i="1" dirty="0"/>
              <a:t>Spatial-domain</a:t>
            </a:r>
            <a:r>
              <a:rPr lang="en-US" sz="1300" dirty="0"/>
              <a:t> channel measurements at </a:t>
            </a:r>
            <a:r>
              <a:rPr lang="en-US" sz="1300" dirty="0" err="1"/>
              <a:t>mmWave</a:t>
            </a:r>
            <a:r>
              <a:rPr lang="en-US" sz="1300" dirty="0"/>
              <a:t> bands, weighted by beam patterns</a:t>
            </a:r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5604827" y="6545984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CB3E0E-28AC-3B45-9652-696CA59B31C1}"/>
              </a:ext>
            </a:extLst>
          </p:cNvPr>
          <p:cNvGrpSpPr/>
          <p:nvPr/>
        </p:nvGrpSpPr>
        <p:grpSpPr>
          <a:xfrm>
            <a:off x="73799" y="1719912"/>
            <a:ext cx="9211057" cy="2418224"/>
            <a:chOff x="73799" y="1719912"/>
            <a:chExt cx="9211057" cy="241822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C2CD817-7F00-814E-90AE-B3311060B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540"/>
            <a:stretch/>
          </p:blipFill>
          <p:spPr>
            <a:xfrm>
              <a:off x="5836026" y="1906224"/>
              <a:ext cx="1832552" cy="7659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E6ADBF9-49BF-E642-A152-70CA4E731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9" y="2101791"/>
              <a:ext cx="2840749" cy="169505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A68936E-6A68-EC4E-93E2-9B59E043F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938" y="1719912"/>
              <a:ext cx="2793769" cy="240574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EACFCFC-6E42-404C-997F-A4EFF9BF7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38"/>
            <a:stretch/>
          </p:blipFill>
          <p:spPr>
            <a:xfrm>
              <a:off x="5890230" y="2913195"/>
              <a:ext cx="1637666" cy="86488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5BAA2D7-A61D-A741-A0BA-C49F46933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0" t="28963" r="-5360" b="35075"/>
            <a:stretch/>
          </p:blipFill>
          <p:spPr>
            <a:xfrm>
              <a:off x="7647190" y="2932524"/>
              <a:ext cx="1637666" cy="86488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20F10E-27CA-BA48-B586-94683AD8EEEE}"/>
                </a:ext>
              </a:extLst>
            </p:cNvPr>
            <p:cNvSpPr/>
            <p:nvPr/>
          </p:nvSpPr>
          <p:spPr>
            <a:xfrm>
              <a:off x="164033" y="3848658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Multipath propagation at sub-7 GHz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DF589A-6D4B-054A-8F67-A9573B643777}"/>
                </a:ext>
              </a:extLst>
            </p:cNvPr>
            <p:cNvSpPr/>
            <p:nvPr/>
          </p:nvSpPr>
          <p:spPr>
            <a:xfrm>
              <a:off x="3182938" y="3826141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Echo signals at sub-7 GHz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D3B5C5-2C88-504A-A8D4-BC2467A53E77}"/>
                </a:ext>
              </a:extLst>
            </p:cNvPr>
            <p:cNvSpPr/>
            <p:nvPr/>
          </p:nvSpPr>
          <p:spPr>
            <a:xfrm>
              <a:off x="6290396" y="3861137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Channel Measurements at sub-7 GHz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5E08DA-B2F5-4749-9621-8FE7855297DC}"/>
                </a:ext>
              </a:extLst>
            </p:cNvPr>
            <p:cNvSpPr/>
            <p:nvPr/>
          </p:nvSpPr>
          <p:spPr>
            <a:xfrm>
              <a:off x="6118750" y="1917131"/>
              <a:ext cx="1349479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coarse-grained RSSI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FA86DD-A95F-A545-958E-1D6256137FE5}"/>
                </a:ext>
              </a:extLst>
            </p:cNvPr>
            <p:cNvSpPr/>
            <p:nvPr/>
          </p:nvSpPr>
          <p:spPr>
            <a:xfrm>
              <a:off x="6316646" y="2801897"/>
              <a:ext cx="1140295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fine-grained CSI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B19D07-775B-4949-8395-9784D0783FD1}"/>
                </a:ext>
              </a:extLst>
            </p:cNvPr>
            <p:cNvSpPr/>
            <p:nvPr/>
          </p:nvSpPr>
          <p:spPr>
            <a:xfrm>
              <a:off x="7812360" y="2798465"/>
              <a:ext cx="1217965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Delay profile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C48A15-C47F-054A-B5EB-686DEF3BB5A6}"/>
              </a:ext>
            </a:extLst>
          </p:cNvPr>
          <p:cNvGrpSpPr/>
          <p:nvPr/>
        </p:nvGrpSpPr>
        <p:grpSpPr>
          <a:xfrm>
            <a:off x="164033" y="4157600"/>
            <a:ext cx="8851285" cy="2325308"/>
            <a:chOff x="164033" y="4157600"/>
            <a:chExt cx="8851285" cy="232530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42B3621-AC92-5A4A-B040-D88B52DE3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622" y="4157600"/>
              <a:ext cx="2837696" cy="225282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2C4F279-C6E9-604F-BC07-75ED463F5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33" y="4459545"/>
              <a:ext cx="2873616" cy="169505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CB0DDC9-13BE-C54F-B9BE-EBEFF1720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0045" y="4353547"/>
              <a:ext cx="2472807" cy="2129361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2814D7-A1E8-4944-9726-BE6BB07075E2}"/>
                </a:ext>
              </a:extLst>
            </p:cNvPr>
            <p:cNvSpPr/>
            <p:nvPr/>
          </p:nvSpPr>
          <p:spPr>
            <a:xfrm>
              <a:off x="258288" y="6152247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Multipath propagation at 45+ GHz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30D6D1-4476-E740-A0C3-6F986694DA9A}"/>
                </a:ext>
              </a:extLst>
            </p:cNvPr>
            <p:cNvSpPr/>
            <p:nvPr/>
          </p:nvSpPr>
          <p:spPr>
            <a:xfrm>
              <a:off x="3239142" y="6133428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Echo signals at 45+ GHz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405D96-FF57-A742-8138-D134769C8AB9}"/>
                </a:ext>
              </a:extLst>
            </p:cNvPr>
            <p:cNvSpPr/>
            <p:nvPr/>
          </p:nvSpPr>
          <p:spPr>
            <a:xfrm>
              <a:off x="6316646" y="6011838"/>
              <a:ext cx="25221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Channel measurements at 45+ GHz</a:t>
              </a:r>
            </a:p>
            <a:p>
              <a:pPr algn="ctr"/>
              <a:r>
                <a:rPr lang="en-US" dirty="0"/>
                <a:t>(during beam training)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5CEDE3-4312-774B-A749-F87E5C8F5EF7}"/>
                </a:ext>
              </a:extLst>
            </p:cNvPr>
            <p:cNvSpPr/>
            <p:nvPr/>
          </p:nvSpPr>
          <p:spPr>
            <a:xfrm>
              <a:off x="6375248" y="4396761"/>
              <a:ext cx="1568775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mid-grained beam SNR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22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Fusion: Measurements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852" y="1070142"/>
            <a:ext cx="9362053" cy="17410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We propose to fuse 1) Fine-grained CSI at sub-6 GHz from multiple spatial streams and 2) Mid-grained beam SNR at the </a:t>
            </a:r>
            <a:r>
              <a:rPr lang="en-US" sz="1700" b="0" dirty="0" err="1"/>
              <a:t>mmWave</a:t>
            </a:r>
            <a:r>
              <a:rPr lang="en-US" sz="1700" b="0" dirty="0"/>
              <a:t> band of 60 GHz</a:t>
            </a:r>
          </a:p>
          <a:p>
            <a:pPr marL="685800" lvl="1">
              <a:buFont typeface="Wingdings" pitchFamily="2" charset="2"/>
              <a:buChar char="q"/>
            </a:pPr>
            <a:r>
              <a:rPr lang="en-US" sz="1400" dirty="0"/>
              <a:t>CSI: frequency-domain/delay-domain power profile; beam SNRs: spatial-domain link quality over  beams</a:t>
            </a:r>
          </a:p>
          <a:p>
            <a:pPr marL="685800" lvl="1">
              <a:buFont typeface="Wingdings" pitchFamily="2" charset="2"/>
              <a:buChar char="q"/>
            </a:pPr>
            <a:r>
              <a:rPr lang="en-US" sz="1400" dirty="0"/>
              <a:t>CSI: sensitive to small &amp; large motions;                     beam SNRs: more sensitive to large motions/distinct patterns</a:t>
            </a:r>
          </a:p>
          <a:p>
            <a:pPr marL="685800" lvl="1">
              <a:buFont typeface="Wingdings" pitchFamily="2" charset="2"/>
              <a:buChar char="q"/>
            </a:pPr>
            <a:r>
              <a:rPr lang="en-US" sz="1400" dirty="0"/>
              <a:t>CSI: large propagation range (through walls);            beam SNRs: small propagation range (blocked by walls)</a:t>
            </a:r>
          </a:p>
          <a:p>
            <a:pPr marL="685800" lvl="1">
              <a:buFont typeface="Wingdings" pitchFamily="2" charset="2"/>
              <a:buChar char="q"/>
            </a:pPr>
            <a:r>
              <a:rPr lang="en-US" sz="1400" dirty="0"/>
              <a:t>CSI: channel fading leads to inconsistent measurements; beam SNRs: more repeatable in the presence of disturbance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7D90A7A-5E47-5343-96EF-CBF2B57DBEB2}"/>
              </a:ext>
            </a:extLst>
          </p:cNvPr>
          <p:cNvGrpSpPr/>
          <p:nvPr/>
        </p:nvGrpSpPr>
        <p:grpSpPr>
          <a:xfrm>
            <a:off x="2065521" y="2782967"/>
            <a:ext cx="5089157" cy="3604865"/>
            <a:chOff x="44640" y="2961829"/>
            <a:chExt cx="5089157" cy="360486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42B3621-AC92-5A4A-B040-D88B52DE3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986" y="4976677"/>
              <a:ext cx="2002811" cy="1590017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E8C98DE-6DB6-8A45-B6F7-9D8B21D43413}"/>
                </a:ext>
              </a:extLst>
            </p:cNvPr>
            <p:cNvGrpSpPr/>
            <p:nvPr/>
          </p:nvGrpSpPr>
          <p:grpSpPr>
            <a:xfrm>
              <a:off x="693623" y="2961829"/>
              <a:ext cx="2606355" cy="3165959"/>
              <a:chOff x="3256806" y="3124788"/>
              <a:chExt cx="2606355" cy="316595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006C140-A673-9049-924E-861BA6C7F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936" b="19092"/>
              <a:stretch/>
            </p:blipFill>
            <p:spPr>
              <a:xfrm>
                <a:off x="3256806" y="3124788"/>
                <a:ext cx="2606355" cy="3165959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D2B14B0-E0AF-BE45-B84C-0856B9E404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95097" y="4589723"/>
                <a:ext cx="199731" cy="201168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E0A05BD-D1AE-634E-BB43-BA98F6DC07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76056" y="4797152"/>
                <a:ext cx="199731" cy="201168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9BDBCE5-7094-9146-8E53-4F4E73D2BD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76325" y="4956024"/>
                <a:ext cx="199731" cy="201168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A6D498C-86C6-7F46-B12B-AC50169658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44277" y="4451968"/>
                <a:ext cx="199731" cy="201168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6D9A77E-6B4B-394F-B256-2ED963A9F0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11960" y="4653136"/>
                <a:ext cx="199731" cy="201168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BC90C4D-819F-DF43-BCB7-3784B89997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95936" y="4797152"/>
                <a:ext cx="199731" cy="201168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0" name="Curved Connector 29">
                <a:extLst>
                  <a:ext uri="{FF2B5EF4-FFF2-40B4-BE49-F238E27FC236}">
                    <a16:creationId xmlns:a16="http://schemas.microsoft.com/office/drawing/2014/main" id="{C7589432-2C21-A24C-BF43-F6F29FF40B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292080" y="4589723"/>
                <a:ext cx="481560" cy="308013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1524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triangle"/>
              </a:ln>
              <a:effectLst/>
            </p:spPr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42F428B-C101-0047-B166-C2C1DB03D5D5}"/>
                </a:ext>
              </a:extLst>
            </p:cNvPr>
            <p:cNvGrpSpPr/>
            <p:nvPr/>
          </p:nvGrpSpPr>
          <p:grpSpPr>
            <a:xfrm>
              <a:off x="44640" y="3267471"/>
              <a:ext cx="4518117" cy="1412564"/>
              <a:chOff x="44640" y="3267471"/>
              <a:chExt cx="4518117" cy="141256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EACFCFC-6E42-404C-997F-A4EFF9BF7B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038"/>
              <a:stretch/>
            </p:blipFill>
            <p:spPr>
              <a:xfrm>
                <a:off x="3264791" y="3267471"/>
                <a:ext cx="1297966" cy="685482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5B944FB-8080-EF41-A609-8AD77B3C3A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038"/>
              <a:stretch/>
            </p:blipFill>
            <p:spPr>
              <a:xfrm>
                <a:off x="3263693" y="3994553"/>
                <a:ext cx="1297965" cy="685482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1998B1B-5BFE-0E42-95E2-FBD3DD9577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038"/>
              <a:stretch/>
            </p:blipFill>
            <p:spPr>
              <a:xfrm>
                <a:off x="44640" y="3358360"/>
                <a:ext cx="1297966" cy="685482"/>
              </a:xfrm>
              <a:prstGeom prst="rect">
                <a:avLst/>
              </a:prstGeom>
            </p:spPr>
          </p:pic>
          <p:cxnSp>
            <p:nvCxnSpPr>
              <p:cNvPr id="42" name="Curved Connector 41">
                <a:extLst>
                  <a:ext uri="{FF2B5EF4-FFF2-40B4-BE49-F238E27FC236}">
                    <a16:creationId xmlns:a16="http://schemas.microsoft.com/office/drawing/2014/main" id="{98E13374-C8C0-6843-B00E-3545835410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V="1">
                <a:off x="1266650" y="4074539"/>
                <a:ext cx="407318" cy="324350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1524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94449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(I): Input Fusion/Concatenation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9136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A simple way to combine the two measurements is to concatenate them together before being fed into a neural network or signal processing method for multi-task WLAN sensing applications. </a:t>
            </a:r>
          </a:p>
          <a:p>
            <a:pPr marL="685800" lvl="1">
              <a:buFont typeface="Wingdings" pitchFamily="2" charset="2"/>
              <a:buChar char="q"/>
            </a:pP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9AB6BC-C10B-154D-BE94-C47FB0C5B958}"/>
              </a:ext>
            </a:extLst>
          </p:cNvPr>
          <p:cNvGrpSpPr/>
          <p:nvPr/>
        </p:nvGrpSpPr>
        <p:grpSpPr>
          <a:xfrm>
            <a:off x="151993" y="2576407"/>
            <a:ext cx="8840014" cy="2831092"/>
            <a:chOff x="151993" y="2576407"/>
            <a:chExt cx="8840014" cy="28310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6984BF-59F0-B64A-94B9-3E00D7542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93" y="2576407"/>
              <a:ext cx="7235012" cy="28310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B7443-B48D-6346-A83E-20D472291091}"/>
                </a:ext>
              </a:extLst>
            </p:cNvPr>
            <p:cNvSpPr/>
            <p:nvPr/>
          </p:nvSpPr>
          <p:spPr>
            <a:xfrm>
              <a:off x="7309156" y="2731113"/>
              <a:ext cx="168285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Indoor Localization</a:t>
              </a:r>
            </a:p>
            <a:p>
              <a:pPr algn="ctr"/>
              <a:r>
                <a:rPr lang="en-US" sz="1300" dirty="0"/>
                <a:t>(with-device)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B6E163-5E87-824F-8F77-5745E0885E3F}"/>
                </a:ext>
              </a:extLst>
            </p:cNvPr>
            <p:cNvSpPr/>
            <p:nvPr/>
          </p:nvSpPr>
          <p:spPr>
            <a:xfrm>
              <a:off x="7302747" y="3725230"/>
              <a:ext cx="168285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Occupancy Sensing</a:t>
              </a:r>
            </a:p>
            <a:p>
              <a:pPr algn="ctr"/>
              <a:r>
                <a:rPr lang="en-US" sz="1300" dirty="0"/>
                <a:t>(device-free)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2C5B40-77A5-5A43-A696-D20B33199BFA}"/>
                </a:ext>
              </a:extLst>
            </p:cNvPr>
            <p:cNvSpPr/>
            <p:nvPr/>
          </p:nvSpPr>
          <p:spPr>
            <a:xfrm>
              <a:off x="7302746" y="4767992"/>
              <a:ext cx="168285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Pose Recognition</a:t>
              </a:r>
            </a:p>
            <a:p>
              <a:pPr algn="ctr"/>
              <a:r>
                <a:rPr lang="en-US" sz="1300" dirty="0"/>
                <a:t>(device-free)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51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(II): Feature 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8821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Another popular choice is to use separate encoders for individual feature extraction and fuse the features in the latent space (final outputs of the two encoders), followed by a classifier network. </a:t>
            </a:r>
          </a:p>
          <a:p>
            <a:pPr marL="685800" lvl="1">
              <a:buFont typeface="Wingdings" pitchFamily="2" charset="2"/>
              <a:buChar char="q"/>
            </a:pP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82B52-1C2D-CF47-A4BA-33C9BF9FB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3" y="2549762"/>
            <a:ext cx="8622307" cy="32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8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(III): Feature Permutation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1066800"/>
          </a:xfrm>
        </p:spPr>
        <p:txBody>
          <a:bodyPr/>
          <a:lstStyle/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0" dirty="0"/>
              <a:t>It is known that the two considered measurements are with different granularity levels.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0" dirty="0"/>
              <a:t>No consideration of feature </a:t>
            </a:r>
            <a:r>
              <a:rPr lang="en-US" sz="1700" b="0" i="1" dirty="0"/>
              <a:t>granularity correspondence. </a:t>
            </a:r>
            <a:endParaRPr lang="en-US" sz="1700" b="0" dirty="0"/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0" dirty="0"/>
              <a:t>We further consider a feature permutation-based multi-band </a:t>
            </a:r>
            <a:r>
              <a:rPr lang="en-US" sz="1700" b="0" dirty="0" err="1"/>
              <a:t>WiFi</a:t>
            </a:r>
            <a:r>
              <a:rPr lang="en-US" sz="1700" b="0" dirty="0"/>
              <a:t> fusion. </a:t>
            </a:r>
          </a:p>
          <a:p>
            <a:pPr marL="685800" lvl="1">
              <a:buFont typeface="Wingdings" pitchFamily="2" charset="2"/>
              <a:buChar char="q"/>
            </a:pP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39A16-8E38-D243-ACA8-67CC0FC21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9" y="2374687"/>
            <a:ext cx="8316416" cy="31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1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691943"/>
            <a:ext cx="7772400" cy="400423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(III): Feature Permutation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1066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The first stage is to permute the collected feature maps at selected layers from both encoders for CSI and beam SNR, respectively.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The second stage is to combine the permuted fused features to a single fused feature. </a:t>
            </a: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2F471-165E-FE4D-8DAB-B5FF32D4F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05" y="2453823"/>
            <a:ext cx="3844024" cy="3652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A2AD53-A7C3-DB4D-96D9-99C347D99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7" r="18869"/>
          <a:stretch/>
        </p:blipFill>
        <p:spPr>
          <a:xfrm>
            <a:off x="154271" y="2794513"/>
            <a:ext cx="4051711" cy="29023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7EE3E7-F71D-A446-A662-A664850AB3C1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5936" y="2453823"/>
            <a:ext cx="1512168" cy="12632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59BF59-7ABE-E444-947B-51C3954C2710}"/>
              </a:ext>
            </a:extLst>
          </p:cNvPr>
          <p:cNvCxnSpPr>
            <a:cxnSpLocks/>
          </p:cNvCxnSpPr>
          <p:nvPr/>
        </p:nvCxnSpPr>
        <p:spPr bwMode="auto">
          <a:xfrm>
            <a:off x="3995936" y="4988692"/>
            <a:ext cx="1440160" cy="9771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59930808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18009</TotalTime>
  <Words>2381</Words>
  <Application>Microsoft Macintosh PowerPoint</Application>
  <PresentationFormat>On-screen Show (4:3)</PresentationFormat>
  <Paragraphs>299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802-11-Submission</vt:lpstr>
      <vt:lpstr>Multi-Band WiFi Fusion for WLAN Sensing</vt:lpstr>
      <vt:lpstr>Abstract</vt:lpstr>
      <vt:lpstr>WiFi Channel Measurements</vt:lpstr>
      <vt:lpstr>Multi-Band WiFi Fusion: Measurements (I)</vt:lpstr>
      <vt:lpstr>Multi-Band WiFi Fusion: Measurements (II)</vt:lpstr>
      <vt:lpstr>Multi-Band WiFi Fusion (I): Input Fusion/Concatenation</vt:lpstr>
      <vt:lpstr>Multi-Band WiFi Fusion (II): Feature Fusion</vt:lpstr>
      <vt:lpstr>Multi-Band WiFi Fusion (III): Feature Permutation</vt:lpstr>
      <vt:lpstr>Multi-Band WiFi Fusion (III): Feature Permutation</vt:lpstr>
      <vt:lpstr>Multi-Task WLAN Sensing</vt:lpstr>
      <vt:lpstr>Testbed &amp; Dataset</vt:lpstr>
      <vt:lpstr>Results (I): Confusion Matrix</vt:lpstr>
      <vt:lpstr>Results (II)</vt:lpstr>
      <vt:lpstr>The Role of Fused Measurements </vt:lpstr>
      <vt:lpstr>Conclusions</vt:lpstr>
      <vt:lpstr>References</vt:lpstr>
      <vt:lpstr>Straw Poll 1</vt:lpstr>
      <vt:lpstr>Straw Poll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WLAN Sensing Definitions</dc:title>
  <dc:creator>Chen, Cheng</dc:creator>
  <cp:keywords>CTPClassification=CTP_NT</cp:keywords>
  <cp:lastModifiedBy>Microsoft Office User</cp:lastModifiedBy>
  <cp:revision>277</cp:revision>
  <dcterms:created xsi:type="dcterms:W3CDTF">2020-05-25T03:58:48Z</dcterms:created>
  <dcterms:modified xsi:type="dcterms:W3CDTF">2021-03-09T04:17:06Z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158c6de5-7c53-4824-9653-b72ad0b4c88c</vt:lpwstr>
  </property>
  <property fmtid="{D5CDD505-2E9C-101B-9397-08002B2CF9AE}" pid="3" name="CTP_TimeStamp">
    <vt:lpwstr>2020-06-23 14:56:49Z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