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2" r:id="rId4"/>
    <p:sldId id="280" r:id="rId5"/>
    <p:sldId id="279" r:id="rId6"/>
    <p:sldId id="265" r:id="rId7"/>
    <p:sldId id="281" r:id="rId8"/>
    <p:sldId id="283" r:id="rId9"/>
    <p:sldId id="282" r:id="rId10"/>
    <p:sldId id="263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86667" autoAdjust="0"/>
  </p:normalViewPr>
  <p:slideViewPr>
    <p:cSldViewPr>
      <p:cViewPr varScale="1">
        <p:scale>
          <a:sx n="92" d="100"/>
          <a:sy n="92" d="100"/>
        </p:scale>
        <p:origin x="720" y="67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802.11-21/0395r0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802.11-21/0395r0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02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802.11-21/0395r0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927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6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1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802.11-21/0395r0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Rubayet Shafin, Samsung Research America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10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70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Peshal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err="1" smtClean="0"/>
              <a:t>Peshal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Peshal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Peshal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Peshal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Peshal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Peshal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Peshal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Peshal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, Samsung Research America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Rubayet Shafin, Samsung Research America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802.11-21/0395r5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zh-CN" dirty="0" smtClean="0"/>
              <a:t>TSPEC Request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2021-09-21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September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err="1"/>
              <a:t>Peshal</a:t>
            </a:r>
            <a:r>
              <a:rPr lang="en-US" dirty="0"/>
              <a:t> </a:t>
            </a:r>
            <a:r>
              <a:rPr lang="en-US" dirty="0" err="1"/>
              <a:t>Nayak</a:t>
            </a:r>
            <a:r>
              <a:rPr lang="en-US" dirty="0"/>
              <a:t>, Samsung Research America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623885"/>
              </p:ext>
            </p:extLst>
          </p:nvPr>
        </p:nvGraphicFramePr>
        <p:xfrm>
          <a:off x="1000125" y="2414588"/>
          <a:ext cx="8415338" cy="230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" name="Document" r:id="rId4" imgW="10429873" imgH="2752937" progId="Word.Document.8">
                  <p:embed/>
                </p:oleObj>
              </mc:Choice>
              <mc:Fallback>
                <p:oleObj name="Document" r:id="rId4" imgW="10429873" imgH="2752937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2414588"/>
                        <a:ext cx="8415338" cy="23082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you agree to add the following to 11be </a:t>
            </a:r>
            <a:r>
              <a:rPr lang="en-US" dirty="0" smtClean="0"/>
              <a:t>R2: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non-AP STA or non-AP MLD </a:t>
            </a:r>
            <a:r>
              <a:rPr lang="en-US" dirty="0" smtClean="0"/>
              <a:t>may send </a:t>
            </a:r>
            <a:r>
              <a:rPr lang="en-US" dirty="0"/>
              <a:t>a TSPEC request IE to the AP or AP MLD to request for the DL traffic characteristic of a traffic flow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 Upon receiving the TSPEC request IE, the AP or AP MLD can send the requested information using the </a:t>
            </a:r>
            <a:r>
              <a:rPr lang="en-US" dirty="0" smtClean="0"/>
              <a:t>TSPEC </a:t>
            </a:r>
            <a:r>
              <a:rPr lang="en-US" dirty="0"/>
              <a:t>element(s) or its variant </a:t>
            </a:r>
            <a:r>
              <a:rPr lang="en-US" dirty="0" smtClean="0"/>
              <a:t>to </a:t>
            </a:r>
            <a:r>
              <a:rPr lang="en-US" dirty="0"/>
              <a:t>the non-AP STA or non-AP MLD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 err="1"/>
              <a:t>Peshal</a:t>
            </a:r>
            <a:r>
              <a:rPr lang="en-US" dirty="0"/>
              <a:t> </a:t>
            </a:r>
            <a:r>
              <a:rPr lang="en-US" dirty="0" err="1"/>
              <a:t>Nayak</a:t>
            </a:r>
            <a:r>
              <a:rPr lang="en-US" dirty="0"/>
              <a:t>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In this contribution, we propose the support for traffic information request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from a non-AP STA or non-AP MLD to an AP or AP MLD.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 err="1"/>
              <a:t>Peshal</a:t>
            </a:r>
            <a:r>
              <a:rPr lang="en-US" dirty="0"/>
              <a:t> </a:t>
            </a:r>
            <a:r>
              <a:rPr lang="en-US" dirty="0" err="1"/>
              <a:t>Nayak</a:t>
            </a:r>
            <a:r>
              <a:rPr lang="en-US" dirty="0"/>
              <a:t>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600200"/>
            <a:ext cx="10361084" cy="411321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Standard supports a non-AP STA or non-AP MLD to specify a suggested/demanded set of TWT parameters in </a:t>
            </a:r>
            <a:r>
              <a:rPr lang="en-US" dirty="0"/>
              <a:t>TWT Setup (Suggest TWT and Demand TWT in TWT Setup Command</a:t>
            </a:r>
            <a:r>
              <a:rPr lang="en-US" dirty="0" smtClean="0"/>
              <a:t>) [1].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To </a:t>
            </a:r>
            <a:r>
              <a:rPr lang="en-US" dirty="0"/>
              <a:t>assist a non-AP STA or non-AP MLD to specify a suggested/demanded set of TWT </a:t>
            </a:r>
            <a:r>
              <a:rPr lang="en-US" dirty="0" smtClean="0"/>
              <a:t>parameters, it </a:t>
            </a:r>
            <a:r>
              <a:rPr lang="en-US" dirty="0"/>
              <a:t>would be beneficial if the AP or AP MLD can provide information about the expected traffic pattern in the DL for a traffic flow for the non-AP STA or non-AP MLD   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It should be possible for the non-AP STA or non-AP MLD send a request to the AP or AP MLD for </a:t>
            </a:r>
            <a:r>
              <a:rPr lang="en-US" dirty="0" smtClean="0"/>
              <a:t>providing </a:t>
            </a:r>
            <a:r>
              <a:rPr lang="en-US" dirty="0"/>
              <a:t>such information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 err="1"/>
              <a:t>Peshal</a:t>
            </a:r>
            <a:r>
              <a:rPr lang="en-US" dirty="0"/>
              <a:t> </a:t>
            </a:r>
            <a:r>
              <a:rPr lang="en-US" dirty="0" err="1"/>
              <a:t>Nayak</a:t>
            </a:r>
            <a:r>
              <a:rPr lang="en-US" dirty="0"/>
              <a:t>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894762" y="1981200"/>
            <a:ext cx="10591799" cy="411321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In many cases</a:t>
            </a:r>
            <a:r>
              <a:rPr lang="en-US" sz="1600" dirty="0"/>
              <a:t>, STAs </a:t>
            </a:r>
            <a:r>
              <a:rPr lang="en-US" sz="1600" dirty="0" smtClean="0"/>
              <a:t>may </a:t>
            </a:r>
            <a:r>
              <a:rPr lang="en-US" sz="1600" dirty="0"/>
              <a:t>not have the necessary traffic profile information, especially for downlink. </a:t>
            </a: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Timing information available at the STA is affected by a number of factors. E.g., TWT settings, high contention, etc</a:t>
            </a:r>
            <a:r>
              <a:rPr lang="en-US" sz="1600" dirty="0" smtClean="0"/>
              <a:t>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For instance, in high contention case, timing information may be disordered, and hence information like burst size and service starting time maybe inaccurate. 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Therefore, DL timing information available at the STA side may not be accurate for computation of some of the fields in the TSPEC element. E.g., Burst size, traffic type, etc</a:t>
            </a:r>
            <a:r>
              <a:rPr lang="en-US" sz="1600" dirty="0" smtClean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600" dirty="0"/>
              <a:t>Even with knowledge of the application running, the STA may not have the necessary traffic profile information for DL </a:t>
            </a:r>
            <a:r>
              <a:rPr lang="en-US" altLang="zh-CN" sz="1600" dirty="0" smtClean="0"/>
              <a:t>traffic. A </a:t>
            </a:r>
            <a:r>
              <a:rPr lang="en-US" altLang="zh-CN" sz="1600" dirty="0"/>
              <a:t>single application can support more than one type of traffic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zh-CN" sz="1400" dirty="0"/>
              <a:t>A number of applications support more than one type of traffic. E.g., Social media apps support video, audio, messaging related features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zh-CN" sz="1400" dirty="0"/>
              <a:t>A number of applications can be run from within a web browser. E.g., YouTube, news channel websites, etc. </a:t>
            </a:r>
            <a:endParaRPr lang="en-US" altLang="zh-CN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Knowledge </a:t>
            </a:r>
            <a:r>
              <a:rPr lang="en-US" sz="1600" dirty="0"/>
              <a:t>of DL timing information </a:t>
            </a:r>
            <a:r>
              <a:rPr lang="en-US" sz="1600" dirty="0" smtClean="0"/>
              <a:t>(provided by AP) coupled </a:t>
            </a:r>
            <a:r>
              <a:rPr lang="en-US" sz="1600" dirty="0"/>
              <a:t>with UL timing information </a:t>
            </a:r>
            <a:r>
              <a:rPr lang="en-US" sz="1600" dirty="0" smtClean="0"/>
              <a:t>(available at STA) can </a:t>
            </a:r>
            <a:r>
              <a:rPr lang="en-US" sz="1600" dirty="0"/>
              <a:t>enable the STA to make a TWT parameter suggestion/demand suitable for both downlink and </a:t>
            </a:r>
            <a:r>
              <a:rPr lang="en-US" sz="1600" dirty="0" smtClean="0"/>
              <a:t>uplink (jointly) considering its own power saving need and latency sensitivity tolerance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altLang="zh-CN" sz="1600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 err="1"/>
              <a:t>Peshal</a:t>
            </a:r>
            <a:r>
              <a:rPr lang="en-US" dirty="0"/>
              <a:t> </a:t>
            </a:r>
            <a:r>
              <a:rPr lang="en-US" dirty="0" err="1"/>
              <a:t>Nayak</a:t>
            </a:r>
            <a:r>
              <a:rPr lang="en-US" dirty="0"/>
              <a:t>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0726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 err="1"/>
              <a:t>Peshal</a:t>
            </a:r>
            <a:r>
              <a:rPr lang="en-US" dirty="0"/>
              <a:t> </a:t>
            </a:r>
            <a:r>
              <a:rPr lang="en-US" dirty="0" err="1"/>
              <a:t>Nayak</a:t>
            </a:r>
            <a:r>
              <a:rPr lang="en-US" dirty="0"/>
              <a:t>, Samsung Research America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340529" y="4146904"/>
            <a:ext cx="11430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tx1"/>
                </a:solidFill>
              </a:rPr>
              <a:t>Fig. 1 Illustration to show the improvement in TWT setting considering latency and power savings with the knowledge of DL timing information. </a:t>
            </a:r>
            <a:endParaRPr lang="en-US" sz="150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609020" y="2548399"/>
            <a:ext cx="89916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1609020" y="3081799"/>
            <a:ext cx="89916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TextBox 88"/>
          <p:cNvSpPr txBox="1"/>
          <p:nvPr/>
        </p:nvSpPr>
        <p:spPr>
          <a:xfrm>
            <a:off x="488766" y="2888528"/>
            <a:ext cx="1130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TWT setting 1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83456" y="3534649"/>
            <a:ext cx="1130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TWT setting 2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91035" y="2179821"/>
            <a:ext cx="1210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Wi-Fi Original Traffic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2037190" y="2165130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3187690" y="2164244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2</a:t>
            </a:r>
          </a:p>
        </p:txBody>
      </p:sp>
      <p:sp>
        <p:nvSpPr>
          <p:cNvPr id="94" name="Rectangle 93"/>
          <p:cNvSpPr/>
          <p:nvPr/>
        </p:nvSpPr>
        <p:spPr bwMode="auto">
          <a:xfrm>
            <a:off x="4330146" y="2167587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5" name="Rectangle 94"/>
          <p:cNvSpPr/>
          <p:nvPr/>
        </p:nvSpPr>
        <p:spPr bwMode="auto">
          <a:xfrm>
            <a:off x="5475302" y="2164244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4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6616108" y="2167587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97" name="Rectangle 96"/>
          <p:cNvSpPr/>
          <p:nvPr/>
        </p:nvSpPr>
        <p:spPr bwMode="auto">
          <a:xfrm>
            <a:off x="7756914" y="2164244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5" name="Rectangle 104"/>
          <p:cNvSpPr/>
          <p:nvPr/>
        </p:nvSpPr>
        <p:spPr bwMode="auto">
          <a:xfrm>
            <a:off x="8902070" y="2167587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7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8" name="Rectangle 107"/>
          <p:cNvSpPr/>
          <p:nvPr/>
        </p:nvSpPr>
        <p:spPr bwMode="auto">
          <a:xfrm>
            <a:off x="10048548" y="2164244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8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3" name="Rectangle 112"/>
          <p:cNvSpPr/>
          <p:nvPr/>
        </p:nvSpPr>
        <p:spPr bwMode="auto">
          <a:xfrm>
            <a:off x="1835446" y="2164244"/>
            <a:ext cx="1524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6" name="Rectangle 115"/>
          <p:cNvSpPr/>
          <p:nvPr/>
        </p:nvSpPr>
        <p:spPr bwMode="auto">
          <a:xfrm>
            <a:off x="4116606" y="2164244"/>
            <a:ext cx="1524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7" name="Rectangle 116"/>
          <p:cNvSpPr/>
          <p:nvPr/>
        </p:nvSpPr>
        <p:spPr bwMode="auto">
          <a:xfrm>
            <a:off x="6415216" y="2165130"/>
            <a:ext cx="1524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24" name="Rectangle 123"/>
          <p:cNvSpPr/>
          <p:nvPr/>
        </p:nvSpPr>
        <p:spPr bwMode="auto">
          <a:xfrm>
            <a:off x="8691476" y="2164244"/>
            <a:ext cx="156429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4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830626" y="3179140"/>
            <a:ext cx="1149975" cy="129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28" name="Straight Arrow Connector 127"/>
          <p:cNvCxnSpPr/>
          <p:nvPr/>
        </p:nvCxnSpPr>
        <p:spPr bwMode="auto">
          <a:xfrm>
            <a:off x="2968788" y="3170316"/>
            <a:ext cx="1149975" cy="129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31" name="Straight Arrow Connector 130"/>
          <p:cNvCxnSpPr/>
          <p:nvPr/>
        </p:nvCxnSpPr>
        <p:spPr bwMode="auto">
          <a:xfrm>
            <a:off x="4114910" y="3170962"/>
            <a:ext cx="1149975" cy="129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32" name="Straight Arrow Connector 131"/>
          <p:cNvCxnSpPr/>
          <p:nvPr/>
        </p:nvCxnSpPr>
        <p:spPr bwMode="auto">
          <a:xfrm flipV="1">
            <a:off x="5268738" y="3171609"/>
            <a:ext cx="1123911" cy="51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37" name="Straight Arrow Connector 136"/>
          <p:cNvCxnSpPr/>
          <p:nvPr/>
        </p:nvCxnSpPr>
        <p:spPr bwMode="auto">
          <a:xfrm flipV="1">
            <a:off x="6375754" y="3164809"/>
            <a:ext cx="1151418" cy="215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43" name="Straight Arrow Connector 142"/>
          <p:cNvCxnSpPr/>
          <p:nvPr/>
        </p:nvCxnSpPr>
        <p:spPr bwMode="auto">
          <a:xfrm flipV="1">
            <a:off x="7519446" y="3165527"/>
            <a:ext cx="1180879" cy="60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46" name="Straight Arrow Connector 145"/>
          <p:cNvCxnSpPr/>
          <p:nvPr/>
        </p:nvCxnSpPr>
        <p:spPr bwMode="auto">
          <a:xfrm>
            <a:off x="8681987" y="3160376"/>
            <a:ext cx="1149975" cy="129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50" name="Straight Arrow Connector 149"/>
          <p:cNvCxnSpPr/>
          <p:nvPr/>
        </p:nvCxnSpPr>
        <p:spPr bwMode="auto">
          <a:xfrm>
            <a:off x="9816510" y="3163984"/>
            <a:ext cx="1149975" cy="129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30626" y="1849380"/>
            <a:ext cx="0" cy="2078295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7" name="Straight Connector 166"/>
          <p:cNvCxnSpPr/>
          <p:nvPr/>
        </p:nvCxnSpPr>
        <p:spPr bwMode="auto">
          <a:xfrm>
            <a:off x="2980601" y="1849380"/>
            <a:ext cx="0" cy="2078295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8" name="Straight Connector 167"/>
          <p:cNvCxnSpPr/>
          <p:nvPr/>
        </p:nvCxnSpPr>
        <p:spPr bwMode="auto">
          <a:xfrm>
            <a:off x="4123582" y="1849380"/>
            <a:ext cx="0" cy="2078295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9" name="Straight Connector 168"/>
          <p:cNvCxnSpPr/>
          <p:nvPr/>
        </p:nvCxnSpPr>
        <p:spPr bwMode="auto">
          <a:xfrm>
            <a:off x="5264885" y="1849380"/>
            <a:ext cx="0" cy="2078295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0" name="Straight Connector 169"/>
          <p:cNvCxnSpPr/>
          <p:nvPr/>
        </p:nvCxnSpPr>
        <p:spPr bwMode="auto">
          <a:xfrm>
            <a:off x="6416200" y="1849380"/>
            <a:ext cx="0" cy="2078295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1" name="Straight Connector 170"/>
          <p:cNvCxnSpPr/>
          <p:nvPr/>
        </p:nvCxnSpPr>
        <p:spPr bwMode="auto">
          <a:xfrm>
            <a:off x="7559152" y="1849380"/>
            <a:ext cx="0" cy="2078295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2" name="Straight Connector 171"/>
          <p:cNvCxnSpPr/>
          <p:nvPr/>
        </p:nvCxnSpPr>
        <p:spPr bwMode="auto">
          <a:xfrm>
            <a:off x="8681987" y="1849380"/>
            <a:ext cx="0" cy="2078295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3" name="Straight Connector 172"/>
          <p:cNvCxnSpPr/>
          <p:nvPr/>
        </p:nvCxnSpPr>
        <p:spPr bwMode="auto">
          <a:xfrm>
            <a:off x="9841984" y="1849380"/>
            <a:ext cx="0" cy="2078295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4" name="Straight Connector 173"/>
          <p:cNvCxnSpPr/>
          <p:nvPr/>
        </p:nvCxnSpPr>
        <p:spPr bwMode="auto">
          <a:xfrm>
            <a:off x="1609020" y="3719971"/>
            <a:ext cx="89916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5" name="Rectangle 174"/>
          <p:cNvSpPr/>
          <p:nvPr/>
        </p:nvSpPr>
        <p:spPr bwMode="auto">
          <a:xfrm>
            <a:off x="2037190" y="3336702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76" name="Rectangle 175"/>
          <p:cNvSpPr/>
          <p:nvPr/>
        </p:nvSpPr>
        <p:spPr bwMode="auto">
          <a:xfrm>
            <a:off x="3187690" y="3335816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2</a:t>
            </a:r>
          </a:p>
        </p:txBody>
      </p:sp>
      <p:sp>
        <p:nvSpPr>
          <p:cNvPr id="177" name="Rectangle 176"/>
          <p:cNvSpPr/>
          <p:nvPr/>
        </p:nvSpPr>
        <p:spPr bwMode="auto">
          <a:xfrm>
            <a:off x="4330146" y="3339159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78" name="Rectangle 177"/>
          <p:cNvSpPr/>
          <p:nvPr/>
        </p:nvSpPr>
        <p:spPr bwMode="auto">
          <a:xfrm>
            <a:off x="5475302" y="3335816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4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79" name="Rectangle 178"/>
          <p:cNvSpPr/>
          <p:nvPr/>
        </p:nvSpPr>
        <p:spPr bwMode="auto">
          <a:xfrm>
            <a:off x="6616108" y="3339159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80" name="Rectangle 179"/>
          <p:cNvSpPr/>
          <p:nvPr/>
        </p:nvSpPr>
        <p:spPr bwMode="auto">
          <a:xfrm>
            <a:off x="7756914" y="3335816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81" name="Rectangle 180"/>
          <p:cNvSpPr/>
          <p:nvPr/>
        </p:nvSpPr>
        <p:spPr bwMode="auto">
          <a:xfrm>
            <a:off x="8902070" y="3339159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7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10048548" y="3335816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8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1835446" y="3335816"/>
            <a:ext cx="1524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123581" y="3334337"/>
            <a:ext cx="1524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85" name="Rectangle 184"/>
          <p:cNvSpPr/>
          <p:nvPr/>
        </p:nvSpPr>
        <p:spPr bwMode="auto">
          <a:xfrm>
            <a:off x="6415216" y="3336702"/>
            <a:ext cx="1524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86" name="Rectangle 185"/>
          <p:cNvSpPr/>
          <p:nvPr/>
        </p:nvSpPr>
        <p:spPr bwMode="auto">
          <a:xfrm>
            <a:off x="8691476" y="3335816"/>
            <a:ext cx="156429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4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87" name="Straight Arrow Connector 186"/>
          <p:cNvCxnSpPr/>
          <p:nvPr/>
        </p:nvCxnSpPr>
        <p:spPr bwMode="auto">
          <a:xfrm flipV="1">
            <a:off x="1807262" y="3818604"/>
            <a:ext cx="414704" cy="10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88" name="Straight Arrow Connector 187"/>
          <p:cNvCxnSpPr/>
          <p:nvPr/>
        </p:nvCxnSpPr>
        <p:spPr bwMode="auto">
          <a:xfrm flipV="1">
            <a:off x="2228942" y="3818604"/>
            <a:ext cx="724519" cy="10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89" name="Straight Arrow Connector 188"/>
          <p:cNvCxnSpPr/>
          <p:nvPr/>
        </p:nvCxnSpPr>
        <p:spPr bwMode="auto">
          <a:xfrm flipV="1">
            <a:off x="2994186" y="3818604"/>
            <a:ext cx="414704" cy="10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0" name="Straight Arrow Connector 189"/>
          <p:cNvCxnSpPr/>
          <p:nvPr/>
        </p:nvCxnSpPr>
        <p:spPr bwMode="auto">
          <a:xfrm flipV="1">
            <a:off x="3415866" y="3818604"/>
            <a:ext cx="724519" cy="10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1" name="Straight Arrow Connector 190"/>
          <p:cNvCxnSpPr/>
          <p:nvPr/>
        </p:nvCxnSpPr>
        <p:spPr bwMode="auto">
          <a:xfrm flipV="1">
            <a:off x="4120163" y="3818604"/>
            <a:ext cx="414704" cy="10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2" name="Straight Arrow Connector 191"/>
          <p:cNvCxnSpPr/>
          <p:nvPr/>
        </p:nvCxnSpPr>
        <p:spPr bwMode="auto">
          <a:xfrm flipV="1">
            <a:off x="4541843" y="3818604"/>
            <a:ext cx="724519" cy="10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3" name="Straight Arrow Connector 192"/>
          <p:cNvCxnSpPr/>
          <p:nvPr/>
        </p:nvCxnSpPr>
        <p:spPr bwMode="auto">
          <a:xfrm flipV="1">
            <a:off x="5271590" y="3818604"/>
            <a:ext cx="414704" cy="10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4" name="Straight Arrow Connector 193"/>
          <p:cNvCxnSpPr/>
          <p:nvPr/>
        </p:nvCxnSpPr>
        <p:spPr bwMode="auto">
          <a:xfrm flipV="1">
            <a:off x="5693270" y="3818604"/>
            <a:ext cx="724519" cy="10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5" name="Straight Arrow Connector 194"/>
          <p:cNvCxnSpPr/>
          <p:nvPr/>
        </p:nvCxnSpPr>
        <p:spPr bwMode="auto">
          <a:xfrm flipV="1">
            <a:off x="6440249" y="3818604"/>
            <a:ext cx="414704" cy="10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6" name="Straight Arrow Connector 195"/>
          <p:cNvCxnSpPr/>
          <p:nvPr/>
        </p:nvCxnSpPr>
        <p:spPr bwMode="auto">
          <a:xfrm flipV="1">
            <a:off x="6861929" y="3818604"/>
            <a:ext cx="724519" cy="10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7" name="Straight Arrow Connector 196"/>
          <p:cNvCxnSpPr/>
          <p:nvPr/>
        </p:nvCxnSpPr>
        <p:spPr bwMode="auto">
          <a:xfrm flipV="1">
            <a:off x="7542688" y="3818604"/>
            <a:ext cx="414704" cy="10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8" name="Straight Arrow Connector 197"/>
          <p:cNvCxnSpPr/>
          <p:nvPr/>
        </p:nvCxnSpPr>
        <p:spPr bwMode="auto">
          <a:xfrm flipV="1">
            <a:off x="7964368" y="3818604"/>
            <a:ext cx="724519" cy="10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9" name="Straight Arrow Connector 198"/>
          <p:cNvCxnSpPr/>
          <p:nvPr/>
        </p:nvCxnSpPr>
        <p:spPr bwMode="auto">
          <a:xfrm flipV="1">
            <a:off x="8661105" y="3818604"/>
            <a:ext cx="414704" cy="10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00" name="Straight Arrow Connector 199"/>
          <p:cNvCxnSpPr/>
          <p:nvPr/>
        </p:nvCxnSpPr>
        <p:spPr bwMode="auto">
          <a:xfrm flipV="1">
            <a:off x="9082785" y="3818604"/>
            <a:ext cx="724519" cy="10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01" name="Straight Arrow Connector 200"/>
          <p:cNvCxnSpPr/>
          <p:nvPr/>
        </p:nvCxnSpPr>
        <p:spPr bwMode="auto">
          <a:xfrm flipV="1">
            <a:off x="9837445" y="3821770"/>
            <a:ext cx="414704" cy="10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02" name="Straight Arrow Connector 201"/>
          <p:cNvCxnSpPr/>
          <p:nvPr/>
        </p:nvCxnSpPr>
        <p:spPr bwMode="auto">
          <a:xfrm flipV="1">
            <a:off x="10259125" y="3821770"/>
            <a:ext cx="724519" cy="10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03" name="Rectangle 202"/>
          <p:cNvSpPr/>
          <p:nvPr/>
        </p:nvSpPr>
        <p:spPr bwMode="auto">
          <a:xfrm>
            <a:off x="2037190" y="2697274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04" name="Rectangle 203"/>
          <p:cNvSpPr/>
          <p:nvPr/>
        </p:nvSpPr>
        <p:spPr bwMode="auto">
          <a:xfrm>
            <a:off x="4136825" y="2688164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2</a:t>
            </a:r>
          </a:p>
        </p:txBody>
      </p:sp>
      <p:sp>
        <p:nvSpPr>
          <p:cNvPr id="205" name="Rectangle 204"/>
          <p:cNvSpPr/>
          <p:nvPr/>
        </p:nvSpPr>
        <p:spPr bwMode="auto">
          <a:xfrm>
            <a:off x="4567218" y="2692817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06" name="Rectangle 205"/>
          <p:cNvSpPr/>
          <p:nvPr/>
        </p:nvSpPr>
        <p:spPr bwMode="auto">
          <a:xfrm>
            <a:off x="6415216" y="2688164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4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07" name="Rectangle 206"/>
          <p:cNvSpPr/>
          <p:nvPr/>
        </p:nvSpPr>
        <p:spPr bwMode="auto">
          <a:xfrm>
            <a:off x="6819553" y="2690857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08" name="Rectangle 207"/>
          <p:cNvSpPr/>
          <p:nvPr/>
        </p:nvSpPr>
        <p:spPr bwMode="auto">
          <a:xfrm>
            <a:off x="8680795" y="2696675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09" name="Rectangle 208"/>
          <p:cNvSpPr/>
          <p:nvPr/>
        </p:nvSpPr>
        <p:spPr bwMode="auto">
          <a:xfrm>
            <a:off x="9109771" y="2700286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7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11" name="Rectangle 210"/>
          <p:cNvSpPr/>
          <p:nvPr/>
        </p:nvSpPr>
        <p:spPr bwMode="auto">
          <a:xfrm>
            <a:off x="1835446" y="2696388"/>
            <a:ext cx="1524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12" name="Rectangle 211"/>
          <p:cNvSpPr/>
          <p:nvPr/>
        </p:nvSpPr>
        <p:spPr bwMode="auto">
          <a:xfrm>
            <a:off x="4353678" y="2689474"/>
            <a:ext cx="1524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13" name="Rectangle 212"/>
          <p:cNvSpPr/>
          <p:nvPr/>
        </p:nvSpPr>
        <p:spPr bwMode="auto">
          <a:xfrm>
            <a:off x="6618661" y="2688400"/>
            <a:ext cx="1524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14" name="Rectangle 213"/>
          <p:cNvSpPr/>
          <p:nvPr/>
        </p:nvSpPr>
        <p:spPr bwMode="auto">
          <a:xfrm>
            <a:off x="8899177" y="2696943"/>
            <a:ext cx="156429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4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1594163" y="3849976"/>
            <a:ext cx="74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TWT SP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2399587" y="3834419"/>
            <a:ext cx="5029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doze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2045626" y="3127239"/>
            <a:ext cx="73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TWT SP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3313682" y="2831734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/>
                </a:solidFill>
              </a:rPr>
              <a:t>doze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19" name="Rectangle 2"/>
          <p:cNvSpPr>
            <a:spLocks noGrp="1" noChangeArrowheads="1"/>
          </p:cNvSpPr>
          <p:nvPr>
            <p:ph idx="1"/>
          </p:nvPr>
        </p:nvSpPr>
        <p:spPr>
          <a:xfrm>
            <a:off x="378472" y="4693666"/>
            <a:ext cx="11534540" cy="1448036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above figure shows two example TWT settings: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 smtClean="0"/>
              <a:t>In TWT setting 1, STA considers UL timing information for TWT parameter specification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 smtClean="0"/>
              <a:t>In TWT setting 2, STA considers both DL and UL timing information for TWT parameter specification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kern="1200" dirty="0">
                <a:latin typeface="Times New Roman" pitchFamily="16" charset="0"/>
              </a:rPr>
              <a:t>Availability of DL timing information can enable the STA to suggest/demand an improved TWT setting for both DL and UL.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altLang="zh-CN" sz="1600" dirty="0" smtClean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sz="1600" dirty="0" smtClean="0"/>
          </a:p>
        </p:txBody>
      </p:sp>
      <p:sp>
        <p:nvSpPr>
          <p:cNvPr id="221" name="Rectangle 220"/>
          <p:cNvSpPr/>
          <p:nvPr/>
        </p:nvSpPr>
        <p:spPr bwMode="auto">
          <a:xfrm>
            <a:off x="11028033" y="1926353"/>
            <a:ext cx="1524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22" name="Rectangle 221"/>
          <p:cNvSpPr/>
          <p:nvPr/>
        </p:nvSpPr>
        <p:spPr bwMode="auto">
          <a:xfrm>
            <a:off x="11024004" y="2473115"/>
            <a:ext cx="156429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11153541" y="1977602"/>
            <a:ext cx="990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tx1"/>
                </a:solidFill>
              </a:rPr>
              <a:t>Downlink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1180433" y="2508569"/>
            <a:ext cx="990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tx1"/>
                </a:solidFill>
              </a:rPr>
              <a:t>Uplink</a:t>
            </a:r>
            <a:endParaRPr lang="en-US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6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TSPEC Request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We propose to define a new IE called TSPEC request IE</a:t>
            </a:r>
          </a:p>
          <a:p>
            <a:pPr lvl="1"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TSPEC request IE is sent by the non-AP STA or non-AP MLD to the AP or AP </a:t>
            </a:r>
            <a:r>
              <a:rPr lang="en-US" dirty="0" smtClean="0"/>
              <a:t>MLD</a:t>
            </a:r>
          </a:p>
          <a:p>
            <a:pPr lvl="1">
              <a:buFontTx/>
              <a:buChar char="-"/>
            </a:pPr>
            <a:r>
              <a:rPr lang="en-US" dirty="0"/>
              <a:t>It includes a TID bitmap to indicate the information for which TID(s) are being requested</a:t>
            </a:r>
          </a:p>
          <a:p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Upon receiving the TSPEC request IE, the AP or AP MLD can send the requested information using the </a:t>
            </a:r>
            <a:r>
              <a:rPr lang="en-US" sz="2000" dirty="0" smtClean="0"/>
              <a:t>TSPEC </a:t>
            </a:r>
            <a:r>
              <a:rPr lang="en-US" sz="2000" dirty="0"/>
              <a:t>element(s) or its variant </a:t>
            </a:r>
            <a:r>
              <a:rPr lang="en-US" sz="2000" dirty="0" smtClean="0"/>
              <a:t>to </a:t>
            </a:r>
            <a:r>
              <a:rPr lang="en-US" sz="2000" dirty="0"/>
              <a:t>the non-AP STA or non-AP MLD</a:t>
            </a:r>
          </a:p>
          <a:p>
            <a:pPr lvl="1"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TSPEC element(s) correspond to the characteristics of the traffic flow in DL for the requested TID(s</a:t>
            </a:r>
            <a:r>
              <a:rPr lang="en-US" dirty="0" smtClean="0"/>
              <a:t>)</a:t>
            </a:r>
          </a:p>
          <a:p>
            <a:pPr lvl="1">
              <a:buFontTx/>
              <a:buChar char="-"/>
            </a:pPr>
            <a:endParaRPr lang="en-US" sz="16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 err="1"/>
              <a:t>Peshal</a:t>
            </a:r>
            <a:r>
              <a:rPr lang="en-US" dirty="0"/>
              <a:t> </a:t>
            </a:r>
            <a:r>
              <a:rPr lang="en-US" dirty="0" err="1"/>
              <a:t>Nayak</a:t>
            </a:r>
            <a:r>
              <a:rPr lang="en-US" dirty="0"/>
              <a:t>, Samsung Research America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9331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[1] </a:t>
            </a:r>
            <a:r>
              <a:rPr lang="en-US" dirty="0"/>
              <a:t>IEEE 802.11-2020, “Wireless LAN Medium Access Control (MAC) and Physical Layer (PHY) Specification”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Peshal Nayak, Samsung Research America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842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Do you agree that </a:t>
            </a:r>
            <a:r>
              <a:rPr lang="en-US" dirty="0"/>
              <a:t>a non-AP STA or non-AP MLD </a:t>
            </a:r>
            <a:r>
              <a:rPr lang="en-US" dirty="0" smtClean="0"/>
              <a:t>can benefit from information related to the DL traffic pattern (e.g., DL timing information) when specifying </a:t>
            </a:r>
            <a:r>
              <a:rPr lang="en-US" dirty="0"/>
              <a:t>a suggested/demanded set of TWT parameters in TWT </a:t>
            </a:r>
            <a:r>
              <a:rPr lang="en-US" dirty="0" smtClean="0"/>
              <a:t>Setup: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Yes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No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Abstain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Peshal Nayak, Samsung Research America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150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Do you agree that the capability to request the </a:t>
            </a:r>
            <a:r>
              <a:rPr lang="en-US" dirty="0"/>
              <a:t>TSPEC element(s) or its variant </a:t>
            </a:r>
            <a:r>
              <a:rPr lang="en-US" dirty="0" smtClean="0"/>
              <a:t>from </a:t>
            </a:r>
            <a:r>
              <a:rPr lang="en-US" dirty="0"/>
              <a:t>the AP or AP MLD </a:t>
            </a:r>
            <a:r>
              <a:rPr lang="en-US" dirty="0" smtClean="0"/>
              <a:t>can be beneficial for the </a:t>
            </a:r>
            <a:r>
              <a:rPr lang="en-US" dirty="0"/>
              <a:t>non-AP STA or non-AP </a:t>
            </a:r>
            <a:r>
              <a:rPr lang="en-US" dirty="0" smtClean="0"/>
              <a:t>MLD?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Yes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No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Abstain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Peshal Nayak, Samsung Research America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100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15469</TotalTime>
  <Words>992</Words>
  <Application>Microsoft Office PowerPoint</Application>
  <PresentationFormat>Widescreen</PresentationFormat>
  <Paragraphs>156</Paragraphs>
  <Slides>10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 Unicode MS</vt:lpstr>
      <vt:lpstr>MS Gothic</vt:lpstr>
      <vt:lpstr>Arial</vt:lpstr>
      <vt:lpstr>Times New Roman</vt:lpstr>
      <vt:lpstr>Office Theme</vt:lpstr>
      <vt:lpstr>Document</vt:lpstr>
      <vt:lpstr>TSPEC Request</vt:lpstr>
      <vt:lpstr>Abstract</vt:lpstr>
      <vt:lpstr>Background</vt:lpstr>
      <vt:lpstr>Motivation</vt:lpstr>
      <vt:lpstr>Motivation</vt:lpstr>
      <vt:lpstr>TSPEC Request</vt:lpstr>
      <vt:lpstr>References</vt:lpstr>
      <vt:lpstr>SP 1</vt:lpstr>
      <vt:lpstr>SP 2</vt:lpstr>
      <vt:lpstr>SP 3</vt:lpstr>
    </vt:vector>
  </TitlesOfParts>
  <Company>Samsung Research America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TSPEC Request</dc:title>
  <dc:creator>Rubayet Shafin/Future Cellular Systems /SRA/Engineer/Samsung Electronics;r.shafin@samsung.com</dc:creator>
  <cp:lastModifiedBy>Peshal Nayak/New Communication Technology /SRA/Engineer/Samsung Electronics</cp:lastModifiedBy>
  <cp:revision>119</cp:revision>
  <cp:lastPrinted>1601-01-01T00:00:00Z</cp:lastPrinted>
  <dcterms:created xsi:type="dcterms:W3CDTF">2021-02-24T17:42:37Z</dcterms:created>
  <dcterms:modified xsi:type="dcterms:W3CDTF">2021-09-27T19:02:17Z</dcterms:modified>
</cp:coreProperties>
</file>