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69" r:id="rId4"/>
    <p:sldId id="293" r:id="rId5"/>
    <p:sldId id="265" r:id="rId6"/>
    <p:sldId id="289" r:id="rId7"/>
    <p:sldId id="270" r:id="rId8"/>
    <p:sldId id="292" r:id="rId9"/>
    <p:sldId id="291" r:id="rId10"/>
    <p:sldId id="268" r:id="rId11"/>
    <p:sldId id="264" r:id="rId12"/>
    <p:sldId id="263" r:id="rId13"/>
    <p:sldId id="290" r:id="rId1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16" d="100"/>
          <a:sy n="116" d="100"/>
        </p:scale>
        <p:origin x="101" y="101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10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49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12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13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23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2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18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57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1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573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31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8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25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802.11-21/0394r1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9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4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Rubayet</a:t>
            </a:r>
            <a:r>
              <a:rPr lang="en-GB" dirty="0" smtClean="0"/>
              <a:t> </a:t>
            </a:r>
            <a:r>
              <a:rPr lang="en-GB" dirty="0" err="1" smtClean="0"/>
              <a:t>Shafin</a:t>
            </a:r>
            <a:r>
              <a:rPr lang="en-GB" dirty="0" smtClean="0"/>
              <a:t>, Samsung Research America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Rubayet Shafin, Samsung Research America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802.11-21/0394r2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/>
              <a:t>MLO: Broadcast TWT for MLDs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2021-03-05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May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err="1" smtClean="0"/>
              <a:t>Rubayet</a:t>
            </a:r>
            <a:r>
              <a:rPr lang="en-US" smtClean="0"/>
              <a:t> Shafin, Samsung Research America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216010"/>
              </p:ext>
            </p:extLst>
          </p:nvPr>
        </p:nvGraphicFramePr>
        <p:xfrm>
          <a:off x="996950" y="2413000"/>
          <a:ext cx="10271125" cy="30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Document" r:id="rId4" imgW="10429873" imgH="3098090" progId="Word.Document.8">
                  <p:embed/>
                </p:oleObj>
              </mc:Choice>
              <mc:Fallback>
                <p:oleObj name="Document" r:id="rId4" imgW="10429873" imgH="309809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0" y="2413000"/>
                        <a:ext cx="10271125" cy="3038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217" y="333375"/>
            <a:ext cx="10361084" cy="1065213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10361084" cy="5051647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/>
              <a:t>In this contribution, we propose the facilitation of broadcast TWT operation for MLDs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For </a:t>
            </a:r>
            <a:r>
              <a:rPr lang="en-US" altLang="zh-CN" dirty="0"/>
              <a:t>any </a:t>
            </a:r>
            <a:r>
              <a:rPr lang="en-US" altLang="zh-CN" dirty="0" smtClean="0"/>
              <a:t>MLD, </a:t>
            </a:r>
            <a:r>
              <a:rPr lang="en-US" altLang="zh-CN" dirty="0"/>
              <a:t>it is optional to support broadcast TWT </a:t>
            </a:r>
            <a:r>
              <a:rPr lang="en-US" altLang="zh-CN" dirty="0" smtClean="0"/>
              <a:t>operation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A non-AP MLD may provide its broadcast TWT operation capabilities during ML </a:t>
            </a:r>
            <a:r>
              <a:rPr lang="en-US" dirty="0" smtClean="0"/>
              <a:t>setup</a:t>
            </a:r>
          </a:p>
          <a:p>
            <a:pPr marL="0" indent="0"/>
            <a:endParaRPr lang="en-US" altLang="zh-CN" sz="200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 smtClean="0"/>
              <a:t>An Aligned Schedule is defined for Broadcast TWT operation for MLDs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During Broadcast TWT announcement, an </a:t>
            </a:r>
            <a:r>
              <a:rPr lang="en-US" altLang="zh-CN" sz="1600" dirty="0"/>
              <a:t>AP MLD may indicate </a:t>
            </a:r>
            <a:r>
              <a:rPr lang="en-US" altLang="zh-CN" sz="1600" dirty="0" smtClean="0"/>
              <a:t>whether or not a particular </a:t>
            </a:r>
            <a:r>
              <a:rPr lang="en-US" altLang="zh-CN" sz="1600" dirty="0"/>
              <a:t>Broadcast TWT </a:t>
            </a:r>
            <a:r>
              <a:rPr lang="en-US" altLang="zh-CN" sz="1600" dirty="0" smtClean="0"/>
              <a:t>schedule is an Aligned Schedule. 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600" dirty="0"/>
              <a:t>A non-AP MLD </a:t>
            </a:r>
            <a:r>
              <a:rPr lang="en-US" sz="1600" dirty="0" smtClean="0"/>
              <a:t>shall </a:t>
            </a:r>
            <a:r>
              <a:rPr lang="en-US" sz="1600" dirty="0"/>
              <a:t>indicate whether or not it wants any particular Broadcast TWT </a:t>
            </a:r>
            <a:r>
              <a:rPr lang="en-US" sz="1600" dirty="0" smtClean="0"/>
              <a:t>schedule (Suggest TWT or Demand TWT) </a:t>
            </a:r>
            <a:r>
              <a:rPr lang="en-US" sz="1600" dirty="0"/>
              <a:t>to be aligned across multiple </a:t>
            </a:r>
            <a:r>
              <a:rPr lang="en-US" sz="1600" dirty="0" smtClean="0"/>
              <a:t>links or whether it wants to join any existing Aligned Schedule.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Aligned Schedule can be established on any subset of links between the AP MLD and non-AP MLD.</a:t>
            </a:r>
            <a:endParaRPr lang="en-US" altLang="zh-CN" sz="16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DC72EFA-1DF8-481C-8B66-C8A1D5DAFDEA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327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[1] IEEE P802.11ax/D8.0 – 26.8.3 (Broadcast TWT operation)</a:t>
            </a:r>
          </a:p>
          <a:p>
            <a:pPr marL="0" indent="0">
              <a:buNone/>
            </a:pPr>
            <a:r>
              <a:rPr lang="en-US" altLang="zh-CN" dirty="0"/>
              <a:t>[2] IEEE P802.11ax/D8.0 – 10.47 (Target Wake Time)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Do you agree </a:t>
            </a:r>
            <a:r>
              <a:rPr lang="en-US" altLang="zh-CN" dirty="0" smtClean="0"/>
              <a:t>that in </a:t>
            </a:r>
            <a:r>
              <a:rPr lang="en-US" altLang="zh-CN" dirty="0"/>
              <a:t>R1: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An </a:t>
            </a:r>
            <a:r>
              <a:rPr lang="en-US" altLang="zh-CN" dirty="0"/>
              <a:t>MLD may support broadcast TWT </a:t>
            </a:r>
            <a:r>
              <a:rPr lang="en-US" altLang="zh-CN" dirty="0" smtClean="0"/>
              <a:t>operation</a:t>
            </a:r>
            <a:endParaRPr lang="en-US" altLang="zh-CN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Broadcast TWT negotiation can take place on any </a:t>
            </a:r>
            <a:r>
              <a:rPr lang="en-US" altLang="zh-CN" dirty="0" smtClean="0"/>
              <a:t>link </a:t>
            </a:r>
            <a:r>
              <a:rPr lang="en-US" altLang="zh-CN" dirty="0"/>
              <a:t>between an STA affiliated with a non-AP MLD and an AP affiliated with an AP MLD that support broadcast TWT </a:t>
            </a:r>
            <a:r>
              <a:rPr lang="en-US" altLang="zh-CN" dirty="0" smtClean="0"/>
              <a:t>operation. 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Do you agree </a:t>
            </a:r>
            <a:r>
              <a:rPr lang="en-US" altLang="zh-CN" dirty="0" smtClean="0"/>
              <a:t>that in </a:t>
            </a:r>
            <a:r>
              <a:rPr lang="en-US" altLang="zh-CN" dirty="0"/>
              <a:t>R1: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For Broadcast TWT operation for MLDs</a:t>
            </a:r>
            <a:r>
              <a:rPr lang="en-US" altLang="zh-CN" dirty="0"/>
              <a:t>, </a:t>
            </a:r>
            <a:r>
              <a:rPr lang="en-US" altLang="zh-CN" dirty="0" smtClean="0"/>
              <a:t>an </a:t>
            </a:r>
            <a:r>
              <a:rPr lang="en-US" altLang="zh-CN" dirty="0"/>
              <a:t>Aligned </a:t>
            </a:r>
            <a:r>
              <a:rPr lang="en-US" altLang="zh-CN" dirty="0" smtClean="0"/>
              <a:t>Schedule </a:t>
            </a:r>
            <a:r>
              <a:rPr lang="en-US" altLang="zh-CN" dirty="0"/>
              <a:t>is defined as a Broadcast TWT schedule that shall be aligned across multiple </a:t>
            </a:r>
            <a:r>
              <a:rPr lang="en-US" altLang="zh-CN" dirty="0" smtClean="0"/>
              <a:t>links </a:t>
            </a:r>
            <a:r>
              <a:rPr lang="en-US" altLang="zh-CN" dirty="0"/>
              <a:t>between the AP MLD and non-AP MLD.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During Broadcast TWT announcement, an AP MLD may indicate whether or not a particular Broadcast TWT schedule is an Aligned Schedule.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 non-AP MLD shall indicate whether or not it wants any particular Broadcast TWT schedule </a:t>
            </a:r>
            <a:r>
              <a:rPr lang="en-US" altLang="zh-CN" dirty="0" smtClean="0"/>
              <a:t>to </a:t>
            </a:r>
            <a:r>
              <a:rPr lang="en-US" altLang="zh-CN" dirty="0"/>
              <a:t>be aligned across multiple </a:t>
            </a:r>
            <a:r>
              <a:rPr lang="en-US" altLang="zh-CN" dirty="0" smtClean="0"/>
              <a:t>links </a:t>
            </a:r>
            <a:r>
              <a:rPr lang="en-US" altLang="zh-CN" dirty="0"/>
              <a:t>or whether it wants to join any existing Aligned </a:t>
            </a:r>
            <a:r>
              <a:rPr lang="en-US" altLang="zh-CN" dirty="0" smtClean="0"/>
              <a:t>Schedule.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The Aligned Schedule can be established on any </a:t>
            </a:r>
            <a:r>
              <a:rPr lang="en-US" altLang="zh-CN" dirty="0" smtClean="0"/>
              <a:t>subset of links between the AP MLD and non-AP MLD.</a:t>
            </a:r>
            <a:endParaRPr lang="en-US" altLang="zh-CN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293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7"/>
            <a:ext cx="10361084" cy="1065213"/>
          </a:xfrm>
        </p:spPr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600200"/>
            <a:ext cx="10361084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Broadcast TWT operation </a:t>
            </a:r>
            <a:r>
              <a:rPr lang="en-US" altLang="zh-CN" dirty="0" smtClean="0"/>
              <a:t>enables </a:t>
            </a:r>
            <a:r>
              <a:rPr lang="en-US" altLang="zh-CN" dirty="0"/>
              <a:t>an AP to set up a shared TWT session for a group of STAs [1], [2</a:t>
            </a:r>
            <a:r>
              <a:rPr lang="en-US" altLang="zh-CN" dirty="0" smtClean="0"/>
              <a:t>]</a:t>
            </a:r>
          </a:p>
          <a:p>
            <a:pPr marL="800100" lvl="1" indent="-342900">
              <a:buFontTx/>
              <a:buChar char="-"/>
            </a:pPr>
            <a:r>
              <a:rPr lang="en-US" altLang="zh-CN" dirty="0" smtClean="0"/>
              <a:t>Allows </a:t>
            </a:r>
            <a:r>
              <a:rPr lang="en-US" altLang="zh-CN" dirty="0"/>
              <a:t>an AP to manage activity in the </a:t>
            </a:r>
            <a:r>
              <a:rPr lang="en-US" altLang="zh-CN" dirty="0" smtClean="0"/>
              <a:t>BSS</a:t>
            </a:r>
          </a:p>
          <a:p>
            <a:pPr marL="800100" lvl="1" indent="-342900">
              <a:buFontTx/>
              <a:buChar char="-"/>
            </a:pPr>
            <a:r>
              <a:rPr lang="en-US" altLang="zh-CN" dirty="0"/>
              <a:t>Minimize contention between STAs, minimize STAs’ awake time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dirty="0" smtClean="0"/>
              <a:t>For MLDs, individual TWT operation could be set up on a setup link for more than one setup links [Motion 115, #SP60].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dirty="0"/>
              <a:t>In this contribution, we address the broadcast TWT operation for multi-link devices (MLDs)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57"/>
            <a:ext cx="10361084" cy="1065213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600200"/>
            <a:ext cx="10361084" cy="457200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 broadcast TWT for MLDs, </a:t>
            </a:r>
            <a:r>
              <a:rPr lang="en-US" dirty="0"/>
              <a:t>STAs affiliated with non-AP MLD can become members of a particular TWT schedule where the TWT service period (SP) across multiple links corresponding to the STAs are </a:t>
            </a:r>
            <a:r>
              <a:rPr lang="en-US" dirty="0" smtClean="0"/>
              <a:t>aligned.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terms of traffic </a:t>
            </a:r>
            <a:r>
              <a:rPr lang="en-US" dirty="0" smtClean="0"/>
              <a:t>flow, the AP MLD/non-AP MLD can be benefitted from this SP alignment (more on this on the next slide)</a:t>
            </a:r>
            <a:endParaRPr lang="en-US" dirty="0"/>
          </a:p>
          <a:p>
            <a:pPr marL="57150" indent="0"/>
            <a:endParaRPr lang="en-US" altLang="zh-CN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addition, multiple MLDs can also become members of </a:t>
            </a:r>
            <a:r>
              <a:rPr lang="en-US" dirty="0" smtClean="0"/>
              <a:t>the same </a:t>
            </a:r>
            <a:r>
              <a:rPr lang="en-US" dirty="0"/>
              <a:t>broadcast TWT schedule</a:t>
            </a:r>
            <a:r>
              <a:rPr lang="en-US" dirty="0" smtClean="0"/>
              <a:t>. </a:t>
            </a: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3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195" y="233924"/>
            <a:ext cx="10361084" cy="1065213"/>
          </a:xfrm>
        </p:spPr>
        <p:txBody>
          <a:bodyPr/>
          <a:lstStyle/>
          <a:p>
            <a:r>
              <a:rPr lang="en-GB" dirty="0" smtClean="0"/>
              <a:t>Motivation (contd.)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6750511" y="891590"/>
            <a:ext cx="4722284" cy="558382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/>
              <a:t>Latency-sensitive traffic can be </a:t>
            </a:r>
            <a:r>
              <a:rPr lang="en-US" sz="1400" dirty="0" err="1" smtClean="0"/>
              <a:t>bursty</a:t>
            </a:r>
            <a:r>
              <a:rPr lang="en-US" sz="1400" dirty="0" smtClean="0"/>
              <a:t> and periodic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/>
              <a:t>If there is a latency-sensitive TID, the non-AP MLD may want to map the TID to more than one </a:t>
            </a:r>
            <a:r>
              <a:rPr lang="en-US" sz="1400" dirty="0"/>
              <a:t>(or all) </a:t>
            </a:r>
            <a:r>
              <a:rPr lang="en-US" sz="1400" dirty="0" smtClean="0"/>
              <a:t>setup links. 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For the latency-sensitive TID, STAs affiliated with the non-AP MLD may want to wake up at the same time so that the traffic corresponding to the latency-sensitive TID can flow over all the enabled links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This will increase the channel access opportunity for latency-sensitive flow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R</a:t>
            </a:r>
            <a:r>
              <a:rPr lang="en-US" sz="1400" dirty="0" smtClean="0"/>
              <a:t>educed </a:t>
            </a:r>
            <a:r>
              <a:rPr lang="en-US" sz="1400" dirty="0"/>
              <a:t>contention </a:t>
            </a:r>
            <a:r>
              <a:rPr lang="en-US" sz="1400" dirty="0" smtClean="0"/>
              <a:t>for latency-sensitive flow </a:t>
            </a:r>
            <a:endParaRPr lang="en-US" altLang="zh-CN" sz="14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 smtClean="0"/>
              <a:t>In such scenario, the non-AP MLD shall be benefitted if it becomes a member of a TWT schedule which can be aligned across multiple (or all) enabled links. 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400" dirty="0" smtClean="0"/>
              <a:t>Based on the TSF timer values for all links, AP MLD </a:t>
            </a:r>
            <a:r>
              <a:rPr lang="en-US" sz="1400" dirty="0" smtClean="0"/>
              <a:t>can </a:t>
            </a:r>
            <a:r>
              <a:rPr lang="en-US" sz="1400" dirty="0" smtClean="0"/>
              <a:t>align the wake time for that schedule across multiple links.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In the Broadcast TWT announcement, AP MLD may indicate which schedule </a:t>
            </a:r>
            <a:r>
              <a:rPr lang="en-US" altLang="zh-CN" sz="1400" dirty="0" smtClean="0"/>
              <a:t>shall </a:t>
            </a:r>
            <a:r>
              <a:rPr lang="en-US" altLang="zh-CN" sz="1400" dirty="0" smtClean="0"/>
              <a:t>be aligned across multiple links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The non-AP MLD can accordingly choose to become a member of that aligned schedule for frame exchange for latency-sensitive flow.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  <p:grpSp>
        <p:nvGrpSpPr>
          <p:cNvPr id="9246" name="Group 9245"/>
          <p:cNvGrpSpPr/>
          <p:nvPr/>
        </p:nvGrpSpPr>
        <p:grpSpPr>
          <a:xfrm>
            <a:off x="3662483" y="1312220"/>
            <a:ext cx="2261886" cy="3848876"/>
            <a:chOff x="207185" y="1283282"/>
            <a:chExt cx="2261886" cy="3848876"/>
          </a:xfrm>
        </p:grpSpPr>
        <p:sp>
          <p:nvSpPr>
            <p:cNvPr id="107" name="Rectangle 106"/>
            <p:cNvSpPr/>
            <p:nvPr/>
          </p:nvSpPr>
          <p:spPr bwMode="auto">
            <a:xfrm>
              <a:off x="207185" y="3321645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890700" y="2351653"/>
              <a:ext cx="920556" cy="239971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MAC-SAP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1046180" y="3324227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1859471" y="3316445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9217" name="Elbow Connector 9216"/>
            <p:cNvCxnSpPr>
              <a:stCxn id="109" idx="2"/>
              <a:endCxn id="107" idx="0"/>
            </p:cNvCxnSpPr>
            <p:nvPr/>
          </p:nvCxnSpPr>
          <p:spPr bwMode="auto">
            <a:xfrm rot="5400000">
              <a:off x="566472" y="2537138"/>
              <a:ext cx="730021" cy="838993"/>
            </a:xfrm>
            <a:prstGeom prst="bentConnector3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20" name="Elbow Connector 9219"/>
            <p:cNvCxnSpPr>
              <a:stCxn id="109" idx="2"/>
              <a:endCxn id="112" idx="0"/>
            </p:cNvCxnSpPr>
            <p:nvPr/>
          </p:nvCxnSpPr>
          <p:spPr bwMode="auto">
            <a:xfrm rot="16200000" flipH="1">
              <a:off x="1395214" y="2547387"/>
              <a:ext cx="724821" cy="813293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25" name="Straight Arrow Connector 9224"/>
            <p:cNvCxnSpPr/>
            <p:nvPr/>
          </p:nvCxnSpPr>
          <p:spPr bwMode="auto">
            <a:xfrm>
              <a:off x="1350978" y="2954034"/>
              <a:ext cx="0" cy="3363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27" name="Straight Arrow Connector 9226"/>
            <p:cNvCxnSpPr>
              <a:stCxn id="107" idx="2"/>
            </p:cNvCxnSpPr>
            <p:nvPr/>
          </p:nvCxnSpPr>
          <p:spPr bwMode="auto">
            <a:xfrm>
              <a:off x="511985" y="3569564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5" name="Straight Arrow Connector 124"/>
            <p:cNvCxnSpPr/>
            <p:nvPr/>
          </p:nvCxnSpPr>
          <p:spPr bwMode="auto">
            <a:xfrm>
              <a:off x="1346640" y="3569564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6" name="Straight Arrow Connector 125"/>
            <p:cNvCxnSpPr/>
            <p:nvPr/>
          </p:nvCxnSpPr>
          <p:spPr bwMode="auto">
            <a:xfrm>
              <a:off x="2146721" y="3569564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9230" name="Group 9229"/>
            <p:cNvGrpSpPr/>
            <p:nvPr/>
          </p:nvGrpSpPr>
          <p:grpSpPr>
            <a:xfrm rot="16200000">
              <a:off x="-218458" y="4105897"/>
              <a:ext cx="1156086" cy="246221"/>
              <a:chOff x="4906485" y="3655407"/>
              <a:chExt cx="1156086" cy="246221"/>
            </a:xfrm>
          </p:grpSpPr>
          <p:sp>
            <p:nvSpPr>
              <p:cNvPr id="127" name="Rectangle 126"/>
              <p:cNvSpPr/>
              <p:nvPr/>
            </p:nvSpPr>
            <p:spPr bwMode="auto">
              <a:xfrm>
                <a:off x="4953127" y="3682851"/>
                <a:ext cx="1062803" cy="2033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9228" name="TextBox 9227"/>
              <p:cNvSpPr txBox="1"/>
              <p:nvPr/>
            </p:nvSpPr>
            <p:spPr>
              <a:xfrm>
                <a:off x="4906485" y="3655407"/>
                <a:ext cx="11560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bTWT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Schedule A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 rot="16200000">
              <a:off x="624974" y="4087640"/>
              <a:ext cx="1156086" cy="246221"/>
              <a:chOff x="4906485" y="3655407"/>
              <a:chExt cx="1156086" cy="246221"/>
            </a:xfrm>
          </p:grpSpPr>
          <p:sp>
            <p:nvSpPr>
              <p:cNvPr id="137" name="Rectangle 136"/>
              <p:cNvSpPr/>
              <p:nvPr/>
            </p:nvSpPr>
            <p:spPr bwMode="auto">
              <a:xfrm>
                <a:off x="4953127" y="3682851"/>
                <a:ext cx="1062803" cy="2033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4906485" y="3655407"/>
                <a:ext cx="11560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bTWT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Schedule A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 rot="16200000">
              <a:off x="1409627" y="4095498"/>
              <a:ext cx="1156086" cy="246221"/>
              <a:chOff x="4906485" y="3655407"/>
              <a:chExt cx="1156086" cy="246221"/>
            </a:xfrm>
          </p:grpSpPr>
          <p:sp>
            <p:nvSpPr>
              <p:cNvPr id="140" name="Rectangle 139"/>
              <p:cNvSpPr/>
              <p:nvPr/>
            </p:nvSpPr>
            <p:spPr bwMode="auto">
              <a:xfrm>
                <a:off x="4953127" y="3682851"/>
                <a:ext cx="1062803" cy="2033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4906485" y="3655407"/>
                <a:ext cx="11560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bTWT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Schedule A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9237" name="Straight Arrow Connector 9236"/>
            <p:cNvCxnSpPr/>
            <p:nvPr/>
          </p:nvCxnSpPr>
          <p:spPr bwMode="auto">
            <a:xfrm>
              <a:off x="1954618" y="1626958"/>
              <a:ext cx="0" cy="1143316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6" name="Straight Arrow Connector 145"/>
            <p:cNvCxnSpPr/>
            <p:nvPr/>
          </p:nvCxnSpPr>
          <p:spPr bwMode="auto">
            <a:xfrm>
              <a:off x="640271" y="3679348"/>
              <a:ext cx="0" cy="812983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8" name="Straight Arrow Connector 147"/>
            <p:cNvCxnSpPr/>
            <p:nvPr/>
          </p:nvCxnSpPr>
          <p:spPr bwMode="auto">
            <a:xfrm>
              <a:off x="1478471" y="3650964"/>
              <a:ext cx="0" cy="800895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9" name="Straight Arrow Connector 148"/>
            <p:cNvCxnSpPr/>
            <p:nvPr/>
          </p:nvCxnSpPr>
          <p:spPr bwMode="auto">
            <a:xfrm>
              <a:off x="2316671" y="3632707"/>
              <a:ext cx="0" cy="800895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9243" name="TextBox 9242"/>
            <p:cNvSpPr txBox="1"/>
            <p:nvPr/>
          </p:nvSpPr>
          <p:spPr>
            <a:xfrm rot="16200000">
              <a:off x="1203559" y="1890980"/>
              <a:ext cx="1677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Latency-sensitive Traffic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245" name="Group 9244"/>
          <p:cNvGrpSpPr/>
          <p:nvPr/>
        </p:nvGrpSpPr>
        <p:grpSpPr>
          <a:xfrm>
            <a:off x="152400" y="1320446"/>
            <a:ext cx="2261886" cy="3906089"/>
            <a:chOff x="3597586" y="1249323"/>
            <a:chExt cx="2261886" cy="3906089"/>
          </a:xfrm>
        </p:grpSpPr>
        <p:sp>
          <p:nvSpPr>
            <p:cNvPr id="153" name="Rectangle 152"/>
            <p:cNvSpPr/>
            <p:nvPr/>
          </p:nvSpPr>
          <p:spPr bwMode="auto">
            <a:xfrm>
              <a:off x="3597586" y="3344899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4281101" y="2374907"/>
              <a:ext cx="920556" cy="239971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MAC-SAP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4436581" y="3347481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5249872" y="3339699"/>
              <a:ext cx="609600" cy="247919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157" name="Elbow Connector 156"/>
            <p:cNvCxnSpPr>
              <a:stCxn id="154" idx="2"/>
              <a:endCxn id="153" idx="0"/>
            </p:cNvCxnSpPr>
            <p:nvPr/>
          </p:nvCxnSpPr>
          <p:spPr bwMode="auto">
            <a:xfrm rot="5400000">
              <a:off x="3956873" y="2560392"/>
              <a:ext cx="730021" cy="838993"/>
            </a:xfrm>
            <a:prstGeom prst="bentConnector3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8" name="Elbow Connector 157"/>
            <p:cNvCxnSpPr>
              <a:stCxn id="154" idx="2"/>
              <a:endCxn id="156" idx="0"/>
            </p:cNvCxnSpPr>
            <p:nvPr/>
          </p:nvCxnSpPr>
          <p:spPr bwMode="auto">
            <a:xfrm rot="16200000" flipH="1">
              <a:off x="4785615" y="2570641"/>
              <a:ext cx="724821" cy="813293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9" name="Straight Arrow Connector 158"/>
            <p:cNvCxnSpPr/>
            <p:nvPr/>
          </p:nvCxnSpPr>
          <p:spPr bwMode="auto">
            <a:xfrm>
              <a:off x="4741379" y="2977288"/>
              <a:ext cx="0" cy="33638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0" name="Straight Arrow Connector 159"/>
            <p:cNvCxnSpPr>
              <a:stCxn id="153" idx="2"/>
            </p:cNvCxnSpPr>
            <p:nvPr/>
          </p:nvCxnSpPr>
          <p:spPr bwMode="auto">
            <a:xfrm>
              <a:off x="3902386" y="3592818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>
              <a:off x="4737041" y="3592818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2" name="Straight Arrow Connector 161"/>
            <p:cNvCxnSpPr/>
            <p:nvPr/>
          </p:nvCxnSpPr>
          <p:spPr bwMode="auto">
            <a:xfrm>
              <a:off x="5537122" y="3592818"/>
              <a:ext cx="0" cy="15625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0" name="Rectangle 169"/>
            <p:cNvSpPr/>
            <p:nvPr/>
          </p:nvSpPr>
          <p:spPr bwMode="auto">
            <a:xfrm rot="16200000">
              <a:off x="4852679" y="4140188"/>
              <a:ext cx="1062803" cy="2033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 rot="16200000">
              <a:off x="4801841" y="4130867"/>
              <a:ext cx="11480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chemeClr val="tx1"/>
                  </a:solidFill>
                </a:rPr>
                <a:t>bTWT</a:t>
              </a:r>
              <a:r>
                <a:rPr lang="en-US" sz="1000" dirty="0" smtClean="0">
                  <a:solidFill>
                    <a:schemeClr val="tx1"/>
                  </a:solidFill>
                </a:rPr>
                <a:t> Schedule B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72" name="Straight Arrow Connector 171"/>
            <p:cNvCxnSpPr/>
            <p:nvPr/>
          </p:nvCxnSpPr>
          <p:spPr bwMode="auto">
            <a:xfrm>
              <a:off x="5345019" y="1650212"/>
              <a:ext cx="0" cy="1143316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5" name="Straight Arrow Connector 174"/>
            <p:cNvCxnSpPr/>
            <p:nvPr/>
          </p:nvCxnSpPr>
          <p:spPr bwMode="auto">
            <a:xfrm>
              <a:off x="5699823" y="3720043"/>
              <a:ext cx="0" cy="800895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199" name="TextBox 198"/>
            <p:cNvSpPr txBox="1"/>
            <p:nvPr/>
          </p:nvSpPr>
          <p:spPr>
            <a:xfrm rot="16200000">
              <a:off x="4673432" y="1825763"/>
              <a:ext cx="161454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00B0F0"/>
                  </a:solidFill>
                </a:rPr>
                <a:t>Latency-tolerant Traffic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244" name="TextBox 9243"/>
            <p:cNvSpPr txBox="1"/>
            <p:nvPr/>
          </p:nvSpPr>
          <p:spPr>
            <a:xfrm rot="16200000">
              <a:off x="3575904" y="3944689"/>
              <a:ext cx="457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Doze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 rot="16200000">
              <a:off x="4420194" y="3919902"/>
              <a:ext cx="457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Doze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8677" y="5422219"/>
                <a:ext cx="155080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Access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Prob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77" y="5422219"/>
                <a:ext cx="1550809" cy="246221"/>
              </a:xfrm>
              <a:prstGeom prst="rect">
                <a:avLst/>
              </a:prstGeom>
              <a:blipFill>
                <a:blip r:embed="rId3"/>
                <a:stretch>
                  <a:fillRect l="-2756" r="-2362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921220" y="5425040"/>
                <a:ext cx="1913338" cy="486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Access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Prob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=1 −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220" y="5425040"/>
                <a:ext cx="1913338" cy="486800"/>
              </a:xfrm>
              <a:prstGeom prst="rect">
                <a:avLst/>
              </a:prstGeom>
              <a:blipFill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5144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 TWT for MLDs (</a:t>
            </a:r>
            <a:r>
              <a:rPr lang="en-US" dirty="0" smtClean="0"/>
              <a:t>1/5)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An MLD in a BSS may support broadcast TWT operation</a:t>
            </a:r>
          </a:p>
          <a:p>
            <a:pPr lvl="1">
              <a:buFontTx/>
              <a:buChar char="-"/>
            </a:pPr>
            <a:r>
              <a:rPr lang="en-US" dirty="0" smtClean="0"/>
              <a:t>TWT </a:t>
            </a:r>
            <a:r>
              <a:rPr lang="en-US" dirty="0"/>
              <a:t>service period (SP) for any MLD supporting </a:t>
            </a:r>
            <a:r>
              <a:rPr lang="en-US" dirty="0" smtClean="0"/>
              <a:t>broadcast TWT </a:t>
            </a:r>
            <a:r>
              <a:rPr lang="en-US" dirty="0"/>
              <a:t>operation can be either trigger-based or non-trigger </a:t>
            </a:r>
            <a:r>
              <a:rPr lang="en-US" dirty="0" smtClean="0"/>
              <a:t>based</a:t>
            </a:r>
          </a:p>
          <a:p>
            <a:pPr lvl="1">
              <a:buFontTx/>
              <a:buChar char="-"/>
            </a:pPr>
            <a:r>
              <a:rPr lang="en-US" dirty="0"/>
              <a:t>A non-AP MLD may provide its broadcast TWT operation capabilities during ML </a:t>
            </a:r>
            <a:r>
              <a:rPr lang="en-US" dirty="0" smtClean="0"/>
              <a:t>setup</a:t>
            </a:r>
            <a:endParaRPr lang="en-US" dirty="0"/>
          </a:p>
          <a:p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When broadcast TWT is supported by both AP MLD and non-AP MLD, an STA affiliated with the non-AP MLD may receive the Beacon frame containing the broadcast TWT element from an AP affiliated with an AP MLD on </a:t>
            </a:r>
            <a:r>
              <a:rPr lang="en-US" sz="2000" dirty="0" smtClean="0"/>
              <a:t>any </a:t>
            </a:r>
            <a:r>
              <a:rPr lang="en-US" sz="2000" dirty="0" smtClean="0"/>
              <a:t>setup link</a:t>
            </a:r>
            <a:r>
              <a:rPr lang="en-US" sz="2000" dirty="0"/>
              <a:t>.</a:t>
            </a:r>
          </a:p>
          <a:p>
            <a:pPr lvl="1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STA affiliated with the non-AP MLD on the </a:t>
            </a:r>
            <a:r>
              <a:rPr lang="en-US" dirty="0" smtClean="0"/>
              <a:t>link </a:t>
            </a:r>
            <a:r>
              <a:rPr lang="en-US" dirty="0"/>
              <a:t>wakes up to receive the beacon frame and determines the starting time of the broadcast TWT SP</a:t>
            </a:r>
            <a:r>
              <a:rPr lang="en-US" dirty="0" smtClean="0"/>
              <a:t>.</a:t>
            </a:r>
            <a:endParaRPr lang="en-US" dirty="0"/>
          </a:p>
          <a:p>
            <a:endParaRPr lang="en-US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933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(2/5)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29217" y="1676400"/>
            <a:ext cx="10361084" cy="4724400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For Broadcast TWT operation for MLDs, there is a TWT schedule, namely Aligned Schedule.</a:t>
            </a:r>
            <a:endParaRPr lang="en-US" sz="1800" dirty="0"/>
          </a:p>
          <a:p>
            <a:pPr lvl="1">
              <a:buFontTx/>
              <a:buChar char="-"/>
            </a:pPr>
            <a:r>
              <a:rPr lang="en-US" sz="1800" b="1" dirty="0" smtClean="0"/>
              <a:t>Aligned Schedule: </a:t>
            </a:r>
            <a:r>
              <a:rPr lang="en-US" sz="1800" dirty="0" smtClean="0"/>
              <a:t>An Aligned schedule is defined as a Broadcast TWT schedule that </a:t>
            </a:r>
            <a:r>
              <a:rPr lang="en-US" sz="1800" dirty="0" smtClean="0">
                <a:solidFill>
                  <a:schemeClr val="tx1"/>
                </a:solidFill>
              </a:rPr>
              <a:t>shall be aligned </a:t>
            </a:r>
            <a:r>
              <a:rPr lang="en-US" sz="1800" dirty="0" smtClean="0"/>
              <a:t>across multiple links between the AP MLD and the non-AP MLD.</a:t>
            </a:r>
          </a:p>
          <a:p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When </a:t>
            </a:r>
            <a:r>
              <a:rPr lang="en-US" sz="1800" dirty="0" smtClean="0"/>
              <a:t>the AP MLD announces Broadcast TWT schedules, it shall indicate whether or not a particular Broadcast TWT schedule (corresponding to Broadcast TWT Parameter Set) is an Aligned schedule.</a:t>
            </a:r>
            <a:endParaRPr lang="en-US" sz="1800" dirty="0"/>
          </a:p>
          <a:p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Similarly, when non-AP MLD </a:t>
            </a:r>
            <a:r>
              <a:rPr lang="en-US" sz="1800" i="1" dirty="0" smtClean="0"/>
              <a:t>requests</a:t>
            </a:r>
            <a:r>
              <a:rPr lang="en-US" sz="1800" dirty="0" smtClean="0"/>
              <a:t>, </a:t>
            </a:r>
            <a:r>
              <a:rPr lang="en-US" sz="1800" i="1" dirty="0" smtClean="0"/>
              <a:t>suggests</a:t>
            </a:r>
            <a:r>
              <a:rPr lang="en-US" sz="1800" dirty="0" smtClean="0"/>
              <a:t>, or </a:t>
            </a:r>
            <a:r>
              <a:rPr lang="en-US" sz="1800" i="1" dirty="0" smtClean="0"/>
              <a:t>demands</a:t>
            </a:r>
            <a:r>
              <a:rPr lang="en-US" sz="1800" dirty="0" smtClean="0"/>
              <a:t> Broadcast TWT schedule for any link, it can also indicate whether or  not it wants the </a:t>
            </a:r>
            <a:r>
              <a:rPr lang="en-US" sz="1800" i="1" dirty="0" smtClean="0"/>
              <a:t>requested</a:t>
            </a:r>
            <a:r>
              <a:rPr lang="en-US" sz="1800" dirty="0" smtClean="0"/>
              <a:t>, </a:t>
            </a:r>
            <a:r>
              <a:rPr lang="en-US" sz="1800" i="1" dirty="0" smtClean="0"/>
              <a:t>suggested</a:t>
            </a:r>
            <a:r>
              <a:rPr lang="en-US" sz="1800" dirty="0" smtClean="0"/>
              <a:t>, or </a:t>
            </a:r>
            <a:r>
              <a:rPr lang="en-US" sz="1800" i="1" dirty="0" smtClean="0"/>
              <a:t>demanded</a:t>
            </a:r>
            <a:r>
              <a:rPr lang="en-US" sz="1800" dirty="0" smtClean="0"/>
              <a:t> Broadcast TWT schedules to be aligned across multiple setup links.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sz="1800" dirty="0" smtClean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The Aligned Schedule can be applied to any subset of links between the AP MLD and non-AP MLD.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229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37210"/>
            <a:ext cx="10361084" cy="1065213"/>
          </a:xfrm>
        </p:spPr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(3/5)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500916" y="4340715"/>
            <a:ext cx="10361084" cy="2051803"/>
          </a:xfrm>
          <a:ln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In </a:t>
            </a:r>
            <a:r>
              <a:rPr lang="en-US" sz="1600" b="0" dirty="0"/>
              <a:t>this illustrative example, three links are </a:t>
            </a:r>
            <a:r>
              <a:rPr lang="en-US" sz="1600" b="0" dirty="0" smtClean="0"/>
              <a:t>set up </a:t>
            </a:r>
            <a:r>
              <a:rPr lang="en-US" sz="1600" b="0" dirty="0"/>
              <a:t>between the AP MLD and non-AP </a:t>
            </a:r>
            <a:r>
              <a:rPr lang="en-US" sz="1600" b="0" dirty="0" smtClean="0"/>
              <a:t>MLD-A. Also, three links are set up between the AP MLD and non-AP MLD-B</a:t>
            </a:r>
            <a:r>
              <a:rPr lang="en-US" sz="1600" b="0" dirty="0"/>
              <a:t>. Both AP MLD and non-AP </a:t>
            </a:r>
            <a:r>
              <a:rPr lang="en-US" sz="1600" b="0" dirty="0" smtClean="0"/>
              <a:t>MLDs support </a:t>
            </a:r>
            <a:r>
              <a:rPr lang="en-US" sz="1600" b="0" dirty="0"/>
              <a:t>broadcast TWT operation. A </a:t>
            </a:r>
            <a:r>
              <a:rPr lang="en-US" sz="1600" b="0" dirty="0" smtClean="0"/>
              <a:t>broadcast TWT negotiation takes place between AP1 of AP MLD and STA1 of non-AP MLD-A. Similarly, another </a:t>
            </a:r>
            <a:r>
              <a:rPr lang="en-US" sz="1600" b="0" dirty="0" smtClean="0"/>
              <a:t>broadcast TWT </a:t>
            </a:r>
            <a:r>
              <a:rPr lang="en-US" sz="1600" b="0" dirty="0" smtClean="0"/>
              <a:t>negotiation takes place between AP1 of AP MLD and STA1 of non-AP MLD-B. After successful negotiation, same broadcast TWT  agreement is established between AP1 of AP MLD and STA1 of non-AP MLD-A, AP1 of AP MLD and STA1 of non-AP MLD-B</a:t>
            </a:r>
            <a:r>
              <a:rPr lang="en-US" sz="1600" b="0" dirty="0"/>
              <a:t>.</a:t>
            </a:r>
            <a:endParaRPr lang="en-US" sz="1600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46208" y="1385858"/>
            <a:ext cx="11928590" cy="2615033"/>
            <a:chOff x="46208" y="1385858"/>
            <a:chExt cx="11928590" cy="2615033"/>
          </a:xfrm>
        </p:grpSpPr>
        <p:sp>
          <p:nvSpPr>
            <p:cNvPr id="33" name="Rectangle 32"/>
            <p:cNvSpPr/>
            <p:nvPr/>
          </p:nvSpPr>
          <p:spPr bwMode="auto">
            <a:xfrm>
              <a:off x="2239674" y="1750534"/>
              <a:ext cx="1921871" cy="38258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315874" y="1826734"/>
              <a:ext cx="533400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AP1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916417" y="1826734"/>
              <a:ext cx="533400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AP2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507784" y="1826734"/>
              <a:ext cx="538506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AP3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004677" y="3200155"/>
              <a:ext cx="2057400" cy="39318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080877" y="3276355"/>
              <a:ext cx="600543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3757620" y="3276355"/>
              <a:ext cx="604494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438314" y="3267313"/>
              <a:ext cx="538506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 rot="20109612">
              <a:off x="2852020" y="2112317"/>
              <a:ext cx="159155" cy="1186520"/>
            </a:xfrm>
            <a:prstGeom prst="roundRect">
              <a:avLst>
                <a:gd name="adj" fmla="val 19956"/>
              </a:avLst>
            </a:prstGeom>
            <a:noFill/>
            <a:ln w="28575" cap="flat" cmpd="sng" algn="ctr">
              <a:solidFill>
                <a:srgbClr val="1E1EFA"/>
              </a:solidFill>
              <a:prstDash val="dashDot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87550" y="2486554"/>
              <a:ext cx="298568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Broadcast TWT negotiation 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07235" y="1411654"/>
              <a:ext cx="14065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AP MLD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6208" y="3662337"/>
              <a:ext cx="218021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>
                  <a:solidFill>
                    <a:schemeClr val="tx1"/>
                  </a:solidFill>
                </a:rPr>
                <a:t>n</a:t>
              </a:r>
              <a:r>
                <a:rPr lang="en-US" sz="1600" dirty="0" smtClean="0">
                  <a:solidFill>
                    <a:schemeClr val="tx1"/>
                  </a:solidFill>
                </a:rPr>
                <a:t>on-AP MLD-A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43300" y="3208019"/>
              <a:ext cx="2057400" cy="39318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10443" y="3300497"/>
              <a:ext cx="600543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1296243" y="3284219"/>
              <a:ext cx="604494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1976937" y="3275177"/>
              <a:ext cx="538506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3" name="Rounded Rectangle 62"/>
            <p:cNvSpPr/>
            <p:nvPr/>
          </p:nvSpPr>
          <p:spPr bwMode="auto">
            <a:xfrm rot="3352696">
              <a:off x="1661287" y="1767419"/>
              <a:ext cx="155645" cy="1864206"/>
            </a:xfrm>
            <a:prstGeom prst="roundRect">
              <a:avLst>
                <a:gd name="adj" fmla="val 19956"/>
              </a:avLst>
            </a:prstGeom>
            <a:noFill/>
            <a:ln w="28575" cap="flat" cmpd="sng" algn="ctr">
              <a:solidFill>
                <a:srgbClr val="1E1EFA"/>
              </a:solidFill>
              <a:prstDash val="dashDot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094129" y="3616140"/>
              <a:ext cx="218021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>
                  <a:solidFill>
                    <a:schemeClr val="tx1"/>
                  </a:solidFill>
                </a:rPr>
                <a:t>n</a:t>
              </a:r>
              <a:r>
                <a:rPr lang="en-US" sz="1600" dirty="0" smtClean="0">
                  <a:solidFill>
                    <a:schemeClr val="tx1"/>
                  </a:solidFill>
                </a:rPr>
                <a:t>on-AP MLD-B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8940129" y="1724738"/>
              <a:ext cx="1921871" cy="38258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9016329" y="1800938"/>
              <a:ext cx="533400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AP1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9616872" y="1800938"/>
              <a:ext cx="533400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AP2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0208239" y="1800938"/>
              <a:ext cx="538506" cy="24392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AP3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9705132" y="3174359"/>
              <a:ext cx="2057400" cy="39318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9781332" y="3250559"/>
              <a:ext cx="600543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10458075" y="3250559"/>
              <a:ext cx="604494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11138769" y="3241517"/>
              <a:ext cx="538506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907690" y="1385858"/>
              <a:ext cx="14065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AP MLD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7243755" y="3182223"/>
              <a:ext cx="2057400" cy="39318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7319955" y="3258423"/>
              <a:ext cx="600543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7996698" y="3258423"/>
              <a:ext cx="604494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8677392" y="3249381"/>
              <a:ext cx="538506" cy="24312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STA3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9794584" y="3590344"/>
              <a:ext cx="218021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>
                  <a:solidFill>
                    <a:schemeClr val="tx1"/>
                  </a:solidFill>
                </a:rPr>
                <a:t>n</a:t>
              </a:r>
              <a:r>
                <a:rPr lang="en-US" sz="1600" dirty="0" smtClean="0">
                  <a:solidFill>
                    <a:schemeClr val="tx1"/>
                  </a:solidFill>
                </a:rPr>
                <a:t>on-AP MLD-B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82" name="Straight Arrow Connector 81"/>
            <p:cNvCxnSpPr/>
            <p:nvPr/>
          </p:nvCxnSpPr>
          <p:spPr bwMode="auto">
            <a:xfrm>
              <a:off x="9362232" y="2162224"/>
              <a:ext cx="685800" cy="96509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84" name="Straight Arrow Connector 83"/>
            <p:cNvCxnSpPr/>
            <p:nvPr/>
          </p:nvCxnSpPr>
          <p:spPr bwMode="auto">
            <a:xfrm flipH="1">
              <a:off x="7696200" y="2174481"/>
              <a:ext cx="1495477" cy="95195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85" name="Rectangle 84"/>
            <p:cNvSpPr/>
            <p:nvPr/>
          </p:nvSpPr>
          <p:spPr>
            <a:xfrm>
              <a:off x="6692271" y="2239331"/>
              <a:ext cx="200785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Broadcast TWT </a:t>
              </a:r>
            </a:p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agreement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692271" y="3583387"/>
              <a:ext cx="218021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600" dirty="0">
                  <a:solidFill>
                    <a:schemeClr val="tx1"/>
                  </a:solidFill>
                </a:rPr>
                <a:t>n</a:t>
              </a:r>
              <a:r>
                <a:rPr lang="en-US" sz="1600" dirty="0" smtClean="0">
                  <a:solidFill>
                    <a:schemeClr val="tx1"/>
                  </a:solidFill>
                </a:rPr>
                <a:t>on-AP MLD-A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5867400" y="2655831"/>
              <a:ext cx="630767" cy="392169"/>
            </a:xfrm>
            <a:prstGeom prst="right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9165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70" y="251074"/>
            <a:ext cx="10361084" cy="1065213"/>
          </a:xfrm>
        </p:spPr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(4/5)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 smtClean="0"/>
              <a:t>Rubayet</a:t>
            </a:r>
            <a:r>
              <a:rPr lang="en-US" dirty="0" smtClean="0"/>
              <a:t> </a:t>
            </a:r>
            <a:r>
              <a:rPr lang="en-US" dirty="0" err="1" smtClean="0"/>
              <a:t>Shafin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17940" y="1163899"/>
            <a:ext cx="12097189" cy="5254089"/>
            <a:chOff x="17940" y="1163899"/>
            <a:chExt cx="12097189" cy="5254089"/>
          </a:xfrm>
        </p:grpSpPr>
        <p:sp>
          <p:nvSpPr>
            <p:cNvPr id="78" name="Rectangle 77"/>
            <p:cNvSpPr/>
            <p:nvPr/>
          </p:nvSpPr>
          <p:spPr>
            <a:xfrm>
              <a:off x="17940" y="3177347"/>
              <a:ext cx="140653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AP MLD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 rot="5400000">
              <a:off x="9921883" y="4417873"/>
              <a:ext cx="2906162" cy="1066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10980862" y="3736897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STA1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0980862" y="4715163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STA2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10980862" y="5699803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STA3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 rot="5400000">
              <a:off x="-523864" y="4431507"/>
              <a:ext cx="2906162" cy="10668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35115" y="3750531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AP1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535115" y="4728797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AP2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535115" y="5713437"/>
              <a:ext cx="797548" cy="52644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rPr>
                <a:t>AP3</a:t>
              </a: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8" name="Straight Arrow Connector 7"/>
            <p:cNvCxnSpPr>
              <a:stCxn id="67" idx="3"/>
            </p:cNvCxnSpPr>
            <p:nvPr/>
          </p:nvCxnSpPr>
          <p:spPr bwMode="auto">
            <a:xfrm>
              <a:off x="1332663" y="4013753"/>
              <a:ext cx="9648199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Arrow Connector 69"/>
            <p:cNvCxnSpPr>
              <a:endCxn id="64" idx="1"/>
            </p:cNvCxnSpPr>
            <p:nvPr/>
          </p:nvCxnSpPr>
          <p:spPr bwMode="auto">
            <a:xfrm>
              <a:off x="1332663" y="4968601"/>
              <a:ext cx="9648199" cy="978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Arrow Connector 70"/>
            <p:cNvCxnSpPr>
              <a:endCxn id="65" idx="1"/>
            </p:cNvCxnSpPr>
            <p:nvPr/>
          </p:nvCxnSpPr>
          <p:spPr bwMode="auto">
            <a:xfrm>
              <a:off x="1332663" y="5959201"/>
              <a:ext cx="9648199" cy="382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1898884" y="3953766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/>
                  </a:solidFill>
                </a:rPr>
                <a:t>B</a:t>
              </a:r>
              <a:r>
                <a:rPr lang="en-US" sz="1100" dirty="0" smtClean="0">
                  <a:solidFill>
                    <a:schemeClr val="tx1"/>
                  </a:solidFill>
                </a:rPr>
                <a:t>eacon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287000" y="3112829"/>
              <a:ext cx="182812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Non-AP MLD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325275" y="3412587"/>
              <a:ext cx="8455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Broadcast TWT IE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056236" y="3367750"/>
              <a:ext cx="329234" cy="634471"/>
              <a:chOff x="2673344" y="3376934"/>
              <a:chExt cx="329234" cy="634471"/>
            </a:xfrm>
          </p:grpSpPr>
          <p:sp>
            <p:nvSpPr>
              <p:cNvPr id="35" name="Rectangle 34"/>
              <p:cNvSpPr/>
              <p:nvPr/>
            </p:nvSpPr>
            <p:spPr bwMode="auto">
              <a:xfrm>
                <a:off x="2673344" y="3376934"/>
                <a:ext cx="329234" cy="634471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2673344" y="3518003"/>
                <a:ext cx="329234" cy="151571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cxnSp>
          <p:nvCxnSpPr>
            <p:cNvPr id="38" name="Straight Connector 37"/>
            <p:cNvCxnSpPr/>
            <p:nvPr/>
          </p:nvCxnSpPr>
          <p:spPr bwMode="auto">
            <a:xfrm flipH="1" flipV="1">
              <a:off x="1020475" y="2672316"/>
              <a:ext cx="1040219" cy="838361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>
              <a:off x="1020475" y="2196215"/>
              <a:ext cx="1215185" cy="459334"/>
              <a:chOff x="1637583" y="2205399"/>
              <a:chExt cx="1215185" cy="459334"/>
            </a:xfrm>
          </p:grpSpPr>
          <p:sp>
            <p:nvSpPr>
              <p:cNvPr id="39" name="Rectangle 38"/>
              <p:cNvSpPr/>
              <p:nvPr/>
            </p:nvSpPr>
            <p:spPr bwMode="auto">
              <a:xfrm>
                <a:off x="1637583" y="2207533"/>
                <a:ext cx="1215185" cy="4572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1942383" y="2205399"/>
                <a:ext cx="304800" cy="45933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2247183" y="2205399"/>
                <a:ext cx="304800" cy="459334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 bwMode="auto">
              <a:xfrm>
                <a:off x="1713783" y="2453060"/>
                <a:ext cx="152400" cy="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>
                <a:off x="2667521" y="2453060"/>
                <a:ext cx="152400" cy="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6" name="TextBox 45"/>
            <p:cNvSpPr txBox="1"/>
            <p:nvPr/>
          </p:nvSpPr>
          <p:spPr>
            <a:xfrm>
              <a:off x="1110012" y="1163899"/>
              <a:ext cx="1302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Broadcast TWT Parameter Set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Arrow Connector 46"/>
            <p:cNvCxnSpPr>
              <a:endCxn id="40" idx="0"/>
            </p:cNvCxnSpPr>
            <p:nvPr/>
          </p:nvCxnSpPr>
          <p:spPr bwMode="auto">
            <a:xfrm flipH="1">
              <a:off x="1477675" y="1564006"/>
              <a:ext cx="114300" cy="632209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/>
            <p:cNvCxnSpPr>
              <a:stCxn id="46" idx="2"/>
              <a:endCxn id="41" idx="0"/>
            </p:cNvCxnSpPr>
            <p:nvPr/>
          </p:nvCxnSpPr>
          <p:spPr bwMode="auto">
            <a:xfrm>
              <a:off x="1761403" y="1564009"/>
              <a:ext cx="21072" cy="63220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TextBox 50"/>
            <p:cNvSpPr txBox="1"/>
            <p:nvPr/>
          </p:nvSpPr>
          <p:spPr>
            <a:xfrm>
              <a:off x="1360214" y="2780473"/>
              <a:ext cx="1066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SPs can be aligned for MLO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Arrow Connector 51"/>
            <p:cNvCxnSpPr>
              <a:endCxn id="40" idx="2"/>
            </p:cNvCxnSpPr>
            <p:nvPr/>
          </p:nvCxnSpPr>
          <p:spPr bwMode="auto">
            <a:xfrm flipH="1" flipV="1">
              <a:off x="1477675" y="2655549"/>
              <a:ext cx="283728" cy="20105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 flipV="1">
              <a:off x="2239097" y="2652707"/>
              <a:ext cx="148909" cy="860919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>
              <a:off x="2381881" y="4014261"/>
              <a:ext cx="2571119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>
              <a:off x="6126649" y="5918423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041522" y="4005158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 bwMode="auto">
            <a:xfrm>
              <a:off x="2823126" y="4972918"/>
              <a:ext cx="2152557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80" name="Straight Arrow Connector 79"/>
            <p:cNvCxnSpPr/>
            <p:nvPr/>
          </p:nvCxnSpPr>
          <p:spPr bwMode="auto">
            <a:xfrm>
              <a:off x="3520573" y="5953132"/>
              <a:ext cx="1425234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82" name="TextBox 81"/>
            <p:cNvSpPr txBox="1"/>
            <p:nvPr/>
          </p:nvSpPr>
          <p:spPr>
            <a:xfrm>
              <a:off x="6067403" y="4984362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837182" y="3682850"/>
              <a:ext cx="1672275" cy="342865"/>
              <a:chOff x="3733094" y="3665680"/>
              <a:chExt cx="1988660" cy="342865"/>
            </a:xfrm>
          </p:grpSpPr>
          <p:sp>
            <p:nvSpPr>
              <p:cNvPr id="62" name="Rectangle 61"/>
              <p:cNvSpPr/>
              <p:nvPr/>
            </p:nvSpPr>
            <p:spPr bwMode="auto">
              <a:xfrm>
                <a:off x="3870974" y="3665680"/>
                <a:ext cx="1680740" cy="3428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733094" y="3677816"/>
                <a:ext cx="19886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Broadcast TWT SP 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9995091" y="3779773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Link 1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9995090" y="4763233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Link 2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9985392" y="5726676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Link 3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2504650" y="4344688"/>
              <a:ext cx="329234" cy="634471"/>
              <a:chOff x="2673344" y="3376934"/>
              <a:chExt cx="329234" cy="634471"/>
            </a:xfrm>
          </p:grpSpPr>
          <p:sp>
            <p:nvSpPr>
              <p:cNvPr id="113" name="Rectangle 112"/>
              <p:cNvSpPr/>
              <p:nvPr/>
            </p:nvSpPr>
            <p:spPr bwMode="auto">
              <a:xfrm>
                <a:off x="2673344" y="3376934"/>
                <a:ext cx="329234" cy="634471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 bwMode="auto">
              <a:xfrm>
                <a:off x="2673344" y="3518003"/>
                <a:ext cx="329234" cy="151571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3191339" y="5317142"/>
              <a:ext cx="329234" cy="634471"/>
              <a:chOff x="2673344" y="3376934"/>
              <a:chExt cx="329234" cy="634471"/>
            </a:xfrm>
          </p:grpSpPr>
          <p:sp>
            <p:nvSpPr>
              <p:cNvPr id="116" name="Rectangle 115"/>
              <p:cNvSpPr/>
              <p:nvPr/>
            </p:nvSpPr>
            <p:spPr bwMode="auto">
              <a:xfrm>
                <a:off x="2673344" y="3376934"/>
                <a:ext cx="329234" cy="634471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2673344" y="3518003"/>
                <a:ext cx="329234" cy="151571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sp>
          <p:nvSpPr>
            <p:cNvPr id="119" name="Rectangle 118"/>
            <p:cNvSpPr/>
            <p:nvPr/>
          </p:nvSpPr>
          <p:spPr bwMode="auto">
            <a:xfrm>
              <a:off x="2781774" y="3342327"/>
              <a:ext cx="1288828" cy="457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3086574" y="3340193"/>
              <a:ext cx="304800" cy="4593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3391374" y="3340193"/>
              <a:ext cx="304800" cy="4593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24" name="Straight Connector 123"/>
            <p:cNvCxnSpPr/>
            <p:nvPr/>
          </p:nvCxnSpPr>
          <p:spPr bwMode="auto">
            <a:xfrm>
              <a:off x="2837340" y="3569860"/>
              <a:ext cx="1524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 bwMode="auto">
            <a:xfrm>
              <a:off x="3838844" y="3585793"/>
              <a:ext cx="1524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6" name="Rectangle 125"/>
            <p:cNvSpPr/>
            <p:nvPr/>
          </p:nvSpPr>
          <p:spPr bwMode="auto">
            <a:xfrm>
              <a:off x="3234333" y="4420381"/>
              <a:ext cx="1288828" cy="457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3539133" y="4418247"/>
              <a:ext cx="304800" cy="45933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3843933" y="4418247"/>
              <a:ext cx="304800" cy="45933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 bwMode="auto">
            <a:xfrm>
              <a:off x="3310533" y="4665908"/>
              <a:ext cx="1524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4291403" y="4663847"/>
              <a:ext cx="1524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>
              <a:stCxn id="117" idx="1"/>
            </p:cNvCxnSpPr>
            <p:nvPr/>
          </p:nvCxnSpPr>
          <p:spPr bwMode="auto">
            <a:xfrm flipV="1">
              <a:off x="3191339" y="4869311"/>
              <a:ext cx="52749" cy="664686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 flipV="1">
              <a:off x="3523512" y="4886006"/>
              <a:ext cx="987571" cy="57873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 flipV="1">
              <a:off x="2823126" y="3795453"/>
              <a:ext cx="1256146" cy="712243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>
              <a:stCxn id="114" idx="1"/>
            </p:cNvCxnSpPr>
            <p:nvPr/>
          </p:nvCxnSpPr>
          <p:spPr bwMode="auto">
            <a:xfrm flipV="1">
              <a:off x="2504650" y="3784161"/>
              <a:ext cx="277608" cy="777382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5" name="TextBox 134"/>
            <p:cNvSpPr txBox="1"/>
            <p:nvPr/>
          </p:nvSpPr>
          <p:spPr>
            <a:xfrm>
              <a:off x="2381881" y="497152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/>
                  </a:solidFill>
                </a:rPr>
                <a:t>B</a:t>
              </a:r>
              <a:r>
                <a:rPr lang="en-US" sz="1100" dirty="0" smtClean="0">
                  <a:solidFill>
                    <a:schemeClr val="tx1"/>
                  </a:solidFill>
                </a:rPr>
                <a:t>eacon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8815292" y="4629649"/>
              <a:ext cx="1416015" cy="336073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7921096" y="5604571"/>
              <a:ext cx="1421695" cy="356542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04" name="Straight Arrow Connector 103"/>
            <p:cNvCxnSpPr/>
            <p:nvPr/>
          </p:nvCxnSpPr>
          <p:spPr bwMode="auto">
            <a:xfrm>
              <a:off x="6360025" y="4978385"/>
              <a:ext cx="2455267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07" name="Straight Arrow Connector 106"/>
            <p:cNvCxnSpPr/>
            <p:nvPr/>
          </p:nvCxnSpPr>
          <p:spPr bwMode="auto">
            <a:xfrm>
              <a:off x="6366469" y="5951613"/>
              <a:ext cx="1554627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09" name="Straight Arrow Connector 108"/>
            <p:cNvCxnSpPr/>
            <p:nvPr/>
          </p:nvCxnSpPr>
          <p:spPr bwMode="auto">
            <a:xfrm>
              <a:off x="6366469" y="4016932"/>
              <a:ext cx="666192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18" name="Rectangle 117"/>
            <p:cNvSpPr/>
            <p:nvPr/>
          </p:nvSpPr>
          <p:spPr bwMode="auto">
            <a:xfrm>
              <a:off x="7033883" y="3692056"/>
              <a:ext cx="1416378" cy="32169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6943598" y="3714404"/>
              <a:ext cx="1579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Broadcast TWT SP 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8741302" y="4648097"/>
              <a:ext cx="1579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Broadcast TWT SP 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842120" y="5639084"/>
              <a:ext cx="15796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Broadcast TWT SP F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017297" y="5939747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991244" y="4970213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000563" y="3996097"/>
              <a:ext cx="13027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Doze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795164" y="4353764"/>
              <a:ext cx="8455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Broadcast TWT IE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475311" y="5335949"/>
              <a:ext cx="8455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Broadcast TWT IE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386520" y="2271134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680150" y="2273997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135639" y="3428876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600380" y="4509174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42890" y="3443500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902841" y="4524244"/>
              <a:ext cx="182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4840943" y="4625494"/>
              <a:ext cx="1672275" cy="342865"/>
              <a:chOff x="3745230" y="3665680"/>
              <a:chExt cx="1988660" cy="342865"/>
            </a:xfrm>
          </p:grpSpPr>
          <p:sp>
            <p:nvSpPr>
              <p:cNvPr id="153" name="Rectangle 152"/>
              <p:cNvSpPr/>
              <p:nvPr/>
            </p:nvSpPr>
            <p:spPr bwMode="auto">
              <a:xfrm>
                <a:off x="3870974" y="3665680"/>
                <a:ext cx="1680740" cy="3428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3745230" y="3690490"/>
                <a:ext cx="19886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Broadcast TWT SP 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4838939" y="5606255"/>
              <a:ext cx="1672275" cy="342865"/>
              <a:chOff x="3733094" y="3665680"/>
              <a:chExt cx="1988660" cy="342865"/>
            </a:xfrm>
          </p:grpSpPr>
          <p:sp>
            <p:nvSpPr>
              <p:cNvPr id="156" name="Rectangle 155"/>
              <p:cNvSpPr/>
              <p:nvPr/>
            </p:nvSpPr>
            <p:spPr bwMode="auto">
              <a:xfrm>
                <a:off x="3870974" y="3665680"/>
                <a:ext cx="1680740" cy="3428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3733094" y="3677816"/>
                <a:ext cx="19886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Broadcast TWT SP 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0" name="Straight Connector 19"/>
            <p:cNvCxnSpPr/>
            <p:nvPr/>
          </p:nvCxnSpPr>
          <p:spPr bwMode="auto">
            <a:xfrm>
              <a:off x="4957302" y="3367750"/>
              <a:ext cx="0" cy="2608909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8581975" y="3848515"/>
              <a:ext cx="289362" cy="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9" name="TextBox 158"/>
          <p:cNvSpPr txBox="1"/>
          <p:nvPr/>
        </p:nvSpPr>
        <p:spPr>
          <a:xfrm>
            <a:off x="4837182" y="1331114"/>
            <a:ext cx="67280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In this illustrative example, three links are set up between the AP MLD and non-AP MLD. Both AP MLD and non-AP MLD supports Broadcast TWT. The scheduling AP MLD announces the existence of 2 Broadcast TWT Parameter Sets in the Broadcast TWT IE transmitted in the Beacon frame from the AP MLD to the non-AP MLD over Link 1. Moreover, the AP MLD also indicates that the TWT schedule corresponding to TWT Parameter Set A is an Aligned Schedule.</a:t>
            </a: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The TWT scheduling AP MLD indicates Accept TWT in the TWT Setup Command field and sets up schedule corresponding to Broadcast TWT Parameter Set A across all three setup links between the AP MLD and non-AP MLD. Also three other Broadcast TWT schedules are set up on three different links.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10287000" y="4786173"/>
            <a:ext cx="28936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/>
          <p:nvPr/>
        </p:nvCxnSpPr>
        <p:spPr bwMode="auto">
          <a:xfrm>
            <a:off x="9387994" y="5780076"/>
            <a:ext cx="28936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1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9342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435"/>
            <a:ext cx="10361084" cy="1065213"/>
          </a:xfrm>
        </p:spPr>
        <p:txBody>
          <a:bodyPr/>
          <a:lstStyle/>
          <a:p>
            <a:r>
              <a:rPr lang="en-US" dirty="0"/>
              <a:t>Broadcast TWT for MLDs </a:t>
            </a:r>
            <a:r>
              <a:rPr lang="en-US" dirty="0" smtClean="0"/>
              <a:t>(5/5)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 smtClean="0"/>
              <a:t>Rubayet</a:t>
            </a:r>
            <a:r>
              <a:rPr lang="en-US" dirty="0" smtClean="0"/>
              <a:t> </a:t>
            </a:r>
            <a:r>
              <a:rPr lang="en-US" dirty="0" err="1" smtClean="0"/>
              <a:t>Shafin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May 2021</a:t>
            </a:r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5257800" y="963907"/>
            <a:ext cx="6728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In this </a:t>
            </a:r>
            <a:r>
              <a:rPr lang="en-US" sz="1200" dirty="0">
                <a:solidFill>
                  <a:schemeClr val="tx1"/>
                </a:solidFill>
              </a:rPr>
              <a:t>illustrative example</a:t>
            </a:r>
            <a:r>
              <a:rPr lang="en-US" sz="1200" dirty="0" smtClean="0">
                <a:solidFill>
                  <a:schemeClr val="tx1"/>
                </a:solidFill>
              </a:rPr>
              <a:t>, three links are set up between the AP MLD and non-AP MLD. Both AP MLD and non-AP MLD supports Broadcast TWT. The non-AP MLD transmits a frame on Link 1 containing a Broadcast TWT element to the AP MLD and suggests a particular Broadcast TWT schedule by setting the TWT Setup Command field to Suggest TWT. Moreover, the non-AP MLD indicates to the AP MLD that it wants the Broadcast TWT schedule to be aligned </a:t>
            </a:r>
            <a:r>
              <a:rPr lang="en-US" sz="1200" dirty="0">
                <a:solidFill>
                  <a:schemeClr val="tx1"/>
                </a:solidFill>
              </a:rPr>
              <a:t>across </a:t>
            </a:r>
            <a:r>
              <a:rPr lang="en-US" sz="1200" dirty="0" smtClean="0">
                <a:solidFill>
                  <a:schemeClr val="tx1"/>
                </a:solidFill>
              </a:rPr>
              <a:t>setup links, Link 1 and Link 3. 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The AP MLD responds to non-AP MLD’s suggestion with acceptance. The AP MLD creates a broadcast TWT schedule with the same Broadcast TWT Parameter Set contained in the Broadcast TWT IE in the TWT initiating frame transmitted by the non-AP MLD. The AP MLD then transmits a TWT IE to the non-AP MLD over Link 1 and Link 3 with that Broadcast TWT Parameter Set and indicates Accept TWT in the respective TWT Setup Command field. The AP MLD also indicates that the corresponding schedule across Link 1 and Link 3 are aligned. The Broadcast TWT Aligned Schedule is set up across Link 1 and Link 3.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418032" y="1852181"/>
            <a:ext cx="10453445" cy="4543712"/>
            <a:chOff x="-418032" y="1852181"/>
            <a:chExt cx="10453445" cy="4543712"/>
          </a:xfrm>
        </p:grpSpPr>
        <p:sp>
          <p:nvSpPr>
            <p:cNvPr id="78" name="Rectangle 77"/>
            <p:cNvSpPr/>
            <p:nvPr/>
          </p:nvSpPr>
          <p:spPr>
            <a:xfrm>
              <a:off x="-418032" y="3148042"/>
              <a:ext cx="182812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Non-AP MLD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55034" y="1852181"/>
              <a:ext cx="9780379" cy="4543712"/>
              <a:chOff x="255034" y="1852181"/>
              <a:chExt cx="9780379" cy="4543712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1315793" y="4006117"/>
                <a:ext cx="7654230" cy="0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Arrow Connector 69"/>
              <p:cNvCxnSpPr/>
              <p:nvPr/>
            </p:nvCxnSpPr>
            <p:spPr bwMode="auto">
              <a:xfrm>
                <a:off x="1315793" y="4960965"/>
                <a:ext cx="7654230" cy="0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Straight Arrow Connector 70"/>
              <p:cNvCxnSpPr/>
              <p:nvPr/>
            </p:nvCxnSpPr>
            <p:spPr bwMode="auto">
              <a:xfrm>
                <a:off x="1315793" y="5951565"/>
                <a:ext cx="7654230" cy="0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9" name="Rectangle 78"/>
              <p:cNvSpPr/>
              <p:nvPr/>
            </p:nvSpPr>
            <p:spPr>
              <a:xfrm>
                <a:off x="8498920" y="3112916"/>
                <a:ext cx="140653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:r>
                  <a:rPr lang="en-US" sz="1600" dirty="0" smtClean="0">
                    <a:solidFill>
                      <a:schemeClr val="tx1"/>
                    </a:solidFill>
                  </a:rPr>
                  <a:t>AP MLD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5486400" y="3657600"/>
                <a:ext cx="1988661" cy="342865"/>
                <a:chOff x="5706851" y="3582854"/>
                <a:chExt cx="1988661" cy="342865"/>
              </a:xfrm>
            </p:grpSpPr>
            <p:sp>
              <p:nvSpPr>
                <p:cNvPr id="62" name="Rectangle 61"/>
                <p:cNvSpPr/>
                <p:nvPr/>
              </p:nvSpPr>
              <p:spPr bwMode="auto">
                <a:xfrm>
                  <a:off x="5843779" y="3582854"/>
                  <a:ext cx="1680740" cy="342865"/>
                </a:xfrm>
                <a:prstGeom prst="rect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5706851" y="3618177"/>
                  <a:ext cx="19886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Broadcast TWT SP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5" name="TextBox 84"/>
              <p:cNvSpPr txBox="1"/>
              <p:nvPr/>
            </p:nvSpPr>
            <p:spPr>
              <a:xfrm>
                <a:off x="7781010" y="3794228"/>
                <a:ext cx="13027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Link 1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7794471" y="4735107"/>
                <a:ext cx="13027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Link 2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790318" y="5713373"/>
                <a:ext cx="130278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tx1"/>
                    </a:solidFill>
                  </a:rPr>
                  <a:t>Link 3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5549583" y="5608700"/>
                <a:ext cx="1988661" cy="342865"/>
                <a:chOff x="3885495" y="3818080"/>
                <a:chExt cx="1988661" cy="342865"/>
              </a:xfrm>
            </p:grpSpPr>
            <p:sp>
              <p:nvSpPr>
                <p:cNvPr id="88" name="Rectangle 87"/>
                <p:cNvSpPr/>
                <p:nvPr/>
              </p:nvSpPr>
              <p:spPr bwMode="auto">
                <a:xfrm>
                  <a:off x="4023374" y="3818080"/>
                  <a:ext cx="1680740" cy="342865"/>
                </a:xfrm>
                <a:prstGeom prst="rect">
                  <a:avLst/>
                </a:prstGeom>
                <a:solidFill>
                  <a:srgbClr val="FFC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3885495" y="3830216"/>
                  <a:ext cx="19886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Broadcast TWT SP </a:t>
                  </a:r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3" name="Rectangle 62"/>
              <p:cNvSpPr/>
              <p:nvPr/>
            </p:nvSpPr>
            <p:spPr bwMode="auto">
              <a:xfrm>
                <a:off x="2806830" y="4014315"/>
                <a:ext cx="329234" cy="634471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075869" y="4059152"/>
                <a:ext cx="7387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Broadcast TWT IE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 bwMode="auto">
              <a:xfrm>
                <a:off x="2806830" y="4155384"/>
                <a:ext cx="329234" cy="151571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cxnSp>
            <p:nvCxnSpPr>
              <p:cNvPr id="84" name="Straight Connector 83"/>
              <p:cNvCxnSpPr/>
              <p:nvPr/>
            </p:nvCxnSpPr>
            <p:spPr bwMode="auto">
              <a:xfrm flipH="1" flipV="1">
                <a:off x="1759629" y="3289503"/>
                <a:ext cx="1032379" cy="86705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0" name="Rectangle 89"/>
              <p:cNvSpPr/>
              <p:nvPr/>
            </p:nvSpPr>
            <p:spPr bwMode="auto">
              <a:xfrm>
                <a:off x="1771069" y="2844914"/>
                <a:ext cx="1981200" cy="4572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2380669" y="2842780"/>
                <a:ext cx="304800" cy="459334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 bwMode="auto">
              <a:xfrm>
                <a:off x="1847269" y="3090441"/>
                <a:ext cx="152400" cy="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>
                <a:off x="3447469" y="3090441"/>
                <a:ext cx="152400" cy="0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7" name="TextBox 96"/>
              <p:cNvSpPr txBox="1"/>
              <p:nvPr/>
            </p:nvSpPr>
            <p:spPr>
              <a:xfrm>
                <a:off x="1890339" y="1852181"/>
                <a:ext cx="1302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Broadcast TWT Parameter Set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9" name="Straight Arrow Connector 98"/>
              <p:cNvCxnSpPr>
                <a:endCxn id="92" idx="0"/>
              </p:cNvCxnSpPr>
              <p:nvPr/>
            </p:nvCxnSpPr>
            <p:spPr bwMode="auto">
              <a:xfrm flipH="1">
                <a:off x="2533069" y="2231818"/>
                <a:ext cx="83217" cy="610962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05" name="Straight Connector 104"/>
              <p:cNvCxnSpPr/>
              <p:nvPr/>
            </p:nvCxnSpPr>
            <p:spPr bwMode="auto">
              <a:xfrm flipV="1">
                <a:off x="3138599" y="3299272"/>
                <a:ext cx="613670" cy="860917"/>
              </a:xfrm>
              <a:prstGeom prst="lin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TextBox 105"/>
              <p:cNvSpPr txBox="1"/>
              <p:nvPr/>
            </p:nvSpPr>
            <p:spPr>
              <a:xfrm>
                <a:off x="2397411" y="4623501"/>
                <a:ext cx="12390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Frame containing Broadcast TWT IE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 rot="5400000">
                <a:off x="-664647" y="4409412"/>
                <a:ext cx="2906162" cy="10668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394332" y="3728436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STA1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394332" y="4706702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STA2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394332" y="5691342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STA3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 rot="5400000">
                <a:off x="8048932" y="4388724"/>
                <a:ext cx="2906162" cy="10668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9107911" y="3707748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AP1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9107911" y="4686014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AP2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9107911" y="5670654"/>
                <a:ext cx="797548" cy="526444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charset="0"/>
                  </a:rPr>
                  <a:t>AP3</a:t>
                </a:r>
                <a:endParaRPr kumimoji="0" lang="en-US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4017100" y="3359228"/>
                <a:ext cx="329234" cy="634471"/>
                <a:chOff x="2673344" y="3376934"/>
                <a:chExt cx="329234" cy="634471"/>
              </a:xfrm>
            </p:grpSpPr>
            <p:sp>
              <p:nvSpPr>
                <p:cNvPr id="52" name="Rectangle 51"/>
                <p:cNvSpPr/>
                <p:nvPr/>
              </p:nvSpPr>
              <p:spPr bwMode="auto">
                <a:xfrm>
                  <a:off x="2673344" y="3376934"/>
                  <a:ext cx="329234" cy="634471"/>
                </a:xfrm>
                <a:prstGeom prst="rect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 bwMode="auto">
                <a:xfrm>
                  <a:off x="2673344" y="3518003"/>
                  <a:ext cx="329234" cy="151571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</p:grpSp>
          <p:sp>
            <p:nvSpPr>
              <p:cNvPr id="55" name="Rectangle 54"/>
              <p:cNvSpPr/>
              <p:nvPr/>
            </p:nvSpPr>
            <p:spPr bwMode="auto">
              <a:xfrm>
                <a:off x="4382764" y="4326494"/>
                <a:ext cx="329234" cy="634471"/>
              </a:xfrm>
              <a:prstGeom prst="rect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US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4649517" y="5317093"/>
                <a:ext cx="329234" cy="634471"/>
                <a:chOff x="2673344" y="3376934"/>
                <a:chExt cx="329234" cy="634471"/>
              </a:xfrm>
            </p:grpSpPr>
            <p:sp>
              <p:nvSpPr>
                <p:cNvPr id="73" name="Rectangle 72"/>
                <p:cNvSpPr/>
                <p:nvPr/>
              </p:nvSpPr>
              <p:spPr bwMode="auto">
                <a:xfrm>
                  <a:off x="2673344" y="3376934"/>
                  <a:ext cx="329234" cy="634471"/>
                </a:xfrm>
                <a:prstGeom prst="rect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 bwMode="auto">
                <a:xfrm>
                  <a:off x="2673344" y="3518003"/>
                  <a:ext cx="329234" cy="151571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49263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6" charset="0"/>
                    <a:ea typeface="MS Gothic" charset="-128"/>
                  </a:endParaRPr>
                </a:p>
              </p:txBody>
            </p:sp>
          </p:grpSp>
          <p:sp>
            <p:nvSpPr>
              <p:cNvPr id="76" name="TextBox 75"/>
              <p:cNvSpPr txBox="1"/>
              <p:nvPr/>
            </p:nvSpPr>
            <p:spPr>
              <a:xfrm>
                <a:off x="1480960" y="3789514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AP1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490223" y="3983415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STA1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511676" y="4739837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AP2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520939" y="4933738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STA2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562647" y="5723330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AP3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571910" y="5917231"/>
                <a:ext cx="7387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STA3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284728" y="3405674"/>
                <a:ext cx="7387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Broadcast TWT IE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979080" y="5351400"/>
                <a:ext cx="7387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Broadcast TWT IE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5060" y="3964857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/>
                    </a:solidFill>
                  </a:rPr>
                  <a:t>B</a:t>
                </a:r>
                <a:r>
                  <a:rPr lang="en-US" sz="1100" dirty="0" smtClean="0">
                    <a:solidFill>
                      <a:schemeClr val="tx1"/>
                    </a:solidFill>
                  </a:rPr>
                  <a:t>eacon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4259484" y="4921653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/>
                    </a:solidFill>
                  </a:rPr>
                  <a:t>B</a:t>
                </a:r>
                <a:r>
                  <a:rPr lang="en-US" sz="1100" dirty="0" smtClean="0">
                    <a:solidFill>
                      <a:schemeClr val="tx1"/>
                    </a:solidFill>
                  </a:rPr>
                  <a:t>eacon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519608" y="5909536"/>
                <a:ext cx="60785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/>
                    </a:solidFill>
                  </a:rPr>
                  <a:t>B</a:t>
                </a:r>
                <a:r>
                  <a:rPr lang="en-US" sz="1100" dirty="0" smtClean="0">
                    <a:solidFill>
                      <a:schemeClr val="tx1"/>
                    </a:solidFill>
                  </a:rPr>
                  <a:t>eacon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447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13699</TotalTime>
  <Words>1945</Words>
  <Application>Microsoft Office PowerPoint</Application>
  <PresentationFormat>Widescreen</PresentationFormat>
  <Paragraphs>274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MS Gothic</vt:lpstr>
      <vt:lpstr>Arial</vt:lpstr>
      <vt:lpstr>Arial Unicode MS</vt:lpstr>
      <vt:lpstr>Cambria Math</vt:lpstr>
      <vt:lpstr>Times New Roman</vt:lpstr>
      <vt:lpstr>Office Theme</vt:lpstr>
      <vt:lpstr>Microsoft Word 97 - 2003 Document</vt:lpstr>
      <vt:lpstr>MLO: Broadcast TWT for MLDs</vt:lpstr>
      <vt:lpstr>Background</vt:lpstr>
      <vt:lpstr>Motivation</vt:lpstr>
      <vt:lpstr>Motivation (contd.)</vt:lpstr>
      <vt:lpstr>Broadcast TWT for MLDs (1/5)</vt:lpstr>
      <vt:lpstr>Broadcast TWT for MLDs (2/5)</vt:lpstr>
      <vt:lpstr>Broadcast TWT for MLDs (3/5)</vt:lpstr>
      <vt:lpstr>Broadcast TWT for MLDs (4/5)</vt:lpstr>
      <vt:lpstr>Broadcast TWT for MLDs (5/5)</vt:lpstr>
      <vt:lpstr>Summary</vt:lpstr>
      <vt:lpstr>References</vt:lpstr>
      <vt:lpstr>SP 1</vt:lpstr>
      <vt:lpstr>SP 2</vt:lpstr>
    </vt:vector>
  </TitlesOfParts>
  <Company>Samsung Research America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MLO: Broadcast TWT for MLDs</dc:title>
  <dc:creator>Rubayet Shafin/Future Cellular Systems /SRA/Engineer/Samsung Electronics;r.shafin@samsung.com</dc:creator>
  <cp:lastModifiedBy>Rubayet Shafin/Future Cellular Systems /SRA/Engineer/Samsung Electronics</cp:lastModifiedBy>
  <cp:revision>131</cp:revision>
  <cp:lastPrinted>1601-01-01T00:00:00Z</cp:lastPrinted>
  <dcterms:created xsi:type="dcterms:W3CDTF">2021-02-24T17:42:37Z</dcterms:created>
  <dcterms:modified xsi:type="dcterms:W3CDTF">2021-06-21T22:49:08Z</dcterms:modified>
</cp:coreProperties>
</file>