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6"/>
  </p:notesMasterIdLst>
  <p:handoutMasterIdLst>
    <p:handoutMasterId r:id="rId17"/>
  </p:handoutMasterIdLst>
  <p:sldIdLst>
    <p:sldId id="269" r:id="rId2"/>
    <p:sldId id="366" r:id="rId3"/>
    <p:sldId id="377" r:id="rId4"/>
    <p:sldId id="367" r:id="rId5"/>
    <p:sldId id="378" r:id="rId6"/>
    <p:sldId id="328" r:id="rId7"/>
    <p:sldId id="374" r:id="rId8"/>
    <p:sldId id="379" r:id="rId9"/>
    <p:sldId id="375" r:id="rId10"/>
    <p:sldId id="380" r:id="rId11"/>
    <p:sldId id="381" r:id="rId12"/>
    <p:sldId id="376" r:id="rId13"/>
    <p:sldId id="325" r:id="rId14"/>
    <p:sldId id="270" r:id="rId15"/>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charset="0"/>
        <a:ea typeface="+mn-ea"/>
        <a:cs typeface="+mn-cs"/>
      </a:defRPr>
    </a:lvl5pPr>
    <a:lvl6pPr marL="2286000" algn="l" defTabSz="457200" rtl="0" eaLnBrk="1" latinLnBrk="0" hangingPunct="1">
      <a:defRPr sz="1200" kern="1200">
        <a:solidFill>
          <a:schemeClr val="tx1"/>
        </a:solidFill>
        <a:latin typeface="Times New Roman" charset="0"/>
        <a:ea typeface="+mn-ea"/>
        <a:cs typeface="+mn-cs"/>
      </a:defRPr>
    </a:lvl6pPr>
    <a:lvl7pPr marL="2743200" algn="l" defTabSz="457200" rtl="0" eaLnBrk="1" latinLnBrk="0" hangingPunct="1">
      <a:defRPr sz="1200" kern="1200">
        <a:solidFill>
          <a:schemeClr val="tx1"/>
        </a:solidFill>
        <a:latin typeface="Times New Roman" charset="0"/>
        <a:ea typeface="+mn-ea"/>
        <a:cs typeface="+mn-cs"/>
      </a:defRPr>
    </a:lvl7pPr>
    <a:lvl8pPr marL="3200400" algn="l" defTabSz="457200" rtl="0" eaLnBrk="1" latinLnBrk="0" hangingPunct="1">
      <a:defRPr sz="1200" kern="1200">
        <a:solidFill>
          <a:schemeClr val="tx1"/>
        </a:solidFill>
        <a:latin typeface="Times New Roman" charset="0"/>
        <a:ea typeface="+mn-ea"/>
        <a:cs typeface="+mn-cs"/>
      </a:defRPr>
    </a:lvl8pPr>
    <a:lvl9pPr marL="3657600" algn="l" defTabSz="457200" rtl="0" eaLnBrk="1" latinLnBrk="0" hangingPunct="1">
      <a:defRPr sz="12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x" initials="yx"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E1EFA"/>
    <a:srgbClr val="FFFF99"/>
    <a:srgbClr val="DFB7D9"/>
    <a:srgbClr val="C2C2FE"/>
    <a:srgbClr val="90FA93"/>
    <a:srgbClr val="F49088"/>
    <a:srgbClr val="FFABFF"/>
    <a:srgbClr val="FFCCFF"/>
    <a:srgbClr val="FFE5FF"/>
    <a:srgbClr val="FD94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D113A9D2-9D6B-4929-AA2D-F23B5EE8CBE7}" styleName="主题样式 2 - 强调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autoAdjust="0"/>
    <p:restoredTop sz="94660"/>
  </p:normalViewPr>
  <p:slideViewPr>
    <p:cSldViewPr>
      <p:cViewPr varScale="1">
        <p:scale>
          <a:sx n="110" d="100"/>
          <a:sy n="110" d="100"/>
        </p:scale>
        <p:origin x="1650"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4" d="100"/>
          <a:sy n="84" d="100"/>
        </p:scale>
        <p:origin x="3810" y="108"/>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a:t>doc.: IEEE 802.11-13/xxxxr0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a:t>November 2013</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Philip Levis, Stanford University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7BB2AFA7-5586-BD46-B254-20B26FA49A88}" type="slidenum">
              <a:rPr lang="en-US"/>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prstTxWarp prst="textNoShape">
              <a:avLst/>
            </a:prstTxWarp>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27971744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451921" y="79930"/>
            <a:ext cx="1910779" cy="369332"/>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200" b="1"/>
            </a:lvl1pPr>
            <a:lvl5pPr>
              <a:defRPr sz="1200" b="1"/>
            </a:lvl5pPr>
          </a:lstStyle>
          <a:p>
            <a:pPr marL="0" lvl="4" algn="r" defTabSz="933450"/>
            <a:r>
              <a:rPr lang="en-US"/>
              <a:t>doc.: IEEE 802.11-13/1421r1</a:t>
            </a:r>
          </a:p>
          <a:p>
            <a:endParaRPr lang="en-US" dirty="0"/>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a:t>November 2013</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en-US"/>
              <a:t>Philip Levis, Stanford University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3B191D38-BDD1-6541-816B-CB820FB164E2}" type="slidenum">
              <a:rPr lang="en-US"/>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prstTxWarp prst="textNoShape">
              <a:avLst/>
            </a:prstTxWarp>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41085580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BDEF6872-0A84-C942-A3A2-ABF96B18CF88}" type="slidenum">
              <a:rPr lang="en-US"/>
              <a:pPr/>
              <a:t>1</a:t>
            </a:fld>
            <a:endParaRPr lang="en-US" dirty="0"/>
          </a:p>
        </p:txBody>
      </p:sp>
      <p:sp>
        <p:nvSpPr>
          <p:cNvPr id="31746" name="Rectangle 2"/>
          <p:cNvSpPr>
            <a:spLocks noGrp="1" noRot="1" noChangeAspect="1" noChangeArrowheads="1" noTextEdit="1"/>
          </p:cNvSpPr>
          <p:nvPr>
            <p:ph type="sldImg"/>
          </p:nvPr>
        </p:nvSpPr>
        <p:spPr>
          <a:xfrm>
            <a:off x="1154113" y="701675"/>
            <a:ext cx="4625975" cy="3468688"/>
          </a:xfrm>
          <a:ln/>
        </p:spPr>
      </p:sp>
      <p:sp>
        <p:nvSpPr>
          <p:cNvPr id="3174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704289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10</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5600862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12</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698666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2</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460366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3</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447265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4</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6754731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5</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997816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6</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302789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7</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615395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8</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9727643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9</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331601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Slide Number Placeholder 5"/>
          <p:cNvSpPr>
            <a:spLocks noGrp="1"/>
          </p:cNvSpPr>
          <p:nvPr>
            <p:ph type="sldNum" sz="quarter" idx="12"/>
          </p:nvPr>
        </p:nvSpPr>
        <p:spPr/>
        <p:txBody>
          <a:bodyPr/>
          <a:lstStyle>
            <a:lvl1pPr>
              <a:defRPr smtClean="0"/>
            </a:lvl1pPr>
          </a:lstStyle>
          <a:p>
            <a:r>
              <a:rPr lang="en-US"/>
              <a:t>Slide </a:t>
            </a:r>
            <a:fld id="{1ECEF215-4BA6-7E4B-B3E6-576F7C1A872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lvl1pPr>
              <a:defRPr smtClean="0"/>
            </a:lvl1pPr>
          </a:lstStyle>
          <a:p>
            <a:r>
              <a:rPr lang="en-US"/>
              <a:t>Slide </a:t>
            </a:r>
            <a:fld id="{73909A9A-17AB-D64E-ABDB-B2DAB46BA19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lvl1pPr>
              <a:defRPr smtClean="0"/>
            </a:lvl1pPr>
          </a:lstStyle>
          <a:p>
            <a:r>
              <a:rPr lang="en-US"/>
              <a:t>Slide </a:t>
            </a:r>
            <a:fld id="{15849896-531F-E649-85B6-C4BB428659A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lvl1pPr>
              <a:defRPr smtClean="0"/>
            </a:lvl1pPr>
          </a:lstStyle>
          <a:p>
            <a:r>
              <a:rPr lang="en-US"/>
              <a:t>Slide </a:t>
            </a:r>
            <a:fld id="{303B08C7-0CD1-8846-8502-BF7BB64F440C}" type="slidenum">
              <a:rPr lang="en-US"/>
              <a:pPr/>
              <a:t>‹#›</a:t>
            </a:fld>
            <a:endParaRPr lang="en-US"/>
          </a:p>
        </p:txBody>
      </p:sp>
      <p:sp>
        <p:nvSpPr>
          <p:cNvPr id="4" name="标题 3"/>
          <p:cNvSpPr>
            <a:spLocks noGrp="1"/>
          </p:cNvSpPr>
          <p:nvPr>
            <p:ph type="title"/>
          </p:nvPr>
        </p:nvSpPr>
        <p:spPr/>
        <p:txBody>
          <a:bodyPr/>
          <a:lstStyle/>
          <a:p>
            <a:r>
              <a:rPr lang="zh-CN" altLang="en-US"/>
              <a:t>单击此处编辑母版标题样式</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sz="quarter" idx="12"/>
          </p:nvPr>
        </p:nvSpPr>
        <p:spPr/>
        <p:txBody>
          <a:bodyPr/>
          <a:lstStyle>
            <a:lvl1pPr>
              <a:defRPr smtClean="0"/>
            </a:lvl1pPr>
          </a:lstStyle>
          <a:p>
            <a:r>
              <a:rPr lang="en-US"/>
              <a:t>Slide </a:t>
            </a:r>
            <a:fld id="{4CE281B3-A5CB-F64F-B915-055FA19C701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lvl1pPr>
              <a:defRPr smtClean="0"/>
            </a:lvl1pPr>
          </a:lstStyle>
          <a:p>
            <a:r>
              <a:rPr lang="en-US"/>
              <a:t>Slide </a:t>
            </a:r>
            <a:fld id="{14693F8C-6A96-8140-9ED0-8C47DF1C828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lvl1pPr>
              <a:defRPr smtClean="0"/>
            </a:lvl1pPr>
          </a:lstStyle>
          <a:p>
            <a:r>
              <a:rPr lang="en-US"/>
              <a:t>Slide </a:t>
            </a:r>
            <a:fld id="{FF52CB4B-E5D4-424D-A7DD-3DCF430E6D2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lvl1pPr>
              <a:defRPr smtClean="0"/>
            </a:lvl1pPr>
          </a:lstStyle>
          <a:p>
            <a:r>
              <a:rPr lang="en-US"/>
              <a:t>Slide </a:t>
            </a:r>
            <a:fld id="{A5ED327D-21C3-674C-981C-8A8BC9E6D25C}"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smtClean="0"/>
            </a:lvl1pPr>
          </a:lstStyle>
          <a:p>
            <a:r>
              <a:rPr lang="en-US"/>
              <a:t>Slide </a:t>
            </a:r>
            <a:fld id="{E1A22FF3-B0EE-3C41-8A57-F9CEF858FB7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403FA230-405D-B44B-BF48-A2D0EC29C97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7276F568-1379-2143-A0B7-604112B6CE9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t>Slide </a:t>
            </a:r>
            <a:fld id="{4C64FA26-C19D-454E-AC49-D681356F58D2}" type="slidenum">
              <a:rPr lang="en-US"/>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prstTxWarp prst="textNoShape">
              <a:avLst/>
            </a:prstTxWarp>
            <a:spAutoFit/>
          </a:bodyPr>
          <a:lstStyle/>
          <a:p>
            <a:pPr marL="457200" marR="0" lvl="4" indent="0" algn="r" defTabSz="914400" rtl="0" eaLnBrk="0" fontAlgn="base" latinLnBrk="0" hangingPunct="0">
              <a:lnSpc>
                <a:spcPct val="100000"/>
              </a:lnSpc>
              <a:spcBef>
                <a:spcPct val="0"/>
              </a:spcBef>
              <a:spcAft>
                <a:spcPct val="0"/>
              </a:spcAft>
              <a:buClrTx/>
              <a:buSzTx/>
              <a:buFontTx/>
              <a:buNone/>
              <a:tabLst/>
              <a:defRPr/>
            </a:pPr>
            <a:r>
              <a:rPr lang="en-US" sz="1800" b="1" dirty="0"/>
              <a:t>doc.: IEEE </a:t>
            </a:r>
            <a:r>
              <a:rPr lang="en-US" sz="1800" b="1" dirty="0" smtClean="0"/>
              <a:t>802.11-21/0366r2</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prstTxWarp prst="textNoShape">
              <a:avLst/>
            </a:prstTxWarp>
            <a:spAutoFit/>
          </a:bodyPr>
          <a:lstStyle/>
          <a:p>
            <a:r>
              <a:rPr lang="en-US" dirty="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1" name="Rectangle 7"/>
          <p:cNvSpPr>
            <a:spLocks noChangeArrowheads="1"/>
          </p:cNvSpPr>
          <p:nvPr userDrawn="1"/>
        </p:nvSpPr>
        <p:spPr bwMode="auto">
          <a:xfrm>
            <a:off x="685800" y="308403"/>
            <a:ext cx="1828800" cy="276999"/>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l" defTabSz="914400" rtl="0" eaLnBrk="0" fontAlgn="base" latinLnBrk="0" hangingPunct="0">
              <a:lnSpc>
                <a:spcPct val="100000"/>
              </a:lnSpc>
              <a:spcBef>
                <a:spcPct val="0"/>
              </a:spcBef>
              <a:spcAft>
                <a:spcPct val="0"/>
              </a:spcAft>
              <a:buClrTx/>
              <a:buSzTx/>
              <a:buFontTx/>
              <a:buNone/>
              <a:tabLst/>
              <a:defRPr/>
            </a:pPr>
            <a:r>
              <a:rPr lang="en-US" altLang="zh-CN" sz="1800" b="1" kern="1200" smtClean="0">
                <a:solidFill>
                  <a:schemeClr val="tx1"/>
                </a:solidFill>
                <a:latin typeface="Times New Roman" charset="0"/>
                <a:ea typeface="+mn-ea"/>
                <a:cs typeface="+mn-cs"/>
              </a:rPr>
              <a:t>Mar.</a:t>
            </a:r>
            <a:r>
              <a:rPr lang="en-US" sz="1800" b="1" smtClean="0"/>
              <a:t> 2021</a:t>
            </a:r>
            <a:endParaRPr lang="en-US" sz="1800" b="1" dirty="0"/>
          </a:p>
        </p:txBody>
      </p:sp>
      <p:sp>
        <p:nvSpPr>
          <p:cNvPr id="12" name="Rectangle 7"/>
          <p:cNvSpPr>
            <a:spLocks noChangeArrowheads="1"/>
          </p:cNvSpPr>
          <p:nvPr userDrawn="1"/>
        </p:nvSpPr>
        <p:spPr bwMode="auto">
          <a:xfrm>
            <a:off x="5943601" y="6536002"/>
            <a:ext cx="2590800" cy="184666"/>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l" defTabSz="914400" rtl="0" eaLnBrk="0" fontAlgn="base" latinLnBrk="0" hangingPunct="0">
              <a:lnSpc>
                <a:spcPct val="100000"/>
              </a:lnSpc>
              <a:spcBef>
                <a:spcPct val="0"/>
              </a:spcBef>
              <a:spcAft>
                <a:spcPct val="0"/>
              </a:spcAft>
              <a:buClrTx/>
              <a:buSzTx/>
              <a:buFontTx/>
              <a:buNone/>
              <a:tabLst/>
              <a:defRPr/>
            </a:pPr>
            <a:r>
              <a:rPr lang="en-US" sz="1200" dirty="0"/>
              <a:t>Ross Jian Yu, </a:t>
            </a:r>
            <a:r>
              <a:rPr lang="en-US" sz="1200" i="1" dirty="0"/>
              <a:t>et al</a:t>
            </a:r>
            <a:r>
              <a:rPr lang="en-US" sz="1200" dirty="0"/>
              <a:t> Huawei Technologies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21/11-21-0259-03-00be-pdt-trigger-frame-for-eht.docx" TargetMode="External"/><Relationship Id="rId2" Type="http://schemas.openxmlformats.org/officeDocument/2006/relationships/hyperlink" Target="https://mentor.ieee.org/802.11/dcn/20/11-20-1935-19-00be-compendium-of-straw-polls-and-potential-changes-to-the-specification-framework-document-part-2.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r>
              <a:rPr lang="en-US" dirty="0"/>
              <a:t>Slide </a:t>
            </a:r>
            <a:fld id="{A1DF4EA4-62C6-4747-AA37-39380629ED0A}" type="slidenum">
              <a:rPr lang="en-US"/>
              <a:pPr/>
              <a:t>1</a:t>
            </a:fld>
            <a:endParaRPr lang="en-US" dirty="0"/>
          </a:p>
        </p:txBody>
      </p:sp>
      <p:sp>
        <p:nvSpPr>
          <p:cNvPr id="30722" name="Rectangle 2"/>
          <p:cNvSpPr>
            <a:spLocks noGrp="1" noChangeArrowheads="1"/>
          </p:cNvSpPr>
          <p:nvPr>
            <p:ph type="title"/>
          </p:nvPr>
        </p:nvSpPr>
        <p:spPr>
          <a:xfrm>
            <a:off x="167488" y="763509"/>
            <a:ext cx="9029701" cy="762000"/>
          </a:xfrm>
          <a:noFill/>
          <a:ln/>
        </p:spPr>
        <p:txBody>
          <a:bodyPr/>
          <a:lstStyle/>
          <a:p>
            <a:pPr eaLnBrk="1" hangingPunct="1">
              <a:lnSpc>
                <a:spcPct val="120000"/>
              </a:lnSpc>
            </a:pPr>
            <a:r>
              <a:rPr lang="en-US" sz="2800" smtClean="0">
                <a:solidFill>
                  <a:schemeClr val="tx1"/>
                </a:solidFill>
              </a:rPr>
              <a:t>Dicussion </a:t>
            </a:r>
            <a:r>
              <a:rPr lang="en-US" sz="2800">
                <a:solidFill>
                  <a:schemeClr val="tx1"/>
                </a:solidFill>
              </a:rPr>
              <a:t>on HE or EHT variant differentiation of a trigger frame</a:t>
            </a:r>
            <a:endParaRPr lang="en-US" sz="2800" dirty="0">
              <a:solidFill>
                <a:schemeClr val="tx1"/>
              </a:solidFill>
            </a:endParaRPr>
          </a:p>
        </p:txBody>
      </p:sp>
      <p:sp>
        <p:nvSpPr>
          <p:cNvPr id="30726" name="Rectangle 6"/>
          <p:cNvSpPr>
            <a:spLocks noGrp="1" noChangeArrowheads="1"/>
          </p:cNvSpPr>
          <p:nvPr>
            <p:ph type="body" idx="1"/>
          </p:nvPr>
        </p:nvSpPr>
        <p:spPr>
          <a:xfrm>
            <a:off x="609599" y="1600200"/>
            <a:ext cx="7772400" cy="381000"/>
          </a:xfrm>
          <a:noFill/>
          <a:ln/>
        </p:spPr>
        <p:txBody>
          <a:bodyPr/>
          <a:lstStyle/>
          <a:p>
            <a:pPr algn="ctr">
              <a:buFontTx/>
              <a:buNone/>
            </a:pPr>
            <a:r>
              <a:rPr lang="en-US" sz="2000" dirty="0"/>
              <a:t>Date</a:t>
            </a:r>
            <a:r>
              <a:rPr lang="en-US" sz="2000"/>
              <a:t>:</a:t>
            </a:r>
            <a:r>
              <a:rPr lang="en-US" sz="2000" b="0"/>
              <a:t> </a:t>
            </a:r>
            <a:r>
              <a:rPr lang="en-US" sz="2000" b="0" smtClean="0"/>
              <a:t>2021-03-03</a:t>
            </a:r>
            <a:endParaRPr lang="en-US" sz="2000" b="0" dirty="0"/>
          </a:p>
        </p:txBody>
      </p:sp>
      <p:sp>
        <p:nvSpPr>
          <p:cNvPr id="30732" name="Rectangle 12"/>
          <p:cNvSpPr>
            <a:spLocks noChangeArrowheads="1"/>
          </p:cNvSpPr>
          <p:nvPr/>
        </p:nvSpPr>
        <p:spPr bwMode="auto">
          <a:xfrm>
            <a:off x="1062037" y="2057400"/>
            <a:ext cx="1447800" cy="381000"/>
          </a:xfrm>
          <a:prstGeom prst="rect">
            <a:avLst/>
          </a:prstGeom>
          <a:noFill/>
          <a:ln w="9525">
            <a:noFill/>
            <a:miter lim="800000"/>
            <a:headEnd/>
            <a:tailEnd/>
          </a:ln>
          <a:effectLst/>
        </p:spPr>
        <p:txBody>
          <a:bodyPr lIns="92075" tIns="46038" rIns="92075" bIns="46038">
            <a:prstTxWarp prst="textNoShape">
              <a:avLst/>
            </a:prstTxWarp>
          </a:bodyPr>
          <a:lstStyle/>
          <a:p>
            <a:pPr marL="342900" indent="-342900">
              <a:spcBef>
                <a:spcPct val="20000"/>
              </a:spcBef>
            </a:pPr>
            <a:r>
              <a:rPr lang="en-US" sz="2000" b="1" dirty="0"/>
              <a:t>Authors:</a:t>
            </a:r>
            <a:endParaRPr lang="en-US" sz="2000" dirty="0"/>
          </a:p>
        </p:txBody>
      </p:sp>
      <p:graphicFrame>
        <p:nvGraphicFramePr>
          <p:cNvPr id="2" name="表格 1"/>
          <p:cNvGraphicFramePr>
            <a:graphicFrameLocks noGrp="1"/>
          </p:cNvGraphicFramePr>
          <p:nvPr>
            <p:extLst>
              <p:ext uri="{D42A27DB-BD31-4B8C-83A1-F6EECF244321}">
                <p14:modId xmlns:p14="http://schemas.microsoft.com/office/powerpoint/2010/main" val="3163129329"/>
              </p:ext>
            </p:extLst>
          </p:nvPr>
        </p:nvGraphicFramePr>
        <p:xfrm>
          <a:off x="304801" y="2819400"/>
          <a:ext cx="8501382" cy="2016760"/>
        </p:xfrm>
        <a:graphic>
          <a:graphicData uri="http://schemas.openxmlformats.org/drawingml/2006/table">
            <a:tbl>
              <a:tblPr firstRow="1" bandRow="1">
                <a:tableStyleId>{5940675A-B579-460E-94D1-54222C63F5DA}</a:tableStyleId>
              </a:tblPr>
              <a:tblGrid>
                <a:gridCol w="1826263">
                  <a:extLst>
                    <a:ext uri="{9D8B030D-6E8A-4147-A177-3AD203B41FA5}">
                      <a16:colId xmlns:a16="http://schemas.microsoft.com/office/drawing/2014/main" xmlns="" val="20000"/>
                    </a:ext>
                  </a:extLst>
                </a:gridCol>
                <a:gridCol w="1476890">
                  <a:extLst>
                    <a:ext uri="{9D8B030D-6E8A-4147-A177-3AD203B41FA5}">
                      <a16:colId xmlns:a16="http://schemas.microsoft.com/office/drawing/2014/main" xmlns="" val="20001"/>
                    </a:ext>
                  </a:extLst>
                </a:gridCol>
                <a:gridCol w="1262501">
                  <a:extLst>
                    <a:ext uri="{9D8B030D-6E8A-4147-A177-3AD203B41FA5}">
                      <a16:colId xmlns:a16="http://schemas.microsoft.com/office/drawing/2014/main" xmlns="" val="20002"/>
                    </a:ext>
                  </a:extLst>
                </a:gridCol>
                <a:gridCol w="952832">
                  <a:extLst>
                    <a:ext uri="{9D8B030D-6E8A-4147-A177-3AD203B41FA5}">
                      <a16:colId xmlns:a16="http://schemas.microsoft.com/office/drawing/2014/main" xmlns="" val="20003"/>
                    </a:ext>
                  </a:extLst>
                </a:gridCol>
                <a:gridCol w="2982896">
                  <a:extLst>
                    <a:ext uri="{9D8B030D-6E8A-4147-A177-3AD203B41FA5}">
                      <a16:colId xmlns:a16="http://schemas.microsoft.com/office/drawing/2014/main" xmlns="" val="20004"/>
                    </a:ext>
                  </a:extLst>
                </a:gridCol>
              </a:tblGrid>
              <a:tr h="370840">
                <a:tc>
                  <a:txBody>
                    <a:bodyPr/>
                    <a:lstStyle/>
                    <a:p>
                      <a:r>
                        <a:rPr lang="en-US" altLang="zh-CN" sz="1400" b="1" kern="1200" dirty="0">
                          <a:solidFill>
                            <a:schemeClr val="tx1"/>
                          </a:solidFill>
                          <a:effectLst/>
                          <a:latin typeface="+mn-lt"/>
                          <a:ea typeface="+mn-ea"/>
                          <a:cs typeface="+mn-cs"/>
                        </a:rPr>
                        <a:t>Name</a:t>
                      </a:r>
                      <a:endParaRPr lang="zh-CN" altLang="en-US" sz="1400" b="1" dirty="0"/>
                    </a:p>
                  </a:txBody>
                  <a:tcPr/>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Affiliations</a:t>
                      </a:r>
                      <a:endParaRPr lang="zh-CN" sz="800" dirty="0">
                        <a:effectLst/>
                        <a:latin typeface="Times New Roman" panose="02020603050405020304" pitchFamily="18" charset="0"/>
                        <a:ea typeface="宋体" panose="02010600030101010101" pitchFamily="2" charset="-122"/>
                      </a:endParaRPr>
                    </a:p>
                  </a:txBody>
                  <a:tcPr marL="68580" marR="68580" marT="0" marB="0"/>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Address</a:t>
                      </a:r>
                      <a:endParaRPr lang="zh-CN" sz="800" dirty="0">
                        <a:effectLst/>
                        <a:latin typeface="Times New Roman" panose="02020603050405020304" pitchFamily="18" charset="0"/>
                        <a:ea typeface="宋体" panose="02010600030101010101" pitchFamily="2" charset="-122"/>
                      </a:endParaRPr>
                    </a:p>
                  </a:txBody>
                  <a:tcPr marL="68580" marR="68580" marT="0" marB="0"/>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Phone</a:t>
                      </a:r>
                      <a:endParaRPr lang="zh-CN" sz="800">
                        <a:effectLst/>
                        <a:latin typeface="Times New Roman" panose="02020603050405020304" pitchFamily="18" charset="0"/>
                        <a:ea typeface="宋体" panose="02010600030101010101" pitchFamily="2" charset="-122"/>
                      </a:endParaRPr>
                    </a:p>
                  </a:txBody>
                  <a:tcPr marL="68580" marR="68580" marT="0" marB="0"/>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email</a:t>
                      </a:r>
                      <a:endParaRPr lang="zh-CN" sz="8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xmlns="" val="10000"/>
                  </a:ext>
                </a:extLst>
              </a:tr>
              <a:tr h="185420">
                <a:tc>
                  <a:txBody>
                    <a:bodyPr/>
                    <a:lstStyle/>
                    <a:p>
                      <a:pPr algn="ctr"/>
                      <a:r>
                        <a:rPr lang="en-US" altLang="zh-CN" sz="1400" dirty="0"/>
                        <a:t>Ross Jian Yu</a:t>
                      </a:r>
                    </a:p>
                  </a:txBody>
                  <a:tcPr anchor="ctr"/>
                </a:tc>
                <a:tc>
                  <a:txBody>
                    <a:bodyPr/>
                    <a:lstStyle/>
                    <a:p>
                      <a:pPr algn="ctr" fontAlgn="b">
                        <a:spcAft>
                          <a:spcPts val="0"/>
                        </a:spcAft>
                      </a:pPr>
                      <a:r>
                        <a:rPr lang="en-US" sz="1400" dirty="0">
                          <a:effectLst/>
                          <a:latin typeface="Times New Roman" panose="02020603050405020304" pitchFamily="18" charset="0"/>
                          <a:ea typeface="宋体" panose="02010600030101010101" pitchFamily="2" charset="-122"/>
                        </a:rPr>
                        <a:t>Huawei</a:t>
                      </a:r>
                      <a:endParaRPr lang="zh-CN" sz="14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zh-CN" sz="1400" dirty="0"/>
                        <a:t>ross.yujian@huawei.com</a:t>
                      </a:r>
                      <a:endParaRPr lang="zh-CN" altLang="en-US" sz="1400" dirty="0"/>
                    </a:p>
                  </a:txBody>
                  <a:tcPr anchor="ctr"/>
                </a:tc>
                <a:extLst>
                  <a:ext uri="{0D108BD9-81ED-4DB2-BD59-A6C34878D82A}">
                    <a16:rowId xmlns:a16="http://schemas.microsoft.com/office/drawing/2014/main" xmlns="" val="10001"/>
                  </a:ext>
                </a:extLst>
              </a:tr>
              <a:tr h="243840">
                <a:tc>
                  <a:txBody>
                    <a:bodyPr/>
                    <a:lstStyle/>
                    <a:p>
                      <a:pPr algn="ctr"/>
                      <a:r>
                        <a:rPr lang="en-US" altLang="zh-CN" sz="1400" dirty="0"/>
                        <a:t>Ming </a:t>
                      </a:r>
                      <a:r>
                        <a:rPr lang="en-US" altLang="zh-CN" sz="1400" dirty="0" err="1"/>
                        <a:t>Gan</a:t>
                      </a:r>
                      <a:endParaRPr lang="zh-CN" altLang="en-US" sz="1400" dirty="0"/>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CA" altLang="zh-CN" sz="1400" kern="1200" dirty="0">
                          <a:solidFill>
                            <a:schemeClr val="tx1"/>
                          </a:solidFill>
                          <a:effectLst/>
                          <a:latin typeface="Times New Roman" panose="02020603050405020304" pitchFamily="18" charset="0"/>
                          <a:ea typeface="宋体" panose="02010600030101010101" pitchFamily="2" charset="-122"/>
                          <a:cs typeface="+mn-cs"/>
                        </a:rPr>
                        <a:t>Huawei</a:t>
                      </a:r>
                      <a:endParaRPr lang="zh-CN" altLang="zh-CN" sz="1400" kern="1200" dirty="0">
                        <a:solidFill>
                          <a:schemeClr val="tx1"/>
                        </a:solidFill>
                        <a:effectLst/>
                        <a:latin typeface="Times New Roman" panose="02020603050405020304" pitchFamily="18" charset="0"/>
                        <a:ea typeface="宋体" panose="02010600030101010101" pitchFamily="2" charset="-122"/>
                        <a:cs typeface="+mn-cs"/>
                      </a:endParaRPr>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r>
                        <a:rPr lang="en-CA" altLang="zh-CN" sz="1400" dirty="0"/>
                        <a:t>ming.gan@huawei.com</a:t>
                      </a:r>
                      <a:endParaRPr lang="zh-CN" altLang="en-US" sz="1400" dirty="0"/>
                    </a:p>
                  </a:txBody>
                  <a:tcPr anchor="ctr"/>
                </a:tc>
                <a:extLst>
                  <a:ext uri="{0D108BD9-81ED-4DB2-BD59-A6C34878D82A}">
                    <a16:rowId xmlns:a16="http://schemas.microsoft.com/office/drawing/2014/main" xmlns="" val="10002"/>
                  </a:ext>
                </a:extLst>
              </a:tr>
              <a:tr h="0">
                <a:tc>
                  <a:txBody>
                    <a:bodyPr/>
                    <a:lstStyle/>
                    <a:p>
                      <a:pPr algn="ctr"/>
                      <a:r>
                        <a:rPr lang="en-US" altLang="zh-CN" sz="1400" dirty="0"/>
                        <a:t>Mengshi Hu</a:t>
                      </a:r>
                      <a:endParaRPr lang="zh-CN" altLang="en-US" sz="1400" dirty="0"/>
                    </a:p>
                  </a:txBody>
                  <a:tcPr anchor="ctr"/>
                </a:tc>
                <a:tc>
                  <a:txBody>
                    <a:bodyPr/>
                    <a:lstStyle/>
                    <a:p>
                      <a:pPr algn="ctr" fontAlgn="b">
                        <a:spcAft>
                          <a:spcPts val="0"/>
                        </a:spcAft>
                      </a:pPr>
                      <a:r>
                        <a:rPr lang="en-US" sz="1400" dirty="0">
                          <a:effectLst/>
                          <a:latin typeface="Times New Roman" panose="02020603050405020304" pitchFamily="18" charset="0"/>
                          <a:ea typeface="宋体" panose="02010600030101010101" pitchFamily="2" charset="-122"/>
                        </a:rPr>
                        <a:t>Huawei</a:t>
                      </a:r>
                      <a:endParaRPr lang="zh-CN" sz="14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r>
                        <a:rPr lang="en-US" altLang="zh-CN" sz="1400" dirty="0"/>
                        <a:t>humengshi@Huawei.com</a:t>
                      </a:r>
                      <a:endParaRPr lang="zh-CN" altLang="en-US" sz="1400" dirty="0"/>
                    </a:p>
                  </a:txBody>
                  <a:tcPr anchor="ctr"/>
                </a:tc>
                <a:extLst>
                  <a:ext uri="{0D108BD9-81ED-4DB2-BD59-A6C34878D82A}">
                    <a16:rowId xmlns:a16="http://schemas.microsoft.com/office/drawing/2014/main" xmlns="" val="10003"/>
                  </a:ext>
                </a:extLst>
              </a:tr>
              <a:tr h="182880">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zh-CN" altLang="zh-CN" sz="1400" kern="1200" dirty="0">
                        <a:solidFill>
                          <a:schemeClr val="tx1"/>
                        </a:solidFill>
                        <a:effectLst/>
                        <a:latin typeface="Times New Roman" panose="02020603050405020304" pitchFamily="18" charset="0"/>
                        <a:ea typeface="宋体" panose="02010600030101010101" pitchFamily="2" charset="-122"/>
                        <a:cs typeface="+mn-cs"/>
                      </a:endParaRPr>
                    </a:p>
                  </a:txBody>
                  <a:tcPr anchor="ctr"/>
                </a:tc>
                <a:tc>
                  <a:txBody>
                    <a:bodyPr/>
                    <a:lstStyle/>
                    <a:p>
                      <a:pPr algn="ctr"/>
                      <a:endParaRPr lang="en-CA" sz="1400" dirty="0"/>
                    </a:p>
                  </a:txBody>
                  <a:tcPr anchor="ctr"/>
                </a:tc>
                <a:tc>
                  <a:txBody>
                    <a:bodyPr/>
                    <a:lstStyle/>
                    <a:p>
                      <a:endParaRPr lang="en-CA"/>
                    </a:p>
                  </a:txBody>
                  <a:tcPr anchor="ctr"/>
                </a:tc>
                <a:tc>
                  <a:txBody>
                    <a:bodyPr/>
                    <a:lstStyle/>
                    <a:p>
                      <a:endParaRPr lang="en-CA" dirty="0"/>
                    </a:p>
                  </a:txBody>
                  <a:tcPr anchor="ctr"/>
                </a:tc>
                <a:tc>
                  <a:txBody>
                    <a:bodyPr/>
                    <a:lstStyle/>
                    <a:p>
                      <a:pPr algn="ctr"/>
                      <a:endParaRPr lang="en-CA" sz="1400" dirty="0"/>
                    </a:p>
                  </a:txBody>
                  <a:tcPr anchor="ctr"/>
                </a:tc>
                <a:extLst>
                  <a:ext uri="{0D108BD9-81ED-4DB2-BD59-A6C34878D82A}">
                    <a16:rowId xmlns:a16="http://schemas.microsoft.com/office/drawing/2014/main" xmlns="" val="10004"/>
                  </a:ext>
                </a:extLst>
              </a:tr>
              <a:tr h="0">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zh-CN" altLang="zh-CN" sz="1400" kern="1200" dirty="0">
                        <a:solidFill>
                          <a:schemeClr val="tx1"/>
                        </a:solidFill>
                        <a:effectLst/>
                        <a:latin typeface="Times New Roman" panose="02020603050405020304" pitchFamily="18" charset="0"/>
                        <a:ea typeface="宋体" panose="02010600030101010101" pitchFamily="2" charset="-122"/>
                        <a:cs typeface="+mn-cs"/>
                      </a:endParaRPr>
                    </a:p>
                  </a:txBody>
                  <a:tcPr anchor="ctr"/>
                </a:tc>
                <a:tc>
                  <a:txBody>
                    <a:bodyPr/>
                    <a:lstStyle/>
                    <a:p>
                      <a:pPr algn="ctr"/>
                      <a:endParaRPr lang="en-CA" sz="1400" dirty="0"/>
                    </a:p>
                  </a:txBody>
                  <a:tcPr anchor="ctr"/>
                </a:tc>
                <a:tc>
                  <a:txBody>
                    <a:bodyPr/>
                    <a:lstStyle/>
                    <a:p>
                      <a:endParaRPr lang="en-CA"/>
                    </a:p>
                  </a:txBody>
                  <a:tcPr anchor="ctr"/>
                </a:tc>
                <a:tc>
                  <a:txBody>
                    <a:bodyPr/>
                    <a:lstStyle/>
                    <a:p>
                      <a:endParaRPr lang="en-CA"/>
                    </a:p>
                  </a:txBody>
                  <a:tcPr anchor="ctr"/>
                </a:tc>
                <a:tc>
                  <a:txBody>
                    <a:bodyPr/>
                    <a:lstStyle/>
                    <a:p>
                      <a:pPr algn="ctr"/>
                      <a:endParaRPr lang="en-CA" sz="1400" dirty="0"/>
                    </a:p>
                  </a:txBody>
                  <a:tcPr anchor="ctr"/>
                </a:tc>
                <a:extLst>
                  <a:ext uri="{0D108BD9-81ED-4DB2-BD59-A6C34878D82A}">
                    <a16:rowId xmlns:a16="http://schemas.microsoft.com/office/drawing/2014/main" xmlns="" val="10005"/>
                  </a:ext>
                </a:extLst>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10</a:t>
            </a:fld>
            <a:endParaRPr lang="en-US" dirty="0"/>
          </a:p>
        </p:txBody>
      </p:sp>
      <p:sp>
        <p:nvSpPr>
          <p:cNvPr id="5" name="Shape 94"/>
          <p:cNvSpPr txBox="1">
            <a:spLocks noGrp="1"/>
          </p:cNvSpPr>
          <p:nvPr>
            <p:ph idx="1"/>
          </p:nvPr>
        </p:nvSpPr>
        <p:spPr>
          <a:xfrm>
            <a:off x="533400" y="1447800"/>
            <a:ext cx="7924800" cy="4419600"/>
          </a:xfrm>
          <a:prstGeom prst="rect">
            <a:avLst/>
          </a:prstGeom>
          <a:noFill/>
          <a:ln>
            <a:noFill/>
          </a:ln>
        </p:spPr>
        <p:txBody>
          <a:bodyPr lIns="92075" tIns="46025" rIns="92075" bIns="46025" anchor="t" anchorCtr="0">
            <a:noAutofit/>
          </a:bodyPr>
          <a:lstStyle/>
          <a:p>
            <a:pPr algn="just">
              <a:spcBef>
                <a:spcPts val="0"/>
              </a:spcBef>
              <a:buSzPct val="100000"/>
            </a:pPr>
            <a:r>
              <a:rPr lang="en-US" altLang="zh-CN" sz="1800" b="0" dirty="0" smtClean="0">
                <a:solidFill>
                  <a:schemeClr val="dk1"/>
                </a:solidFill>
                <a:ea typeface="Times New Roman"/>
                <a:cs typeface="Times New Roman"/>
              </a:rPr>
              <a:t>Same </a:t>
            </a:r>
            <a:r>
              <a:rPr lang="en-US" altLang="zh-CN" sz="1800" b="0" dirty="0" smtClean="0">
                <a:solidFill>
                  <a:schemeClr val="dk1"/>
                </a:solidFill>
                <a:ea typeface="Times New Roman"/>
                <a:cs typeface="Times New Roman"/>
              </a:rPr>
              <a:t>example as before: later in R2, the UL BW is set to 3 (160MHz), UL BW Extension is set to 2 (320MHz-1), then a R2 AP could solicit HE PPDU in P160 and EHT PPDU in S160 with B54=1 indicating HE TB PPDU in P160, and B55=0, the special User field is present.</a:t>
            </a:r>
            <a:endParaRPr lang="en-US" altLang="zh-CN" sz="1800" b="0" dirty="0">
              <a:solidFill>
                <a:schemeClr val="dk1"/>
              </a:solidFill>
              <a:ea typeface="Times New Roman"/>
              <a:cs typeface="Times New Roman"/>
            </a:endParaRPr>
          </a:p>
          <a:p>
            <a:pPr algn="just">
              <a:spcBef>
                <a:spcPts val="0"/>
              </a:spcBef>
              <a:buSzPct val="100000"/>
            </a:pPr>
            <a:r>
              <a:rPr lang="en-US" altLang="zh-CN" sz="1800" dirty="0" smtClean="0">
                <a:solidFill>
                  <a:schemeClr val="dk1"/>
                </a:solidFill>
                <a:ea typeface="Times New Roman"/>
                <a:cs typeface="Times New Roman"/>
              </a:rPr>
              <a:t>Method 3 enables a </a:t>
            </a:r>
            <a:r>
              <a:rPr lang="en-US" altLang="zh-CN" sz="1800" dirty="0">
                <a:solidFill>
                  <a:schemeClr val="dk1"/>
                </a:solidFill>
                <a:ea typeface="Times New Roman"/>
                <a:cs typeface="Times New Roman"/>
              </a:rPr>
              <a:t>R1 EHT STA </a:t>
            </a:r>
            <a:r>
              <a:rPr lang="en-US" altLang="zh-CN" sz="1800" dirty="0" smtClean="0">
                <a:solidFill>
                  <a:schemeClr val="dk1"/>
                </a:solidFill>
                <a:ea typeface="Times New Roman"/>
                <a:cs typeface="Times New Roman"/>
              </a:rPr>
              <a:t>to </a:t>
            </a:r>
            <a:r>
              <a:rPr lang="en-US" altLang="zh-CN" sz="1800" dirty="0" smtClean="0">
                <a:solidFill>
                  <a:schemeClr val="dk1"/>
                </a:solidFill>
                <a:ea typeface="Times New Roman"/>
                <a:cs typeface="Times New Roman"/>
              </a:rPr>
              <a:t>transmit either HE TB or EHT TB PPDU depending on </a:t>
            </a:r>
            <a:r>
              <a:rPr lang="en-US" altLang="zh-CN" sz="1800" dirty="0" smtClean="0">
                <a:solidFill>
                  <a:schemeClr val="dk1"/>
                </a:solidFill>
                <a:ea typeface="Times New Roman"/>
                <a:cs typeface="Times New Roman"/>
              </a:rPr>
              <a:t>a R2 AP’s </a:t>
            </a:r>
            <a:r>
              <a:rPr lang="en-US" altLang="zh-CN" sz="1800" dirty="0" smtClean="0">
                <a:solidFill>
                  <a:schemeClr val="dk1"/>
                </a:solidFill>
                <a:ea typeface="Times New Roman"/>
                <a:cs typeface="Times New Roman"/>
              </a:rPr>
              <a:t>schedule</a:t>
            </a:r>
            <a:r>
              <a:rPr lang="en-US" altLang="zh-CN" sz="1800" b="0" dirty="0" smtClean="0">
                <a:solidFill>
                  <a:schemeClr val="dk1"/>
                </a:solidFill>
                <a:ea typeface="Times New Roman"/>
                <a:cs typeface="Times New Roman"/>
              </a:rPr>
              <a:t>.</a:t>
            </a:r>
          </a:p>
          <a:p>
            <a:pPr algn="just">
              <a:spcBef>
                <a:spcPts val="0"/>
              </a:spcBef>
              <a:buSzPct val="100000"/>
            </a:pPr>
            <a:endParaRPr lang="en-US" altLang="zh-CN" sz="1800" b="0" dirty="0">
              <a:solidFill>
                <a:schemeClr val="dk1"/>
              </a:solidFill>
              <a:ea typeface="Times New Roman"/>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altLang="zh-CN" dirty="0">
                <a:solidFill>
                  <a:schemeClr val="tx1"/>
                </a:solidFill>
              </a:rPr>
              <a:t>HE or EHT </a:t>
            </a:r>
            <a:r>
              <a:rPr lang="en-IE" altLang="zh-CN" dirty="0" smtClean="0">
                <a:solidFill>
                  <a:schemeClr val="tx1"/>
                </a:solidFill>
              </a:rPr>
              <a:t>– Method </a:t>
            </a:r>
            <a:r>
              <a:rPr lang="en-IE" altLang="zh-CN" dirty="0" smtClean="0">
                <a:solidFill>
                  <a:schemeClr val="tx1"/>
                </a:solidFill>
              </a:rPr>
              <a:t>3 </a:t>
            </a:r>
            <a:r>
              <a:rPr lang="en-US" altLang="zh-CN" dirty="0" smtClean="0">
                <a:solidFill>
                  <a:schemeClr val="tx1"/>
                </a:solidFill>
              </a:rPr>
              <a:t>(cont’d)</a:t>
            </a:r>
            <a:endParaRPr lang="en-US" dirty="0">
              <a:solidFill>
                <a:schemeClr val="tx1"/>
              </a:solidFill>
            </a:endParaRPr>
          </a:p>
        </p:txBody>
      </p:sp>
      <p:sp>
        <p:nvSpPr>
          <p:cNvPr id="7" name="Slide Number Placeholder 5"/>
          <p:cNvSpPr txBox="1">
            <a:spLocks/>
          </p:cNvSpPr>
          <p:nvPr/>
        </p:nvSpPr>
        <p:spPr bwMode="auto">
          <a:xfrm>
            <a:off x="3582988" y="5973416"/>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ctr" rtl="0" eaLnBrk="0" fontAlgn="base" hangingPunct="0">
              <a:spcBef>
                <a:spcPct val="0"/>
              </a:spcBef>
              <a:spcAft>
                <a:spcPct val="0"/>
              </a:spcAft>
              <a:defRPr sz="1200" kern="1200" smtClean="0">
                <a:solidFill>
                  <a:schemeClr val="tx1"/>
                </a:solidFill>
                <a:latin typeface="Times New Roman"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charset="0"/>
                <a:ea typeface="+mn-ea"/>
                <a:cs typeface="+mn-cs"/>
              </a:defRPr>
            </a:lvl5pPr>
            <a:lvl6pPr marL="2286000" algn="l" defTabSz="457200" rtl="0" eaLnBrk="1" latinLnBrk="0" hangingPunct="1">
              <a:defRPr sz="1200" kern="1200">
                <a:solidFill>
                  <a:schemeClr val="tx1"/>
                </a:solidFill>
                <a:latin typeface="Times New Roman" charset="0"/>
                <a:ea typeface="+mn-ea"/>
                <a:cs typeface="+mn-cs"/>
              </a:defRPr>
            </a:lvl6pPr>
            <a:lvl7pPr marL="2743200" algn="l" defTabSz="457200" rtl="0" eaLnBrk="1" latinLnBrk="0" hangingPunct="1">
              <a:defRPr sz="1200" kern="1200">
                <a:solidFill>
                  <a:schemeClr val="tx1"/>
                </a:solidFill>
                <a:latin typeface="Times New Roman" charset="0"/>
                <a:ea typeface="+mn-ea"/>
                <a:cs typeface="+mn-cs"/>
              </a:defRPr>
            </a:lvl7pPr>
            <a:lvl8pPr marL="3200400" algn="l" defTabSz="457200" rtl="0" eaLnBrk="1" latinLnBrk="0" hangingPunct="1">
              <a:defRPr sz="1200" kern="1200">
                <a:solidFill>
                  <a:schemeClr val="tx1"/>
                </a:solidFill>
                <a:latin typeface="Times New Roman" charset="0"/>
                <a:ea typeface="+mn-ea"/>
                <a:cs typeface="+mn-cs"/>
              </a:defRPr>
            </a:lvl8pPr>
            <a:lvl9pPr marL="3657600" algn="l" defTabSz="457200" rtl="0" eaLnBrk="1" latinLnBrk="0" hangingPunct="1">
              <a:defRPr sz="1200" kern="1200">
                <a:solidFill>
                  <a:schemeClr val="tx1"/>
                </a:solidFill>
                <a:latin typeface="Times New Roman" charset="0"/>
                <a:ea typeface="+mn-ea"/>
                <a:cs typeface="+mn-cs"/>
              </a:defRPr>
            </a:lvl9pPr>
          </a:lstStyle>
          <a:p>
            <a:r>
              <a:rPr lang="en-US" smtClean="0"/>
              <a:t>Slide </a:t>
            </a:r>
            <a:fld id="{EC42CFA8-65D8-C540-B090-A854712382F8}" type="slidenum">
              <a:rPr lang="en-US" smtClean="0"/>
              <a:pPr/>
              <a:t>12</a:t>
            </a:fld>
            <a:endParaRPr lang="en-US" dirty="0"/>
          </a:p>
        </p:txBody>
      </p:sp>
      <p:sp>
        <p:nvSpPr>
          <p:cNvPr id="9" name="矩形 8"/>
          <p:cNvSpPr/>
          <p:nvPr/>
        </p:nvSpPr>
        <p:spPr bwMode="auto">
          <a:xfrm>
            <a:off x="1905000" y="3944824"/>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Trigger</a:t>
            </a:r>
            <a:r>
              <a:rPr kumimoji="0" lang="en-US" altLang="zh-CN" sz="1200" b="0" i="0" u="none" strike="noStrike" cap="none" normalizeH="0" dirty="0" smtClean="0">
                <a:ln>
                  <a:noFill/>
                </a:ln>
                <a:solidFill>
                  <a:schemeClr val="tx1"/>
                </a:solidFill>
                <a:effectLst/>
                <a:latin typeface="Times New Roman" charset="0"/>
              </a:rPr>
              <a:t> frame</a:t>
            </a:r>
            <a:endParaRPr kumimoji="0" lang="zh-CN" altLang="en-US" sz="1200" b="0" i="0" u="none" strike="noStrike" cap="none" normalizeH="0" baseline="0" dirty="0">
              <a:ln>
                <a:noFill/>
              </a:ln>
              <a:solidFill>
                <a:schemeClr val="tx1"/>
              </a:solidFill>
              <a:effectLst/>
              <a:latin typeface="Times New Roman" charset="0"/>
            </a:endParaRPr>
          </a:p>
        </p:txBody>
      </p:sp>
      <p:sp>
        <p:nvSpPr>
          <p:cNvPr id="10" name="矩形 9"/>
          <p:cNvSpPr/>
          <p:nvPr/>
        </p:nvSpPr>
        <p:spPr bwMode="auto">
          <a:xfrm>
            <a:off x="4114800" y="3944824"/>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EHT TB PPDU</a:t>
            </a:r>
            <a:endParaRPr kumimoji="0" lang="zh-CN" altLang="en-US" sz="1200" b="0" i="0" u="none" strike="noStrike" cap="none" normalizeH="0" baseline="0" dirty="0">
              <a:ln>
                <a:noFill/>
              </a:ln>
              <a:solidFill>
                <a:schemeClr val="tx1"/>
              </a:solidFill>
              <a:effectLst/>
              <a:latin typeface="Times New Roman" charset="0"/>
            </a:endParaRPr>
          </a:p>
        </p:txBody>
      </p:sp>
      <p:sp>
        <p:nvSpPr>
          <p:cNvPr id="11" name="矩形 10"/>
          <p:cNvSpPr/>
          <p:nvPr/>
        </p:nvSpPr>
        <p:spPr bwMode="auto">
          <a:xfrm>
            <a:off x="1905000" y="4581691"/>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Trigger</a:t>
            </a:r>
            <a:r>
              <a:rPr kumimoji="0" lang="en-US" altLang="zh-CN" sz="1200" b="0" i="0" u="none" strike="noStrike" cap="none" normalizeH="0" dirty="0" smtClean="0">
                <a:ln>
                  <a:noFill/>
                </a:ln>
                <a:solidFill>
                  <a:schemeClr val="tx1"/>
                </a:solidFill>
                <a:effectLst/>
                <a:latin typeface="Times New Roman" charset="0"/>
              </a:rPr>
              <a:t> frame</a:t>
            </a:r>
            <a:endParaRPr kumimoji="0" lang="zh-CN" altLang="en-US" sz="1200" b="0" i="0" u="none" strike="noStrike" cap="none" normalizeH="0" baseline="0" dirty="0">
              <a:ln>
                <a:noFill/>
              </a:ln>
              <a:solidFill>
                <a:schemeClr val="tx1"/>
              </a:solidFill>
              <a:effectLst/>
              <a:latin typeface="Times New Roman" charset="0"/>
            </a:endParaRPr>
          </a:p>
        </p:txBody>
      </p:sp>
      <p:sp>
        <p:nvSpPr>
          <p:cNvPr id="12" name="矩形 11"/>
          <p:cNvSpPr/>
          <p:nvPr/>
        </p:nvSpPr>
        <p:spPr bwMode="auto">
          <a:xfrm>
            <a:off x="4114800" y="4581691"/>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HE TB PPDU</a:t>
            </a:r>
            <a:endParaRPr kumimoji="0" lang="zh-CN" altLang="en-US" sz="1200" b="0" i="0" u="none" strike="noStrike" cap="none" normalizeH="0" baseline="0" dirty="0">
              <a:ln>
                <a:noFill/>
              </a:ln>
              <a:solidFill>
                <a:schemeClr val="tx1"/>
              </a:solidFill>
              <a:effectLst/>
              <a:latin typeface="Times New Roman" charset="0"/>
            </a:endParaRPr>
          </a:p>
        </p:txBody>
      </p:sp>
      <p:sp>
        <p:nvSpPr>
          <p:cNvPr id="13" name="文本框 12"/>
          <p:cNvSpPr txBox="1"/>
          <p:nvPr/>
        </p:nvSpPr>
        <p:spPr>
          <a:xfrm>
            <a:off x="1185740" y="4780598"/>
            <a:ext cx="500458" cy="276999"/>
          </a:xfrm>
          <a:prstGeom prst="rect">
            <a:avLst/>
          </a:prstGeom>
          <a:noFill/>
        </p:spPr>
        <p:txBody>
          <a:bodyPr wrap="none" rtlCol="0">
            <a:spAutoFit/>
          </a:bodyPr>
          <a:lstStyle/>
          <a:p>
            <a:r>
              <a:rPr lang="en-US" altLang="zh-CN" dirty="0" smtClean="0"/>
              <a:t>P160</a:t>
            </a:r>
            <a:endParaRPr lang="zh-CN" altLang="en-US" dirty="0"/>
          </a:p>
        </p:txBody>
      </p:sp>
      <p:sp>
        <p:nvSpPr>
          <p:cNvPr id="14" name="文本框 13"/>
          <p:cNvSpPr txBox="1"/>
          <p:nvPr/>
        </p:nvSpPr>
        <p:spPr>
          <a:xfrm>
            <a:off x="1185740" y="4124757"/>
            <a:ext cx="500458" cy="276999"/>
          </a:xfrm>
          <a:prstGeom prst="rect">
            <a:avLst/>
          </a:prstGeom>
          <a:noFill/>
        </p:spPr>
        <p:txBody>
          <a:bodyPr wrap="none" rtlCol="0">
            <a:spAutoFit/>
          </a:bodyPr>
          <a:lstStyle/>
          <a:p>
            <a:r>
              <a:rPr lang="en-US" altLang="zh-CN" dirty="0" smtClean="0"/>
              <a:t>S160</a:t>
            </a:r>
            <a:endParaRPr lang="zh-CN" altLang="en-US" dirty="0"/>
          </a:p>
        </p:txBody>
      </p:sp>
      <p:sp>
        <p:nvSpPr>
          <p:cNvPr id="15" name="矩形 14"/>
          <p:cNvSpPr/>
          <p:nvPr/>
        </p:nvSpPr>
        <p:spPr>
          <a:xfrm>
            <a:off x="1828800" y="3468796"/>
            <a:ext cx="2799805" cy="461665"/>
          </a:xfrm>
          <a:prstGeom prst="rect">
            <a:avLst/>
          </a:prstGeom>
        </p:spPr>
        <p:txBody>
          <a:bodyPr wrap="square">
            <a:spAutoFit/>
          </a:bodyPr>
          <a:lstStyle/>
          <a:p>
            <a:r>
              <a:rPr lang="en-US" altLang="zh-CN" dirty="0">
                <a:solidFill>
                  <a:schemeClr val="dk1"/>
                </a:solidFill>
                <a:ea typeface="Times New Roman"/>
                <a:cs typeface="Times New Roman"/>
              </a:rPr>
              <a:t>UL BW is set to 3 (160MHz), </a:t>
            </a:r>
            <a:endParaRPr lang="en-US" altLang="zh-CN" dirty="0" smtClean="0">
              <a:solidFill>
                <a:schemeClr val="dk1"/>
              </a:solidFill>
              <a:ea typeface="Times New Roman"/>
              <a:cs typeface="Times New Roman"/>
            </a:endParaRPr>
          </a:p>
          <a:p>
            <a:r>
              <a:rPr lang="en-US" altLang="zh-CN" dirty="0" smtClean="0">
                <a:solidFill>
                  <a:schemeClr val="dk1"/>
                </a:solidFill>
                <a:ea typeface="Times New Roman"/>
                <a:cs typeface="Times New Roman"/>
              </a:rPr>
              <a:t>UL </a:t>
            </a:r>
            <a:r>
              <a:rPr lang="en-US" altLang="zh-CN" dirty="0">
                <a:solidFill>
                  <a:schemeClr val="dk1"/>
                </a:solidFill>
                <a:ea typeface="Times New Roman"/>
                <a:cs typeface="Times New Roman"/>
              </a:rPr>
              <a:t>BW Extension is set to 2 (320MHz-1), </a:t>
            </a:r>
            <a:endParaRPr lang="zh-CN" altLang="en-US" dirty="0"/>
          </a:p>
        </p:txBody>
      </p:sp>
      <p:sp>
        <p:nvSpPr>
          <p:cNvPr id="16" name="矩形 15"/>
          <p:cNvSpPr/>
          <p:nvPr/>
        </p:nvSpPr>
        <p:spPr>
          <a:xfrm>
            <a:off x="1828800" y="5517803"/>
            <a:ext cx="2387192" cy="276999"/>
          </a:xfrm>
          <a:prstGeom prst="rect">
            <a:avLst/>
          </a:prstGeom>
        </p:spPr>
        <p:txBody>
          <a:bodyPr wrap="none">
            <a:spAutoFit/>
          </a:bodyPr>
          <a:lstStyle/>
          <a:p>
            <a:r>
              <a:rPr lang="en-US" altLang="zh-CN" dirty="0">
                <a:ea typeface="Times New Roman"/>
                <a:cs typeface="Times New Roman"/>
              </a:rPr>
              <a:t>B55=0, special User field is present</a:t>
            </a:r>
            <a:endParaRPr lang="zh-CN" altLang="en-US" dirty="0"/>
          </a:p>
        </p:txBody>
      </p:sp>
      <p:sp>
        <p:nvSpPr>
          <p:cNvPr id="17" name="矩形 16"/>
          <p:cNvSpPr/>
          <p:nvPr/>
        </p:nvSpPr>
        <p:spPr>
          <a:xfrm>
            <a:off x="1828800" y="5257800"/>
            <a:ext cx="1950021" cy="276999"/>
          </a:xfrm>
          <a:prstGeom prst="rect">
            <a:avLst/>
          </a:prstGeom>
        </p:spPr>
        <p:txBody>
          <a:bodyPr wrap="none">
            <a:spAutoFit/>
          </a:bodyPr>
          <a:lstStyle/>
          <a:p>
            <a:r>
              <a:rPr lang="en-US" altLang="zh-CN" dirty="0" smtClean="0">
                <a:ea typeface="Times New Roman"/>
                <a:cs typeface="Times New Roman"/>
              </a:rPr>
              <a:t>B54=1, HE/EHT P160 = HE</a:t>
            </a:r>
            <a:endParaRPr lang="zh-CN" altLang="en-US" dirty="0"/>
          </a:p>
        </p:txBody>
      </p:sp>
      <p:sp>
        <p:nvSpPr>
          <p:cNvPr id="18" name="文本框 17"/>
          <p:cNvSpPr txBox="1"/>
          <p:nvPr/>
        </p:nvSpPr>
        <p:spPr>
          <a:xfrm>
            <a:off x="6231800" y="4669291"/>
            <a:ext cx="1814920" cy="461665"/>
          </a:xfrm>
          <a:prstGeom prst="rect">
            <a:avLst/>
          </a:prstGeom>
          <a:noFill/>
        </p:spPr>
        <p:txBody>
          <a:bodyPr wrap="none" rtlCol="0">
            <a:spAutoFit/>
          </a:bodyPr>
          <a:lstStyle/>
          <a:p>
            <a:r>
              <a:rPr lang="en-US" altLang="zh-CN" dirty="0" smtClean="0"/>
              <a:t>HE/EHT P160=HE, </a:t>
            </a:r>
          </a:p>
          <a:p>
            <a:r>
              <a:rPr lang="en-US" altLang="zh-CN" dirty="0" smtClean="0"/>
              <a:t>PS160=P160, transmit HE</a:t>
            </a:r>
            <a:endParaRPr lang="zh-CN" altLang="en-US" dirty="0"/>
          </a:p>
        </p:txBody>
      </p:sp>
      <p:sp>
        <p:nvSpPr>
          <p:cNvPr id="19" name="文本框 18"/>
          <p:cNvSpPr txBox="1"/>
          <p:nvPr/>
        </p:nvSpPr>
        <p:spPr>
          <a:xfrm>
            <a:off x="6231800" y="4124756"/>
            <a:ext cx="1909497" cy="276999"/>
          </a:xfrm>
          <a:prstGeom prst="rect">
            <a:avLst/>
          </a:prstGeom>
          <a:noFill/>
        </p:spPr>
        <p:txBody>
          <a:bodyPr wrap="none" rtlCol="0">
            <a:spAutoFit/>
          </a:bodyPr>
          <a:lstStyle/>
          <a:p>
            <a:r>
              <a:rPr lang="en-US" altLang="zh-CN" dirty="0" smtClean="0"/>
              <a:t>PS160=S160, transmit EHT</a:t>
            </a:r>
            <a:endParaRPr lang="zh-CN" altLang="en-US" dirty="0"/>
          </a:p>
        </p:txBody>
      </p:sp>
    </p:spTree>
    <p:extLst>
      <p:ext uri="{BB962C8B-B14F-4D97-AF65-F5344CB8AC3E}">
        <p14:creationId xmlns:p14="http://schemas.microsoft.com/office/powerpoint/2010/main" val="2154435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11</a:t>
            </a:fld>
            <a:endParaRPr lang="en-US"/>
          </a:p>
        </p:txBody>
      </p:sp>
      <p:sp>
        <p:nvSpPr>
          <p:cNvPr id="4" name="标题 3"/>
          <p:cNvSpPr>
            <a:spLocks noGrp="1"/>
          </p:cNvSpPr>
          <p:nvPr>
            <p:ph type="title"/>
          </p:nvPr>
        </p:nvSpPr>
        <p:spPr>
          <a:xfrm>
            <a:off x="685800" y="513779"/>
            <a:ext cx="7772400" cy="1066800"/>
          </a:xfrm>
        </p:spPr>
        <p:txBody>
          <a:bodyPr/>
          <a:lstStyle/>
          <a:p>
            <a:r>
              <a:rPr lang="en-IE" altLang="zh-CN" dirty="0">
                <a:solidFill>
                  <a:schemeClr val="tx1"/>
                </a:solidFill>
              </a:rPr>
              <a:t>HE or EHT – Method 3 </a:t>
            </a:r>
            <a:r>
              <a:rPr lang="en-US" altLang="zh-CN" dirty="0">
                <a:solidFill>
                  <a:schemeClr val="tx1"/>
                </a:solidFill>
              </a:rPr>
              <a:t>(cont’d)</a:t>
            </a:r>
            <a:endParaRPr lang="zh-CN" altLang="en-US" dirty="0"/>
          </a:p>
        </p:txBody>
      </p:sp>
      <p:sp>
        <p:nvSpPr>
          <p:cNvPr id="5" name="矩形 4"/>
          <p:cNvSpPr/>
          <p:nvPr/>
        </p:nvSpPr>
        <p:spPr bwMode="auto">
          <a:xfrm>
            <a:off x="2151608" y="2457228"/>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Trigger</a:t>
            </a:r>
            <a:r>
              <a:rPr kumimoji="0" lang="en-US" altLang="zh-CN" sz="1200" b="0" i="0" u="none" strike="noStrike" cap="none" normalizeH="0" dirty="0" smtClean="0">
                <a:ln>
                  <a:noFill/>
                </a:ln>
                <a:solidFill>
                  <a:schemeClr val="tx1"/>
                </a:solidFill>
                <a:effectLst/>
                <a:latin typeface="Times New Roman" charset="0"/>
              </a:rPr>
              <a:t> frame</a:t>
            </a:r>
            <a:endParaRPr kumimoji="0" lang="zh-CN" altLang="en-US" sz="1200" b="0" i="0" u="none" strike="noStrike" cap="none" normalizeH="0" baseline="0" dirty="0">
              <a:ln>
                <a:noFill/>
              </a:ln>
              <a:solidFill>
                <a:schemeClr val="tx1"/>
              </a:solidFill>
              <a:effectLst/>
              <a:latin typeface="Times New Roman" charset="0"/>
            </a:endParaRPr>
          </a:p>
        </p:txBody>
      </p:sp>
      <p:sp>
        <p:nvSpPr>
          <p:cNvPr id="6" name="矩形 5"/>
          <p:cNvSpPr/>
          <p:nvPr/>
        </p:nvSpPr>
        <p:spPr bwMode="auto">
          <a:xfrm>
            <a:off x="4361408" y="2457228"/>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EHT TB PPDU</a:t>
            </a:r>
            <a:endParaRPr kumimoji="0" lang="zh-CN" altLang="en-US" sz="1200" b="0" i="0" u="none" strike="noStrike" cap="none" normalizeH="0" baseline="0" dirty="0">
              <a:ln>
                <a:noFill/>
              </a:ln>
              <a:solidFill>
                <a:schemeClr val="tx1"/>
              </a:solidFill>
              <a:effectLst/>
              <a:latin typeface="Times New Roman" charset="0"/>
            </a:endParaRPr>
          </a:p>
        </p:txBody>
      </p:sp>
      <p:sp>
        <p:nvSpPr>
          <p:cNvPr id="7" name="矩形 6"/>
          <p:cNvSpPr/>
          <p:nvPr/>
        </p:nvSpPr>
        <p:spPr bwMode="auto">
          <a:xfrm>
            <a:off x="2151608" y="3094095"/>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Trigger</a:t>
            </a:r>
            <a:r>
              <a:rPr kumimoji="0" lang="en-US" altLang="zh-CN" sz="1200" b="0" i="0" u="none" strike="noStrike" cap="none" normalizeH="0" dirty="0" smtClean="0">
                <a:ln>
                  <a:noFill/>
                </a:ln>
                <a:solidFill>
                  <a:schemeClr val="tx1"/>
                </a:solidFill>
                <a:effectLst/>
                <a:latin typeface="Times New Roman" charset="0"/>
              </a:rPr>
              <a:t> frame</a:t>
            </a:r>
            <a:endParaRPr kumimoji="0" lang="zh-CN" altLang="en-US" sz="1200" b="0" i="0" u="none" strike="noStrike" cap="none" normalizeH="0" baseline="0" dirty="0">
              <a:ln>
                <a:noFill/>
              </a:ln>
              <a:solidFill>
                <a:schemeClr val="tx1"/>
              </a:solidFill>
              <a:effectLst/>
              <a:latin typeface="Times New Roman" charset="0"/>
            </a:endParaRPr>
          </a:p>
        </p:txBody>
      </p:sp>
      <p:sp>
        <p:nvSpPr>
          <p:cNvPr id="8" name="矩形 7"/>
          <p:cNvSpPr/>
          <p:nvPr/>
        </p:nvSpPr>
        <p:spPr bwMode="auto">
          <a:xfrm>
            <a:off x="4361408" y="3094095"/>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EHT TB PPDU</a:t>
            </a:r>
            <a:endParaRPr kumimoji="0" lang="zh-CN" altLang="en-US" sz="1200" b="0" i="0" u="none" strike="noStrike" cap="none" normalizeH="0" baseline="0" dirty="0">
              <a:ln>
                <a:noFill/>
              </a:ln>
              <a:solidFill>
                <a:schemeClr val="tx1"/>
              </a:solidFill>
              <a:effectLst/>
              <a:latin typeface="Times New Roman" charset="0"/>
            </a:endParaRPr>
          </a:p>
        </p:txBody>
      </p:sp>
      <p:sp>
        <p:nvSpPr>
          <p:cNvPr id="9" name="文本框 8"/>
          <p:cNvSpPr txBox="1"/>
          <p:nvPr/>
        </p:nvSpPr>
        <p:spPr>
          <a:xfrm>
            <a:off x="1432348" y="3293002"/>
            <a:ext cx="500458" cy="276999"/>
          </a:xfrm>
          <a:prstGeom prst="rect">
            <a:avLst/>
          </a:prstGeom>
          <a:noFill/>
        </p:spPr>
        <p:txBody>
          <a:bodyPr wrap="none" rtlCol="0">
            <a:spAutoFit/>
          </a:bodyPr>
          <a:lstStyle/>
          <a:p>
            <a:r>
              <a:rPr lang="en-US" altLang="zh-CN" dirty="0" smtClean="0"/>
              <a:t>P160</a:t>
            </a:r>
            <a:endParaRPr lang="zh-CN" altLang="en-US" dirty="0"/>
          </a:p>
        </p:txBody>
      </p:sp>
      <p:sp>
        <p:nvSpPr>
          <p:cNvPr id="10" name="文本框 9"/>
          <p:cNvSpPr txBox="1"/>
          <p:nvPr/>
        </p:nvSpPr>
        <p:spPr>
          <a:xfrm>
            <a:off x="1432348" y="2637161"/>
            <a:ext cx="500458" cy="276999"/>
          </a:xfrm>
          <a:prstGeom prst="rect">
            <a:avLst/>
          </a:prstGeom>
          <a:noFill/>
        </p:spPr>
        <p:txBody>
          <a:bodyPr wrap="none" rtlCol="0">
            <a:spAutoFit/>
          </a:bodyPr>
          <a:lstStyle/>
          <a:p>
            <a:r>
              <a:rPr lang="en-US" altLang="zh-CN" dirty="0" smtClean="0"/>
              <a:t>S160</a:t>
            </a:r>
            <a:endParaRPr lang="zh-CN" altLang="en-US" dirty="0"/>
          </a:p>
        </p:txBody>
      </p:sp>
      <p:sp>
        <p:nvSpPr>
          <p:cNvPr id="11" name="矩形 10"/>
          <p:cNvSpPr/>
          <p:nvPr/>
        </p:nvSpPr>
        <p:spPr>
          <a:xfrm>
            <a:off x="2075408" y="1981200"/>
            <a:ext cx="2799805" cy="461665"/>
          </a:xfrm>
          <a:prstGeom prst="rect">
            <a:avLst/>
          </a:prstGeom>
        </p:spPr>
        <p:txBody>
          <a:bodyPr wrap="square">
            <a:spAutoFit/>
          </a:bodyPr>
          <a:lstStyle/>
          <a:p>
            <a:r>
              <a:rPr lang="en-US" altLang="zh-CN" dirty="0">
                <a:solidFill>
                  <a:schemeClr val="dk1"/>
                </a:solidFill>
                <a:ea typeface="Times New Roman"/>
                <a:cs typeface="Times New Roman"/>
              </a:rPr>
              <a:t>UL BW is set to 3 (160MHz), </a:t>
            </a:r>
            <a:endParaRPr lang="en-US" altLang="zh-CN" dirty="0" smtClean="0">
              <a:solidFill>
                <a:schemeClr val="dk1"/>
              </a:solidFill>
              <a:ea typeface="Times New Roman"/>
              <a:cs typeface="Times New Roman"/>
            </a:endParaRPr>
          </a:p>
          <a:p>
            <a:r>
              <a:rPr lang="en-US" altLang="zh-CN" dirty="0" smtClean="0">
                <a:solidFill>
                  <a:schemeClr val="dk1"/>
                </a:solidFill>
                <a:ea typeface="Times New Roman"/>
                <a:cs typeface="Times New Roman"/>
              </a:rPr>
              <a:t>UL </a:t>
            </a:r>
            <a:r>
              <a:rPr lang="en-US" altLang="zh-CN" dirty="0">
                <a:solidFill>
                  <a:schemeClr val="dk1"/>
                </a:solidFill>
                <a:ea typeface="Times New Roman"/>
                <a:cs typeface="Times New Roman"/>
              </a:rPr>
              <a:t>BW Extension is set to 2 (320MHz-1), </a:t>
            </a:r>
            <a:endParaRPr lang="zh-CN" altLang="en-US" dirty="0"/>
          </a:p>
        </p:txBody>
      </p:sp>
      <p:sp>
        <p:nvSpPr>
          <p:cNvPr id="12" name="矩形 11"/>
          <p:cNvSpPr/>
          <p:nvPr/>
        </p:nvSpPr>
        <p:spPr>
          <a:xfrm>
            <a:off x="2075408" y="4030207"/>
            <a:ext cx="2387192" cy="276999"/>
          </a:xfrm>
          <a:prstGeom prst="rect">
            <a:avLst/>
          </a:prstGeom>
        </p:spPr>
        <p:txBody>
          <a:bodyPr wrap="none">
            <a:spAutoFit/>
          </a:bodyPr>
          <a:lstStyle/>
          <a:p>
            <a:r>
              <a:rPr lang="en-US" altLang="zh-CN" dirty="0">
                <a:ea typeface="Times New Roman"/>
                <a:cs typeface="Times New Roman"/>
              </a:rPr>
              <a:t>B55=0, special User field is present</a:t>
            </a:r>
            <a:endParaRPr lang="zh-CN" altLang="en-US" dirty="0"/>
          </a:p>
        </p:txBody>
      </p:sp>
      <p:sp>
        <p:nvSpPr>
          <p:cNvPr id="13" name="矩形 12"/>
          <p:cNvSpPr/>
          <p:nvPr/>
        </p:nvSpPr>
        <p:spPr>
          <a:xfrm>
            <a:off x="2075408" y="3770204"/>
            <a:ext cx="2044599" cy="276999"/>
          </a:xfrm>
          <a:prstGeom prst="rect">
            <a:avLst/>
          </a:prstGeom>
        </p:spPr>
        <p:txBody>
          <a:bodyPr wrap="none">
            <a:spAutoFit/>
          </a:bodyPr>
          <a:lstStyle/>
          <a:p>
            <a:r>
              <a:rPr lang="en-US" altLang="zh-CN" dirty="0" smtClean="0">
                <a:ea typeface="Times New Roman"/>
                <a:cs typeface="Times New Roman"/>
              </a:rPr>
              <a:t>B54=0, HE/EHT P160 = EHT</a:t>
            </a:r>
            <a:endParaRPr lang="zh-CN" altLang="en-US" dirty="0"/>
          </a:p>
        </p:txBody>
      </p:sp>
      <p:sp>
        <p:nvSpPr>
          <p:cNvPr id="14" name="文本框 13"/>
          <p:cNvSpPr txBox="1"/>
          <p:nvPr/>
        </p:nvSpPr>
        <p:spPr>
          <a:xfrm>
            <a:off x="6478408" y="3181695"/>
            <a:ext cx="1909497" cy="461665"/>
          </a:xfrm>
          <a:prstGeom prst="rect">
            <a:avLst/>
          </a:prstGeom>
          <a:noFill/>
        </p:spPr>
        <p:txBody>
          <a:bodyPr wrap="none" rtlCol="0">
            <a:spAutoFit/>
          </a:bodyPr>
          <a:lstStyle/>
          <a:p>
            <a:r>
              <a:rPr lang="en-US" altLang="zh-CN" dirty="0" smtClean="0"/>
              <a:t>HE/EHT P160=EHT, </a:t>
            </a:r>
          </a:p>
          <a:p>
            <a:r>
              <a:rPr lang="en-US" altLang="zh-CN" dirty="0" smtClean="0"/>
              <a:t>PS160=P160, transmit EHT</a:t>
            </a:r>
            <a:endParaRPr lang="zh-CN" altLang="en-US" dirty="0"/>
          </a:p>
        </p:txBody>
      </p:sp>
      <p:sp>
        <p:nvSpPr>
          <p:cNvPr id="15" name="文本框 14"/>
          <p:cNvSpPr txBox="1"/>
          <p:nvPr/>
        </p:nvSpPr>
        <p:spPr>
          <a:xfrm>
            <a:off x="6478408" y="2637160"/>
            <a:ext cx="1909497" cy="276999"/>
          </a:xfrm>
          <a:prstGeom prst="rect">
            <a:avLst/>
          </a:prstGeom>
          <a:noFill/>
        </p:spPr>
        <p:txBody>
          <a:bodyPr wrap="none" rtlCol="0">
            <a:spAutoFit/>
          </a:bodyPr>
          <a:lstStyle/>
          <a:p>
            <a:r>
              <a:rPr lang="en-US" altLang="zh-CN" dirty="0" smtClean="0"/>
              <a:t>PS160=S160, transmit EHT</a:t>
            </a:r>
            <a:endParaRPr lang="zh-CN" altLang="en-US" dirty="0"/>
          </a:p>
        </p:txBody>
      </p:sp>
      <p:sp>
        <p:nvSpPr>
          <p:cNvPr id="16" name="文本框 15"/>
          <p:cNvSpPr txBox="1"/>
          <p:nvPr/>
        </p:nvSpPr>
        <p:spPr>
          <a:xfrm>
            <a:off x="484747" y="2831337"/>
            <a:ext cx="838200" cy="461665"/>
          </a:xfrm>
          <a:prstGeom prst="rect">
            <a:avLst/>
          </a:prstGeom>
          <a:noFill/>
        </p:spPr>
        <p:txBody>
          <a:bodyPr wrap="square" rtlCol="0">
            <a:spAutoFit/>
          </a:bodyPr>
          <a:lstStyle/>
          <a:p>
            <a:r>
              <a:rPr lang="en-US" altLang="zh-CN" dirty="0" smtClean="0"/>
              <a:t>EHT TB only case</a:t>
            </a:r>
            <a:endParaRPr lang="zh-CN" altLang="en-US" dirty="0"/>
          </a:p>
        </p:txBody>
      </p:sp>
      <p:sp>
        <p:nvSpPr>
          <p:cNvPr id="17" name="文本框 16"/>
          <p:cNvSpPr txBox="1"/>
          <p:nvPr/>
        </p:nvSpPr>
        <p:spPr>
          <a:xfrm>
            <a:off x="484747" y="4898654"/>
            <a:ext cx="838200" cy="461665"/>
          </a:xfrm>
          <a:prstGeom prst="rect">
            <a:avLst/>
          </a:prstGeom>
          <a:noFill/>
        </p:spPr>
        <p:txBody>
          <a:bodyPr wrap="square" rtlCol="0">
            <a:spAutoFit/>
          </a:bodyPr>
          <a:lstStyle/>
          <a:p>
            <a:r>
              <a:rPr lang="en-US" altLang="zh-CN" dirty="0" smtClean="0"/>
              <a:t>HE TB only case</a:t>
            </a:r>
            <a:endParaRPr lang="zh-CN" altLang="en-US" dirty="0"/>
          </a:p>
        </p:txBody>
      </p:sp>
      <p:sp>
        <p:nvSpPr>
          <p:cNvPr id="18" name="矩形 17"/>
          <p:cNvSpPr/>
          <p:nvPr/>
        </p:nvSpPr>
        <p:spPr bwMode="auto">
          <a:xfrm>
            <a:off x="2151608" y="5105794"/>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Trigger</a:t>
            </a:r>
            <a:r>
              <a:rPr kumimoji="0" lang="en-US" altLang="zh-CN" sz="1200" b="0" i="0" u="none" strike="noStrike" cap="none" normalizeH="0" dirty="0" smtClean="0">
                <a:ln>
                  <a:noFill/>
                </a:ln>
                <a:solidFill>
                  <a:schemeClr val="tx1"/>
                </a:solidFill>
                <a:effectLst/>
                <a:latin typeface="Times New Roman" charset="0"/>
              </a:rPr>
              <a:t> frame</a:t>
            </a:r>
            <a:endParaRPr kumimoji="0" lang="zh-CN" altLang="en-US" sz="1200" b="0" i="0" u="none" strike="noStrike" cap="none" normalizeH="0" baseline="0" dirty="0">
              <a:ln>
                <a:noFill/>
              </a:ln>
              <a:solidFill>
                <a:schemeClr val="tx1"/>
              </a:solidFill>
              <a:effectLst/>
              <a:latin typeface="Times New Roman" charset="0"/>
            </a:endParaRPr>
          </a:p>
        </p:txBody>
      </p:sp>
      <p:sp>
        <p:nvSpPr>
          <p:cNvPr id="19" name="矩形 18"/>
          <p:cNvSpPr/>
          <p:nvPr/>
        </p:nvSpPr>
        <p:spPr bwMode="auto">
          <a:xfrm>
            <a:off x="4361408" y="5105794"/>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HE TB PPDU</a:t>
            </a:r>
            <a:endParaRPr kumimoji="0" lang="zh-CN" altLang="en-US" sz="1200" b="0" i="0" u="none" strike="noStrike" cap="none" normalizeH="0" baseline="0" dirty="0">
              <a:ln>
                <a:noFill/>
              </a:ln>
              <a:solidFill>
                <a:schemeClr val="tx1"/>
              </a:solidFill>
              <a:effectLst/>
              <a:latin typeface="Times New Roman" charset="0"/>
            </a:endParaRPr>
          </a:p>
        </p:txBody>
      </p:sp>
      <p:sp>
        <p:nvSpPr>
          <p:cNvPr id="20" name="文本框 19"/>
          <p:cNvSpPr txBox="1"/>
          <p:nvPr/>
        </p:nvSpPr>
        <p:spPr>
          <a:xfrm>
            <a:off x="1432348" y="5304701"/>
            <a:ext cx="500458" cy="276999"/>
          </a:xfrm>
          <a:prstGeom prst="rect">
            <a:avLst/>
          </a:prstGeom>
          <a:noFill/>
        </p:spPr>
        <p:txBody>
          <a:bodyPr wrap="none" rtlCol="0">
            <a:spAutoFit/>
          </a:bodyPr>
          <a:lstStyle/>
          <a:p>
            <a:r>
              <a:rPr lang="en-US" altLang="zh-CN" dirty="0" smtClean="0"/>
              <a:t>P160</a:t>
            </a:r>
            <a:endParaRPr lang="zh-CN" altLang="en-US" dirty="0"/>
          </a:p>
        </p:txBody>
      </p:sp>
      <p:sp>
        <p:nvSpPr>
          <p:cNvPr id="21" name="矩形 20"/>
          <p:cNvSpPr/>
          <p:nvPr/>
        </p:nvSpPr>
        <p:spPr>
          <a:xfrm>
            <a:off x="2075408" y="6041906"/>
            <a:ext cx="2622834" cy="276999"/>
          </a:xfrm>
          <a:prstGeom prst="rect">
            <a:avLst/>
          </a:prstGeom>
        </p:spPr>
        <p:txBody>
          <a:bodyPr wrap="none">
            <a:spAutoFit/>
          </a:bodyPr>
          <a:lstStyle/>
          <a:p>
            <a:r>
              <a:rPr lang="en-US" altLang="zh-CN" dirty="0" smtClean="0">
                <a:ea typeface="Times New Roman"/>
                <a:cs typeface="Times New Roman"/>
              </a:rPr>
              <a:t>B55=1, </a:t>
            </a:r>
            <a:r>
              <a:rPr lang="en-US" altLang="zh-CN" dirty="0">
                <a:ea typeface="Times New Roman"/>
                <a:cs typeface="Times New Roman"/>
              </a:rPr>
              <a:t>special User field is </a:t>
            </a:r>
            <a:r>
              <a:rPr lang="en-US" altLang="zh-CN" dirty="0" smtClean="0">
                <a:ea typeface="Times New Roman"/>
                <a:cs typeface="Times New Roman"/>
              </a:rPr>
              <a:t>not present</a:t>
            </a:r>
            <a:endParaRPr lang="zh-CN" altLang="en-US" dirty="0"/>
          </a:p>
        </p:txBody>
      </p:sp>
      <p:sp>
        <p:nvSpPr>
          <p:cNvPr id="22" name="矩形 21"/>
          <p:cNvSpPr/>
          <p:nvPr/>
        </p:nvSpPr>
        <p:spPr>
          <a:xfrm>
            <a:off x="2075408" y="5781903"/>
            <a:ext cx="1950021" cy="276999"/>
          </a:xfrm>
          <a:prstGeom prst="rect">
            <a:avLst/>
          </a:prstGeom>
        </p:spPr>
        <p:txBody>
          <a:bodyPr wrap="none">
            <a:spAutoFit/>
          </a:bodyPr>
          <a:lstStyle/>
          <a:p>
            <a:r>
              <a:rPr lang="en-US" altLang="zh-CN" dirty="0" smtClean="0">
                <a:ea typeface="Times New Roman"/>
                <a:cs typeface="Times New Roman"/>
              </a:rPr>
              <a:t>B54=1, HE/EHT P160 = HE</a:t>
            </a:r>
            <a:endParaRPr lang="zh-CN" altLang="en-US" dirty="0"/>
          </a:p>
        </p:txBody>
      </p:sp>
      <p:sp>
        <p:nvSpPr>
          <p:cNvPr id="28" name="矩形 27"/>
          <p:cNvSpPr/>
          <p:nvPr/>
        </p:nvSpPr>
        <p:spPr>
          <a:xfrm>
            <a:off x="2075408" y="4750348"/>
            <a:ext cx="2799805" cy="276999"/>
          </a:xfrm>
          <a:prstGeom prst="rect">
            <a:avLst/>
          </a:prstGeom>
        </p:spPr>
        <p:txBody>
          <a:bodyPr wrap="square">
            <a:spAutoFit/>
          </a:bodyPr>
          <a:lstStyle/>
          <a:p>
            <a:r>
              <a:rPr lang="en-US" altLang="zh-CN" dirty="0">
                <a:solidFill>
                  <a:schemeClr val="dk1"/>
                </a:solidFill>
                <a:ea typeface="Times New Roman"/>
                <a:cs typeface="Times New Roman"/>
              </a:rPr>
              <a:t>UL BW is set to 3 (160MHz), </a:t>
            </a:r>
            <a:endParaRPr lang="en-US" altLang="zh-CN" dirty="0" smtClean="0">
              <a:solidFill>
                <a:schemeClr val="dk1"/>
              </a:solidFill>
              <a:ea typeface="Times New Roman"/>
              <a:cs typeface="Times New Roman"/>
            </a:endParaRPr>
          </a:p>
        </p:txBody>
      </p:sp>
      <p:sp>
        <p:nvSpPr>
          <p:cNvPr id="29" name="文本框 28"/>
          <p:cNvSpPr txBox="1"/>
          <p:nvPr/>
        </p:nvSpPr>
        <p:spPr>
          <a:xfrm>
            <a:off x="6478408" y="5193394"/>
            <a:ext cx="1814920" cy="461665"/>
          </a:xfrm>
          <a:prstGeom prst="rect">
            <a:avLst/>
          </a:prstGeom>
          <a:noFill/>
        </p:spPr>
        <p:txBody>
          <a:bodyPr wrap="none" rtlCol="0">
            <a:spAutoFit/>
          </a:bodyPr>
          <a:lstStyle/>
          <a:p>
            <a:r>
              <a:rPr lang="en-US" altLang="zh-CN" dirty="0" smtClean="0"/>
              <a:t>HE/EHT P160=HE, </a:t>
            </a:r>
          </a:p>
          <a:p>
            <a:r>
              <a:rPr lang="en-US" altLang="zh-CN" dirty="0" smtClean="0"/>
              <a:t>PS160=P160, transmit HE</a:t>
            </a:r>
            <a:endParaRPr lang="zh-CN" altLang="en-US" dirty="0"/>
          </a:p>
        </p:txBody>
      </p:sp>
      <p:sp>
        <p:nvSpPr>
          <p:cNvPr id="30" name="Shape 94"/>
          <p:cNvSpPr txBox="1">
            <a:spLocks noGrp="1"/>
          </p:cNvSpPr>
          <p:nvPr>
            <p:ph idx="1"/>
          </p:nvPr>
        </p:nvSpPr>
        <p:spPr>
          <a:xfrm>
            <a:off x="533400" y="1447800"/>
            <a:ext cx="7924800" cy="4419600"/>
          </a:xfrm>
          <a:prstGeom prst="rect">
            <a:avLst/>
          </a:prstGeom>
          <a:noFill/>
          <a:ln>
            <a:noFill/>
          </a:ln>
        </p:spPr>
        <p:txBody>
          <a:bodyPr lIns="92075" tIns="46025" rIns="92075" bIns="46025" anchor="t" anchorCtr="0">
            <a:noAutofit/>
          </a:bodyPr>
          <a:lstStyle/>
          <a:p>
            <a:pPr algn="just">
              <a:spcBef>
                <a:spcPts val="0"/>
              </a:spcBef>
              <a:buSzPct val="100000"/>
            </a:pPr>
            <a:r>
              <a:rPr lang="en-US" altLang="zh-CN" sz="1800" b="0" dirty="0" smtClean="0">
                <a:solidFill>
                  <a:schemeClr val="dk1"/>
                </a:solidFill>
                <a:ea typeface="Times New Roman"/>
                <a:cs typeface="Times New Roman"/>
              </a:rPr>
              <a:t>With</a:t>
            </a:r>
            <a:r>
              <a:rPr lang="en-US" altLang="zh-CN" sz="1800" b="0" dirty="0" smtClean="0">
                <a:solidFill>
                  <a:schemeClr val="dk1"/>
                </a:solidFill>
                <a:ea typeface="Times New Roman"/>
                <a:cs typeface="Times New Roman"/>
              </a:rPr>
              <a:t> method 3, examples of EHT R1 STA behavior in R1 stage</a:t>
            </a:r>
            <a:r>
              <a:rPr lang="en-US" altLang="zh-CN" sz="1800" b="0" dirty="0">
                <a:solidFill>
                  <a:schemeClr val="dk1"/>
                </a:solidFill>
                <a:ea typeface="Times New Roman"/>
                <a:cs typeface="Times New Roman"/>
              </a:rPr>
              <a:t>:</a:t>
            </a:r>
            <a:endParaRPr lang="en-US" altLang="zh-CN" sz="1800" b="0" dirty="0">
              <a:solidFill>
                <a:schemeClr val="dk1"/>
              </a:solidFill>
              <a:ea typeface="Times New Roman"/>
              <a:cs typeface="Times New Roman"/>
            </a:endParaRPr>
          </a:p>
        </p:txBody>
      </p:sp>
    </p:spTree>
    <p:extLst>
      <p:ext uri="{BB962C8B-B14F-4D97-AF65-F5344CB8AC3E}">
        <p14:creationId xmlns:p14="http://schemas.microsoft.com/office/powerpoint/2010/main" val="79984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94"/>
          <p:cNvSpPr txBox="1">
            <a:spLocks noGrp="1"/>
          </p:cNvSpPr>
          <p:nvPr>
            <p:ph idx="1"/>
          </p:nvPr>
        </p:nvSpPr>
        <p:spPr>
          <a:xfrm>
            <a:off x="533400" y="1600200"/>
            <a:ext cx="7924800" cy="4419600"/>
          </a:xfrm>
          <a:prstGeom prst="rect">
            <a:avLst/>
          </a:prstGeom>
          <a:noFill/>
          <a:ln>
            <a:noFill/>
          </a:ln>
        </p:spPr>
        <p:txBody>
          <a:bodyPr lIns="92075" tIns="46025" rIns="92075" bIns="46025" anchor="t" anchorCtr="0">
            <a:noAutofit/>
          </a:bodyPr>
          <a:lstStyle/>
          <a:p>
            <a:pPr algn="just">
              <a:spcBef>
                <a:spcPts val="0"/>
              </a:spcBef>
              <a:buSzPct val="100000"/>
            </a:pPr>
            <a:r>
              <a:rPr lang="en-US" altLang="zh-CN" sz="1800" b="0" dirty="0">
                <a:solidFill>
                  <a:schemeClr val="dk1"/>
                </a:solidFill>
                <a:ea typeface="Times New Roman"/>
                <a:cs typeface="Times New Roman"/>
              </a:rPr>
              <a:t>Even later, we find some potential interoperability </a:t>
            </a:r>
            <a:r>
              <a:rPr lang="en-US" altLang="zh-CN" sz="1800" b="0" dirty="0" smtClean="0">
                <a:solidFill>
                  <a:schemeClr val="dk1"/>
                </a:solidFill>
                <a:ea typeface="Times New Roman"/>
                <a:cs typeface="Times New Roman"/>
              </a:rPr>
              <a:t>issue in </a:t>
            </a:r>
            <a:r>
              <a:rPr lang="en-US" altLang="zh-CN" sz="1800" b="0" dirty="0" smtClean="0">
                <a:solidFill>
                  <a:schemeClr val="dk1"/>
                </a:solidFill>
                <a:ea typeface="Times New Roman"/>
                <a:cs typeface="Times New Roman"/>
              </a:rPr>
              <a:t>R2 regarding method 3, </a:t>
            </a:r>
            <a:r>
              <a:rPr lang="en-US" altLang="zh-CN" sz="1800" b="0" dirty="0" smtClean="0">
                <a:solidFill>
                  <a:schemeClr val="dk1"/>
                </a:solidFill>
                <a:ea typeface="Times New Roman"/>
                <a:cs typeface="Times New Roman"/>
              </a:rPr>
              <a:t>we can still disallow a R2 AP to solicit EHT TB PPDU or HE TB PPDU from a R1 EHT STA by </a:t>
            </a:r>
            <a:r>
              <a:rPr lang="en-US" altLang="zh-CN" sz="1800" b="0" dirty="0" smtClean="0">
                <a:solidFill>
                  <a:schemeClr val="dk1"/>
                </a:solidFill>
                <a:ea typeface="Times New Roman"/>
                <a:cs typeface="Times New Roman"/>
              </a:rPr>
              <a:t>restricting </a:t>
            </a:r>
            <a:r>
              <a:rPr lang="en-US" altLang="zh-CN" sz="1800" b="0" dirty="0" smtClean="0">
                <a:solidFill>
                  <a:schemeClr val="dk1"/>
                </a:solidFill>
                <a:ea typeface="Times New Roman"/>
                <a:cs typeface="Times New Roman"/>
              </a:rPr>
              <a:t>the AP’s behavior. But we should not prevent this from happening in R1 stage by wrongly describe the STA’s behavior regarding HE or EHT differentiation.</a:t>
            </a:r>
          </a:p>
          <a:p>
            <a:pPr algn="just">
              <a:spcBef>
                <a:spcPts val="0"/>
              </a:spcBef>
              <a:buSzPct val="100000"/>
            </a:pPr>
            <a:endParaRPr lang="en-US" altLang="zh-CN" sz="1800" b="0" dirty="0" smtClean="0">
              <a:solidFill>
                <a:schemeClr val="dk1"/>
              </a:solidFill>
              <a:ea typeface="Times New Roman"/>
              <a:cs typeface="Times New Roman"/>
            </a:endParaRPr>
          </a:p>
          <a:p>
            <a:pPr algn="just">
              <a:spcBef>
                <a:spcPts val="0"/>
              </a:spcBef>
              <a:buSzPct val="100000"/>
            </a:pPr>
            <a:r>
              <a:rPr lang="en-US" altLang="zh-CN" sz="1800" b="0" dirty="0" smtClean="0">
                <a:solidFill>
                  <a:schemeClr val="dk1"/>
                </a:solidFill>
                <a:ea typeface="Times New Roman"/>
                <a:cs typeface="Times New Roman"/>
              </a:rPr>
              <a:t>In this proposal, no additional bits are proposed, method 3 only relies on the existing bits in the trigger frame.</a:t>
            </a:r>
            <a:endParaRPr lang="en-US" altLang="zh-CN" sz="1800" b="0" dirty="0">
              <a:solidFill>
                <a:schemeClr val="dk1"/>
              </a:solidFill>
              <a:ea typeface="Times New Roman"/>
              <a:cs typeface="Times New Roman"/>
            </a:endParaRPr>
          </a:p>
          <a:p>
            <a:pPr algn="just">
              <a:spcBef>
                <a:spcPts val="0"/>
              </a:spcBef>
              <a:buSzPct val="100000"/>
            </a:pPr>
            <a:endParaRPr lang="en-US" altLang="zh-CN" sz="1800" b="0" dirty="0">
              <a:solidFill>
                <a:schemeClr val="dk1"/>
              </a:solidFill>
              <a:ea typeface="Times New Roman"/>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altLang="zh-CN">
                <a:solidFill>
                  <a:schemeClr val="tx1"/>
                </a:solidFill>
              </a:rPr>
              <a:t>HE or EHT </a:t>
            </a:r>
            <a:r>
              <a:rPr lang="en-IE" altLang="zh-CN" smtClean="0">
                <a:solidFill>
                  <a:schemeClr val="tx1"/>
                </a:solidFill>
              </a:rPr>
              <a:t>Method 3 (cont’d)</a:t>
            </a:r>
            <a:endParaRPr lang="en-US" dirty="0">
              <a:solidFill>
                <a:schemeClr val="tx1"/>
              </a:solidFill>
            </a:endParaRPr>
          </a:p>
        </p:txBody>
      </p:sp>
    </p:spTree>
    <p:extLst>
      <p:ext uri="{BB962C8B-B14F-4D97-AF65-F5344CB8AC3E}">
        <p14:creationId xmlns:p14="http://schemas.microsoft.com/office/powerpoint/2010/main" val="2404865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87977" y="1828800"/>
            <a:ext cx="7772400" cy="4114800"/>
          </a:xfrm>
        </p:spPr>
        <p:txBody>
          <a:bodyPr/>
          <a:lstStyle/>
          <a:p>
            <a:r>
              <a:rPr lang="en-US" altLang="zh-CN" dirty="0"/>
              <a:t>Do you agree with the following?</a:t>
            </a:r>
            <a:endParaRPr lang="zh-CN" altLang="zh-CN" dirty="0"/>
          </a:p>
          <a:p>
            <a:pPr lvl="1"/>
            <a:r>
              <a:rPr lang="en-US" altLang="zh-CN" dirty="0"/>
              <a:t>An EHT non-AP STA will use the HE/EHT P160 subfield (B54) of the Common Info Field and the PS160 subfield (B39) of the User Info Field to determine whether to transmit an HE or an EHT TB PPDU.</a:t>
            </a:r>
            <a:endParaRPr lang="zh-CN" altLang="zh-CN" dirty="0"/>
          </a:p>
          <a:p>
            <a:pPr lvl="2"/>
            <a:r>
              <a:rPr lang="en-US" altLang="zh-CN" sz="2000" dirty="0"/>
              <a:t>If the HE/EHT P160 subfield (B54) of the Common Info Field is set to 1 and the PS160 subfield  (B39) of the User Info Field is set to 0, then the EHT non-AP STA will transmit an HE TB PPDU, otherwise it will transmit an EHT TB PPDU.</a:t>
            </a:r>
            <a:endParaRPr lang="zh-CN" altLang="zh-CN" sz="2000" dirty="0">
              <a:effectLst/>
            </a:endParaRPr>
          </a:p>
        </p:txBody>
      </p:sp>
      <p:sp>
        <p:nvSpPr>
          <p:cNvPr id="3" name="灯片编号占位符 2"/>
          <p:cNvSpPr>
            <a:spLocks noGrp="1"/>
          </p:cNvSpPr>
          <p:nvPr>
            <p:ph type="sldNum" sz="quarter" idx="12"/>
          </p:nvPr>
        </p:nvSpPr>
        <p:spPr/>
        <p:txBody>
          <a:bodyPr/>
          <a:lstStyle/>
          <a:p>
            <a:r>
              <a:rPr lang="en-US"/>
              <a:t>Slide </a:t>
            </a:r>
            <a:fld id="{303B08C7-0CD1-8846-8502-BF7BB64F440C}" type="slidenum">
              <a:rPr lang="en-US" smtClean="0"/>
              <a:pPr/>
              <a:t>13</a:t>
            </a:fld>
            <a:endParaRPr lang="en-US"/>
          </a:p>
        </p:txBody>
      </p:sp>
      <p:sp>
        <p:nvSpPr>
          <p:cNvPr id="4" name="标题 3"/>
          <p:cNvSpPr>
            <a:spLocks noGrp="1"/>
          </p:cNvSpPr>
          <p:nvPr>
            <p:ph type="title"/>
          </p:nvPr>
        </p:nvSpPr>
        <p:spPr/>
        <p:txBody>
          <a:bodyPr/>
          <a:lstStyle/>
          <a:p>
            <a:r>
              <a:rPr lang="en-US" altLang="zh-CN" dirty="0"/>
              <a:t>Straw Poll #1</a:t>
            </a:r>
            <a:endParaRPr lang="zh-CN" altLang="en-US" dirty="0"/>
          </a:p>
        </p:txBody>
      </p:sp>
      <p:sp>
        <p:nvSpPr>
          <p:cNvPr id="5" name="矩形 4"/>
          <p:cNvSpPr/>
          <p:nvPr/>
        </p:nvSpPr>
        <p:spPr>
          <a:xfrm>
            <a:off x="914400" y="5248870"/>
            <a:ext cx="4572000" cy="923330"/>
          </a:xfrm>
          <a:prstGeom prst="rect">
            <a:avLst/>
          </a:prstGeom>
        </p:spPr>
        <p:txBody>
          <a:bodyPr>
            <a:spAutoFit/>
          </a:bodyPr>
          <a:lstStyle/>
          <a:p>
            <a:pPr marL="715963" lvl="1" indent="-354013" algn="just">
              <a:spcBef>
                <a:spcPts val="0"/>
              </a:spcBef>
              <a:buSzPct val="100000"/>
              <a:buFont typeface="Arial" panose="020B0604020202020204" pitchFamily="34" charset="0"/>
              <a:buChar char="–"/>
            </a:pPr>
            <a:r>
              <a:rPr lang="en-US" altLang="zh-CN" sz="1800" dirty="0">
                <a:latin typeface="+mn-lt"/>
                <a:ea typeface="Times New Roman"/>
                <a:cs typeface="Times New Roman"/>
              </a:rPr>
              <a:t>Y</a:t>
            </a:r>
          </a:p>
          <a:p>
            <a:pPr marL="715963" lvl="1" indent="-354013" algn="just">
              <a:spcBef>
                <a:spcPts val="0"/>
              </a:spcBef>
              <a:buSzPct val="100000"/>
              <a:buFont typeface="Arial" panose="020B0604020202020204" pitchFamily="34" charset="0"/>
              <a:buChar char="–"/>
            </a:pPr>
            <a:r>
              <a:rPr lang="en-US" altLang="zh-CN" sz="1800" dirty="0">
                <a:latin typeface="+mn-lt"/>
                <a:ea typeface="Times New Roman"/>
                <a:cs typeface="Times New Roman"/>
              </a:rPr>
              <a:t>N</a:t>
            </a:r>
          </a:p>
          <a:p>
            <a:pPr marL="715963" lvl="1" indent="-354013" algn="just">
              <a:spcBef>
                <a:spcPts val="0"/>
              </a:spcBef>
              <a:buSzPct val="100000"/>
              <a:buFont typeface="Arial" panose="020B0604020202020204" pitchFamily="34" charset="0"/>
              <a:buChar char="–"/>
            </a:pPr>
            <a:r>
              <a:rPr lang="en-US" altLang="zh-CN" sz="1800" dirty="0">
                <a:latin typeface="+mn-lt"/>
                <a:ea typeface="Times New Roman"/>
                <a:cs typeface="Times New Roman"/>
              </a:rPr>
              <a:t>A</a:t>
            </a:r>
          </a:p>
        </p:txBody>
      </p:sp>
    </p:spTree>
    <p:extLst>
      <p:ext uri="{BB962C8B-B14F-4D97-AF65-F5344CB8AC3E}">
        <p14:creationId xmlns:p14="http://schemas.microsoft.com/office/powerpoint/2010/main" val="3391037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23900" y="1752600"/>
            <a:ext cx="7772400" cy="4114800"/>
          </a:xfrm>
        </p:spPr>
        <p:txBody>
          <a:bodyPr/>
          <a:lstStyle/>
          <a:p>
            <a:pPr marL="180975" indent="-180975">
              <a:spcBef>
                <a:spcPts val="600"/>
              </a:spcBef>
              <a:spcAft>
                <a:spcPts val="0"/>
              </a:spcAft>
              <a:buNone/>
            </a:pPr>
            <a:r>
              <a:rPr lang="en-US" altLang="zh-CN" sz="1800" b="0"/>
              <a:t>[1] </a:t>
            </a:r>
            <a:r>
              <a:rPr lang="en-US" altLang="zh-CN" sz="1800" b="0">
                <a:hlinkClick r:id="rId2"/>
              </a:rPr>
              <a:t>https://</a:t>
            </a:r>
            <a:r>
              <a:rPr lang="en-US" altLang="zh-CN" sz="1800" b="0" smtClean="0">
                <a:hlinkClick r:id="rId2"/>
              </a:rPr>
              <a:t>mentor.ieee.org/802.11/dcn/20/11-20-1935-19-00be-compendium-of-straw-polls-and-potential-changes-to-the-specification-framework-document-part-2.docx</a:t>
            </a:r>
            <a:endParaRPr lang="en-US" altLang="zh-CN" sz="1800" b="0" smtClean="0"/>
          </a:p>
          <a:p>
            <a:pPr marL="180975" indent="-180975">
              <a:spcBef>
                <a:spcPts val="600"/>
              </a:spcBef>
              <a:spcAft>
                <a:spcPts val="0"/>
              </a:spcAft>
              <a:buNone/>
            </a:pPr>
            <a:r>
              <a:rPr lang="en-US" altLang="zh-CN" sz="1800" b="0"/>
              <a:t>[2] </a:t>
            </a:r>
            <a:r>
              <a:rPr lang="en-US" altLang="zh-CN" sz="1800" b="0">
                <a:hlinkClick r:id="rId3"/>
              </a:rPr>
              <a:t>https://</a:t>
            </a:r>
            <a:r>
              <a:rPr lang="en-US" altLang="zh-CN" sz="1800" b="0" smtClean="0">
                <a:hlinkClick r:id="rId3"/>
              </a:rPr>
              <a:t>mentor.ieee.org/802.11/dcn/21/11-21-0259-03-00be-pdt-trigger-frame-for-eht.docx</a:t>
            </a:r>
            <a:endParaRPr lang="en-US" altLang="zh-CN" sz="1800" b="0" smtClean="0"/>
          </a:p>
          <a:p>
            <a:pPr marL="180975" indent="-180975">
              <a:spcBef>
                <a:spcPts val="600"/>
              </a:spcBef>
              <a:spcAft>
                <a:spcPts val="0"/>
              </a:spcAft>
              <a:buNone/>
            </a:pPr>
            <a:endParaRPr lang="zh-CN" altLang="en-US" sz="1800" dirty="0"/>
          </a:p>
        </p:txBody>
      </p:sp>
      <p:sp>
        <p:nvSpPr>
          <p:cNvPr id="5" name="Slide Number Placeholder 4"/>
          <p:cNvSpPr>
            <a:spLocks noGrp="1"/>
          </p:cNvSpPr>
          <p:nvPr>
            <p:ph type="sldNum" sz="quarter" idx="12"/>
          </p:nvPr>
        </p:nvSpPr>
        <p:spPr/>
        <p:txBody>
          <a:bodyPr/>
          <a:lstStyle/>
          <a:p>
            <a:r>
              <a:rPr lang="en-US" dirty="0"/>
              <a:t>Slide </a:t>
            </a:r>
            <a:fld id="{A5ED327D-21C3-674C-981C-8A8BC9E6D25C}" type="slidenum">
              <a:rPr lang="en-US" smtClean="0"/>
              <a:pPr/>
              <a:t>14</a:t>
            </a:fld>
            <a:endParaRPr lang="en-US" dirty="0"/>
          </a:p>
        </p:txBody>
      </p:sp>
      <p:sp>
        <p:nvSpPr>
          <p:cNvPr id="9" name="Rectangle 2"/>
          <p:cNvSpPr txBox="1">
            <a:spLocks noChangeArrowheads="1"/>
          </p:cNvSpPr>
          <p:nvPr/>
        </p:nvSpPr>
        <p:spPr bwMode="auto">
          <a:xfrm>
            <a:off x="609600" y="756239"/>
            <a:ext cx="8001000" cy="533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a:lstStyle>
          <a:p>
            <a:r>
              <a:rPr lang="en-IE" kern="0" dirty="0">
                <a:solidFill>
                  <a:schemeClr val="tx1"/>
                </a:solidFill>
              </a:rPr>
              <a:t>References</a:t>
            </a:r>
            <a:endParaRPr lang="en-US" kern="0" dirty="0">
              <a:solidFill>
                <a:schemeClr val="tx1"/>
              </a:solidFill>
            </a:endParaRPr>
          </a:p>
        </p:txBody>
      </p:sp>
    </p:spTree>
    <p:extLst>
      <p:ext uri="{BB962C8B-B14F-4D97-AF65-F5344CB8AC3E}">
        <p14:creationId xmlns:p14="http://schemas.microsoft.com/office/powerpoint/2010/main" val="4104503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2</a:t>
            </a:fld>
            <a:endParaRPr lang="en-US" dirty="0"/>
          </a:p>
        </p:txBody>
      </p:sp>
      <p:sp>
        <p:nvSpPr>
          <p:cNvPr id="5" name="Shape 94"/>
          <p:cNvSpPr txBox="1">
            <a:spLocks noGrp="1"/>
          </p:cNvSpPr>
          <p:nvPr>
            <p:ph idx="1"/>
          </p:nvPr>
        </p:nvSpPr>
        <p:spPr>
          <a:xfrm>
            <a:off x="457200" y="1447800"/>
            <a:ext cx="7924800" cy="4724400"/>
          </a:xfrm>
          <a:prstGeom prst="rect">
            <a:avLst/>
          </a:prstGeom>
          <a:noFill/>
          <a:ln>
            <a:noFill/>
          </a:ln>
        </p:spPr>
        <p:txBody>
          <a:bodyPr lIns="92075" tIns="46025" rIns="92075" bIns="46025" anchor="t" anchorCtr="0">
            <a:noAutofit/>
          </a:bodyPr>
          <a:lstStyle/>
          <a:p>
            <a:pPr marL="342900" lvl="1" indent="-342900" algn="just">
              <a:spcBef>
                <a:spcPts val="0"/>
              </a:spcBef>
              <a:buSzPct val="100000"/>
              <a:buChar char="•"/>
            </a:pPr>
            <a:r>
              <a:rPr lang="en-US" altLang="zh-CN" sz="1800" b="1" dirty="0" smtClean="0">
                <a:solidFill>
                  <a:schemeClr val="dk1"/>
                </a:solidFill>
                <a:ea typeface="Times New Roman"/>
                <a:cs typeface="Times New Roman"/>
              </a:rPr>
              <a:t>The following motions or SP have passed regarding trigger frame:</a:t>
            </a:r>
          </a:p>
          <a:p>
            <a:pPr lvl="1"/>
            <a:r>
              <a:rPr lang="en-GB" altLang="zh-CN" sz="1200" dirty="0"/>
              <a:t>In R1, an 1-bit HE/EHT indication in the common part of the Trigger frame is used to indicate to the EHT STA whether to transmit an HE or EHT TB PPDU within the primary 160 </a:t>
            </a:r>
            <a:r>
              <a:rPr lang="en-GB" altLang="zh-CN" sz="1200" dirty="0" err="1"/>
              <a:t>MHz.</a:t>
            </a:r>
            <a:endParaRPr lang="zh-CN" altLang="zh-CN" sz="1200" dirty="0"/>
          </a:p>
          <a:p>
            <a:pPr lvl="1"/>
            <a:r>
              <a:rPr lang="en-GB" altLang="zh-CN" sz="1200" dirty="0"/>
              <a:t>Use B54 (the first bit) of UL HE-SIG-A2 Reserved field to carry this HE/EHT indication. </a:t>
            </a:r>
            <a:endParaRPr lang="zh-CN" altLang="zh-CN" sz="1200" dirty="0"/>
          </a:p>
          <a:p>
            <a:pPr lvl="1"/>
            <a:r>
              <a:rPr lang="en-GB" altLang="zh-CN" sz="1200" dirty="0"/>
              <a:t>NOTE – The EHT STA shall not transmit an HE TB PPDU on the secondary 160 </a:t>
            </a:r>
            <a:r>
              <a:rPr lang="en-GB" altLang="zh-CN" sz="1200" dirty="0" err="1"/>
              <a:t>MHz.</a:t>
            </a:r>
            <a:endParaRPr lang="zh-CN" altLang="zh-CN" sz="1200" dirty="0"/>
          </a:p>
          <a:p>
            <a:pPr lvl="1"/>
            <a:r>
              <a:rPr lang="en-US" altLang="zh-CN" sz="1200" dirty="0"/>
              <a:t>[Motion 150, #SP384, [92] and [316]]</a:t>
            </a:r>
            <a:r>
              <a:rPr lang="en-US" altLang="zh-CN" sz="1200" i="1" dirty="0"/>
              <a:t>[#M19</a:t>
            </a:r>
            <a:r>
              <a:rPr lang="en-US" altLang="zh-CN" sz="1200" i="1" dirty="0" smtClean="0"/>
              <a:t>]</a:t>
            </a:r>
          </a:p>
          <a:p>
            <a:pPr lvl="1"/>
            <a:endParaRPr lang="en-US" altLang="zh-CN" sz="1200" i="1" dirty="0"/>
          </a:p>
          <a:p>
            <a:pPr lvl="1"/>
            <a:r>
              <a:rPr lang="en-US" altLang="zh-CN" sz="1200" dirty="0" smtClean="0">
                <a:solidFill>
                  <a:srgbClr val="FF0000"/>
                </a:solidFill>
              </a:rPr>
              <a:t>If the Special User Info field is not present in the Trigger frame, then the User Info field is the HE format and the EHT STA transmits an HE TB PPDU.</a:t>
            </a:r>
          </a:p>
          <a:p>
            <a:pPr lvl="1"/>
            <a:r>
              <a:rPr lang="en-US" altLang="zh-CN" sz="1200" dirty="0" smtClean="0">
                <a:solidFill>
                  <a:srgbClr val="FF0000"/>
                </a:solidFill>
              </a:rPr>
              <a:t>In R1, if the Special User Info field is present in the Trigger frame, the User Info field is the EHT Format and the EHT STA transmits an EHT TB PPDU.</a:t>
            </a:r>
          </a:p>
          <a:p>
            <a:pPr lvl="1"/>
            <a:r>
              <a:rPr lang="en-US" altLang="zh-CN" sz="1200" dirty="0" smtClean="0">
                <a:solidFill>
                  <a:srgbClr val="FF0000"/>
                </a:solidFill>
              </a:rPr>
              <a:t>[Motion 150, #SP369, [92] and [322]][#M21]</a:t>
            </a:r>
          </a:p>
          <a:p>
            <a:pPr lvl="1"/>
            <a:endParaRPr lang="en-US" altLang="zh-CN" sz="1200" dirty="0" smtClean="0"/>
          </a:p>
          <a:p>
            <a:pPr lvl="1"/>
            <a:r>
              <a:rPr lang="en-US" altLang="zh-CN" sz="1200" dirty="0" smtClean="0"/>
              <a:t>B39 </a:t>
            </a:r>
            <a:r>
              <a:rPr lang="en-US" altLang="zh-CN" sz="1200" dirty="0"/>
              <a:t>in a User Info field addressed to an EHT STA within a Trigger frame is the Primary/Secondary 160 (PS160) subfield.</a:t>
            </a:r>
          </a:p>
          <a:p>
            <a:pPr lvl="1"/>
            <a:r>
              <a:rPr lang="en-US" altLang="zh-CN" sz="1200" dirty="0"/>
              <a:t>•	NOTE – The PS160 subfield, along with B7-B0 of the RU Allocation subfield, specify the RU/MRU. </a:t>
            </a:r>
          </a:p>
          <a:p>
            <a:pPr lvl="1"/>
            <a:r>
              <a:rPr lang="en-US" altLang="zh-CN" sz="1200" dirty="0"/>
              <a:t>[Motion 150, #SP380, [92] and [324][#M25]</a:t>
            </a:r>
          </a:p>
          <a:p>
            <a:pPr lvl="1"/>
            <a:endParaRPr lang="en-US" altLang="zh-CN" sz="1200" dirty="0" smtClean="0"/>
          </a:p>
          <a:p>
            <a:pPr lvl="1"/>
            <a:r>
              <a:rPr lang="en-US" altLang="zh-CN" sz="1200" dirty="0"/>
              <a:t>Do you support using B55 of the Common Info Field to indicate the presence of the </a:t>
            </a:r>
            <a:r>
              <a:rPr lang="en-US" altLang="zh-CN" sz="1200" dirty="0" err="1"/>
              <a:t>Spacial</a:t>
            </a:r>
            <a:r>
              <a:rPr lang="en-US" altLang="zh-CN" sz="1200" dirty="0"/>
              <a:t> User Info Field in the Trigger Frame?</a:t>
            </a:r>
          </a:p>
          <a:p>
            <a:pPr lvl="1"/>
            <a:r>
              <a:rPr lang="en-US" altLang="zh-CN" sz="1200" dirty="0"/>
              <a:t>•	B55 is set to 1 to indicate that there is no Special User Info field in the Trigger frame.</a:t>
            </a:r>
          </a:p>
          <a:p>
            <a:pPr lvl="1"/>
            <a:r>
              <a:rPr lang="en-US" altLang="zh-CN" sz="1200" dirty="0"/>
              <a:t>•	B55 is set to 0 to indicate that the Special User Info field is present in the Trigger frame.</a:t>
            </a:r>
          </a:p>
          <a:p>
            <a:pPr lvl="1"/>
            <a:r>
              <a:rPr lang="en-US" altLang="zh-CN" sz="1200" dirty="0" smtClean="0"/>
              <a:t>Straw </a:t>
            </a:r>
            <a:r>
              <a:rPr lang="en-US" altLang="zh-CN" sz="1200" dirty="0"/>
              <a:t>poll #393 [#SP393]</a:t>
            </a:r>
          </a:p>
          <a:p>
            <a:pPr lvl="1"/>
            <a:endParaRPr lang="zh-CN" altLang="zh-CN" sz="1200" dirty="0"/>
          </a:p>
          <a:p>
            <a:pPr marL="342900" lvl="1" indent="-342900" algn="just">
              <a:spcBef>
                <a:spcPts val="0"/>
              </a:spcBef>
              <a:buSzPct val="100000"/>
              <a:buChar char="•"/>
            </a:pPr>
            <a:endParaRPr lang="en-US" altLang="zh-CN" sz="1800" b="0" dirty="0">
              <a:solidFill>
                <a:schemeClr val="dk1"/>
              </a:solidFill>
              <a:ea typeface="Times New Roman"/>
              <a:cs typeface="Times New Roman"/>
              <a:sym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dirty="0">
                <a:solidFill>
                  <a:schemeClr val="tx1"/>
                </a:solidFill>
              </a:rPr>
              <a:t>Background</a:t>
            </a:r>
            <a:endParaRPr lang="en-US" dirty="0">
              <a:solidFill>
                <a:schemeClr val="tx1"/>
              </a:solidFill>
            </a:endParaRPr>
          </a:p>
        </p:txBody>
      </p:sp>
    </p:spTree>
    <p:extLst>
      <p:ext uri="{BB962C8B-B14F-4D97-AF65-F5344CB8AC3E}">
        <p14:creationId xmlns:p14="http://schemas.microsoft.com/office/powerpoint/2010/main" val="495501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3</a:t>
            </a:fld>
            <a:endParaRPr lang="en-US" dirty="0"/>
          </a:p>
        </p:txBody>
      </p:sp>
      <p:sp>
        <p:nvSpPr>
          <p:cNvPr id="5" name="Shape 94"/>
          <p:cNvSpPr txBox="1">
            <a:spLocks noGrp="1"/>
          </p:cNvSpPr>
          <p:nvPr>
            <p:ph idx="1"/>
          </p:nvPr>
        </p:nvSpPr>
        <p:spPr>
          <a:xfrm>
            <a:off x="457200" y="1447800"/>
            <a:ext cx="7924800" cy="4724400"/>
          </a:xfrm>
          <a:prstGeom prst="rect">
            <a:avLst/>
          </a:prstGeom>
          <a:noFill/>
          <a:ln>
            <a:noFill/>
          </a:ln>
        </p:spPr>
        <p:txBody>
          <a:bodyPr lIns="92075" tIns="46025" rIns="92075" bIns="46025" anchor="t" anchorCtr="0">
            <a:noAutofit/>
          </a:bodyPr>
          <a:lstStyle/>
          <a:p>
            <a:pPr marL="342900" lvl="1" indent="-342900" algn="just">
              <a:spcBef>
                <a:spcPts val="0"/>
              </a:spcBef>
              <a:buSzPct val="100000"/>
              <a:buChar char="•"/>
            </a:pPr>
            <a:r>
              <a:rPr lang="en-US" altLang="zh-CN" b="1" dirty="0" smtClean="0">
                <a:solidFill>
                  <a:schemeClr val="dk1"/>
                </a:solidFill>
                <a:ea typeface="Times New Roman"/>
                <a:cs typeface="Times New Roman"/>
              </a:rPr>
              <a:t>Goal </a:t>
            </a:r>
            <a:r>
              <a:rPr lang="en-US" altLang="zh-CN" b="1" dirty="0">
                <a:solidFill>
                  <a:schemeClr val="dk1"/>
                </a:solidFill>
                <a:ea typeface="Times New Roman"/>
                <a:cs typeface="Times New Roman"/>
              </a:rPr>
              <a:t>of this proposal is to enable R1 </a:t>
            </a:r>
            <a:r>
              <a:rPr lang="en-US" altLang="zh-CN" b="1" dirty="0" smtClean="0">
                <a:solidFill>
                  <a:schemeClr val="dk1"/>
                </a:solidFill>
                <a:ea typeface="Times New Roman"/>
                <a:cs typeface="Times New Roman"/>
              </a:rPr>
              <a:t>(non-AP) EHT STAs </a:t>
            </a:r>
            <a:r>
              <a:rPr lang="en-US" altLang="zh-CN" b="1" dirty="0">
                <a:solidFill>
                  <a:schemeClr val="dk1"/>
                </a:solidFill>
                <a:ea typeface="Times New Roman"/>
                <a:cs typeface="Times New Roman"/>
              </a:rPr>
              <a:t>to </a:t>
            </a:r>
            <a:r>
              <a:rPr lang="en-US" altLang="zh-CN" b="1" dirty="0" smtClean="0">
                <a:solidFill>
                  <a:schemeClr val="dk1"/>
                </a:solidFill>
                <a:ea typeface="Times New Roman"/>
                <a:cs typeface="Times New Roman"/>
              </a:rPr>
              <a:t>participate </a:t>
            </a:r>
            <a:r>
              <a:rPr lang="en-US" altLang="zh-CN" b="1" dirty="0">
                <a:solidFill>
                  <a:schemeClr val="dk1"/>
                </a:solidFill>
                <a:ea typeface="Times New Roman"/>
                <a:cs typeface="Times New Roman"/>
              </a:rPr>
              <a:t>in an A-PPDU solicited by an R2 </a:t>
            </a:r>
            <a:r>
              <a:rPr lang="en-US" altLang="zh-CN" b="1" dirty="0" smtClean="0">
                <a:solidFill>
                  <a:schemeClr val="dk1"/>
                </a:solidFill>
                <a:ea typeface="Times New Roman"/>
                <a:cs typeface="Times New Roman"/>
              </a:rPr>
              <a:t>EHT AP.</a:t>
            </a:r>
          </a:p>
          <a:p>
            <a:pPr marL="342900" lvl="1" indent="-342900" algn="just">
              <a:spcBef>
                <a:spcPts val="0"/>
              </a:spcBef>
              <a:buSzPct val="100000"/>
              <a:buChar char="•"/>
            </a:pPr>
            <a:endParaRPr lang="en-US" altLang="zh-CN" b="1" dirty="0">
              <a:solidFill>
                <a:schemeClr val="dk1"/>
              </a:solidFill>
              <a:ea typeface="Times New Roman"/>
              <a:cs typeface="Times New Roman"/>
              <a:sym typeface="Times New Roman"/>
            </a:endParaRPr>
          </a:p>
          <a:p>
            <a:pPr marL="342900" lvl="1" indent="-342900" algn="just">
              <a:spcBef>
                <a:spcPts val="0"/>
              </a:spcBef>
              <a:buSzPct val="100000"/>
              <a:buChar char="•"/>
            </a:pPr>
            <a:r>
              <a:rPr lang="en-US" altLang="zh-CN" b="1" dirty="0" smtClean="0">
                <a:solidFill>
                  <a:schemeClr val="dk1"/>
                </a:solidFill>
                <a:ea typeface="Times New Roman"/>
                <a:cs typeface="Times New Roman"/>
              </a:rPr>
              <a:t>This proposal talks about how a R1 EHT STA differentiates HE or EHT variant, or we can say, how to decide whether to transmit HE TB PPDU or EHT TB PPDU, when receiving a trigger frame.</a:t>
            </a:r>
          </a:p>
          <a:p>
            <a:pPr marL="342900" lvl="1" indent="-342900" algn="just">
              <a:spcBef>
                <a:spcPts val="0"/>
              </a:spcBef>
              <a:buSzPct val="100000"/>
              <a:buChar char="•"/>
            </a:pPr>
            <a:endParaRPr lang="en-US" altLang="zh-CN" b="1" dirty="0">
              <a:solidFill>
                <a:schemeClr val="dk1"/>
              </a:solidFill>
              <a:ea typeface="Times New Roman"/>
              <a:cs typeface="Times New Roman"/>
              <a:sym typeface="Times New Roman"/>
            </a:endParaRPr>
          </a:p>
          <a:p>
            <a:pPr marL="342900" lvl="1" indent="-342900" algn="just">
              <a:spcBef>
                <a:spcPts val="0"/>
              </a:spcBef>
              <a:buSzPct val="100000"/>
              <a:buChar char="•"/>
            </a:pPr>
            <a:r>
              <a:rPr lang="en-US" altLang="zh-CN" b="1" dirty="0">
                <a:solidFill>
                  <a:schemeClr val="dk1"/>
                </a:solidFill>
                <a:ea typeface="Times New Roman"/>
                <a:cs typeface="Times New Roman"/>
              </a:rPr>
              <a:t>The proposal does not change what is sent in the Trigger Frame</a:t>
            </a:r>
            <a:r>
              <a:rPr lang="en-US" altLang="zh-CN" b="1" dirty="0" smtClean="0">
                <a:solidFill>
                  <a:schemeClr val="dk1"/>
                </a:solidFill>
                <a:ea typeface="Times New Roman"/>
                <a:cs typeface="Times New Roman"/>
              </a:rPr>
              <a:t>. </a:t>
            </a:r>
            <a:endParaRPr lang="en-US" altLang="zh-CN" b="1" dirty="0">
              <a:solidFill>
                <a:schemeClr val="dk1"/>
              </a:solidFill>
              <a:ea typeface="Times New Roman"/>
              <a:cs typeface="Times New Roman"/>
              <a:sym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dirty="0" smtClean="0">
                <a:solidFill>
                  <a:schemeClr val="tx1"/>
                </a:solidFill>
              </a:rPr>
              <a:t>Goal of the proposal</a:t>
            </a:r>
            <a:endParaRPr lang="en-US" dirty="0">
              <a:solidFill>
                <a:schemeClr val="tx1"/>
              </a:solidFill>
            </a:endParaRPr>
          </a:p>
        </p:txBody>
      </p:sp>
    </p:spTree>
    <p:extLst>
      <p:ext uri="{BB962C8B-B14F-4D97-AF65-F5344CB8AC3E}">
        <p14:creationId xmlns:p14="http://schemas.microsoft.com/office/powerpoint/2010/main" val="515548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4</a:t>
            </a:fld>
            <a:endParaRPr lang="en-US" dirty="0"/>
          </a:p>
        </p:txBody>
      </p:sp>
      <p:sp>
        <p:nvSpPr>
          <p:cNvPr id="5" name="Shape 94"/>
          <p:cNvSpPr txBox="1">
            <a:spLocks noGrp="1"/>
          </p:cNvSpPr>
          <p:nvPr>
            <p:ph idx="1"/>
          </p:nvPr>
        </p:nvSpPr>
        <p:spPr>
          <a:xfrm>
            <a:off x="533400" y="1913981"/>
            <a:ext cx="7924800" cy="4724400"/>
          </a:xfrm>
          <a:prstGeom prst="rect">
            <a:avLst/>
          </a:prstGeom>
          <a:noFill/>
          <a:ln>
            <a:noFill/>
          </a:ln>
        </p:spPr>
        <p:txBody>
          <a:bodyPr lIns="92075" tIns="46025" rIns="92075" bIns="46025" anchor="t" anchorCtr="0">
            <a:noAutofit/>
          </a:bodyPr>
          <a:lstStyle/>
          <a:p>
            <a:pPr algn="just">
              <a:spcBef>
                <a:spcPts val="0"/>
              </a:spcBef>
              <a:buSzPct val="100000"/>
            </a:pPr>
            <a:r>
              <a:rPr lang="en-US" altLang="zh-CN" sz="1800" dirty="0" smtClean="0">
                <a:solidFill>
                  <a:schemeClr val="dk1"/>
                </a:solidFill>
                <a:ea typeface="Times New Roman"/>
                <a:cs typeface="Times New Roman"/>
                <a:sym typeface="Times New Roman"/>
              </a:rPr>
              <a:t>A-PPDU is not supported in R1. Hence, in the PDT (21/0259r3), it is said</a:t>
            </a:r>
          </a:p>
          <a:p>
            <a:pPr lvl="1"/>
            <a:r>
              <a:rPr lang="en-US" altLang="zh-CN" sz="1800" dirty="0"/>
              <a:t>If the </a:t>
            </a:r>
            <a:r>
              <a:rPr lang="en-US" altLang="zh-CN" sz="1800" dirty="0" err="1"/>
              <a:t>BaselineMACFeaturesOnly</a:t>
            </a:r>
            <a:r>
              <a:rPr lang="en-US" altLang="zh-CN" sz="1800" dirty="0"/>
              <a:t> capability is 1 then an EHT AP shall not transmit a Trigger frame that solicits both an HE TB PPDU and an EHT TB PPDU.</a:t>
            </a:r>
            <a:r>
              <a:rPr lang="en-GB" altLang="zh-CN" sz="1800" i="1" dirty="0"/>
              <a:t>(#M2</a:t>
            </a:r>
            <a:r>
              <a:rPr lang="en-GB" altLang="zh-CN" sz="1800" dirty="0"/>
              <a:t>  </a:t>
            </a:r>
            <a:r>
              <a:rPr lang="en-GB" altLang="zh-CN" sz="1800" i="1" dirty="0"/>
              <a:t>)</a:t>
            </a:r>
            <a:endParaRPr lang="zh-CN" altLang="zh-CN" sz="1800" dirty="0"/>
          </a:p>
          <a:p>
            <a:pPr algn="just">
              <a:spcBef>
                <a:spcPts val="0"/>
              </a:spcBef>
              <a:buSzPct val="100000"/>
            </a:pPr>
            <a:endParaRPr lang="en-US" altLang="zh-CN" sz="1800" b="0" dirty="0" smtClean="0">
              <a:solidFill>
                <a:schemeClr val="dk1"/>
              </a:solidFill>
              <a:ea typeface="Times New Roman"/>
              <a:cs typeface="Times New Roman"/>
            </a:endParaRPr>
          </a:p>
          <a:p>
            <a:pPr algn="just">
              <a:spcBef>
                <a:spcPts val="0"/>
              </a:spcBef>
              <a:buSzPct val="100000"/>
            </a:pPr>
            <a:r>
              <a:rPr lang="en-US" altLang="zh-CN" sz="1800" b="0" dirty="0" smtClean="0">
                <a:solidFill>
                  <a:schemeClr val="dk1"/>
                </a:solidFill>
                <a:ea typeface="Times New Roman"/>
                <a:cs typeface="Times New Roman"/>
              </a:rPr>
              <a:t>In this case, there is some redundancy or dependency of several bits from the AP side:</a:t>
            </a:r>
          </a:p>
          <a:p>
            <a:pPr lvl="1" algn="just">
              <a:spcBef>
                <a:spcPts val="0"/>
              </a:spcBef>
              <a:buSzPct val="100000"/>
            </a:pPr>
            <a:r>
              <a:rPr lang="en-US" altLang="zh-CN" sz="1600" dirty="0" smtClean="0">
                <a:solidFill>
                  <a:schemeClr val="dk1"/>
                </a:solidFill>
                <a:ea typeface="Times New Roman"/>
                <a:cs typeface="Times New Roman"/>
              </a:rPr>
              <a:t>B54 in common field: HE/EHT P160</a:t>
            </a:r>
          </a:p>
          <a:p>
            <a:pPr lvl="1" algn="just">
              <a:spcBef>
                <a:spcPts val="0"/>
              </a:spcBef>
              <a:buSzPct val="100000"/>
            </a:pPr>
            <a:r>
              <a:rPr lang="en-US" altLang="zh-CN" sz="1600" dirty="0" smtClean="0">
                <a:solidFill>
                  <a:schemeClr val="dk1"/>
                </a:solidFill>
                <a:ea typeface="Times New Roman"/>
                <a:cs typeface="Times New Roman"/>
              </a:rPr>
              <a:t>B55 in common field: presence of special user field</a:t>
            </a:r>
          </a:p>
          <a:p>
            <a:pPr lvl="1" algn="just">
              <a:spcBef>
                <a:spcPts val="0"/>
              </a:spcBef>
              <a:buSzPct val="100000"/>
            </a:pPr>
            <a:endParaRPr lang="en-US" altLang="zh-CN" sz="1600" b="0" dirty="0">
              <a:solidFill>
                <a:schemeClr val="dk1"/>
              </a:solidFill>
              <a:ea typeface="Times New Roman"/>
              <a:cs typeface="Times New Roman"/>
            </a:endParaRPr>
          </a:p>
          <a:p>
            <a:pPr algn="just">
              <a:spcBef>
                <a:spcPts val="0"/>
              </a:spcBef>
              <a:buSzPct val="100000"/>
            </a:pPr>
            <a:r>
              <a:rPr lang="en-US" altLang="zh-CN" sz="1800" b="0" dirty="0" smtClean="0">
                <a:solidFill>
                  <a:schemeClr val="dk1"/>
                </a:solidFill>
                <a:ea typeface="Times New Roman"/>
                <a:cs typeface="Times New Roman"/>
              </a:rPr>
              <a:t>There are some comments to state the dependency of the two bits for R1, which is reasonable from the AP side.. </a:t>
            </a:r>
          </a:p>
          <a:p>
            <a:pPr algn="just">
              <a:spcBef>
                <a:spcPts val="0"/>
              </a:spcBef>
              <a:buSzPct val="100000"/>
            </a:pPr>
            <a:endParaRPr lang="en-US" altLang="zh-CN" sz="1800" b="0" dirty="0">
              <a:solidFill>
                <a:schemeClr val="dk1"/>
              </a:solidFill>
              <a:ea typeface="Times New Roman"/>
              <a:cs typeface="Times New Roman"/>
            </a:endParaRPr>
          </a:p>
          <a:p>
            <a:pPr algn="just">
              <a:spcBef>
                <a:spcPts val="0"/>
              </a:spcBef>
              <a:buSzPct val="100000"/>
            </a:pPr>
            <a:r>
              <a:rPr lang="en-US" altLang="zh-CN" sz="1800" b="0" dirty="0" smtClean="0">
                <a:solidFill>
                  <a:schemeClr val="dk1"/>
                </a:solidFill>
                <a:ea typeface="Times New Roman"/>
                <a:cs typeface="Times New Roman"/>
              </a:rPr>
              <a:t>At the STA side, as there are some dependency at the </a:t>
            </a:r>
            <a:r>
              <a:rPr lang="en-US" altLang="zh-CN" sz="1800" b="0" dirty="0" err="1" smtClean="0">
                <a:solidFill>
                  <a:schemeClr val="dk1"/>
                </a:solidFill>
                <a:ea typeface="Times New Roman"/>
                <a:cs typeface="Times New Roman"/>
              </a:rPr>
              <a:t>Tx</a:t>
            </a:r>
            <a:r>
              <a:rPr lang="en-US" altLang="zh-CN" sz="1800" b="0" dirty="0" smtClean="0">
                <a:solidFill>
                  <a:schemeClr val="dk1"/>
                </a:solidFill>
                <a:ea typeface="Times New Roman"/>
                <a:cs typeface="Times New Roman"/>
              </a:rPr>
              <a:t> side, several methods have been mentioned to decide HE or EHT variant, or we can say to decide HE or EHT TB PPDU.</a:t>
            </a:r>
            <a:endParaRPr lang="en-US" altLang="zh-CN" sz="1800" b="0" dirty="0">
              <a:solidFill>
                <a:schemeClr val="dk1"/>
              </a:solidFill>
              <a:ea typeface="Times New Roman"/>
              <a:cs typeface="Times New Roman"/>
            </a:endParaRPr>
          </a:p>
          <a:p>
            <a:pPr algn="just">
              <a:spcBef>
                <a:spcPts val="0"/>
              </a:spcBef>
              <a:buSzPct val="100000"/>
            </a:pPr>
            <a:endParaRPr lang="en-US" altLang="zh-CN" sz="1800" b="0" dirty="0">
              <a:solidFill>
                <a:schemeClr val="dk1"/>
              </a:solidFill>
              <a:ea typeface="Times New Roman"/>
              <a:cs typeface="Times New Roman"/>
            </a:endParaRPr>
          </a:p>
          <a:p>
            <a:pPr algn="just">
              <a:spcBef>
                <a:spcPts val="0"/>
              </a:spcBef>
              <a:buSzPct val="100000"/>
            </a:pPr>
            <a:endParaRPr lang="en-US" altLang="zh-CN" sz="1800" b="0" dirty="0">
              <a:solidFill>
                <a:schemeClr val="dk1"/>
              </a:solidFill>
              <a:ea typeface="Times New Roman"/>
              <a:cs typeface="Times New Roman"/>
            </a:endParaRPr>
          </a:p>
          <a:p>
            <a:pPr marL="0" indent="0" algn="just">
              <a:spcBef>
                <a:spcPts val="0"/>
              </a:spcBef>
              <a:buSzPct val="100000"/>
              <a:buNone/>
            </a:pPr>
            <a:endParaRPr lang="en-US" altLang="zh-CN" sz="1800" b="0" dirty="0">
              <a:solidFill>
                <a:schemeClr val="dk1"/>
              </a:solidFill>
              <a:ea typeface="Times New Roman"/>
              <a:cs typeface="Times New Roman"/>
              <a:sym typeface="Times New Roman"/>
            </a:endParaRPr>
          </a:p>
        </p:txBody>
      </p:sp>
      <p:sp>
        <p:nvSpPr>
          <p:cNvPr id="8" name="Rectangle 2"/>
          <p:cNvSpPr>
            <a:spLocks noGrp="1" noChangeArrowheads="1"/>
          </p:cNvSpPr>
          <p:nvPr>
            <p:ph type="title"/>
          </p:nvPr>
        </p:nvSpPr>
        <p:spPr>
          <a:xfrm>
            <a:off x="609600" y="914400"/>
            <a:ext cx="8001000" cy="533400"/>
          </a:xfrm>
          <a:noFill/>
          <a:ln/>
        </p:spPr>
        <p:txBody>
          <a:bodyPr/>
          <a:lstStyle/>
          <a:p>
            <a:r>
              <a:rPr lang="en-IE" dirty="0" smtClean="0">
                <a:solidFill>
                  <a:schemeClr val="tx1"/>
                </a:solidFill>
              </a:rPr>
              <a:t>HE or EHT differentiation discussion</a:t>
            </a:r>
            <a:endParaRPr lang="en-US" dirty="0">
              <a:solidFill>
                <a:schemeClr val="tx1"/>
              </a:solidFill>
            </a:endParaRPr>
          </a:p>
        </p:txBody>
      </p:sp>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1390226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5</a:t>
            </a:fld>
            <a:endParaRPr lang="en-US" dirty="0"/>
          </a:p>
        </p:txBody>
      </p:sp>
      <p:sp>
        <p:nvSpPr>
          <p:cNvPr id="5" name="Shape 94"/>
          <p:cNvSpPr txBox="1">
            <a:spLocks noGrp="1"/>
          </p:cNvSpPr>
          <p:nvPr>
            <p:ph idx="1"/>
          </p:nvPr>
        </p:nvSpPr>
        <p:spPr>
          <a:xfrm>
            <a:off x="561703" y="1600200"/>
            <a:ext cx="7924800" cy="5484813"/>
          </a:xfrm>
          <a:prstGeom prst="rect">
            <a:avLst/>
          </a:prstGeom>
          <a:noFill/>
          <a:ln>
            <a:noFill/>
          </a:ln>
        </p:spPr>
        <p:txBody>
          <a:bodyPr lIns="92075" tIns="46025" rIns="92075" bIns="46025" anchor="t" anchorCtr="0">
            <a:noAutofit/>
          </a:bodyPr>
          <a:lstStyle/>
          <a:p>
            <a:pPr algn="just">
              <a:spcBef>
                <a:spcPts val="0"/>
              </a:spcBef>
              <a:buSzPct val="100000"/>
            </a:pPr>
            <a:r>
              <a:rPr lang="en-US" altLang="zh-CN" sz="1800" b="0" dirty="0" smtClean="0">
                <a:solidFill>
                  <a:schemeClr val="dk1"/>
                </a:solidFill>
                <a:ea typeface="Times New Roman"/>
                <a:cs typeface="Times New Roman"/>
              </a:rPr>
              <a:t>Several methods include:</a:t>
            </a:r>
          </a:p>
          <a:p>
            <a:pPr lvl="1" algn="just">
              <a:spcBef>
                <a:spcPts val="0"/>
              </a:spcBef>
              <a:buSzPct val="100000"/>
            </a:pPr>
            <a:r>
              <a:rPr lang="en-US" altLang="zh-CN" sz="1800" dirty="0" smtClean="0">
                <a:solidFill>
                  <a:schemeClr val="dk1"/>
                </a:solidFill>
                <a:ea typeface="Times New Roman"/>
                <a:cs typeface="Times New Roman"/>
              </a:rPr>
              <a:t>Method 1: rely on B55 in common field: </a:t>
            </a:r>
            <a:r>
              <a:rPr lang="en-US" altLang="zh-CN" sz="1800" dirty="0">
                <a:solidFill>
                  <a:schemeClr val="dk1"/>
                </a:solidFill>
                <a:ea typeface="Times New Roman"/>
                <a:cs typeface="Times New Roman"/>
              </a:rPr>
              <a:t>presence of special </a:t>
            </a:r>
            <a:r>
              <a:rPr lang="en-US" altLang="zh-CN" sz="1800" dirty="0" smtClean="0">
                <a:solidFill>
                  <a:schemeClr val="dk1"/>
                </a:solidFill>
                <a:ea typeface="Times New Roman"/>
                <a:cs typeface="Times New Roman"/>
              </a:rPr>
              <a:t>User field</a:t>
            </a:r>
            <a:endParaRPr lang="en-US" altLang="zh-CN" sz="1800" dirty="0">
              <a:solidFill>
                <a:schemeClr val="dk1"/>
              </a:solidFill>
              <a:ea typeface="Times New Roman"/>
              <a:cs typeface="Times New Roman"/>
            </a:endParaRPr>
          </a:p>
          <a:p>
            <a:pPr lvl="1" algn="just">
              <a:spcBef>
                <a:spcPts val="0"/>
              </a:spcBef>
              <a:buSzPct val="100000"/>
            </a:pPr>
            <a:r>
              <a:rPr lang="en-US" altLang="zh-CN" sz="1800" b="0" dirty="0" smtClean="0">
                <a:solidFill>
                  <a:schemeClr val="dk1"/>
                </a:solidFill>
                <a:ea typeface="Times New Roman"/>
                <a:cs typeface="Times New Roman"/>
              </a:rPr>
              <a:t>Method 2: rely ONLY on </a:t>
            </a:r>
            <a:r>
              <a:rPr lang="en-US" altLang="zh-CN" sz="1800" dirty="0" smtClean="0">
                <a:solidFill>
                  <a:schemeClr val="dk1"/>
                </a:solidFill>
                <a:ea typeface="Times New Roman"/>
                <a:cs typeface="Times New Roman"/>
              </a:rPr>
              <a:t>B54 in common field: </a:t>
            </a:r>
            <a:r>
              <a:rPr lang="en-US" altLang="zh-CN" sz="1800" dirty="0">
                <a:solidFill>
                  <a:schemeClr val="dk1"/>
                </a:solidFill>
                <a:ea typeface="Times New Roman"/>
                <a:cs typeface="Times New Roman"/>
              </a:rPr>
              <a:t>HE/EHT P160</a:t>
            </a:r>
          </a:p>
          <a:p>
            <a:pPr lvl="1" algn="just">
              <a:spcBef>
                <a:spcPts val="0"/>
              </a:spcBef>
              <a:buSzPct val="100000"/>
            </a:pPr>
            <a:r>
              <a:rPr lang="en-US" altLang="zh-CN" sz="1800" b="0" dirty="0" smtClean="0">
                <a:solidFill>
                  <a:schemeClr val="dk1"/>
                </a:solidFill>
                <a:ea typeface="Times New Roman"/>
                <a:cs typeface="Times New Roman"/>
              </a:rPr>
              <a:t>Method 3: rely on BOTH B54 in common field and B39 in User field (PS160 for EHT variant and reserved for HE variant)</a:t>
            </a:r>
          </a:p>
          <a:p>
            <a:pPr algn="just">
              <a:spcBef>
                <a:spcPts val="0"/>
              </a:spcBef>
              <a:buSzPct val="100000"/>
            </a:pPr>
            <a:endParaRPr lang="en-US" altLang="zh-CN" sz="1800" b="0" dirty="0" smtClean="0">
              <a:solidFill>
                <a:schemeClr val="dk1"/>
              </a:solidFill>
              <a:ea typeface="Times New Roman"/>
              <a:cs typeface="Times New Roman"/>
            </a:endParaRPr>
          </a:p>
          <a:p>
            <a:pPr algn="just">
              <a:spcBef>
                <a:spcPts val="0"/>
              </a:spcBef>
              <a:buSzPct val="100000"/>
            </a:pPr>
            <a:r>
              <a:rPr lang="en-US" altLang="zh-CN" sz="1800" b="0" dirty="0" smtClean="0">
                <a:solidFill>
                  <a:schemeClr val="dk1"/>
                </a:solidFill>
                <a:ea typeface="Times New Roman"/>
                <a:cs typeface="Times New Roman"/>
              </a:rPr>
              <a:t>We will talk about each method and show why Method 3 should be applied.</a:t>
            </a:r>
          </a:p>
          <a:p>
            <a:pPr algn="just">
              <a:spcBef>
                <a:spcPts val="0"/>
              </a:spcBef>
              <a:buSzPct val="100000"/>
            </a:pPr>
            <a:endParaRPr lang="en-US" altLang="zh-CN" sz="1800" b="0" dirty="0">
              <a:solidFill>
                <a:schemeClr val="dk1"/>
              </a:solidFill>
              <a:ea typeface="Times New Roman"/>
              <a:cs typeface="Times New Roman"/>
            </a:endParaRPr>
          </a:p>
          <a:p>
            <a:pPr algn="just">
              <a:spcBef>
                <a:spcPts val="0"/>
              </a:spcBef>
              <a:buSzPct val="100000"/>
            </a:pPr>
            <a:r>
              <a:rPr lang="en-US" altLang="zh-CN" sz="1800" b="0" dirty="0" smtClean="0">
                <a:solidFill>
                  <a:schemeClr val="dk1"/>
                </a:solidFill>
                <a:ea typeface="Times New Roman"/>
                <a:cs typeface="Times New Roman"/>
              </a:rPr>
              <a:t>Method 1: B55=0, special User field is present, then User field is EHT variant; B55=1, special User field is not present, then User field is HE variant.</a:t>
            </a:r>
          </a:p>
          <a:p>
            <a:pPr algn="just">
              <a:spcBef>
                <a:spcPts val="0"/>
              </a:spcBef>
              <a:buSzPct val="100000"/>
            </a:pPr>
            <a:endParaRPr lang="en-US" altLang="zh-CN" sz="1800" dirty="0" smtClean="0">
              <a:solidFill>
                <a:schemeClr val="dk1"/>
              </a:solidFill>
              <a:ea typeface="Times New Roman"/>
              <a:cs typeface="Times New Roman"/>
            </a:endParaRPr>
          </a:p>
          <a:p>
            <a:pPr algn="just">
              <a:spcBef>
                <a:spcPts val="0"/>
              </a:spcBef>
              <a:buSzPct val="100000"/>
            </a:pPr>
            <a:r>
              <a:rPr lang="en-US" altLang="zh-CN" sz="1800" dirty="0" smtClean="0">
                <a:solidFill>
                  <a:schemeClr val="dk1"/>
                </a:solidFill>
                <a:ea typeface="Times New Roman"/>
                <a:cs typeface="Times New Roman"/>
              </a:rPr>
              <a:t>Issue </a:t>
            </a:r>
            <a:r>
              <a:rPr lang="en-US" altLang="zh-CN" sz="1800" dirty="0" smtClean="0">
                <a:solidFill>
                  <a:schemeClr val="dk1"/>
                </a:solidFill>
                <a:ea typeface="Times New Roman"/>
                <a:cs typeface="Times New Roman"/>
              </a:rPr>
              <a:t>of method </a:t>
            </a:r>
            <a:r>
              <a:rPr lang="en-US" altLang="zh-CN" sz="1800" dirty="0" smtClean="0">
                <a:solidFill>
                  <a:schemeClr val="dk1"/>
                </a:solidFill>
                <a:ea typeface="Times New Roman"/>
                <a:cs typeface="Times New Roman"/>
              </a:rPr>
              <a:t>1: </a:t>
            </a:r>
            <a:r>
              <a:rPr lang="en-US" altLang="zh-CN" sz="1800" dirty="0" smtClean="0">
                <a:solidFill>
                  <a:schemeClr val="dk1"/>
                </a:solidFill>
                <a:ea typeface="Times New Roman"/>
                <a:cs typeface="Times New Roman"/>
              </a:rPr>
              <a:t>enables </a:t>
            </a:r>
            <a:r>
              <a:rPr lang="en-US" altLang="zh-CN" sz="1800" dirty="0">
                <a:solidFill>
                  <a:schemeClr val="dk1"/>
                </a:solidFill>
                <a:ea typeface="Times New Roman"/>
                <a:cs typeface="Times New Roman"/>
              </a:rPr>
              <a:t>an R1 non-AP STA to participate in the EHT portion of the A-PPDU </a:t>
            </a:r>
            <a:r>
              <a:rPr lang="en-US" altLang="zh-CN" sz="1800" dirty="0" smtClean="0">
                <a:solidFill>
                  <a:schemeClr val="dk1"/>
                </a:solidFill>
                <a:ea typeface="Times New Roman"/>
                <a:cs typeface="Times New Roman"/>
              </a:rPr>
              <a:t>but </a:t>
            </a:r>
            <a:r>
              <a:rPr lang="en-US" altLang="zh-CN" sz="1800" u="sng" dirty="0">
                <a:solidFill>
                  <a:schemeClr val="dk1"/>
                </a:solidFill>
                <a:ea typeface="Times New Roman"/>
                <a:cs typeface="Times New Roman"/>
              </a:rPr>
              <a:t>not </a:t>
            </a:r>
            <a:r>
              <a:rPr lang="en-US" altLang="zh-CN" sz="1800" dirty="0">
                <a:solidFill>
                  <a:schemeClr val="dk1"/>
                </a:solidFill>
                <a:ea typeface="Times New Roman"/>
                <a:cs typeface="Times New Roman"/>
              </a:rPr>
              <a:t>the HE portion of the </a:t>
            </a:r>
            <a:r>
              <a:rPr lang="en-US" altLang="zh-CN" sz="1800" dirty="0" smtClean="0">
                <a:solidFill>
                  <a:schemeClr val="dk1"/>
                </a:solidFill>
                <a:ea typeface="Times New Roman"/>
                <a:cs typeface="Times New Roman"/>
              </a:rPr>
              <a:t>A-PPDU.</a:t>
            </a:r>
          </a:p>
          <a:p>
            <a:pPr algn="just">
              <a:spcBef>
                <a:spcPts val="0"/>
              </a:spcBef>
              <a:buSzPct val="100000"/>
            </a:pPr>
            <a:endParaRPr lang="en-US" altLang="zh-CN" sz="1800" b="0" dirty="0" smtClean="0">
              <a:solidFill>
                <a:schemeClr val="dk1"/>
              </a:solidFill>
              <a:ea typeface="Times New Roman"/>
              <a:cs typeface="Times New Roman"/>
            </a:endParaRPr>
          </a:p>
        </p:txBody>
      </p:sp>
      <p:sp>
        <p:nvSpPr>
          <p:cNvPr id="8" name="Rectangle 2"/>
          <p:cNvSpPr>
            <a:spLocks noGrp="1" noChangeArrowheads="1"/>
          </p:cNvSpPr>
          <p:nvPr>
            <p:ph type="title"/>
          </p:nvPr>
        </p:nvSpPr>
        <p:spPr>
          <a:xfrm>
            <a:off x="559526" y="838200"/>
            <a:ext cx="8001000" cy="533400"/>
          </a:xfrm>
          <a:noFill/>
          <a:ln/>
        </p:spPr>
        <p:txBody>
          <a:bodyPr/>
          <a:lstStyle/>
          <a:p>
            <a:r>
              <a:rPr lang="en-IE" altLang="zh-CN" dirty="0">
                <a:solidFill>
                  <a:schemeClr val="tx1"/>
                </a:solidFill>
              </a:rPr>
              <a:t>HE or EHT </a:t>
            </a:r>
            <a:r>
              <a:rPr lang="en-IE" altLang="zh-CN" dirty="0" smtClean="0">
                <a:solidFill>
                  <a:schemeClr val="tx1"/>
                </a:solidFill>
              </a:rPr>
              <a:t>– Method 1</a:t>
            </a:r>
            <a:endParaRPr lang="en-US" dirty="0">
              <a:solidFill>
                <a:schemeClr val="tx1"/>
              </a:solidFill>
            </a:endParaRPr>
          </a:p>
        </p:txBody>
      </p:sp>
    </p:spTree>
    <p:extLst>
      <p:ext uri="{BB962C8B-B14F-4D97-AF65-F5344CB8AC3E}">
        <p14:creationId xmlns:p14="http://schemas.microsoft.com/office/powerpoint/2010/main" val="2015362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6</a:t>
            </a:fld>
            <a:endParaRPr lang="en-US" dirty="0"/>
          </a:p>
        </p:txBody>
      </p:sp>
      <p:sp>
        <p:nvSpPr>
          <p:cNvPr id="5" name="Shape 94"/>
          <p:cNvSpPr txBox="1">
            <a:spLocks noGrp="1"/>
          </p:cNvSpPr>
          <p:nvPr>
            <p:ph idx="1"/>
          </p:nvPr>
        </p:nvSpPr>
        <p:spPr>
          <a:xfrm>
            <a:off x="559526" y="1349404"/>
            <a:ext cx="7924800" cy="1750154"/>
          </a:xfrm>
          <a:prstGeom prst="rect">
            <a:avLst/>
          </a:prstGeom>
          <a:noFill/>
          <a:ln>
            <a:noFill/>
          </a:ln>
        </p:spPr>
        <p:txBody>
          <a:bodyPr lIns="92075" tIns="46025" rIns="92075" bIns="46025" anchor="t" anchorCtr="0">
            <a:noAutofit/>
          </a:bodyPr>
          <a:lstStyle/>
          <a:p>
            <a:pPr algn="just">
              <a:spcBef>
                <a:spcPts val="0"/>
              </a:spcBef>
              <a:buSzPct val="100000"/>
            </a:pPr>
            <a:r>
              <a:rPr lang="en-US" altLang="zh-CN" sz="1800" b="0" dirty="0" smtClean="0">
                <a:solidFill>
                  <a:schemeClr val="dk1"/>
                </a:solidFill>
                <a:ea typeface="Times New Roman"/>
                <a:cs typeface="Times New Roman"/>
              </a:rPr>
              <a:t>Discussion: </a:t>
            </a:r>
            <a:r>
              <a:rPr lang="en-US" altLang="zh-CN" sz="1800" b="0" dirty="0">
                <a:solidFill>
                  <a:schemeClr val="dk1"/>
                </a:solidFill>
                <a:ea typeface="Times New Roman"/>
                <a:cs typeface="Times New Roman"/>
              </a:rPr>
              <a:t>later in R2, a R2 AP sends a trigger frame which solicits both HE TB PPDU and EHT TB PPDU, the UL BW is set to 3 (160MHz), UL BW Extension is set to 2 (320MHz-1</a:t>
            </a:r>
            <a:r>
              <a:rPr lang="en-US" altLang="zh-CN" sz="1800" b="0" dirty="0" smtClean="0">
                <a:solidFill>
                  <a:schemeClr val="dk1"/>
                </a:solidFill>
                <a:ea typeface="Times New Roman"/>
                <a:cs typeface="Times New Roman"/>
              </a:rPr>
              <a:t>), </a:t>
            </a:r>
            <a:r>
              <a:rPr lang="en-US" altLang="zh-CN" sz="1800" b="0" dirty="0">
                <a:solidFill>
                  <a:schemeClr val="dk1"/>
                </a:solidFill>
                <a:ea typeface="Times New Roman"/>
                <a:cs typeface="Times New Roman"/>
              </a:rPr>
              <a:t>the AP will set B55=0. In this case, a R1 EHT STA (which is also an HE STA) will think all User fields are EHT variant, and hence this EHT STA cannot be solicited to transmit HE TB PPDU within A-PPDU, even worse than an old HE STA, which can participate in A-PPDU.</a:t>
            </a:r>
            <a:endParaRPr lang="en-US" altLang="zh-CN" sz="1800" b="0" dirty="0">
              <a:solidFill>
                <a:schemeClr val="dk1"/>
              </a:solidFill>
              <a:ea typeface="Times New Roman"/>
              <a:cs typeface="Times New Roman"/>
            </a:endParaRPr>
          </a:p>
        </p:txBody>
      </p:sp>
      <p:sp>
        <p:nvSpPr>
          <p:cNvPr id="8" name="Rectangle 2"/>
          <p:cNvSpPr>
            <a:spLocks noGrp="1" noChangeArrowheads="1"/>
          </p:cNvSpPr>
          <p:nvPr>
            <p:ph type="title"/>
          </p:nvPr>
        </p:nvSpPr>
        <p:spPr>
          <a:xfrm>
            <a:off x="559526" y="762000"/>
            <a:ext cx="8001000" cy="533400"/>
          </a:xfrm>
          <a:noFill/>
          <a:ln/>
        </p:spPr>
        <p:txBody>
          <a:bodyPr/>
          <a:lstStyle/>
          <a:p>
            <a:r>
              <a:rPr lang="en-IE" altLang="zh-CN" dirty="0">
                <a:solidFill>
                  <a:schemeClr val="tx1"/>
                </a:solidFill>
              </a:rPr>
              <a:t>HE or EHT </a:t>
            </a:r>
            <a:r>
              <a:rPr lang="en-IE" altLang="zh-CN" dirty="0" smtClean="0">
                <a:solidFill>
                  <a:schemeClr val="tx1"/>
                </a:solidFill>
              </a:rPr>
              <a:t>– Method </a:t>
            </a:r>
            <a:r>
              <a:rPr lang="en-IE" altLang="zh-CN" dirty="0" smtClean="0">
                <a:solidFill>
                  <a:schemeClr val="tx1"/>
                </a:solidFill>
              </a:rPr>
              <a:t>1 (cont’d)</a:t>
            </a:r>
            <a:endParaRPr lang="en-US" dirty="0">
              <a:solidFill>
                <a:schemeClr val="tx1"/>
              </a:solidFill>
            </a:endParaRPr>
          </a:p>
        </p:txBody>
      </p:sp>
      <p:sp>
        <p:nvSpPr>
          <p:cNvPr id="2" name="矩形 1"/>
          <p:cNvSpPr/>
          <p:nvPr/>
        </p:nvSpPr>
        <p:spPr bwMode="auto">
          <a:xfrm>
            <a:off x="2109924" y="3810000"/>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Trigger</a:t>
            </a:r>
            <a:r>
              <a:rPr kumimoji="0" lang="en-US" altLang="zh-CN" sz="1200" b="0" i="0" u="none" strike="noStrike" cap="none" normalizeH="0" dirty="0" smtClean="0">
                <a:ln>
                  <a:noFill/>
                </a:ln>
                <a:solidFill>
                  <a:schemeClr val="tx1"/>
                </a:solidFill>
                <a:effectLst/>
                <a:latin typeface="Times New Roman" charset="0"/>
              </a:rPr>
              <a:t> frame</a:t>
            </a:r>
            <a:endParaRPr kumimoji="0" lang="zh-CN" altLang="en-US" sz="1200" b="0" i="0" u="none" strike="noStrike" cap="none" normalizeH="0" baseline="0" dirty="0">
              <a:ln>
                <a:noFill/>
              </a:ln>
              <a:solidFill>
                <a:schemeClr val="tx1"/>
              </a:solidFill>
              <a:effectLst/>
              <a:latin typeface="Times New Roman" charset="0"/>
            </a:endParaRPr>
          </a:p>
        </p:txBody>
      </p:sp>
      <p:sp>
        <p:nvSpPr>
          <p:cNvPr id="16" name="矩形 15"/>
          <p:cNvSpPr/>
          <p:nvPr/>
        </p:nvSpPr>
        <p:spPr bwMode="auto">
          <a:xfrm>
            <a:off x="4319724" y="3810000"/>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EHT TB PPDU</a:t>
            </a:r>
            <a:endParaRPr kumimoji="0" lang="zh-CN" altLang="en-US" sz="1200" b="0" i="0" u="none" strike="noStrike" cap="none" normalizeH="0" baseline="0" dirty="0">
              <a:ln>
                <a:noFill/>
              </a:ln>
              <a:solidFill>
                <a:schemeClr val="tx1"/>
              </a:solidFill>
              <a:effectLst/>
              <a:latin typeface="Times New Roman" charset="0"/>
            </a:endParaRPr>
          </a:p>
        </p:txBody>
      </p:sp>
      <p:sp>
        <p:nvSpPr>
          <p:cNvPr id="25" name="矩形 24"/>
          <p:cNvSpPr/>
          <p:nvPr/>
        </p:nvSpPr>
        <p:spPr bwMode="auto">
          <a:xfrm>
            <a:off x="2109924" y="4446867"/>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Trigger</a:t>
            </a:r>
            <a:r>
              <a:rPr kumimoji="0" lang="en-US" altLang="zh-CN" sz="1200" b="0" i="0" u="none" strike="noStrike" cap="none" normalizeH="0" dirty="0" smtClean="0">
                <a:ln>
                  <a:noFill/>
                </a:ln>
                <a:solidFill>
                  <a:schemeClr val="tx1"/>
                </a:solidFill>
                <a:effectLst/>
                <a:latin typeface="Times New Roman" charset="0"/>
              </a:rPr>
              <a:t> frame</a:t>
            </a:r>
            <a:endParaRPr kumimoji="0" lang="zh-CN" altLang="en-US" sz="1200" b="0" i="0" u="none" strike="noStrike" cap="none" normalizeH="0" baseline="0" dirty="0">
              <a:ln>
                <a:noFill/>
              </a:ln>
              <a:solidFill>
                <a:schemeClr val="tx1"/>
              </a:solidFill>
              <a:effectLst/>
              <a:latin typeface="Times New Roman" charset="0"/>
            </a:endParaRPr>
          </a:p>
        </p:txBody>
      </p:sp>
      <p:sp>
        <p:nvSpPr>
          <p:cNvPr id="26" name="矩形 25"/>
          <p:cNvSpPr/>
          <p:nvPr/>
        </p:nvSpPr>
        <p:spPr bwMode="auto">
          <a:xfrm>
            <a:off x="4319724" y="4446867"/>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HE TB PPDU</a:t>
            </a:r>
            <a:endParaRPr kumimoji="0" lang="zh-CN" altLang="en-US" sz="1200" b="0" i="0" u="none" strike="noStrike" cap="none" normalizeH="0" baseline="0" dirty="0">
              <a:ln>
                <a:noFill/>
              </a:ln>
              <a:solidFill>
                <a:schemeClr val="tx1"/>
              </a:solidFill>
              <a:effectLst/>
              <a:latin typeface="Times New Roman" charset="0"/>
            </a:endParaRPr>
          </a:p>
        </p:txBody>
      </p:sp>
      <p:sp>
        <p:nvSpPr>
          <p:cNvPr id="3" name="文本框 2"/>
          <p:cNvSpPr txBox="1"/>
          <p:nvPr/>
        </p:nvSpPr>
        <p:spPr>
          <a:xfrm>
            <a:off x="1390664" y="4645774"/>
            <a:ext cx="500458" cy="276999"/>
          </a:xfrm>
          <a:prstGeom prst="rect">
            <a:avLst/>
          </a:prstGeom>
          <a:noFill/>
        </p:spPr>
        <p:txBody>
          <a:bodyPr wrap="none" rtlCol="0">
            <a:spAutoFit/>
          </a:bodyPr>
          <a:lstStyle/>
          <a:p>
            <a:r>
              <a:rPr lang="en-US" altLang="zh-CN" dirty="0" smtClean="0"/>
              <a:t>P160</a:t>
            </a:r>
            <a:endParaRPr lang="zh-CN" altLang="en-US" dirty="0"/>
          </a:p>
        </p:txBody>
      </p:sp>
      <p:sp>
        <p:nvSpPr>
          <p:cNvPr id="27" name="文本框 26"/>
          <p:cNvSpPr txBox="1"/>
          <p:nvPr/>
        </p:nvSpPr>
        <p:spPr>
          <a:xfrm>
            <a:off x="1390664" y="3989933"/>
            <a:ext cx="500458" cy="276999"/>
          </a:xfrm>
          <a:prstGeom prst="rect">
            <a:avLst/>
          </a:prstGeom>
          <a:noFill/>
        </p:spPr>
        <p:txBody>
          <a:bodyPr wrap="none" rtlCol="0">
            <a:spAutoFit/>
          </a:bodyPr>
          <a:lstStyle/>
          <a:p>
            <a:r>
              <a:rPr lang="en-US" altLang="zh-CN" dirty="0" smtClean="0"/>
              <a:t>S160</a:t>
            </a:r>
            <a:endParaRPr lang="zh-CN" altLang="en-US" dirty="0"/>
          </a:p>
        </p:txBody>
      </p:sp>
      <p:sp>
        <p:nvSpPr>
          <p:cNvPr id="4" name="矩形 3"/>
          <p:cNvSpPr/>
          <p:nvPr/>
        </p:nvSpPr>
        <p:spPr>
          <a:xfrm>
            <a:off x="2033724" y="3333972"/>
            <a:ext cx="2799805" cy="461665"/>
          </a:xfrm>
          <a:prstGeom prst="rect">
            <a:avLst/>
          </a:prstGeom>
        </p:spPr>
        <p:txBody>
          <a:bodyPr wrap="square">
            <a:spAutoFit/>
          </a:bodyPr>
          <a:lstStyle/>
          <a:p>
            <a:r>
              <a:rPr lang="en-US" altLang="zh-CN" dirty="0">
                <a:solidFill>
                  <a:schemeClr val="dk1"/>
                </a:solidFill>
                <a:ea typeface="Times New Roman"/>
                <a:cs typeface="Times New Roman"/>
              </a:rPr>
              <a:t>UL BW is set to 3 (160MHz), </a:t>
            </a:r>
            <a:endParaRPr lang="en-US" altLang="zh-CN" dirty="0" smtClean="0">
              <a:solidFill>
                <a:schemeClr val="dk1"/>
              </a:solidFill>
              <a:ea typeface="Times New Roman"/>
              <a:cs typeface="Times New Roman"/>
            </a:endParaRPr>
          </a:p>
          <a:p>
            <a:r>
              <a:rPr lang="en-US" altLang="zh-CN" dirty="0" smtClean="0">
                <a:solidFill>
                  <a:schemeClr val="dk1"/>
                </a:solidFill>
                <a:ea typeface="Times New Roman"/>
                <a:cs typeface="Times New Roman"/>
              </a:rPr>
              <a:t>UL </a:t>
            </a:r>
            <a:r>
              <a:rPr lang="en-US" altLang="zh-CN" dirty="0">
                <a:solidFill>
                  <a:schemeClr val="dk1"/>
                </a:solidFill>
                <a:ea typeface="Times New Roman"/>
                <a:cs typeface="Times New Roman"/>
              </a:rPr>
              <a:t>BW Extension is set to 2 (320MHz-1), </a:t>
            </a:r>
            <a:endParaRPr lang="zh-CN" altLang="en-US" dirty="0"/>
          </a:p>
        </p:txBody>
      </p:sp>
      <p:sp>
        <p:nvSpPr>
          <p:cNvPr id="28" name="矩形 27"/>
          <p:cNvSpPr/>
          <p:nvPr/>
        </p:nvSpPr>
        <p:spPr>
          <a:xfrm>
            <a:off x="2033724" y="5382979"/>
            <a:ext cx="2387192" cy="276999"/>
          </a:xfrm>
          <a:prstGeom prst="rect">
            <a:avLst/>
          </a:prstGeom>
        </p:spPr>
        <p:txBody>
          <a:bodyPr wrap="none">
            <a:spAutoFit/>
          </a:bodyPr>
          <a:lstStyle/>
          <a:p>
            <a:r>
              <a:rPr lang="en-US" altLang="zh-CN" dirty="0">
                <a:solidFill>
                  <a:schemeClr val="dk1"/>
                </a:solidFill>
                <a:ea typeface="Times New Roman"/>
                <a:cs typeface="Times New Roman"/>
              </a:rPr>
              <a:t>B55=0, </a:t>
            </a:r>
            <a:r>
              <a:rPr lang="en-US" altLang="zh-CN" dirty="0">
                <a:solidFill>
                  <a:srgbClr val="FF0000"/>
                </a:solidFill>
                <a:ea typeface="Times New Roman"/>
                <a:cs typeface="Times New Roman"/>
              </a:rPr>
              <a:t>special User field is present</a:t>
            </a:r>
            <a:endParaRPr lang="zh-CN" altLang="en-US" dirty="0">
              <a:solidFill>
                <a:srgbClr val="FF0000"/>
              </a:solidFill>
            </a:endParaRPr>
          </a:p>
        </p:txBody>
      </p:sp>
      <p:sp>
        <p:nvSpPr>
          <p:cNvPr id="29" name="矩形 28"/>
          <p:cNvSpPr/>
          <p:nvPr/>
        </p:nvSpPr>
        <p:spPr>
          <a:xfrm>
            <a:off x="2033724" y="5122976"/>
            <a:ext cx="1950021" cy="276999"/>
          </a:xfrm>
          <a:prstGeom prst="rect">
            <a:avLst/>
          </a:prstGeom>
        </p:spPr>
        <p:txBody>
          <a:bodyPr wrap="none">
            <a:spAutoFit/>
          </a:bodyPr>
          <a:lstStyle/>
          <a:p>
            <a:r>
              <a:rPr lang="en-US" altLang="zh-CN" dirty="0" smtClean="0">
                <a:solidFill>
                  <a:schemeClr val="dk1"/>
                </a:solidFill>
                <a:ea typeface="Times New Roman"/>
                <a:cs typeface="Times New Roman"/>
              </a:rPr>
              <a:t>B54=1, HE/EHT P160 = HE</a:t>
            </a:r>
            <a:endParaRPr lang="zh-CN" altLang="en-US" dirty="0"/>
          </a:p>
        </p:txBody>
      </p:sp>
      <p:sp>
        <p:nvSpPr>
          <p:cNvPr id="30" name="文本框 29"/>
          <p:cNvSpPr txBox="1"/>
          <p:nvPr/>
        </p:nvSpPr>
        <p:spPr>
          <a:xfrm>
            <a:off x="6244046" y="4553440"/>
            <a:ext cx="2209800" cy="461665"/>
          </a:xfrm>
          <a:prstGeom prst="rect">
            <a:avLst/>
          </a:prstGeom>
          <a:noFill/>
        </p:spPr>
        <p:txBody>
          <a:bodyPr wrap="square" rtlCol="0">
            <a:spAutoFit/>
          </a:bodyPr>
          <a:lstStyle/>
          <a:p>
            <a:r>
              <a:rPr lang="en-US" altLang="zh-CN" dirty="0" smtClean="0"/>
              <a:t>Special user field is present, transmit EHT</a:t>
            </a:r>
            <a:endParaRPr lang="zh-CN" altLang="en-US" dirty="0"/>
          </a:p>
        </p:txBody>
      </p:sp>
      <p:sp>
        <p:nvSpPr>
          <p:cNvPr id="32" name="乘号 31"/>
          <p:cNvSpPr/>
          <p:nvPr/>
        </p:nvSpPr>
        <p:spPr bwMode="auto">
          <a:xfrm>
            <a:off x="6766833" y="4397679"/>
            <a:ext cx="838200" cy="735242"/>
          </a:xfrm>
          <a:prstGeom prst="mathMultiply">
            <a:avLst/>
          </a:pr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a:ln>
                <a:noFill/>
              </a:ln>
              <a:solidFill>
                <a:schemeClr val="tx1"/>
              </a:solidFill>
              <a:effectLst/>
              <a:latin typeface="Times New Roman" charset="0"/>
            </a:endParaRPr>
          </a:p>
        </p:txBody>
      </p:sp>
      <p:sp>
        <p:nvSpPr>
          <p:cNvPr id="33" name="文本框 32"/>
          <p:cNvSpPr txBox="1"/>
          <p:nvPr/>
        </p:nvSpPr>
        <p:spPr>
          <a:xfrm>
            <a:off x="6244046" y="3926546"/>
            <a:ext cx="2209800" cy="461665"/>
          </a:xfrm>
          <a:prstGeom prst="rect">
            <a:avLst/>
          </a:prstGeom>
          <a:noFill/>
        </p:spPr>
        <p:txBody>
          <a:bodyPr wrap="square" rtlCol="0">
            <a:spAutoFit/>
          </a:bodyPr>
          <a:lstStyle/>
          <a:p>
            <a:r>
              <a:rPr lang="en-US" altLang="zh-CN" dirty="0" smtClean="0"/>
              <a:t>Special user field is present, transmit EHT</a:t>
            </a:r>
            <a:endParaRPr lang="zh-CN" altLang="en-US" dirty="0"/>
          </a:p>
        </p:txBody>
      </p:sp>
    </p:spTree>
    <p:extLst>
      <p:ext uri="{BB962C8B-B14F-4D97-AF65-F5344CB8AC3E}">
        <p14:creationId xmlns:p14="http://schemas.microsoft.com/office/powerpoint/2010/main" val="1384169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7</a:t>
            </a:fld>
            <a:endParaRPr lang="en-US" dirty="0"/>
          </a:p>
        </p:txBody>
      </p:sp>
      <p:sp>
        <p:nvSpPr>
          <p:cNvPr id="5" name="Shape 94"/>
          <p:cNvSpPr txBox="1">
            <a:spLocks noGrp="1"/>
          </p:cNvSpPr>
          <p:nvPr>
            <p:ph idx="1"/>
          </p:nvPr>
        </p:nvSpPr>
        <p:spPr>
          <a:xfrm>
            <a:off x="533400" y="1672726"/>
            <a:ext cx="7924800" cy="4419600"/>
          </a:xfrm>
          <a:prstGeom prst="rect">
            <a:avLst/>
          </a:prstGeom>
          <a:noFill/>
          <a:ln>
            <a:noFill/>
          </a:ln>
        </p:spPr>
        <p:txBody>
          <a:bodyPr lIns="92075" tIns="46025" rIns="92075" bIns="46025" anchor="t" anchorCtr="0">
            <a:noAutofit/>
          </a:bodyPr>
          <a:lstStyle/>
          <a:p>
            <a:pPr algn="just">
              <a:spcBef>
                <a:spcPts val="0"/>
              </a:spcBef>
              <a:buSzPct val="100000"/>
            </a:pPr>
            <a:r>
              <a:rPr lang="en-US" altLang="zh-CN" sz="1800" b="0" dirty="0" smtClean="0">
                <a:solidFill>
                  <a:schemeClr val="dk1"/>
                </a:solidFill>
                <a:ea typeface="Times New Roman"/>
                <a:cs typeface="Times New Roman"/>
              </a:rPr>
              <a:t>Method 2: B54=0, EHT PPDU in P160, then User field is EHT variant; B55=1, HE PPDU in P160, then User field is HE variant.</a:t>
            </a:r>
          </a:p>
          <a:p>
            <a:pPr algn="just">
              <a:spcBef>
                <a:spcPts val="0"/>
              </a:spcBef>
              <a:buSzPct val="100000"/>
            </a:pPr>
            <a:endParaRPr lang="en-US" altLang="zh-CN" sz="1800" dirty="0" smtClean="0">
              <a:solidFill>
                <a:schemeClr val="dk1"/>
              </a:solidFill>
              <a:ea typeface="Times New Roman"/>
              <a:cs typeface="Times New Roman"/>
            </a:endParaRPr>
          </a:p>
          <a:p>
            <a:pPr algn="just">
              <a:spcBef>
                <a:spcPts val="0"/>
              </a:spcBef>
              <a:buSzPct val="100000"/>
            </a:pPr>
            <a:r>
              <a:rPr lang="en-US" altLang="zh-CN" sz="1800" dirty="0" smtClean="0">
                <a:solidFill>
                  <a:schemeClr val="dk1"/>
                </a:solidFill>
                <a:ea typeface="Times New Roman"/>
                <a:cs typeface="Times New Roman"/>
              </a:rPr>
              <a:t>Issue </a:t>
            </a:r>
            <a:r>
              <a:rPr lang="en-US" altLang="zh-CN" sz="1800" dirty="0" smtClean="0">
                <a:solidFill>
                  <a:schemeClr val="dk1"/>
                </a:solidFill>
                <a:ea typeface="Times New Roman"/>
                <a:cs typeface="Times New Roman"/>
              </a:rPr>
              <a:t>of method 2</a:t>
            </a:r>
            <a:r>
              <a:rPr lang="en-US" altLang="zh-CN" sz="1800" dirty="0" smtClean="0">
                <a:solidFill>
                  <a:schemeClr val="dk1"/>
                </a:solidFill>
                <a:ea typeface="Times New Roman"/>
                <a:cs typeface="Times New Roman"/>
              </a:rPr>
              <a:t>: </a:t>
            </a:r>
            <a:r>
              <a:rPr lang="en-US" altLang="zh-CN" sz="1800" dirty="0"/>
              <a:t>enables an R1 non-AP STA to participate in the HE portion of the A-PPDU </a:t>
            </a:r>
            <a:r>
              <a:rPr lang="en-US" altLang="zh-CN" sz="1800" dirty="0" smtClean="0"/>
              <a:t>but </a:t>
            </a:r>
            <a:r>
              <a:rPr lang="en-US" altLang="zh-CN" sz="1800" u="sng" dirty="0"/>
              <a:t>not</a:t>
            </a:r>
            <a:r>
              <a:rPr lang="en-US" altLang="zh-CN" sz="1800" dirty="0"/>
              <a:t> the EHT portion of the </a:t>
            </a:r>
            <a:r>
              <a:rPr lang="en-US" altLang="zh-CN" sz="1800" dirty="0" smtClean="0"/>
              <a:t>A-PPDU.</a:t>
            </a:r>
            <a:r>
              <a:rPr lang="en-US" altLang="zh-CN" sz="1800" b="0" dirty="0" smtClean="0">
                <a:solidFill>
                  <a:schemeClr val="dk1"/>
                </a:solidFill>
                <a:ea typeface="Times New Roman"/>
                <a:cs typeface="Times New Roman"/>
              </a:rPr>
              <a:t> </a:t>
            </a:r>
          </a:p>
          <a:p>
            <a:pPr algn="just">
              <a:spcBef>
                <a:spcPts val="0"/>
              </a:spcBef>
              <a:buSzPct val="100000"/>
            </a:pPr>
            <a:endParaRPr lang="en-US" altLang="zh-CN" sz="1800" b="0" dirty="0" smtClean="0">
              <a:solidFill>
                <a:schemeClr val="dk1"/>
              </a:solidFill>
              <a:ea typeface="Times New Roman"/>
              <a:cs typeface="Times New Roman"/>
            </a:endParaRPr>
          </a:p>
          <a:p>
            <a:pPr algn="just">
              <a:spcBef>
                <a:spcPts val="0"/>
              </a:spcBef>
              <a:buSzPct val="100000"/>
            </a:pPr>
            <a:r>
              <a:rPr lang="en-US" altLang="zh-CN" sz="1800" b="0" dirty="0" smtClean="0">
                <a:solidFill>
                  <a:schemeClr val="dk1"/>
                </a:solidFill>
                <a:ea typeface="Times New Roman"/>
                <a:cs typeface="Times New Roman"/>
              </a:rPr>
              <a:t>Discussion: </a:t>
            </a:r>
            <a:r>
              <a:rPr lang="en-US" altLang="zh-CN" sz="1800" b="0" dirty="0" smtClean="0">
                <a:solidFill>
                  <a:schemeClr val="dk1"/>
                </a:solidFill>
                <a:ea typeface="Times New Roman"/>
                <a:cs typeface="Times New Roman"/>
              </a:rPr>
              <a:t>although </a:t>
            </a:r>
            <a:r>
              <a:rPr lang="en-US" altLang="zh-CN" sz="1800" b="0" dirty="0" smtClean="0">
                <a:solidFill>
                  <a:schemeClr val="dk1"/>
                </a:solidFill>
                <a:ea typeface="Times New Roman"/>
                <a:cs typeface="Times New Roman"/>
              </a:rPr>
              <a:t>in R1, we restrict AP to send trigger to solicit A-PPDU. Whilst we don’t want to exclude the </a:t>
            </a:r>
            <a:r>
              <a:rPr lang="en-US" altLang="zh-CN" sz="1800" b="0" dirty="0" smtClean="0">
                <a:solidFill>
                  <a:schemeClr val="dk1"/>
                </a:solidFill>
                <a:ea typeface="Times New Roman"/>
                <a:cs typeface="Times New Roman"/>
              </a:rPr>
              <a:t>possibility </a:t>
            </a:r>
            <a:r>
              <a:rPr lang="en-US" altLang="zh-CN" sz="1800" b="0" dirty="0" smtClean="0">
                <a:solidFill>
                  <a:schemeClr val="dk1"/>
                </a:solidFill>
                <a:ea typeface="Times New Roman"/>
                <a:cs typeface="Times New Roman"/>
              </a:rPr>
              <a:t>where a R1 STA could later transmit EHT PPDU within A-PPDU, solicited by a R2 AP in R2 stage. The transmission could be transparent to a R1 STA.</a:t>
            </a:r>
          </a:p>
          <a:p>
            <a:pPr algn="just">
              <a:spcBef>
                <a:spcPts val="0"/>
              </a:spcBef>
              <a:buSzPct val="100000"/>
            </a:pPr>
            <a:endParaRPr lang="en-US" altLang="zh-CN" sz="1800" b="0" dirty="0" smtClean="0">
              <a:solidFill>
                <a:schemeClr val="dk1"/>
              </a:solidFill>
              <a:ea typeface="Times New Roman"/>
              <a:cs typeface="Times New Roman"/>
            </a:endParaRPr>
          </a:p>
        </p:txBody>
      </p:sp>
      <p:sp>
        <p:nvSpPr>
          <p:cNvPr id="8" name="Rectangle 2"/>
          <p:cNvSpPr>
            <a:spLocks noGrp="1" noChangeArrowheads="1"/>
          </p:cNvSpPr>
          <p:nvPr>
            <p:ph type="title"/>
          </p:nvPr>
        </p:nvSpPr>
        <p:spPr>
          <a:xfrm>
            <a:off x="609600" y="947783"/>
            <a:ext cx="8001000" cy="533400"/>
          </a:xfrm>
          <a:noFill/>
          <a:ln/>
        </p:spPr>
        <p:txBody>
          <a:bodyPr/>
          <a:lstStyle/>
          <a:p>
            <a:r>
              <a:rPr lang="en-IE" altLang="zh-CN">
                <a:solidFill>
                  <a:schemeClr val="tx1"/>
                </a:solidFill>
              </a:rPr>
              <a:t>HE or EHT </a:t>
            </a:r>
            <a:r>
              <a:rPr lang="en-IE" altLang="zh-CN" smtClean="0">
                <a:solidFill>
                  <a:schemeClr val="tx1"/>
                </a:solidFill>
              </a:rPr>
              <a:t>– Method 2</a:t>
            </a:r>
            <a:endParaRPr lang="en-US" dirty="0">
              <a:solidFill>
                <a:schemeClr val="tx1"/>
              </a:solidFill>
            </a:endParaRPr>
          </a:p>
        </p:txBody>
      </p:sp>
    </p:spTree>
    <p:extLst>
      <p:ext uri="{BB962C8B-B14F-4D97-AF65-F5344CB8AC3E}">
        <p14:creationId xmlns:p14="http://schemas.microsoft.com/office/powerpoint/2010/main" val="284297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8</a:t>
            </a:fld>
            <a:endParaRPr lang="en-US" dirty="0"/>
          </a:p>
        </p:txBody>
      </p:sp>
      <p:sp>
        <p:nvSpPr>
          <p:cNvPr id="5" name="Shape 94"/>
          <p:cNvSpPr txBox="1">
            <a:spLocks noGrp="1"/>
          </p:cNvSpPr>
          <p:nvPr>
            <p:ph idx="1"/>
          </p:nvPr>
        </p:nvSpPr>
        <p:spPr>
          <a:xfrm>
            <a:off x="533400" y="1524000"/>
            <a:ext cx="7924800" cy="4419600"/>
          </a:xfrm>
          <a:prstGeom prst="rect">
            <a:avLst/>
          </a:prstGeom>
          <a:noFill/>
          <a:ln>
            <a:noFill/>
          </a:ln>
        </p:spPr>
        <p:txBody>
          <a:bodyPr lIns="92075" tIns="46025" rIns="92075" bIns="46025" anchor="t" anchorCtr="0">
            <a:noAutofit/>
          </a:bodyPr>
          <a:lstStyle/>
          <a:p>
            <a:pPr algn="just">
              <a:spcBef>
                <a:spcPts val="0"/>
              </a:spcBef>
              <a:buSzPct val="100000"/>
            </a:pPr>
            <a:r>
              <a:rPr lang="en-US" altLang="zh-CN" sz="1800" b="0" dirty="0" smtClean="0">
                <a:solidFill>
                  <a:schemeClr val="dk1"/>
                </a:solidFill>
                <a:ea typeface="Times New Roman"/>
                <a:cs typeface="Times New Roman"/>
              </a:rPr>
              <a:t>For </a:t>
            </a:r>
            <a:r>
              <a:rPr lang="en-US" altLang="zh-CN" sz="1800" b="0" dirty="0" smtClean="0">
                <a:solidFill>
                  <a:schemeClr val="dk1"/>
                </a:solidFill>
                <a:ea typeface="Times New Roman"/>
                <a:cs typeface="Times New Roman"/>
              </a:rPr>
              <a:t>example, later in R2, the UL BW is set to 3 (160MHz), UL BW Extension is set to 2 (320MHz-1), then a R2 AP could solicit HE PPDU in P160 and EHT PPDU in S160 with B54=1 indicating HE TB PPDU in P160, and B55=0, the special User field is present.</a:t>
            </a:r>
            <a:endParaRPr lang="en-US" altLang="zh-CN" sz="1800" b="0" dirty="0">
              <a:solidFill>
                <a:schemeClr val="dk1"/>
              </a:solidFill>
              <a:ea typeface="Times New Roman"/>
              <a:cs typeface="Times New Roman"/>
            </a:endParaRPr>
          </a:p>
          <a:p>
            <a:pPr algn="just">
              <a:spcBef>
                <a:spcPts val="0"/>
              </a:spcBef>
              <a:buSzPct val="100000"/>
            </a:pPr>
            <a:endParaRPr lang="en-US" altLang="zh-CN" sz="1800" b="0" dirty="0" smtClean="0">
              <a:solidFill>
                <a:schemeClr val="dk1"/>
              </a:solidFill>
              <a:ea typeface="Times New Roman"/>
              <a:cs typeface="Times New Roman"/>
            </a:endParaRPr>
          </a:p>
          <a:p>
            <a:pPr algn="just">
              <a:spcBef>
                <a:spcPts val="0"/>
              </a:spcBef>
              <a:buSzPct val="100000"/>
            </a:pPr>
            <a:r>
              <a:rPr lang="en-US" altLang="zh-CN" sz="1800" b="0" dirty="0" smtClean="0">
                <a:solidFill>
                  <a:schemeClr val="dk1"/>
                </a:solidFill>
                <a:ea typeface="Times New Roman"/>
                <a:cs typeface="Times New Roman"/>
              </a:rPr>
              <a:t>In </a:t>
            </a:r>
            <a:r>
              <a:rPr lang="en-US" altLang="zh-CN" sz="1800" b="0" dirty="0" smtClean="0">
                <a:solidFill>
                  <a:schemeClr val="dk1"/>
                </a:solidFill>
                <a:ea typeface="Times New Roman"/>
                <a:cs typeface="Times New Roman"/>
              </a:rPr>
              <a:t>this case, a </a:t>
            </a:r>
            <a:r>
              <a:rPr lang="en-US" altLang="zh-CN" sz="1800" b="0" dirty="0">
                <a:solidFill>
                  <a:schemeClr val="dk1"/>
                </a:solidFill>
                <a:ea typeface="Times New Roman"/>
                <a:cs typeface="Times New Roman"/>
              </a:rPr>
              <a:t>R1 EHT STA </a:t>
            </a:r>
            <a:r>
              <a:rPr lang="en-US" altLang="zh-CN" sz="1800" b="0" dirty="0" smtClean="0">
                <a:solidFill>
                  <a:schemeClr val="dk1"/>
                </a:solidFill>
                <a:ea typeface="Times New Roman"/>
                <a:cs typeface="Times New Roman"/>
              </a:rPr>
              <a:t>will think all User fields are HE variant, and hence this EHT STA cannot be solicited to transmit EHT TB PPDU.</a:t>
            </a:r>
            <a:endParaRPr lang="en-US" altLang="zh-CN" sz="1800" b="0" dirty="0">
              <a:solidFill>
                <a:schemeClr val="dk1"/>
              </a:solidFill>
              <a:ea typeface="Times New Roman"/>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altLang="zh-CN" dirty="0">
                <a:solidFill>
                  <a:schemeClr val="tx1"/>
                </a:solidFill>
              </a:rPr>
              <a:t>HE or EHT </a:t>
            </a:r>
            <a:r>
              <a:rPr lang="en-IE" altLang="zh-CN" dirty="0" smtClean="0">
                <a:solidFill>
                  <a:schemeClr val="tx1"/>
                </a:solidFill>
              </a:rPr>
              <a:t>– Method </a:t>
            </a:r>
            <a:r>
              <a:rPr lang="en-IE" altLang="zh-CN" dirty="0" smtClean="0">
                <a:solidFill>
                  <a:schemeClr val="tx1"/>
                </a:solidFill>
              </a:rPr>
              <a:t>2 (cont’d)</a:t>
            </a:r>
            <a:endParaRPr lang="en-US" dirty="0">
              <a:solidFill>
                <a:schemeClr val="tx1"/>
              </a:solidFill>
            </a:endParaRPr>
          </a:p>
        </p:txBody>
      </p:sp>
      <p:sp>
        <p:nvSpPr>
          <p:cNvPr id="7" name="矩形 6"/>
          <p:cNvSpPr/>
          <p:nvPr/>
        </p:nvSpPr>
        <p:spPr bwMode="auto">
          <a:xfrm>
            <a:off x="2743200" y="4232121"/>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Trigger</a:t>
            </a:r>
            <a:r>
              <a:rPr kumimoji="0" lang="en-US" altLang="zh-CN" sz="1200" b="0" i="0" u="none" strike="noStrike" cap="none" normalizeH="0" dirty="0" smtClean="0">
                <a:ln>
                  <a:noFill/>
                </a:ln>
                <a:solidFill>
                  <a:schemeClr val="tx1"/>
                </a:solidFill>
                <a:effectLst/>
                <a:latin typeface="Times New Roman" charset="0"/>
              </a:rPr>
              <a:t> frame</a:t>
            </a:r>
            <a:endParaRPr kumimoji="0" lang="zh-CN" altLang="en-US" sz="1200" b="0" i="0" u="none" strike="noStrike" cap="none" normalizeH="0" baseline="0" dirty="0">
              <a:ln>
                <a:noFill/>
              </a:ln>
              <a:solidFill>
                <a:schemeClr val="tx1"/>
              </a:solidFill>
              <a:effectLst/>
              <a:latin typeface="Times New Roman" charset="0"/>
            </a:endParaRPr>
          </a:p>
        </p:txBody>
      </p:sp>
      <p:sp>
        <p:nvSpPr>
          <p:cNvPr id="9" name="矩形 8"/>
          <p:cNvSpPr/>
          <p:nvPr/>
        </p:nvSpPr>
        <p:spPr bwMode="auto">
          <a:xfrm>
            <a:off x="4953000" y="4232121"/>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EHT TB PPDU</a:t>
            </a:r>
            <a:endParaRPr kumimoji="0" lang="zh-CN" altLang="en-US" sz="1200" b="0" i="0" u="none" strike="noStrike" cap="none" normalizeH="0" baseline="0" dirty="0">
              <a:ln>
                <a:noFill/>
              </a:ln>
              <a:solidFill>
                <a:schemeClr val="tx1"/>
              </a:solidFill>
              <a:effectLst/>
              <a:latin typeface="Times New Roman" charset="0"/>
            </a:endParaRPr>
          </a:p>
        </p:txBody>
      </p:sp>
      <p:sp>
        <p:nvSpPr>
          <p:cNvPr id="10" name="矩形 9"/>
          <p:cNvSpPr/>
          <p:nvPr/>
        </p:nvSpPr>
        <p:spPr bwMode="auto">
          <a:xfrm>
            <a:off x="2743200" y="4868988"/>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Trigger</a:t>
            </a:r>
            <a:r>
              <a:rPr kumimoji="0" lang="en-US" altLang="zh-CN" sz="1200" b="0" i="0" u="none" strike="noStrike" cap="none" normalizeH="0" dirty="0" smtClean="0">
                <a:ln>
                  <a:noFill/>
                </a:ln>
                <a:solidFill>
                  <a:schemeClr val="tx1"/>
                </a:solidFill>
                <a:effectLst/>
                <a:latin typeface="Times New Roman" charset="0"/>
              </a:rPr>
              <a:t> frame</a:t>
            </a:r>
            <a:endParaRPr kumimoji="0" lang="zh-CN" altLang="en-US" sz="1200" b="0" i="0" u="none" strike="noStrike" cap="none" normalizeH="0" baseline="0" dirty="0">
              <a:ln>
                <a:noFill/>
              </a:ln>
              <a:solidFill>
                <a:schemeClr val="tx1"/>
              </a:solidFill>
              <a:effectLst/>
              <a:latin typeface="Times New Roman" charset="0"/>
            </a:endParaRPr>
          </a:p>
        </p:txBody>
      </p:sp>
      <p:sp>
        <p:nvSpPr>
          <p:cNvPr id="11" name="矩形 10"/>
          <p:cNvSpPr/>
          <p:nvPr/>
        </p:nvSpPr>
        <p:spPr bwMode="auto">
          <a:xfrm>
            <a:off x="4953000" y="4868988"/>
            <a:ext cx="1828800" cy="63686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Times New Roman" charset="0"/>
              </a:rPr>
              <a:t>HE TB PPDU</a:t>
            </a:r>
            <a:endParaRPr kumimoji="0" lang="zh-CN" altLang="en-US" sz="1200" b="0" i="0" u="none" strike="noStrike" cap="none" normalizeH="0" baseline="0" dirty="0">
              <a:ln>
                <a:noFill/>
              </a:ln>
              <a:solidFill>
                <a:schemeClr val="tx1"/>
              </a:solidFill>
              <a:effectLst/>
              <a:latin typeface="Times New Roman" charset="0"/>
            </a:endParaRPr>
          </a:p>
        </p:txBody>
      </p:sp>
      <p:sp>
        <p:nvSpPr>
          <p:cNvPr id="12" name="文本框 11"/>
          <p:cNvSpPr txBox="1"/>
          <p:nvPr/>
        </p:nvSpPr>
        <p:spPr>
          <a:xfrm>
            <a:off x="2023940" y="5067895"/>
            <a:ext cx="500458" cy="276999"/>
          </a:xfrm>
          <a:prstGeom prst="rect">
            <a:avLst/>
          </a:prstGeom>
          <a:noFill/>
        </p:spPr>
        <p:txBody>
          <a:bodyPr wrap="none" rtlCol="0">
            <a:spAutoFit/>
          </a:bodyPr>
          <a:lstStyle/>
          <a:p>
            <a:r>
              <a:rPr lang="en-US" altLang="zh-CN" dirty="0" smtClean="0"/>
              <a:t>P160</a:t>
            </a:r>
            <a:endParaRPr lang="zh-CN" altLang="en-US" dirty="0"/>
          </a:p>
        </p:txBody>
      </p:sp>
      <p:sp>
        <p:nvSpPr>
          <p:cNvPr id="13" name="文本框 12"/>
          <p:cNvSpPr txBox="1"/>
          <p:nvPr/>
        </p:nvSpPr>
        <p:spPr>
          <a:xfrm>
            <a:off x="2023940" y="4412054"/>
            <a:ext cx="500458" cy="276999"/>
          </a:xfrm>
          <a:prstGeom prst="rect">
            <a:avLst/>
          </a:prstGeom>
          <a:noFill/>
        </p:spPr>
        <p:txBody>
          <a:bodyPr wrap="none" rtlCol="0">
            <a:spAutoFit/>
          </a:bodyPr>
          <a:lstStyle/>
          <a:p>
            <a:r>
              <a:rPr lang="en-US" altLang="zh-CN" dirty="0" smtClean="0"/>
              <a:t>S160</a:t>
            </a:r>
            <a:endParaRPr lang="zh-CN" altLang="en-US" dirty="0"/>
          </a:p>
        </p:txBody>
      </p:sp>
      <p:sp>
        <p:nvSpPr>
          <p:cNvPr id="14" name="矩形 13"/>
          <p:cNvSpPr/>
          <p:nvPr/>
        </p:nvSpPr>
        <p:spPr>
          <a:xfrm>
            <a:off x="2667000" y="3756093"/>
            <a:ext cx="2799805" cy="461665"/>
          </a:xfrm>
          <a:prstGeom prst="rect">
            <a:avLst/>
          </a:prstGeom>
        </p:spPr>
        <p:txBody>
          <a:bodyPr wrap="square">
            <a:spAutoFit/>
          </a:bodyPr>
          <a:lstStyle/>
          <a:p>
            <a:r>
              <a:rPr lang="en-US" altLang="zh-CN" dirty="0">
                <a:solidFill>
                  <a:schemeClr val="dk1"/>
                </a:solidFill>
                <a:ea typeface="Times New Roman"/>
                <a:cs typeface="Times New Roman"/>
              </a:rPr>
              <a:t>UL BW is set to 3 (160MHz), </a:t>
            </a:r>
            <a:endParaRPr lang="en-US" altLang="zh-CN" dirty="0" smtClean="0">
              <a:solidFill>
                <a:schemeClr val="dk1"/>
              </a:solidFill>
              <a:ea typeface="Times New Roman"/>
              <a:cs typeface="Times New Roman"/>
            </a:endParaRPr>
          </a:p>
          <a:p>
            <a:r>
              <a:rPr lang="en-US" altLang="zh-CN" dirty="0" smtClean="0">
                <a:solidFill>
                  <a:schemeClr val="dk1"/>
                </a:solidFill>
                <a:ea typeface="Times New Roman"/>
                <a:cs typeface="Times New Roman"/>
              </a:rPr>
              <a:t>UL </a:t>
            </a:r>
            <a:r>
              <a:rPr lang="en-US" altLang="zh-CN" dirty="0">
                <a:solidFill>
                  <a:schemeClr val="dk1"/>
                </a:solidFill>
                <a:ea typeface="Times New Roman"/>
                <a:cs typeface="Times New Roman"/>
              </a:rPr>
              <a:t>BW Extension is set to 2 (320MHz-1), </a:t>
            </a:r>
            <a:endParaRPr lang="zh-CN" altLang="en-US" dirty="0"/>
          </a:p>
        </p:txBody>
      </p:sp>
      <p:sp>
        <p:nvSpPr>
          <p:cNvPr id="15" name="矩形 14"/>
          <p:cNvSpPr/>
          <p:nvPr/>
        </p:nvSpPr>
        <p:spPr>
          <a:xfrm>
            <a:off x="2667000" y="5805100"/>
            <a:ext cx="2387192" cy="276999"/>
          </a:xfrm>
          <a:prstGeom prst="rect">
            <a:avLst/>
          </a:prstGeom>
        </p:spPr>
        <p:txBody>
          <a:bodyPr wrap="none">
            <a:spAutoFit/>
          </a:bodyPr>
          <a:lstStyle/>
          <a:p>
            <a:r>
              <a:rPr lang="en-US" altLang="zh-CN" dirty="0">
                <a:ea typeface="Times New Roman"/>
                <a:cs typeface="Times New Roman"/>
              </a:rPr>
              <a:t>B55=0, special User field is present</a:t>
            </a:r>
            <a:endParaRPr lang="zh-CN" altLang="en-US" dirty="0"/>
          </a:p>
        </p:txBody>
      </p:sp>
      <p:sp>
        <p:nvSpPr>
          <p:cNvPr id="16" name="矩形 15"/>
          <p:cNvSpPr/>
          <p:nvPr/>
        </p:nvSpPr>
        <p:spPr>
          <a:xfrm>
            <a:off x="2667000" y="5545097"/>
            <a:ext cx="1950021" cy="276999"/>
          </a:xfrm>
          <a:prstGeom prst="rect">
            <a:avLst/>
          </a:prstGeom>
        </p:spPr>
        <p:txBody>
          <a:bodyPr wrap="none">
            <a:spAutoFit/>
          </a:bodyPr>
          <a:lstStyle/>
          <a:p>
            <a:r>
              <a:rPr lang="en-US" altLang="zh-CN" dirty="0" smtClean="0">
                <a:solidFill>
                  <a:schemeClr val="dk1"/>
                </a:solidFill>
                <a:ea typeface="Times New Roman"/>
                <a:cs typeface="Times New Roman"/>
              </a:rPr>
              <a:t>B54=1, </a:t>
            </a:r>
            <a:r>
              <a:rPr lang="en-US" altLang="zh-CN" dirty="0" smtClean="0">
                <a:solidFill>
                  <a:srgbClr val="FF0000"/>
                </a:solidFill>
                <a:ea typeface="Times New Roman"/>
                <a:cs typeface="Times New Roman"/>
              </a:rPr>
              <a:t>HE/EHT P160 = HE</a:t>
            </a:r>
            <a:endParaRPr lang="zh-CN" altLang="en-US" dirty="0">
              <a:solidFill>
                <a:srgbClr val="FF0000"/>
              </a:solidFill>
            </a:endParaRPr>
          </a:p>
        </p:txBody>
      </p:sp>
      <p:sp>
        <p:nvSpPr>
          <p:cNvPr id="17" name="文本框 16"/>
          <p:cNvSpPr txBox="1"/>
          <p:nvPr/>
        </p:nvSpPr>
        <p:spPr>
          <a:xfrm>
            <a:off x="6773091" y="5048921"/>
            <a:ext cx="2280240" cy="276999"/>
          </a:xfrm>
          <a:prstGeom prst="rect">
            <a:avLst/>
          </a:prstGeom>
          <a:noFill/>
        </p:spPr>
        <p:txBody>
          <a:bodyPr wrap="none" rtlCol="0">
            <a:spAutoFit/>
          </a:bodyPr>
          <a:lstStyle/>
          <a:p>
            <a:r>
              <a:rPr lang="en-US" altLang="zh-CN" dirty="0" smtClean="0"/>
              <a:t>HE/EHT P160=HE, transmit HE</a:t>
            </a:r>
            <a:endParaRPr lang="zh-CN" altLang="en-US" dirty="0"/>
          </a:p>
        </p:txBody>
      </p:sp>
      <p:sp>
        <p:nvSpPr>
          <p:cNvPr id="18" name="文本框 17"/>
          <p:cNvSpPr txBox="1"/>
          <p:nvPr/>
        </p:nvSpPr>
        <p:spPr>
          <a:xfrm>
            <a:off x="6862082" y="4412053"/>
            <a:ext cx="1814920" cy="276999"/>
          </a:xfrm>
          <a:prstGeom prst="rect">
            <a:avLst/>
          </a:prstGeom>
          <a:noFill/>
        </p:spPr>
        <p:txBody>
          <a:bodyPr wrap="none" rtlCol="0">
            <a:spAutoFit/>
          </a:bodyPr>
          <a:lstStyle/>
          <a:p>
            <a:r>
              <a:rPr lang="en-US" altLang="zh-CN" dirty="0" smtClean="0"/>
              <a:t>PS160=P160, transmit HE</a:t>
            </a:r>
            <a:endParaRPr lang="zh-CN" altLang="en-US" dirty="0"/>
          </a:p>
        </p:txBody>
      </p:sp>
      <p:sp>
        <p:nvSpPr>
          <p:cNvPr id="2" name="乘号 1"/>
          <p:cNvSpPr/>
          <p:nvPr/>
        </p:nvSpPr>
        <p:spPr bwMode="auto">
          <a:xfrm>
            <a:off x="7391400" y="4196499"/>
            <a:ext cx="838200" cy="735242"/>
          </a:xfrm>
          <a:prstGeom prst="mathMultiply">
            <a:avLst/>
          </a:pr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a:ln>
                <a:noFill/>
              </a:ln>
              <a:solidFill>
                <a:schemeClr val="tx1"/>
              </a:solidFill>
              <a:effectLst/>
              <a:latin typeface="Times New Roman" charset="0"/>
            </a:endParaRPr>
          </a:p>
        </p:txBody>
      </p:sp>
    </p:spTree>
    <p:extLst>
      <p:ext uri="{BB962C8B-B14F-4D97-AF65-F5344CB8AC3E}">
        <p14:creationId xmlns:p14="http://schemas.microsoft.com/office/powerpoint/2010/main" val="305666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9</a:t>
            </a:fld>
            <a:endParaRPr lang="en-US" dirty="0"/>
          </a:p>
        </p:txBody>
      </p:sp>
      <p:sp>
        <p:nvSpPr>
          <p:cNvPr id="5" name="Shape 94"/>
          <p:cNvSpPr txBox="1">
            <a:spLocks noGrp="1"/>
          </p:cNvSpPr>
          <p:nvPr>
            <p:ph idx="1"/>
          </p:nvPr>
        </p:nvSpPr>
        <p:spPr>
          <a:xfrm>
            <a:off x="533400" y="1556432"/>
            <a:ext cx="7924800" cy="4419600"/>
          </a:xfrm>
          <a:prstGeom prst="rect">
            <a:avLst/>
          </a:prstGeom>
          <a:noFill/>
          <a:ln>
            <a:noFill/>
          </a:ln>
        </p:spPr>
        <p:txBody>
          <a:bodyPr lIns="92075" tIns="46025" rIns="92075" bIns="46025" anchor="t" anchorCtr="0">
            <a:noAutofit/>
          </a:bodyPr>
          <a:lstStyle/>
          <a:p>
            <a:pPr algn="just">
              <a:spcBef>
                <a:spcPts val="0"/>
              </a:spcBef>
              <a:buSzPct val="100000"/>
            </a:pPr>
            <a:r>
              <a:rPr lang="en-US" altLang="zh-CN" sz="1800" b="0" dirty="0">
                <a:solidFill>
                  <a:schemeClr val="dk1"/>
                </a:solidFill>
                <a:ea typeface="Times New Roman"/>
                <a:cs typeface="Times New Roman"/>
              </a:rPr>
              <a:t>Method 3: </a:t>
            </a:r>
            <a:r>
              <a:rPr lang="en-US" altLang="zh-CN" sz="1800" b="0" dirty="0" smtClean="0">
                <a:solidFill>
                  <a:schemeClr val="dk1"/>
                </a:solidFill>
                <a:ea typeface="Times New Roman"/>
                <a:cs typeface="Times New Roman"/>
              </a:rPr>
              <a:t>rely </a:t>
            </a:r>
            <a:r>
              <a:rPr lang="en-US" altLang="zh-CN" sz="1800" b="0" dirty="0">
                <a:solidFill>
                  <a:schemeClr val="dk1"/>
                </a:solidFill>
                <a:ea typeface="Times New Roman"/>
                <a:cs typeface="Times New Roman"/>
              </a:rPr>
              <a:t>on both </a:t>
            </a:r>
            <a:r>
              <a:rPr lang="en-US" altLang="zh-CN" sz="1800" b="0" dirty="0" smtClean="0">
                <a:solidFill>
                  <a:schemeClr val="dk1"/>
                </a:solidFill>
                <a:ea typeface="Times New Roman"/>
                <a:cs typeface="Times New Roman"/>
              </a:rPr>
              <a:t>B54 in common field </a:t>
            </a:r>
            <a:r>
              <a:rPr lang="en-US" altLang="zh-CN" sz="1800" b="0" dirty="0">
                <a:solidFill>
                  <a:schemeClr val="dk1"/>
                </a:solidFill>
                <a:ea typeface="Times New Roman"/>
                <a:cs typeface="Times New Roman"/>
              </a:rPr>
              <a:t>and B39 in User field (PS160 for EHT variant and reserved for HE variant)</a:t>
            </a:r>
          </a:p>
          <a:p>
            <a:pPr algn="just">
              <a:spcBef>
                <a:spcPts val="0"/>
              </a:spcBef>
              <a:buSzPct val="100000"/>
            </a:pPr>
            <a:endParaRPr lang="en-US" altLang="zh-CN" sz="1800" b="0" dirty="0" smtClean="0">
              <a:solidFill>
                <a:schemeClr val="dk1"/>
              </a:solidFill>
              <a:ea typeface="Times New Roman"/>
              <a:cs typeface="Times New Roman"/>
            </a:endParaRPr>
          </a:p>
          <a:p>
            <a:pPr algn="just">
              <a:spcBef>
                <a:spcPts val="0"/>
              </a:spcBef>
              <a:buSzPct val="100000"/>
            </a:pPr>
            <a:endParaRPr lang="en-US" altLang="zh-CN" sz="1800" b="0" dirty="0">
              <a:solidFill>
                <a:schemeClr val="dk1"/>
              </a:solidFill>
              <a:ea typeface="Times New Roman"/>
              <a:cs typeface="Times New Roman"/>
            </a:endParaRPr>
          </a:p>
          <a:p>
            <a:pPr algn="just">
              <a:spcBef>
                <a:spcPts val="0"/>
              </a:spcBef>
              <a:buSzPct val="100000"/>
            </a:pPr>
            <a:endParaRPr lang="en-US" altLang="zh-CN" sz="1800" b="0" dirty="0" smtClean="0">
              <a:solidFill>
                <a:schemeClr val="dk1"/>
              </a:solidFill>
              <a:ea typeface="Times New Roman"/>
              <a:cs typeface="Times New Roman"/>
            </a:endParaRPr>
          </a:p>
          <a:p>
            <a:pPr algn="just">
              <a:spcBef>
                <a:spcPts val="0"/>
              </a:spcBef>
              <a:buSzPct val="100000"/>
            </a:pPr>
            <a:endParaRPr lang="en-US" altLang="zh-CN" sz="1800" b="0" dirty="0">
              <a:solidFill>
                <a:schemeClr val="dk1"/>
              </a:solidFill>
              <a:ea typeface="Times New Roman"/>
              <a:cs typeface="Times New Roman"/>
            </a:endParaRPr>
          </a:p>
          <a:p>
            <a:pPr algn="just">
              <a:spcBef>
                <a:spcPts val="0"/>
              </a:spcBef>
              <a:buSzPct val="100000"/>
            </a:pPr>
            <a:endParaRPr lang="en-US" altLang="zh-CN" sz="1800" b="0" dirty="0" smtClean="0">
              <a:solidFill>
                <a:schemeClr val="dk1"/>
              </a:solidFill>
              <a:ea typeface="Times New Roman"/>
              <a:cs typeface="Times New Roman"/>
            </a:endParaRPr>
          </a:p>
          <a:p>
            <a:pPr algn="just">
              <a:spcBef>
                <a:spcPts val="0"/>
              </a:spcBef>
              <a:buSzPct val="100000"/>
            </a:pPr>
            <a:endParaRPr lang="en-US" altLang="zh-CN" sz="1800" b="0" dirty="0">
              <a:solidFill>
                <a:schemeClr val="dk1"/>
              </a:solidFill>
              <a:ea typeface="Times New Roman"/>
              <a:cs typeface="Times New Roman"/>
            </a:endParaRPr>
          </a:p>
          <a:p>
            <a:pPr algn="just">
              <a:spcBef>
                <a:spcPts val="0"/>
              </a:spcBef>
              <a:buSzPct val="100000"/>
            </a:pPr>
            <a:endParaRPr lang="en-US" altLang="zh-CN" sz="1800" b="0" dirty="0" smtClean="0">
              <a:solidFill>
                <a:schemeClr val="dk1"/>
              </a:solidFill>
              <a:ea typeface="Times New Roman"/>
              <a:cs typeface="Times New Roman"/>
            </a:endParaRPr>
          </a:p>
          <a:p>
            <a:pPr algn="just">
              <a:spcBef>
                <a:spcPts val="0"/>
              </a:spcBef>
              <a:buSzPct val="100000"/>
            </a:pPr>
            <a:endParaRPr lang="en-US" altLang="zh-CN" sz="1050" b="0" dirty="0" smtClean="0">
              <a:solidFill>
                <a:schemeClr val="dk1"/>
              </a:solidFill>
              <a:ea typeface="Times New Roman"/>
              <a:cs typeface="Times New Roman"/>
            </a:endParaRPr>
          </a:p>
          <a:p>
            <a:pPr algn="just">
              <a:spcBef>
                <a:spcPts val="0"/>
              </a:spcBef>
              <a:buSzPct val="100000"/>
            </a:pPr>
            <a:endParaRPr lang="en-US" altLang="zh-CN" sz="1800" b="0" dirty="0" smtClean="0">
              <a:solidFill>
                <a:schemeClr val="dk1"/>
              </a:solidFill>
              <a:ea typeface="Times New Roman"/>
              <a:cs typeface="Times New Roman"/>
            </a:endParaRPr>
          </a:p>
          <a:p>
            <a:pPr algn="just">
              <a:spcBef>
                <a:spcPts val="0"/>
              </a:spcBef>
              <a:buSzPct val="100000"/>
            </a:pPr>
            <a:endParaRPr lang="en-US" altLang="zh-CN" sz="1800" b="0" dirty="0" smtClean="0">
              <a:solidFill>
                <a:schemeClr val="dk1"/>
              </a:solidFill>
              <a:ea typeface="Times New Roman"/>
              <a:cs typeface="Times New Roman"/>
            </a:endParaRPr>
          </a:p>
          <a:p>
            <a:pPr algn="just">
              <a:spcBef>
                <a:spcPts val="0"/>
              </a:spcBef>
              <a:buSzPct val="100000"/>
            </a:pPr>
            <a:endParaRPr lang="en-US" altLang="zh-CN" sz="1800" b="0" dirty="0" smtClean="0">
              <a:solidFill>
                <a:schemeClr val="dk1"/>
              </a:solidFill>
              <a:ea typeface="Times New Roman"/>
              <a:cs typeface="Times New Roman"/>
            </a:endParaRPr>
          </a:p>
          <a:p>
            <a:pPr algn="just">
              <a:spcBef>
                <a:spcPts val="0"/>
              </a:spcBef>
              <a:buSzPct val="100000"/>
            </a:pPr>
            <a:r>
              <a:rPr lang="en-US" altLang="zh-CN" sz="1800" b="0" dirty="0" smtClean="0">
                <a:solidFill>
                  <a:schemeClr val="dk1"/>
                </a:solidFill>
                <a:ea typeface="Times New Roman"/>
                <a:cs typeface="Times New Roman"/>
              </a:rPr>
              <a:t>Rewriting </a:t>
            </a:r>
            <a:r>
              <a:rPr lang="en-US" altLang="zh-CN" sz="1800" b="0" dirty="0" smtClean="0">
                <a:solidFill>
                  <a:schemeClr val="dk1"/>
                </a:solidFill>
                <a:ea typeface="Times New Roman"/>
                <a:cs typeface="Times New Roman"/>
              </a:rPr>
              <a:t>method </a:t>
            </a:r>
            <a:r>
              <a:rPr lang="en-US" altLang="zh-CN" sz="1800" b="0" dirty="0">
                <a:solidFill>
                  <a:schemeClr val="dk1"/>
                </a:solidFill>
                <a:ea typeface="Times New Roman"/>
                <a:cs typeface="Times New Roman"/>
              </a:rPr>
              <a:t>3 in a simple way</a:t>
            </a:r>
            <a:r>
              <a:rPr lang="en-US" altLang="zh-CN" sz="1800" b="0" dirty="0" smtClean="0">
                <a:solidFill>
                  <a:schemeClr val="dk1"/>
                </a:solidFill>
                <a:ea typeface="Times New Roman"/>
                <a:cs typeface="Times New Roman"/>
              </a:rPr>
              <a:t>:</a:t>
            </a:r>
          </a:p>
          <a:p>
            <a:pPr lvl="1" algn="just">
              <a:spcBef>
                <a:spcPts val="0"/>
              </a:spcBef>
              <a:buSzPct val="100000"/>
            </a:pPr>
            <a:r>
              <a:rPr lang="en-US" altLang="zh-CN" sz="1800" dirty="0" smtClean="0">
                <a:solidFill>
                  <a:schemeClr val="dk1"/>
                </a:solidFill>
                <a:ea typeface="Times New Roman"/>
                <a:cs typeface="Times New Roman"/>
              </a:rPr>
              <a:t>B54 of common field = 1, B39 of a User field = 0, then HE variant;</a:t>
            </a:r>
          </a:p>
          <a:p>
            <a:pPr lvl="1" algn="just">
              <a:spcBef>
                <a:spcPts val="0"/>
              </a:spcBef>
              <a:buSzPct val="100000"/>
            </a:pPr>
            <a:r>
              <a:rPr lang="en-US" altLang="zh-CN" sz="1800" dirty="0" smtClean="0">
                <a:solidFill>
                  <a:schemeClr val="dk1"/>
                </a:solidFill>
                <a:ea typeface="Times New Roman"/>
                <a:cs typeface="Times New Roman"/>
              </a:rPr>
              <a:t>Otherwise, EHT variant</a:t>
            </a:r>
            <a:r>
              <a:rPr lang="en-US" altLang="zh-CN" sz="1800" dirty="0" smtClean="0">
                <a:solidFill>
                  <a:schemeClr val="dk1"/>
                </a:solidFill>
                <a:ea typeface="Times New Roman"/>
                <a:cs typeface="Times New Roman"/>
              </a:rPr>
              <a:t>.</a:t>
            </a:r>
            <a:endParaRPr lang="en-US" altLang="zh-CN" sz="1800" b="0" dirty="0">
              <a:solidFill>
                <a:schemeClr val="dk1"/>
              </a:solidFill>
              <a:ea typeface="Times New Roman"/>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altLang="zh-CN">
                <a:solidFill>
                  <a:schemeClr val="tx1"/>
                </a:solidFill>
              </a:rPr>
              <a:t>HE or EHT </a:t>
            </a:r>
            <a:r>
              <a:rPr lang="en-IE" altLang="zh-CN" smtClean="0">
                <a:solidFill>
                  <a:schemeClr val="tx1"/>
                </a:solidFill>
              </a:rPr>
              <a:t>– Method 3</a:t>
            </a:r>
            <a:endParaRPr lang="en-US" dirty="0">
              <a:solidFill>
                <a:schemeClr val="tx1"/>
              </a:solidFill>
            </a:endParaRPr>
          </a:p>
        </p:txBody>
      </p:sp>
      <mc:AlternateContent xmlns:mc="http://schemas.openxmlformats.org/markup-compatibility/2006">
        <mc:Choice xmlns:a14="http://schemas.microsoft.com/office/drawing/2010/main" Requires="a14">
          <p:graphicFrame>
            <p:nvGraphicFramePr>
              <p:cNvPr id="2" name="表格 1"/>
              <p:cNvGraphicFramePr>
                <a:graphicFrameLocks noGrp="1"/>
              </p:cNvGraphicFramePr>
              <p:nvPr>
                <p:extLst>
                  <p:ext uri="{D42A27DB-BD31-4B8C-83A1-F6EECF244321}">
                    <p14:modId xmlns:p14="http://schemas.microsoft.com/office/powerpoint/2010/main" val="3485693167"/>
                  </p:ext>
                </p:extLst>
              </p:nvPr>
            </p:nvGraphicFramePr>
            <p:xfrm>
              <a:off x="1066800" y="2362200"/>
              <a:ext cx="7105650" cy="2438400"/>
            </p:xfrm>
            <a:graphic>
              <a:graphicData uri="http://schemas.openxmlformats.org/drawingml/2006/table">
                <a:tbl>
                  <a:tblPr firstRow="1" firstCol="1" bandRow="1">
                    <a:tableStyleId>{5C22544A-7EE6-4342-B048-85BDC9FD1C3A}</a:tableStyleId>
                  </a:tblPr>
                  <a:tblGrid>
                    <a:gridCol w="1089787"/>
                    <a:gridCol w="751602"/>
                    <a:gridCol w="822280"/>
                    <a:gridCol w="3146245"/>
                    <a:gridCol w="1295736"/>
                  </a:tblGrid>
                  <a:tr h="487680">
                    <a:tc>
                      <a:txBody>
                        <a:bodyPr/>
                        <a:lstStyle/>
                        <a:p>
                          <a:pPr algn="ctr">
                            <a:spcAft>
                              <a:spcPts val="0"/>
                            </a:spcAft>
                          </a:pPr>
                          <a:r>
                            <a:rPr lang="en-US" sz="1400" dirty="0">
                              <a:solidFill>
                                <a:schemeClr val="tx1"/>
                              </a:solidFill>
                              <a:effectLst/>
                            </a:rPr>
                            <a:t>HE/EHT P160 (B54)</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dirty="0">
                              <a:solidFill>
                                <a:schemeClr val="tx1"/>
                              </a:solidFill>
                              <a:effectLst/>
                            </a:rPr>
                            <a:t>PS160 (B39)</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dirty="0">
                              <a:solidFill>
                                <a:schemeClr val="tx1"/>
                              </a:solidFill>
                              <a:effectLst/>
                            </a:rPr>
                            <a:t>TB PPDU</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dirty="0">
                              <a:solidFill>
                                <a:schemeClr val="tx1"/>
                              </a:solidFill>
                              <a:effectLst/>
                            </a:rPr>
                            <a:t>Comments</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dirty="0">
                              <a:solidFill>
                                <a:schemeClr val="tx1"/>
                              </a:solidFill>
                              <a:effectLst/>
                            </a:rPr>
                            <a:t>When Transmitted</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87680">
                    <a:tc>
                      <a:txBody>
                        <a:bodyPr/>
                        <a:lstStyle/>
                        <a:p>
                          <a:pPr algn="ctr">
                            <a:spcAft>
                              <a:spcPts val="0"/>
                            </a:spcAft>
                          </a:pPr>
                          <a:r>
                            <a:rPr lang="en-US" sz="1400" dirty="0">
                              <a:solidFill>
                                <a:schemeClr val="tx1"/>
                              </a:solidFill>
                              <a:effectLst/>
                            </a:rPr>
                            <a:t>1</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dirty="0">
                              <a:solidFill>
                                <a:schemeClr val="tx1"/>
                              </a:solidFill>
                              <a:effectLst/>
                            </a:rPr>
                            <a:t>0</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dirty="0">
                              <a:solidFill>
                                <a:schemeClr val="tx1"/>
                              </a:solidFill>
                              <a:effectLst/>
                            </a:rPr>
                            <a:t>HE</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en-US" sz="1400" dirty="0" smtClean="0">
                              <a:solidFill>
                                <a:schemeClr val="tx1"/>
                              </a:solidFill>
                              <a:effectLst/>
                            </a:rPr>
                            <a:t>(P160=HE &amp; STA in P160)</a:t>
                          </a:r>
                          <a14:m>
                            <m:oMath xmlns:m="http://schemas.openxmlformats.org/officeDocument/2006/math">
                              <m:r>
                                <a:rPr lang="en-US" sz="1400">
                                  <a:solidFill>
                                    <a:schemeClr val="tx1"/>
                                  </a:solidFill>
                                  <a:effectLst/>
                                </a:rPr>
                                <m:t>→ </m:t>
                              </m:r>
                            </m:oMath>
                          </a14:m>
                          <a:r>
                            <a:rPr lang="en-US" sz="1400" dirty="0">
                              <a:solidFill>
                                <a:schemeClr val="tx1"/>
                              </a:solidFill>
                              <a:effectLst/>
                            </a:rPr>
                            <a:t>HE TB PPDU</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en-US" sz="1400">
                              <a:solidFill>
                                <a:schemeClr val="tx1"/>
                              </a:solidFill>
                              <a:effectLst/>
                            </a:rPr>
                            <a:t>11ax</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87680">
                    <a:tc>
                      <a:txBody>
                        <a:bodyPr/>
                        <a:lstStyle/>
                        <a:p>
                          <a:pPr algn="ctr">
                            <a:spcAft>
                              <a:spcPts val="0"/>
                            </a:spcAft>
                          </a:pPr>
                          <a:r>
                            <a:rPr lang="en-US" sz="1400">
                              <a:solidFill>
                                <a:schemeClr val="tx1"/>
                              </a:solidFill>
                              <a:effectLst/>
                            </a:rPr>
                            <a:t>1</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a:solidFill>
                                <a:schemeClr val="tx1"/>
                              </a:solidFill>
                              <a:effectLst/>
                            </a:rPr>
                            <a:t>1</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a:solidFill>
                                <a:schemeClr val="tx1"/>
                              </a:solidFill>
                              <a:effectLst/>
                            </a:rPr>
                            <a:t>EHT</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en-US" sz="1400" dirty="0" smtClean="0">
                              <a:solidFill>
                                <a:schemeClr val="tx1"/>
                              </a:solidFill>
                              <a:effectLst/>
                            </a:rPr>
                            <a:t>(P160=HE &amp; STA in S160)</a:t>
                          </a:r>
                          <a14:m>
                            <m:oMath xmlns:m="http://schemas.openxmlformats.org/officeDocument/2006/math">
                              <m:r>
                                <a:rPr lang="en-US" sz="1400">
                                  <a:solidFill>
                                    <a:schemeClr val="tx1"/>
                                  </a:solidFill>
                                  <a:effectLst/>
                                </a:rPr>
                                <m:t>→ </m:t>
                              </m:r>
                            </m:oMath>
                          </a14:m>
                          <a:r>
                            <a:rPr lang="en-US" sz="1400" dirty="0">
                              <a:solidFill>
                                <a:schemeClr val="tx1"/>
                              </a:solidFill>
                              <a:effectLst/>
                            </a:rPr>
                            <a:t>EHT TB PPDU within S160 of A-PPDU</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en-US" sz="1400">
                              <a:solidFill>
                                <a:schemeClr val="tx1"/>
                              </a:solidFill>
                              <a:effectLst/>
                            </a:rPr>
                            <a:t>11be R2</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87680">
                    <a:tc>
                      <a:txBody>
                        <a:bodyPr/>
                        <a:lstStyle/>
                        <a:p>
                          <a:pPr algn="ctr">
                            <a:spcAft>
                              <a:spcPts val="0"/>
                            </a:spcAft>
                          </a:pPr>
                          <a:r>
                            <a:rPr lang="en-US" sz="1400">
                              <a:solidFill>
                                <a:schemeClr val="tx1"/>
                              </a:solidFill>
                              <a:effectLst/>
                            </a:rPr>
                            <a:t>0</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a:solidFill>
                                <a:schemeClr val="tx1"/>
                              </a:solidFill>
                              <a:effectLst/>
                            </a:rPr>
                            <a:t>0</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a:solidFill>
                                <a:schemeClr val="tx1"/>
                              </a:solidFill>
                              <a:effectLst/>
                            </a:rPr>
                            <a:t>EHT</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en-US" sz="1400" dirty="0" smtClean="0">
                              <a:solidFill>
                                <a:schemeClr val="tx1"/>
                              </a:solidFill>
                              <a:effectLst/>
                            </a:rPr>
                            <a:t>(P160=EHT &amp; STA in P160)</a:t>
                          </a:r>
                          <a14:m>
                            <m:oMath xmlns:m="http://schemas.openxmlformats.org/officeDocument/2006/math">
                              <m:r>
                                <a:rPr lang="en-US" sz="1400">
                                  <a:solidFill>
                                    <a:schemeClr val="tx1"/>
                                  </a:solidFill>
                                  <a:effectLst/>
                                </a:rPr>
                                <m:t>→ </m:t>
                              </m:r>
                            </m:oMath>
                          </a14:m>
                          <a:r>
                            <a:rPr lang="en-US" sz="1400" dirty="0">
                              <a:solidFill>
                                <a:schemeClr val="tx1"/>
                              </a:solidFill>
                              <a:effectLst/>
                            </a:rPr>
                            <a:t>EHT TB PPDU</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en-US" sz="1400" dirty="0">
                              <a:solidFill>
                                <a:schemeClr val="tx1"/>
                              </a:solidFill>
                              <a:effectLst/>
                            </a:rPr>
                            <a:t>11be R1 &amp; R2</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87680">
                    <a:tc>
                      <a:txBody>
                        <a:bodyPr/>
                        <a:lstStyle/>
                        <a:p>
                          <a:pPr algn="ctr">
                            <a:spcAft>
                              <a:spcPts val="0"/>
                            </a:spcAft>
                          </a:pPr>
                          <a:r>
                            <a:rPr lang="en-US" sz="1400">
                              <a:solidFill>
                                <a:schemeClr val="tx1"/>
                              </a:solidFill>
                              <a:effectLst/>
                            </a:rPr>
                            <a:t>0</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a:solidFill>
                                <a:schemeClr val="tx1"/>
                              </a:solidFill>
                              <a:effectLst/>
                            </a:rPr>
                            <a:t>1</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a:solidFill>
                                <a:schemeClr val="tx1"/>
                              </a:solidFill>
                              <a:effectLst/>
                            </a:rPr>
                            <a:t>EHT</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en-US" sz="1400" dirty="0" smtClean="0">
                              <a:solidFill>
                                <a:schemeClr val="tx1"/>
                              </a:solidFill>
                              <a:effectLst/>
                            </a:rPr>
                            <a:t>(P160=EHT &amp; STA in S160)</a:t>
                          </a:r>
                          <a14:m>
                            <m:oMath xmlns:m="http://schemas.openxmlformats.org/officeDocument/2006/math">
                              <m:r>
                                <a:rPr lang="en-US" sz="1400">
                                  <a:solidFill>
                                    <a:schemeClr val="tx1"/>
                                  </a:solidFill>
                                  <a:effectLst/>
                                </a:rPr>
                                <m:t>→ </m:t>
                              </m:r>
                            </m:oMath>
                          </a14:m>
                          <a:r>
                            <a:rPr lang="en-US" sz="1400" dirty="0">
                              <a:solidFill>
                                <a:schemeClr val="tx1"/>
                              </a:solidFill>
                              <a:effectLst/>
                            </a:rPr>
                            <a:t>EHT TB PPDU</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en-US" sz="1400" dirty="0">
                              <a:solidFill>
                                <a:schemeClr val="tx1"/>
                              </a:solidFill>
                              <a:effectLst/>
                            </a:rPr>
                            <a:t>11be R1 &amp; R2</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mc:Choice>
        <mc:Fallback>
          <p:graphicFrame>
            <p:nvGraphicFramePr>
              <p:cNvPr id="2" name="表格 1"/>
              <p:cNvGraphicFramePr>
                <a:graphicFrameLocks noGrp="1"/>
              </p:cNvGraphicFramePr>
              <p:nvPr>
                <p:extLst>
                  <p:ext uri="{D42A27DB-BD31-4B8C-83A1-F6EECF244321}">
                    <p14:modId xmlns:p14="http://schemas.microsoft.com/office/powerpoint/2010/main" val="3485693167"/>
                  </p:ext>
                </p:extLst>
              </p:nvPr>
            </p:nvGraphicFramePr>
            <p:xfrm>
              <a:off x="1066800" y="2362200"/>
              <a:ext cx="7105650" cy="2438400"/>
            </p:xfrm>
            <a:graphic>
              <a:graphicData uri="http://schemas.openxmlformats.org/drawingml/2006/table">
                <a:tbl>
                  <a:tblPr firstRow="1" firstCol="1" bandRow="1">
                    <a:tableStyleId>{5C22544A-7EE6-4342-B048-85BDC9FD1C3A}</a:tableStyleId>
                  </a:tblPr>
                  <a:tblGrid>
                    <a:gridCol w="1089787"/>
                    <a:gridCol w="751602"/>
                    <a:gridCol w="822280"/>
                    <a:gridCol w="3146245"/>
                    <a:gridCol w="1295736"/>
                  </a:tblGrid>
                  <a:tr h="487680">
                    <a:tc>
                      <a:txBody>
                        <a:bodyPr/>
                        <a:lstStyle/>
                        <a:p>
                          <a:pPr algn="ctr">
                            <a:spcAft>
                              <a:spcPts val="0"/>
                            </a:spcAft>
                          </a:pPr>
                          <a:r>
                            <a:rPr lang="en-US" sz="1400" dirty="0">
                              <a:solidFill>
                                <a:schemeClr val="tx1"/>
                              </a:solidFill>
                              <a:effectLst/>
                            </a:rPr>
                            <a:t>HE/EHT P160 (B54)</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dirty="0">
                              <a:solidFill>
                                <a:schemeClr val="tx1"/>
                              </a:solidFill>
                              <a:effectLst/>
                            </a:rPr>
                            <a:t>PS160 (B39)</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dirty="0">
                              <a:solidFill>
                                <a:schemeClr val="tx1"/>
                              </a:solidFill>
                              <a:effectLst/>
                            </a:rPr>
                            <a:t>TB PPDU</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dirty="0">
                              <a:solidFill>
                                <a:schemeClr val="tx1"/>
                              </a:solidFill>
                              <a:effectLst/>
                            </a:rPr>
                            <a:t>Comments</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dirty="0">
                              <a:solidFill>
                                <a:schemeClr val="tx1"/>
                              </a:solidFill>
                              <a:effectLst/>
                            </a:rPr>
                            <a:t>When Transmitted</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87680">
                    <a:tc>
                      <a:txBody>
                        <a:bodyPr/>
                        <a:lstStyle/>
                        <a:p>
                          <a:pPr algn="ctr">
                            <a:spcAft>
                              <a:spcPts val="0"/>
                            </a:spcAft>
                          </a:pPr>
                          <a:r>
                            <a:rPr lang="en-US" sz="1400" dirty="0">
                              <a:solidFill>
                                <a:schemeClr val="tx1"/>
                              </a:solidFill>
                              <a:effectLst/>
                            </a:rPr>
                            <a:t>1</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dirty="0">
                              <a:solidFill>
                                <a:schemeClr val="tx1"/>
                              </a:solidFill>
                              <a:effectLst/>
                            </a:rPr>
                            <a:t>0</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dirty="0">
                              <a:solidFill>
                                <a:schemeClr val="tx1"/>
                              </a:solidFill>
                              <a:effectLst/>
                            </a:rPr>
                            <a:t>HE</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85078" t="-112500" r="-41667" b="-308750"/>
                          </a:stretch>
                        </a:blipFill>
                      </a:tcPr>
                    </a:tc>
                    <a:tc>
                      <a:txBody>
                        <a:bodyPr/>
                        <a:lstStyle/>
                        <a:p>
                          <a:pPr>
                            <a:spcAft>
                              <a:spcPts val="0"/>
                            </a:spcAft>
                          </a:pPr>
                          <a:r>
                            <a:rPr lang="en-US" sz="1400">
                              <a:solidFill>
                                <a:schemeClr val="tx1"/>
                              </a:solidFill>
                              <a:effectLst/>
                            </a:rPr>
                            <a:t>11ax</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87680">
                    <a:tc>
                      <a:txBody>
                        <a:bodyPr/>
                        <a:lstStyle/>
                        <a:p>
                          <a:pPr algn="ctr">
                            <a:spcAft>
                              <a:spcPts val="0"/>
                            </a:spcAft>
                          </a:pPr>
                          <a:r>
                            <a:rPr lang="en-US" sz="1400">
                              <a:solidFill>
                                <a:schemeClr val="tx1"/>
                              </a:solidFill>
                              <a:effectLst/>
                            </a:rPr>
                            <a:t>1</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a:solidFill>
                                <a:schemeClr val="tx1"/>
                              </a:solidFill>
                              <a:effectLst/>
                            </a:rPr>
                            <a:t>1</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a:solidFill>
                                <a:schemeClr val="tx1"/>
                              </a:solidFill>
                              <a:effectLst/>
                            </a:rPr>
                            <a:t>EHT</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85078" t="-209877" r="-41667" b="-204938"/>
                          </a:stretch>
                        </a:blipFill>
                      </a:tcPr>
                    </a:tc>
                    <a:tc>
                      <a:txBody>
                        <a:bodyPr/>
                        <a:lstStyle/>
                        <a:p>
                          <a:pPr>
                            <a:spcAft>
                              <a:spcPts val="0"/>
                            </a:spcAft>
                          </a:pPr>
                          <a:r>
                            <a:rPr lang="en-US" sz="1400">
                              <a:solidFill>
                                <a:schemeClr val="tx1"/>
                              </a:solidFill>
                              <a:effectLst/>
                            </a:rPr>
                            <a:t>11be R2</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87680">
                    <a:tc>
                      <a:txBody>
                        <a:bodyPr/>
                        <a:lstStyle/>
                        <a:p>
                          <a:pPr algn="ctr">
                            <a:spcAft>
                              <a:spcPts val="0"/>
                            </a:spcAft>
                          </a:pPr>
                          <a:r>
                            <a:rPr lang="en-US" sz="1400">
                              <a:solidFill>
                                <a:schemeClr val="tx1"/>
                              </a:solidFill>
                              <a:effectLst/>
                            </a:rPr>
                            <a:t>0</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a:solidFill>
                                <a:schemeClr val="tx1"/>
                              </a:solidFill>
                              <a:effectLst/>
                            </a:rPr>
                            <a:t>0</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a:solidFill>
                                <a:schemeClr val="tx1"/>
                              </a:solidFill>
                              <a:effectLst/>
                            </a:rPr>
                            <a:t>EHT</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85078" t="-313750" r="-41667" b="-107500"/>
                          </a:stretch>
                        </a:blipFill>
                      </a:tcPr>
                    </a:tc>
                    <a:tc>
                      <a:txBody>
                        <a:bodyPr/>
                        <a:lstStyle/>
                        <a:p>
                          <a:pPr>
                            <a:spcAft>
                              <a:spcPts val="0"/>
                            </a:spcAft>
                          </a:pPr>
                          <a:r>
                            <a:rPr lang="en-US" sz="1400" dirty="0">
                              <a:solidFill>
                                <a:schemeClr val="tx1"/>
                              </a:solidFill>
                              <a:effectLst/>
                            </a:rPr>
                            <a:t>11be R1 &amp; R2</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87680">
                    <a:tc>
                      <a:txBody>
                        <a:bodyPr/>
                        <a:lstStyle/>
                        <a:p>
                          <a:pPr algn="ctr">
                            <a:spcAft>
                              <a:spcPts val="0"/>
                            </a:spcAft>
                          </a:pPr>
                          <a:r>
                            <a:rPr lang="en-US" sz="1400">
                              <a:solidFill>
                                <a:schemeClr val="tx1"/>
                              </a:solidFill>
                              <a:effectLst/>
                            </a:rPr>
                            <a:t>0</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a:solidFill>
                                <a:schemeClr val="tx1"/>
                              </a:solidFill>
                              <a:effectLst/>
                            </a:rPr>
                            <a:t>1</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400">
                              <a:solidFill>
                                <a:schemeClr val="tx1"/>
                              </a:solidFill>
                              <a:effectLst/>
                            </a:rPr>
                            <a:t>EHT</a:t>
                          </a:r>
                          <a:endParaRPr lang="zh-CN" sz="140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85078" t="-413750" r="-41667" b="-7500"/>
                          </a:stretch>
                        </a:blipFill>
                      </a:tcPr>
                    </a:tc>
                    <a:tc>
                      <a:txBody>
                        <a:bodyPr/>
                        <a:lstStyle/>
                        <a:p>
                          <a:pPr>
                            <a:spcAft>
                              <a:spcPts val="0"/>
                            </a:spcAft>
                          </a:pPr>
                          <a:r>
                            <a:rPr lang="en-US" sz="1400" dirty="0">
                              <a:solidFill>
                                <a:schemeClr val="tx1"/>
                              </a:solidFill>
                              <a:effectLst/>
                            </a:rPr>
                            <a:t>11be R1 &amp; R2</a:t>
                          </a:r>
                          <a:endParaRPr lang="zh-CN" sz="1400" dirty="0">
                            <a:solidFill>
                              <a:schemeClr val="tx1"/>
                            </a:solidFill>
                            <a:effectLst/>
                            <a:latin typeface="Calibri" panose="020F0502020204030204" pitchFamily="34" charset="0"/>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mc:Fallback>
      </mc:AlternateContent>
    </p:spTree>
    <p:extLst>
      <p:ext uri="{BB962C8B-B14F-4D97-AF65-F5344CB8AC3E}">
        <p14:creationId xmlns:p14="http://schemas.microsoft.com/office/powerpoint/2010/main" val="2225234468"/>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802-11-Submission.pot</Template>
  <TotalTime>77706</TotalTime>
  <Words>1748</Words>
  <Application>Microsoft Office PowerPoint</Application>
  <PresentationFormat>全屏显示(4:3)</PresentationFormat>
  <Paragraphs>255</Paragraphs>
  <Slides>14</Slides>
  <Notes>11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14</vt:i4>
      </vt:variant>
    </vt:vector>
  </HeadingPairs>
  <TitlesOfParts>
    <vt:vector size="20" baseType="lpstr">
      <vt:lpstr>MS PGothic</vt:lpstr>
      <vt:lpstr>宋体</vt:lpstr>
      <vt:lpstr>Arial</vt:lpstr>
      <vt:lpstr>Calibri</vt:lpstr>
      <vt:lpstr>Times New Roman</vt:lpstr>
      <vt:lpstr>802-11-Submission</vt:lpstr>
      <vt:lpstr>Dicussion on HE or EHT variant differentiation of a trigger frame</vt:lpstr>
      <vt:lpstr>Background</vt:lpstr>
      <vt:lpstr>Goal of the proposal</vt:lpstr>
      <vt:lpstr>HE or EHT differentiation discussion</vt:lpstr>
      <vt:lpstr>HE or EHT – Method 1</vt:lpstr>
      <vt:lpstr>HE or EHT – Method 1 (cont’d)</vt:lpstr>
      <vt:lpstr>HE or EHT – Method 2</vt:lpstr>
      <vt:lpstr>HE or EHT – Method 2 (cont’d)</vt:lpstr>
      <vt:lpstr>HE or EHT – Method 3</vt:lpstr>
      <vt:lpstr>HE or EHT – Method 3 (cont’d)</vt:lpstr>
      <vt:lpstr>HE or EHT – Method 3 (cont’d)</vt:lpstr>
      <vt:lpstr>HE or EHT Method 3 (cont’d)</vt:lpstr>
      <vt:lpstr>Straw Poll #1</vt:lpstr>
      <vt:lpstr>PowerPoint 演示文稿</vt:lpstr>
    </vt:vector>
  </TitlesOfParts>
  <Company>Huawei Technologies</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Full Duplex in EHT</dc:title>
  <dc:creator>Mengshi Hu</dc:creator>
  <cp:lastModifiedBy>Yujian (Ross Yu)</cp:lastModifiedBy>
  <cp:revision>1678</cp:revision>
  <cp:lastPrinted>1998-02-10T13:28:06Z</cp:lastPrinted>
  <dcterms:created xsi:type="dcterms:W3CDTF">2013-11-12T18:41:50Z</dcterms:created>
  <dcterms:modified xsi:type="dcterms:W3CDTF">2021-03-04T08:46:58Z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(1)O48q+nWDiKNAVXoAwq58w6onvO4eaK+wzpVW8jJCkaAk5P9kKngByeTmJxmoV2pCi42L9Tdp_x000d_
SdaonAmUIS8vKo/eqcHwCuE1YjVPXt4H6YHsSuVJYzAQCkNZjIaFaF2CAfHMCVDwVEjuHrGa_x000d_
v9XKxleKuDbPp4L/H3+OgJ2liFm+Un0d5QoNNoAKdv3/4Lf3KJItI74i5cTCkBD8XLCg4g==</vt:lpwstr>
  </property>
  <property fmtid="{D5CDD505-2E9C-101B-9397-08002B2CF9AE}" pid="3" name="_2015_ms_pID_725343">
    <vt:lpwstr>(3)Zj3GKQAvjw2N+zwMZ30KtaFcLEXeBXG4aWgI7Lrtrpu69rsBQxamxANmkjWYhy6iDrgZb9u8
cSUBAyuvR0ku1lLD0EBk/hDM1wkEvV4yua9OjSo35AWtZMwEKIJTi1Vgp+UWcp7VzXwpEGu+
gMe6vtzm/0JUAeGpxBs3k39pV9he0hlXdp83GBFzRuEkrQVlMmqt7dro5FSvNd2VDhYtG3aq
C1ASxul/oy+bT9ERAg</vt:lpwstr>
  </property>
  <property fmtid="{D5CDD505-2E9C-101B-9397-08002B2CF9AE}" pid="4" name="_2015_ms_pID_7253431">
    <vt:lpwstr>HeXEvkAvjXLRCKOv5ByXocX1MPXakIUs9Ou7GeDows5nqH/0/aT+Ua
9gtDGqVhi4gx64gGQqdV2761VL3710Rt2YfZzNqWS5ottyitv2XRBrqkNYSjPrZi8TNHKrtS
pzEhAlZcfY/LLlK8GtC+vSNn8lVSoUiJcB6zh0EschAv7qypkcI06li/ngHVR4jbggzuImAc
fwx97/9XjhLGUD/eC+3agjZtY9PzT0/SDC+J</vt:lpwstr>
  </property>
  <property fmtid="{D5CDD505-2E9C-101B-9397-08002B2CF9AE}" pid="5" name="_2015_ms_pID_7253432">
    <vt:lpwstr>ImR7Q/CXDBqdPq/Si+G89fo=</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1596415250</vt:lpwstr>
  </property>
</Properties>
</file>