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handoutMasterIdLst>
    <p:handoutMasterId r:id="rId11"/>
  </p:handoutMasterIdLst>
  <p:sldIdLst>
    <p:sldId id="331" r:id="rId2"/>
    <p:sldId id="414" r:id="rId3"/>
    <p:sldId id="435" r:id="rId4"/>
    <p:sldId id="434" r:id="rId5"/>
    <p:sldId id="437" r:id="rId6"/>
    <p:sldId id="433" r:id="rId7"/>
    <p:sldId id="387" r:id="rId8"/>
    <p:sldId id="420" r:id="rId9"/>
  </p:sldIdLst>
  <p:sldSz cx="9144000" cy="6858000" type="screen4x3"/>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ein, Arik" initials="Arik" lastIdx="9" clrIdx="0">
    <p:extLst>
      <p:ext uri="{19B8F6BF-5375-455C-9EA6-DF929625EA0E}">
        <p15:presenceInfo xmlns:p15="http://schemas.microsoft.com/office/powerpoint/2012/main" userId="Klein, Arik" providerId="None"/>
      </p:ext>
    </p:extLst>
  </p:cmAuthor>
  <p:cmAuthor id="2" name="Huang, Po-kai" initials="HP" lastIdx="17" clrIdx="1">
    <p:extLst>
      <p:ext uri="{19B8F6BF-5375-455C-9EA6-DF929625EA0E}">
        <p15:presenceInfo xmlns:p15="http://schemas.microsoft.com/office/powerpoint/2012/main" userId="S-1-5-21-725345543-602162358-527237240-2471230" providerId="AD"/>
      </p:ext>
    </p:extLst>
  </p:cmAuthor>
  <p:cmAuthor id="3" name="Cordeiro, Carlos" initials="CC" lastIdx="10" clrIdx="2">
    <p:extLst>
      <p:ext uri="{19B8F6BF-5375-455C-9EA6-DF929625EA0E}">
        <p15:presenceInfo xmlns:p15="http://schemas.microsoft.com/office/powerpoint/2012/main" userId="S-1-5-21-725345543-602162358-527237240-833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900"/>
    <a:srgbClr val="61D6FF"/>
    <a:srgbClr val="FF3300"/>
    <a:srgbClr val="339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1465" autoAdjust="0"/>
  </p:normalViewPr>
  <p:slideViewPr>
    <p:cSldViewPr>
      <p:cViewPr varScale="1">
        <p:scale>
          <a:sx n="102" d="100"/>
          <a:sy n="102" d="100"/>
        </p:scale>
        <p:origin x="1722" y="114"/>
      </p:cViewPr>
      <p:guideLst>
        <p:guide orient="horz" pos="2160"/>
        <p:guide pos="2880"/>
      </p:guideLst>
    </p:cSldViewPr>
  </p:slideViewPr>
  <p:outlineViewPr>
    <p:cViewPr>
      <p:scale>
        <a:sx n="50" d="100"/>
        <a:sy n="50"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3492" y="72"/>
      </p:cViewPr>
      <p:guideLst>
        <p:guide orient="horz" pos="2312"/>
        <p:guide pos="28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 xmlns:a16="http://schemas.microsoft.com/office/drawing/2014/main" id="{355FA4C3-EA6F-4DEC-9A5B-DA9F4B2DCCDA}"/>
              </a:ext>
            </a:extLst>
          </p:cNvPr>
          <p:cNvSpPr>
            <a:spLocks noGrp="1" noChangeArrowheads="1"/>
          </p:cNvSpPr>
          <p:nvPr>
            <p:ph type="hdr" sz="quarter"/>
          </p:nvPr>
        </p:nvSpPr>
        <p:spPr bwMode="auto">
          <a:xfrm>
            <a:off x="3286125" y="206375"/>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smtClean="0"/>
              <a:t>doc.: IEEE 802.11-20/xxxr0</a:t>
            </a:r>
            <a:endParaRPr lang="en-GB"/>
          </a:p>
        </p:txBody>
      </p:sp>
      <p:sp>
        <p:nvSpPr>
          <p:cNvPr id="3075" name="Rectangle 3">
            <a:extLst>
              <a:ext uri="{FF2B5EF4-FFF2-40B4-BE49-F238E27FC236}">
                <a16:creationId xmlns="" xmlns:a16="http://schemas.microsoft.com/office/drawing/2014/main" id="{C3847927-4241-4395-85F2-4DA1D4673C1D}"/>
              </a:ext>
            </a:extLst>
          </p:cNvPr>
          <p:cNvSpPr>
            <a:spLocks noGrp="1" noChangeArrowheads="1"/>
          </p:cNvSpPr>
          <p:nvPr>
            <p:ph type="dt" sz="quarter" idx="1"/>
          </p:nvPr>
        </p:nvSpPr>
        <p:spPr bwMode="auto">
          <a:xfrm>
            <a:off x="682625" y="203656"/>
            <a:ext cx="920060"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zh-CN" dirty="0" smtClean="0"/>
              <a:t>March 2021</a:t>
            </a:r>
            <a:endParaRPr lang="en-GB" altLang="en-US" dirty="0"/>
          </a:p>
        </p:txBody>
      </p:sp>
      <p:sp>
        <p:nvSpPr>
          <p:cNvPr id="3076" name="Rectangle 4">
            <a:extLst>
              <a:ext uri="{FF2B5EF4-FFF2-40B4-BE49-F238E27FC236}">
                <a16:creationId xmlns="" xmlns:a16="http://schemas.microsoft.com/office/drawing/2014/main" id="{0835B85C-0C92-4AAB-B5CD-5874F0F84968}"/>
              </a:ext>
            </a:extLst>
          </p:cNvPr>
          <p:cNvSpPr>
            <a:spLocks noGrp="1" noChangeArrowheads="1"/>
          </p:cNvSpPr>
          <p:nvPr>
            <p:ph type="ftr" sz="quarter" idx="2"/>
          </p:nvPr>
        </p:nvSpPr>
        <p:spPr bwMode="auto">
          <a:xfrm>
            <a:off x="4880010" y="9612313"/>
            <a:ext cx="130965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smtClean="0"/>
              <a:t>Boyce Yangbo Huawei</a:t>
            </a:r>
            <a:endParaRPr lang="en-GB" dirty="0"/>
          </a:p>
        </p:txBody>
      </p:sp>
      <p:sp>
        <p:nvSpPr>
          <p:cNvPr id="3077" name="Rectangle 5">
            <a:extLst>
              <a:ext uri="{FF2B5EF4-FFF2-40B4-BE49-F238E27FC236}">
                <a16:creationId xmlns="" xmlns:a16="http://schemas.microsoft.com/office/drawing/2014/main" id="{216F8561-CC11-4763-86D6-E7ED36EFF48D}"/>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ltLang="en-US"/>
              <a:t>Page </a:t>
            </a:r>
            <a:fld id="{A7A4710E-391E-40EE-B9A8-9D33E6E92389}" type="slidenum">
              <a:rPr lang="en-GB" altLang="en-US"/>
              <a:pPr>
                <a:defRPr/>
              </a:pPr>
              <a:t>‹#›</a:t>
            </a:fld>
            <a:endParaRPr lang="en-GB" altLang="en-US"/>
          </a:p>
        </p:txBody>
      </p:sp>
      <p:sp>
        <p:nvSpPr>
          <p:cNvPr id="14342" name="Line 6">
            <a:extLst>
              <a:ext uri="{FF2B5EF4-FFF2-40B4-BE49-F238E27FC236}">
                <a16:creationId xmlns="" xmlns:a16="http://schemas.microsoft.com/office/drawing/2014/main" id="{5F56412F-514B-4C5E-8C72-CCE02BB37E88}"/>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1" name="Rectangle 7">
            <a:extLst>
              <a:ext uri="{FF2B5EF4-FFF2-40B4-BE49-F238E27FC236}">
                <a16:creationId xmlns="" xmlns:a16="http://schemas.microsoft.com/office/drawing/2014/main" id="{EE46596A-ED38-406F-B588-A1AE73AFE630}"/>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4344" name="Line 8">
            <a:extLst>
              <a:ext uri="{FF2B5EF4-FFF2-40B4-BE49-F238E27FC236}">
                <a16:creationId xmlns="" xmlns:a16="http://schemas.microsoft.com/office/drawing/2014/main" id="{BD52F7B8-7212-4565-994E-D2E4DC0E1C8C}"/>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139472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 xmlns:a16="http://schemas.microsoft.com/office/drawing/2014/main" id="{A165344A-BCBA-4503-B758-E91B70190134}"/>
              </a:ext>
            </a:extLst>
          </p:cNvPr>
          <p:cNvSpPr>
            <a:spLocks noGrp="1" noChangeArrowheads="1"/>
          </p:cNvSpPr>
          <p:nvPr>
            <p:ph type="hdr" sz="quarter"/>
          </p:nvPr>
        </p:nvSpPr>
        <p:spPr bwMode="auto">
          <a:xfrm>
            <a:off x="3328988" y="120650"/>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smtClean="0"/>
              <a:t>doc.: IEEE 802.11-20/xxxr0</a:t>
            </a:r>
            <a:endParaRPr lang="en-GB"/>
          </a:p>
        </p:txBody>
      </p:sp>
      <p:sp>
        <p:nvSpPr>
          <p:cNvPr id="2051" name="Rectangle 3">
            <a:extLst>
              <a:ext uri="{FF2B5EF4-FFF2-40B4-BE49-F238E27FC236}">
                <a16:creationId xmlns="" xmlns:a16="http://schemas.microsoft.com/office/drawing/2014/main" id="{92CFA2B8-A839-4F7B-A8F9-45D426ADBADE}"/>
              </a:ext>
            </a:extLst>
          </p:cNvPr>
          <p:cNvSpPr>
            <a:spLocks noGrp="1" noChangeArrowheads="1"/>
          </p:cNvSpPr>
          <p:nvPr>
            <p:ph type="dt" idx="1"/>
          </p:nvPr>
        </p:nvSpPr>
        <p:spPr bwMode="auto">
          <a:xfrm>
            <a:off x="641350" y="117931"/>
            <a:ext cx="920060"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zh-CN" dirty="0" smtClean="0"/>
              <a:t>March 2021</a:t>
            </a:r>
            <a:endParaRPr lang="en-GB" altLang="en-US" dirty="0"/>
          </a:p>
        </p:txBody>
      </p:sp>
      <p:sp>
        <p:nvSpPr>
          <p:cNvPr id="13316" name="Rectangle 4">
            <a:extLst>
              <a:ext uri="{FF2B5EF4-FFF2-40B4-BE49-F238E27FC236}">
                <a16:creationId xmlns="" xmlns:a16="http://schemas.microsoft.com/office/drawing/2014/main" id="{E12586DF-74E9-42FA-92D8-CB004E81097A}"/>
              </a:ext>
            </a:extLst>
          </p:cNvPr>
          <p:cNvSpPr>
            <a:spLocks noGrp="1" noRot="1" noChangeAspect="1" noChangeArrowheads="1" noTextEdit="1"/>
          </p:cNvSpPr>
          <p:nvPr>
            <p:ph type="sldImg" idx="2"/>
          </p:nvPr>
        </p:nvSpPr>
        <p:spPr bwMode="auto">
          <a:xfrm>
            <a:off x="923925" y="750888"/>
            <a:ext cx="4948238"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 xmlns:a16="http://schemas.microsoft.com/office/drawing/2014/main" id="{C5E92402-188A-4BA7-8E2B-60EBEB15FFE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 xmlns:a16="http://schemas.microsoft.com/office/drawing/2014/main" id="{E2EF01C8-FB3D-4155-B52F-C120FD4754F2}"/>
              </a:ext>
            </a:extLst>
          </p:cNvPr>
          <p:cNvSpPr>
            <a:spLocks noGrp="1" noChangeArrowheads="1"/>
          </p:cNvSpPr>
          <p:nvPr>
            <p:ph type="ftr" sz="quarter" idx="4"/>
          </p:nvPr>
        </p:nvSpPr>
        <p:spPr bwMode="auto">
          <a:xfrm>
            <a:off x="4381496" y="9615488"/>
            <a:ext cx="177324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a:defRPr/>
            </a:lvl5pPr>
          </a:lstStyle>
          <a:p>
            <a:pPr lvl="4">
              <a:defRPr/>
            </a:pPr>
            <a:r>
              <a:rPr lang="en-GB" smtClean="0"/>
              <a:t>Boyce Yangbo Huawei</a:t>
            </a:r>
            <a:endParaRPr lang="en-GB" dirty="0"/>
          </a:p>
        </p:txBody>
      </p:sp>
      <p:sp>
        <p:nvSpPr>
          <p:cNvPr id="2055" name="Rectangle 7">
            <a:extLst>
              <a:ext uri="{FF2B5EF4-FFF2-40B4-BE49-F238E27FC236}">
                <a16:creationId xmlns="" xmlns:a16="http://schemas.microsoft.com/office/drawing/2014/main" id="{CBACD2E4-B6D6-47BB-8DEB-DC83A37FBF38}"/>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ltLang="en-US"/>
              <a:t>Page </a:t>
            </a:r>
            <a:fld id="{6D97498F-4D25-4339-A505-6DFAF1C539A8}" type="slidenum">
              <a:rPr lang="en-GB" altLang="en-US"/>
              <a:pPr>
                <a:defRPr/>
              </a:pPr>
              <a:t>‹#›</a:t>
            </a:fld>
            <a:endParaRPr lang="en-GB" altLang="en-US"/>
          </a:p>
        </p:txBody>
      </p:sp>
      <p:sp>
        <p:nvSpPr>
          <p:cNvPr id="11272" name="Rectangle 8">
            <a:extLst>
              <a:ext uri="{FF2B5EF4-FFF2-40B4-BE49-F238E27FC236}">
                <a16:creationId xmlns="" xmlns:a16="http://schemas.microsoft.com/office/drawing/2014/main" id="{5AB43281-AFEB-4794-91F4-4DEB6BFEFF65}"/>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3321" name="Line 9">
            <a:extLst>
              <a:ext uri="{FF2B5EF4-FFF2-40B4-BE49-F238E27FC236}">
                <a16:creationId xmlns="" xmlns:a16="http://schemas.microsoft.com/office/drawing/2014/main" id="{86DC4FDC-7731-4889-B2D9-586AD7BC58BF}"/>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 xmlns:a16="http://schemas.microsoft.com/office/drawing/2014/main" id="{A608F1E5-A3E0-4039-9B0C-798F9ECC1885}"/>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8482203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 xmlns:a16="http://schemas.microsoft.com/office/drawing/2014/main" id="{F360D31C-0BCD-4994-837B-7A36503701B9}"/>
              </a:ext>
            </a:extLst>
          </p:cNvPr>
          <p:cNvSpPr>
            <a:spLocks noGrp="1" noChangeArrowheads="1"/>
          </p:cNvSpPr>
          <p:nvPr>
            <p:ph type="dt" sz="quarter" idx="1"/>
          </p:nvPr>
        </p:nvSpPr>
        <p:spPr>
          <a:xfrm>
            <a:off x="641350" y="117931"/>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dirty="0" smtClean="0"/>
              <a:t>March 2021</a:t>
            </a:r>
            <a:endParaRPr lang="en-GB" altLang="en-US" sz="1400" dirty="0"/>
          </a:p>
        </p:txBody>
      </p:sp>
      <p:sp>
        <p:nvSpPr>
          <p:cNvPr id="16387" name="Rectangle 2">
            <a:extLst>
              <a:ext uri="{FF2B5EF4-FFF2-40B4-BE49-F238E27FC236}">
                <a16:creationId xmlns="" xmlns:a16="http://schemas.microsoft.com/office/drawing/2014/main" id="{49943552-E89A-4A9E-AAEF-4B47750FB3FA}"/>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smtClean="0"/>
              <a:t>doc.: IEEE 802.11-20/xxxr0</a:t>
            </a:r>
            <a:endParaRPr lang="en-GB" altLang="en-US" sz="1400"/>
          </a:p>
        </p:txBody>
      </p:sp>
      <p:sp>
        <p:nvSpPr>
          <p:cNvPr id="16389" name="Rectangle 6">
            <a:extLst>
              <a:ext uri="{FF2B5EF4-FFF2-40B4-BE49-F238E27FC236}">
                <a16:creationId xmlns="" xmlns:a16="http://schemas.microsoft.com/office/drawing/2014/main" id="{44F662B7-7009-4912-B6F1-2566616E04FB}"/>
              </a:ext>
            </a:extLst>
          </p:cNvPr>
          <p:cNvSpPr>
            <a:spLocks noGrp="1" noChangeArrowheads="1"/>
          </p:cNvSpPr>
          <p:nvPr>
            <p:ph type="ftr" sz="quarter" idx="4"/>
          </p:nvPr>
        </p:nvSpPr>
        <p:spPr>
          <a:xfrm>
            <a:off x="4381496" y="9615488"/>
            <a:ext cx="177324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smtClean="0"/>
              <a:t>Boyce Yangbo Huawei</a:t>
            </a:r>
            <a:endParaRPr lang="en-GB" altLang="en-US" dirty="0"/>
          </a:p>
        </p:txBody>
      </p:sp>
      <p:sp>
        <p:nvSpPr>
          <p:cNvPr id="16390" name="Rectangle 7">
            <a:extLst>
              <a:ext uri="{FF2B5EF4-FFF2-40B4-BE49-F238E27FC236}">
                <a16:creationId xmlns="" xmlns:a16="http://schemas.microsoft.com/office/drawing/2014/main" id="{B391E2D3-A1E1-4C5E-92B9-D1E2EC5F3D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5BBD4055-202F-46DB-9486-BD49C6FC6D52}" type="slidenum">
              <a:rPr lang="en-GB" altLang="en-US" smtClean="0"/>
              <a:pPr>
                <a:spcBef>
                  <a:spcPct val="0"/>
                </a:spcBef>
              </a:pPr>
              <a:t>1</a:t>
            </a:fld>
            <a:endParaRPr lang="en-GB" altLang="en-US"/>
          </a:p>
        </p:txBody>
      </p:sp>
      <p:sp>
        <p:nvSpPr>
          <p:cNvPr id="16391" name="Rectangle 2">
            <a:extLst>
              <a:ext uri="{FF2B5EF4-FFF2-40B4-BE49-F238E27FC236}">
                <a16:creationId xmlns="" xmlns:a16="http://schemas.microsoft.com/office/drawing/2014/main" id="{580814C7-1F51-4760-8C05-47A916B4AC3D}"/>
              </a:ext>
            </a:extLst>
          </p:cNvPr>
          <p:cNvSpPr>
            <a:spLocks noGrp="1" noRot="1" noChangeAspect="1" noChangeArrowheads="1" noTextEdit="1"/>
          </p:cNvSpPr>
          <p:nvPr>
            <p:ph type="sldImg"/>
          </p:nvPr>
        </p:nvSpPr>
        <p:spPr>
          <a:xfrm>
            <a:off x="922338" y="750888"/>
            <a:ext cx="4949825" cy="3711575"/>
          </a:xfrm>
          <a:ln/>
        </p:spPr>
      </p:sp>
      <p:sp>
        <p:nvSpPr>
          <p:cNvPr id="16392" name="Rectangle 3">
            <a:extLst>
              <a:ext uri="{FF2B5EF4-FFF2-40B4-BE49-F238E27FC236}">
                <a16:creationId xmlns="" xmlns:a16="http://schemas.microsoft.com/office/drawing/2014/main" id="{BE9BB772-6625-4649-81F5-E381AB6E6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30291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1200" baseline="0" dirty="0" smtClean="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920060" cy="215444"/>
          </a:xfrm>
        </p:spPr>
        <p:txBody>
          <a:bodyPr/>
          <a:lstStyle/>
          <a:p>
            <a:r>
              <a:rPr lang="en-US" altLang="zh-CN" dirty="0" smtClean="0"/>
              <a:t>March 2021</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2</a:t>
            </a:fld>
            <a:endParaRPr lang="en-US"/>
          </a:p>
        </p:txBody>
      </p:sp>
    </p:spTree>
    <p:extLst>
      <p:ext uri="{BB962C8B-B14F-4D97-AF65-F5344CB8AC3E}">
        <p14:creationId xmlns:p14="http://schemas.microsoft.com/office/powerpoint/2010/main" val="1713725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1200" dirty="0" smtClean="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920060" cy="215444"/>
          </a:xfrm>
        </p:spPr>
        <p:txBody>
          <a:bodyPr/>
          <a:lstStyle/>
          <a:p>
            <a:r>
              <a:rPr lang="en-US" altLang="zh-CN" dirty="0" smtClean="0"/>
              <a:t>March 2021</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3</a:t>
            </a:fld>
            <a:endParaRPr lang="en-US"/>
          </a:p>
        </p:txBody>
      </p:sp>
    </p:spTree>
    <p:extLst>
      <p:ext uri="{BB962C8B-B14F-4D97-AF65-F5344CB8AC3E}">
        <p14:creationId xmlns:p14="http://schemas.microsoft.com/office/powerpoint/2010/main" val="378704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1200" dirty="0" smtClean="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920060" cy="215444"/>
          </a:xfrm>
        </p:spPr>
        <p:txBody>
          <a:bodyPr/>
          <a:lstStyle/>
          <a:p>
            <a:r>
              <a:rPr lang="en-US" altLang="zh-CN" dirty="0" smtClean="0"/>
              <a:t>March 2021</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4</a:t>
            </a:fld>
            <a:endParaRPr lang="en-US"/>
          </a:p>
        </p:txBody>
      </p:sp>
    </p:spTree>
    <p:extLst>
      <p:ext uri="{BB962C8B-B14F-4D97-AF65-F5344CB8AC3E}">
        <p14:creationId xmlns:p14="http://schemas.microsoft.com/office/powerpoint/2010/main" val="2332622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1200" dirty="0" smtClean="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920060" cy="215444"/>
          </a:xfrm>
        </p:spPr>
        <p:txBody>
          <a:bodyPr/>
          <a:lstStyle/>
          <a:p>
            <a:r>
              <a:rPr lang="en-US" altLang="zh-CN" dirty="0" smtClean="0"/>
              <a:t>March 2021</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5</a:t>
            </a:fld>
            <a:endParaRPr lang="en-US"/>
          </a:p>
        </p:txBody>
      </p:sp>
    </p:spTree>
    <p:extLst>
      <p:ext uri="{BB962C8B-B14F-4D97-AF65-F5344CB8AC3E}">
        <p14:creationId xmlns:p14="http://schemas.microsoft.com/office/powerpoint/2010/main" val="100832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1200" baseline="0" dirty="0" smtClean="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920060" cy="215444"/>
          </a:xfrm>
        </p:spPr>
        <p:txBody>
          <a:bodyPr/>
          <a:lstStyle/>
          <a:p>
            <a:r>
              <a:rPr lang="en-US" altLang="zh-CN" dirty="0" smtClean="0"/>
              <a:t>March 2021</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2074875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smtClean="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920060" cy="215444"/>
          </a:xfrm>
        </p:spPr>
        <p:txBody>
          <a:bodyPr/>
          <a:lstStyle/>
          <a:p>
            <a:pPr>
              <a:defRPr/>
            </a:pPr>
            <a:r>
              <a:rPr lang="en-US" altLang="zh-CN" dirty="0" smtClean="0"/>
              <a:t>March 2021</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7</a:t>
            </a:fld>
            <a:endParaRPr lang="en-GB" altLang="en-US"/>
          </a:p>
        </p:txBody>
      </p:sp>
    </p:spTree>
    <p:extLst>
      <p:ext uri="{BB962C8B-B14F-4D97-AF65-F5344CB8AC3E}">
        <p14:creationId xmlns:p14="http://schemas.microsoft.com/office/powerpoint/2010/main" val="480796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en-GB" smtClean="0"/>
              <a:t>doc.: IEEE 802.11-20/xxxr0</a:t>
            </a:r>
            <a:endParaRPr lang="en-GB"/>
          </a:p>
        </p:txBody>
      </p:sp>
      <p:sp>
        <p:nvSpPr>
          <p:cNvPr id="5" name="日期占位符 4"/>
          <p:cNvSpPr>
            <a:spLocks noGrp="1"/>
          </p:cNvSpPr>
          <p:nvPr>
            <p:ph type="dt" idx="11"/>
          </p:nvPr>
        </p:nvSpPr>
        <p:spPr>
          <a:xfrm>
            <a:off x="641350" y="117931"/>
            <a:ext cx="920060" cy="215444"/>
          </a:xfrm>
        </p:spPr>
        <p:txBody>
          <a:bodyPr/>
          <a:lstStyle/>
          <a:p>
            <a:pPr>
              <a:defRPr/>
            </a:pPr>
            <a:r>
              <a:rPr lang="en-US" altLang="zh-CN" dirty="0" smtClean="0"/>
              <a:t>March 2021</a:t>
            </a:r>
            <a:endParaRPr lang="en-GB" altLang="en-US" dirty="0"/>
          </a:p>
        </p:txBody>
      </p:sp>
      <p:sp>
        <p:nvSpPr>
          <p:cNvPr id="6" name="页脚占位符 5"/>
          <p:cNvSpPr>
            <a:spLocks noGrp="1"/>
          </p:cNvSpPr>
          <p:nvPr>
            <p:ph type="ftr" sz="quarter" idx="12"/>
          </p:nvPr>
        </p:nvSpPr>
        <p:spPr/>
        <p:txBody>
          <a:bodyPr/>
          <a:lstStyle/>
          <a:p>
            <a:pPr lvl="4">
              <a:defRPr/>
            </a:pPr>
            <a:r>
              <a:rPr lang="en-GB" smtClean="0"/>
              <a:t>Boyce Yangbo Huawei</a:t>
            </a:r>
            <a:endParaRPr lang="en-GB" dirty="0"/>
          </a:p>
        </p:txBody>
      </p:sp>
      <p:sp>
        <p:nvSpPr>
          <p:cNvPr id="7" name="灯片编号占位符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8</a:t>
            </a:fld>
            <a:endParaRPr lang="en-GB" altLang="en-US"/>
          </a:p>
        </p:txBody>
      </p:sp>
    </p:spTree>
    <p:extLst>
      <p:ext uri="{BB962C8B-B14F-4D97-AF65-F5344CB8AC3E}">
        <p14:creationId xmlns:p14="http://schemas.microsoft.com/office/powerpoint/2010/main" val="1264171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日期占位符 3"/>
          <p:cNvSpPr>
            <a:spLocks noGrp="1"/>
          </p:cNvSpPr>
          <p:nvPr>
            <p:ph type="dt" sz="half" idx="10"/>
          </p:nvPr>
        </p:nvSpPr>
        <p:spPr/>
        <p:txBody>
          <a:bodyPr/>
          <a:lstStyle>
            <a:lvl1pPr>
              <a:defRPr/>
            </a:lvl1pPr>
          </a:lstStyle>
          <a:p>
            <a:pPr>
              <a:defRPr/>
            </a:pPr>
            <a:r>
              <a:rPr lang="en-US" altLang="zh-CN" dirty="0" smtClean="0"/>
              <a:t>March 2021</a:t>
            </a:r>
            <a:endParaRPr lang="en-GB" altLang="en-US" dirty="0"/>
          </a:p>
        </p:txBody>
      </p:sp>
      <p:sp>
        <p:nvSpPr>
          <p:cNvPr id="5" name="页脚占位符 4"/>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6" name="灯片编号占位符 5"/>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6057073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日期占位符 3"/>
          <p:cNvSpPr>
            <a:spLocks noGrp="1"/>
          </p:cNvSpPr>
          <p:nvPr>
            <p:ph type="dt" sz="half" idx="10"/>
          </p:nvPr>
        </p:nvSpPr>
        <p:spPr/>
        <p:txBody>
          <a:bodyPr/>
          <a:lstStyle>
            <a:lvl1pPr>
              <a:defRPr/>
            </a:lvl1pPr>
          </a:lstStyle>
          <a:p>
            <a:pPr>
              <a:defRPr/>
            </a:pPr>
            <a:r>
              <a:rPr lang="en-US" altLang="zh-CN" dirty="0" smtClean="0"/>
              <a:t>March 2021</a:t>
            </a:r>
            <a:endParaRPr lang="en-GB" altLang="en-US" dirty="0"/>
          </a:p>
        </p:txBody>
      </p:sp>
      <p:sp>
        <p:nvSpPr>
          <p:cNvPr id="5" name="页脚占位符 4"/>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6" name="灯片编号占位符 5"/>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16586203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日期占位符 3"/>
          <p:cNvSpPr>
            <a:spLocks noGrp="1"/>
          </p:cNvSpPr>
          <p:nvPr>
            <p:ph type="dt" sz="half" idx="10"/>
          </p:nvPr>
        </p:nvSpPr>
        <p:spPr/>
        <p:txBody>
          <a:bodyPr/>
          <a:lstStyle>
            <a:lvl1pPr>
              <a:defRPr/>
            </a:lvl1pPr>
          </a:lstStyle>
          <a:p>
            <a:pPr>
              <a:defRPr/>
            </a:pPr>
            <a:r>
              <a:rPr lang="en-US" altLang="zh-CN" dirty="0" smtClean="0"/>
              <a:t>March 2021</a:t>
            </a:r>
            <a:endParaRPr lang="en-GB" altLang="en-US" dirty="0"/>
          </a:p>
        </p:txBody>
      </p:sp>
      <p:sp>
        <p:nvSpPr>
          <p:cNvPr id="5" name="页脚占位符 4"/>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6" name="灯片编号占位符 5"/>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7388356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日期占位符 6"/>
          <p:cNvSpPr>
            <a:spLocks noGrp="1"/>
          </p:cNvSpPr>
          <p:nvPr>
            <p:ph type="dt" sz="half" idx="10"/>
          </p:nvPr>
        </p:nvSpPr>
        <p:spPr/>
        <p:txBody>
          <a:bodyPr/>
          <a:lstStyle>
            <a:lvl1pPr>
              <a:defRPr/>
            </a:lvl1pPr>
          </a:lstStyle>
          <a:p>
            <a:pPr>
              <a:defRPr/>
            </a:pPr>
            <a:r>
              <a:rPr lang="en-US" altLang="zh-CN" dirty="0" smtClean="0"/>
              <a:t>March 2021</a:t>
            </a:r>
            <a:endParaRPr lang="en-GB" altLang="en-US" dirty="0"/>
          </a:p>
        </p:txBody>
      </p:sp>
      <p:sp>
        <p:nvSpPr>
          <p:cNvPr id="8" name="页脚占位符 7"/>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9" name="灯片编号占位符 8"/>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4002159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标题 5"/>
          <p:cNvSpPr>
            <a:spLocks noGrp="1"/>
          </p:cNvSpPr>
          <p:nvPr>
            <p:ph type="title"/>
          </p:nvPr>
        </p:nvSpPr>
        <p:spPr/>
        <p:txBody>
          <a:bodyPr/>
          <a:lstStyle/>
          <a:p>
            <a:r>
              <a:rPr lang="zh-CN" altLang="en-US" smtClean="0"/>
              <a:t>单击此处编辑母版标题样式</a:t>
            </a:r>
            <a:endParaRPr lang="zh-CN" altLang="en-US"/>
          </a:p>
        </p:txBody>
      </p:sp>
      <p:sp>
        <p:nvSpPr>
          <p:cNvPr id="7" name="日期占位符 6"/>
          <p:cNvSpPr>
            <a:spLocks noGrp="1"/>
          </p:cNvSpPr>
          <p:nvPr>
            <p:ph type="dt" sz="half" idx="10"/>
          </p:nvPr>
        </p:nvSpPr>
        <p:spPr/>
        <p:txBody>
          <a:bodyPr/>
          <a:lstStyle>
            <a:lvl1pPr>
              <a:defRPr/>
            </a:lvl1pPr>
          </a:lstStyle>
          <a:p>
            <a:pPr>
              <a:defRPr/>
            </a:pPr>
            <a:r>
              <a:rPr lang="en-US" altLang="zh-CN" dirty="0" smtClean="0"/>
              <a:t>March 2021</a:t>
            </a:r>
            <a:endParaRPr lang="en-GB" altLang="en-US" dirty="0"/>
          </a:p>
        </p:txBody>
      </p:sp>
      <p:sp>
        <p:nvSpPr>
          <p:cNvPr id="8" name="页脚占位符 7"/>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9" name="灯片编号占位符 8"/>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626052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日期占位符 3"/>
          <p:cNvSpPr>
            <a:spLocks noGrp="1"/>
          </p:cNvSpPr>
          <p:nvPr>
            <p:ph type="dt" sz="half" idx="10"/>
          </p:nvPr>
        </p:nvSpPr>
        <p:spPr/>
        <p:txBody>
          <a:bodyPr/>
          <a:lstStyle>
            <a:lvl1pPr>
              <a:defRPr/>
            </a:lvl1pPr>
          </a:lstStyle>
          <a:p>
            <a:pPr>
              <a:defRPr/>
            </a:pPr>
            <a:r>
              <a:rPr lang="en-US" altLang="zh-CN" dirty="0" smtClean="0"/>
              <a:t>March 2021</a:t>
            </a:r>
            <a:endParaRPr lang="en-GB" altLang="en-US" dirty="0"/>
          </a:p>
        </p:txBody>
      </p:sp>
      <p:sp>
        <p:nvSpPr>
          <p:cNvPr id="5" name="页脚占位符 4"/>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6" name="灯片编号占位符 5"/>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35999266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日期占位符 4"/>
          <p:cNvSpPr>
            <a:spLocks noGrp="1"/>
          </p:cNvSpPr>
          <p:nvPr>
            <p:ph type="dt" sz="half" idx="10"/>
          </p:nvPr>
        </p:nvSpPr>
        <p:spPr/>
        <p:txBody>
          <a:bodyPr/>
          <a:lstStyle>
            <a:lvl1pPr>
              <a:defRPr/>
            </a:lvl1pPr>
          </a:lstStyle>
          <a:p>
            <a:pPr>
              <a:defRPr/>
            </a:pPr>
            <a:r>
              <a:rPr lang="en-US" altLang="zh-CN" dirty="0" smtClean="0"/>
              <a:t>March 2021</a:t>
            </a:r>
            <a:endParaRPr lang="en-GB" altLang="en-US" dirty="0"/>
          </a:p>
        </p:txBody>
      </p:sp>
      <p:sp>
        <p:nvSpPr>
          <p:cNvPr id="6" name="页脚占位符 5"/>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7" name="灯片编号占位符 6"/>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6706199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日期占位符 6"/>
          <p:cNvSpPr>
            <a:spLocks noGrp="1"/>
          </p:cNvSpPr>
          <p:nvPr>
            <p:ph type="dt" sz="half" idx="10"/>
          </p:nvPr>
        </p:nvSpPr>
        <p:spPr/>
        <p:txBody>
          <a:bodyPr/>
          <a:lstStyle>
            <a:lvl1pPr>
              <a:defRPr/>
            </a:lvl1pPr>
          </a:lstStyle>
          <a:p>
            <a:pPr>
              <a:defRPr/>
            </a:pPr>
            <a:r>
              <a:rPr lang="en-US" altLang="zh-CN" dirty="0" smtClean="0"/>
              <a:t>March 2021</a:t>
            </a:r>
            <a:endParaRPr lang="en-GB" altLang="en-US" dirty="0"/>
          </a:p>
        </p:txBody>
      </p:sp>
      <p:sp>
        <p:nvSpPr>
          <p:cNvPr id="8" name="页脚占位符 7"/>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9" name="灯片编号占位符 8"/>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169481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日期占位符 2"/>
          <p:cNvSpPr>
            <a:spLocks noGrp="1"/>
          </p:cNvSpPr>
          <p:nvPr>
            <p:ph type="dt" sz="half" idx="10"/>
          </p:nvPr>
        </p:nvSpPr>
        <p:spPr/>
        <p:txBody>
          <a:bodyPr/>
          <a:lstStyle>
            <a:lvl1pPr>
              <a:defRPr/>
            </a:lvl1pPr>
          </a:lstStyle>
          <a:p>
            <a:pPr>
              <a:defRPr/>
            </a:pPr>
            <a:r>
              <a:rPr lang="en-US" altLang="zh-CN" dirty="0" smtClean="0"/>
              <a:t>March 2021</a:t>
            </a:r>
            <a:endParaRPr lang="en-GB" altLang="en-US" dirty="0"/>
          </a:p>
        </p:txBody>
      </p:sp>
      <p:sp>
        <p:nvSpPr>
          <p:cNvPr id="4" name="页脚占位符 3"/>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5" name="灯片编号占位符 4"/>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12284322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r>
              <a:rPr lang="en-US" altLang="zh-CN" dirty="0" smtClean="0"/>
              <a:t>March 2021</a:t>
            </a:r>
            <a:endParaRPr lang="en-GB" altLang="en-US" dirty="0"/>
          </a:p>
        </p:txBody>
      </p:sp>
      <p:sp>
        <p:nvSpPr>
          <p:cNvPr id="3" name="页脚占位符 2"/>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4" name="灯片编号占位符 3"/>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813695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日期占位符 4"/>
          <p:cNvSpPr>
            <a:spLocks noGrp="1"/>
          </p:cNvSpPr>
          <p:nvPr>
            <p:ph type="dt" sz="half" idx="10"/>
          </p:nvPr>
        </p:nvSpPr>
        <p:spPr/>
        <p:txBody>
          <a:bodyPr/>
          <a:lstStyle>
            <a:lvl1pPr>
              <a:defRPr/>
            </a:lvl1pPr>
          </a:lstStyle>
          <a:p>
            <a:pPr>
              <a:defRPr/>
            </a:pPr>
            <a:r>
              <a:rPr lang="en-US" altLang="zh-CN" dirty="0" smtClean="0"/>
              <a:t>March 2021</a:t>
            </a:r>
            <a:endParaRPr lang="en-GB" altLang="en-US" dirty="0"/>
          </a:p>
        </p:txBody>
      </p:sp>
      <p:sp>
        <p:nvSpPr>
          <p:cNvPr id="6" name="页脚占位符 5"/>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7" name="灯片编号占位符 6"/>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38651868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日期占位符 4"/>
          <p:cNvSpPr>
            <a:spLocks noGrp="1"/>
          </p:cNvSpPr>
          <p:nvPr>
            <p:ph type="dt" sz="half" idx="10"/>
          </p:nvPr>
        </p:nvSpPr>
        <p:spPr/>
        <p:txBody>
          <a:bodyPr/>
          <a:lstStyle>
            <a:lvl1pPr>
              <a:defRPr/>
            </a:lvl1pPr>
          </a:lstStyle>
          <a:p>
            <a:pPr>
              <a:defRPr/>
            </a:pPr>
            <a:r>
              <a:rPr lang="en-US" altLang="zh-CN" dirty="0" smtClean="0"/>
              <a:t>March 2021</a:t>
            </a:r>
            <a:endParaRPr lang="en-GB" altLang="en-US" dirty="0"/>
          </a:p>
        </p:txBody>
      </p:sp>
      <p:sp>
        <p:nvSpPr>
          <p:cNvPr id="6" name="页脚占位符 5"/>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7" name="灯片编号占位符 6"/>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33671195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CB4A7A8C-72DF-41BA-8169-B042054B5E77}"/>
              </a:ext>
            </a:extLst>
          </p:cNvPr>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dirty="0"/>
              <a:t>Click to edit Master title style</a:t>
            </a:r>
          </a:p>
        </p:txBody>
      </p:sp>
      <p:sp>
        <p:nvSpPr>
          <p:cNvPr id="1027" name="Rectangle 3">
            <a:extLst>
              <a:ext uri="{FF2B5EF4-FFF2-40B4-BE49-F238E27FC236}">
                <a16:creationId xmlns="" xmlns:a16="http://schemas.microsoft.com/office/drawing/2014/main" id="{58C2B0C1-6B28-42F7-BBBE-C47739494ADC}"/>
              </a:ext>
            </a:extLst>
          </p:cNvPr>
          <p:cNvSpPr>
            <a:spLocks noGrp="1" noChangeArrowheads="1"/>
          </p:cNvSpPr>
          <p:nvPr>
            <p:ph type="body" idx="1"/>
          </p:nvPr>
        </p:nvSpPr>
        <p:spPr bwMode="auto">
          <a:xfrm>
            <a:off x="684213" y="19891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 xmlns:a16="http://schemas.microsoft.com/office/drawing/2014/main" id="{1CADB04A-8BC5-4077-AD64-B68ADEED3033}"/>
              </a:ext>
            </a:extLst>
          </p:cNvPr>
          <p:cNvSpPr>
            <a:spLocks noGrp="1" noChangeArrowheads="1"/>
          </p:cNvSpPr>
          <p:nvPr>
            <p:ph type="dt" sz="half" idx="2"/>
          </p:nvPr>
        </p:nvSpPr>
        <p:spPr bwMode="auto">
          <a:xfrm>
            <a:off x="696913" y="332601"/>
            <a:ext cx="118205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vl1pPr>
          </a:lstStyle>
          <a:p>
            <a:pPr>
              <a:defRPr/>
            </a:pPr>
            <a:r>
              <a:rPr lang="en-US" altLang="zh-CN" dirty="0" smtClean="0"/>
              <a:t>March 2021</a:t>
            </a:r>
            <a:endParaRPr lang="en-GB" altLang="en-US" dirty="0"/>
          </a:p>
        </p:txBody>
      </p:sp>
      <p:sp>
        <p:nvSpPr>
          <p:cNvPr id="1029" name="Rectangle 5">
            <a:extLst>
              <a:ext uri="{FF2B5EF4-FFF2-40B4-BE49-F238E27FC236}">
                <a16:creationId xmlns="" xmlns:a16="http://schemas.microsoft.com/office/drawing/2014/main" id="{38AB3E98-49DA-464A-B03C-7E5902DC0D58}"/>
              </a:ext>
            </a:extLst>
          </p:cNvPr>
          <p:cNvSpPr>
            <a:spLocks noGrp="1" noChangeArrowheads="1"/>
          </p:cNvSpPr>
          <p:nvPr>
            <p:ph type="ftr" sz="quarter" idx="3"/>
          </p:nvPr>
        </p:nvSpPr>
        <p:spPr bwMode="auto">
          <a:xfrm>
            <a:off x="7088655" y="6475413"/>
            <a:ext cx="14552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en-GB" dirty="0" smtClean="0"/>
              <a:t>B</a:t>
            </a:r>
            <a:r>
              <a:rPr lang="en-US" altLang="zh-CN" dirty="0" err="1" smtClean="0"/>
              <a:t>oyce</a:t>
            </a:r>
            <a:r>
              <a:rPr lang="en-US" altLang="zh-CN" dirty="0" smtClean="0"/>
              <a:t> Yangbo</a:t>
            </a:r>
            <a:r>
              <a:rPr lang="en-GB" dirty="0" smtClean="0"/>
              <a:t>, Huawei</a:t>
            </a:r>
            <a:endParaRPr lang="en-GB" dirty="0"/>
          </a:p>
        </p:txBody>
      </p:sp>
      <p:sp>
        <p:nvSpPr>
          <p:cNvPr id="1030" name="Rectangle 6">
            <a:extLst>
              <a:ext uri="{FF2B5EF4-FFF2-40B4-BE49-F238E27FC236}">
                <a16:creationId xmlns="" xmlns:a16="http://schemas.microsoft.com/office/drawing/2014/main" id="{DEC7A05B-326C-4C35-B0D7-96B86EFC799B}"/>
              </a:ext>
            </a:extLst>
          </p:cNvPr>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GB" altLang="en-US"/>
              <a:t>Slide </a:t>
            </a:r>
            <a:fld id="{B49C4EAE-3D00-4EB7-8462-25329E061374}" type="slidenum">
              <a:rPr lang="en-GB" altLang="en-US"/>
              <a:pPr>
                <a:defRPr/>
              </a:pPr>
              <a:t>‹#›</a:t>
            </a:fld>
            <a:endParaRPr lang="en-GB" altLang="en-US"/>
          </a:p>
        </p:txBody>
      </p:sp>
      <p:sp>
        <p:nvSpPr>
          <p:cNvPr id="1031" name="Rectangle 7">
            <a:extLst>
              <a:ext uri="{FF2B5EF4-FFF2-40B4-BE49-F238E27FC236}">
                <a16:creationId xmlns="" xmlns:a16="http://schemas.microsoft.com/office/drawing/2014/main" id="{F47EBAF5-52AC-49CF-A3FD-31E596F2D8C6}"/>
              </a:ext>
            </a:extLst>
          </p:cNvPr>
          <p:cNvSpPr>
            <a:spLocks noChangeArrowheads="1"/>
          </p:cNvSpPr>
          <p:nvPr/>
        </p:nvSpPr>
        <p:spPr bwMode="auto">
          <a:xfrm>
            <a:off x="5052204" y="331014"/>
            <a:ext cx="33599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defRPr/>
            </a:pPr>
            <a:r>
              <a:rPr lang="en-GB" altLang="en-US" sz="1800" b="1" dirty="0"/>
              <a:t>doc.: IEEE </a:t>
            </a:r>
            <a:r>
              <a:rPr lang="en-GB" altLang="en-US" sz="1800" b="1" dirty="0" smtClean="0"/>
              <a:t>802.11-21-</a:t>
            </a:r>
            <a:r>
              <a:rPr lang="en-US" altLang="en-US" sz="1800" b="1" dirty="0" smtClean="0"/>
              <a:t>0362</a:t>
            </a:r>
            <a:r>
              <a:rPr lang="en-GB" altLang="en-US" sz="1800" b="1" dirty="0" smtClean="0"/>
              <a:t>/r0</a:t>
            </a:r>
            <a:endParaRPr lang="en-GB" altLang="en-US" sz="1800" b="1" dirty="0"/>
          </a:p>
        </p:txBody>
      </p:sp>
      <p:sp>
        <p:nvSpPr>
          <p:cNvPr id="1032" name="Line 8">
            <a:extLst>
              <a:ext uri="{FF2B5EF4-FFF2-40B4-BE49-F238E27FC236}">
                <a16:creationId xmlns="" xmlns:a16="http://schemas.microsoft.com/office/drawing/2014/main" id="{FDC60003-D664-41D3-9C89-AA78BAF9E527}"/>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 xmlns:a16="http://schemas.microsoft.com/office/drawing/2014/main" id="{8031D55B-1F73-4D59-B8F1-227F435EA8F1}"/>
              </a:ext>
            </a:extLst>
          </p:cNvPr>
          <p:cNvSpPr>
            <a:spLocks noChangeArrowheads="1"/>
          </p:cNvSpPr>
          <p:nvPr/>
        </p:nvSpPr>
        <p:spPr bwMode="auto">
          <a:xfrm>
            <a:off x="685800"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dirty="0"/>
              <a:t>Submission</a:t>
            </a:r>
          </a:p>
        </p:txBody>
      </p:sp>
      <p:sp>
        <p:nvSpPr>
          <p:cNvPr id="1034" name="Line 10">
            <a:extLst>
              <a:ext uri="{FF2B5EF4-FFF2-40B4-BE49-F238E27FC236}">
                <a16:creationId xmlns="" xmlns:a16="http://schemas.microsoft.com/office/drawing/2014/main" id="{A5E172D9-FA67-45B8-9FE7-7DF4FC3AC9D3}"/>
              </a:ext>
            </a:extLst>
          </p:cNvPr>
          <p:cNvSpPr>
            <a:spLocks noChangeShapeType="1"/>
          </p:cNvSpPr>
          <p:nvPr/>
        </p:nvSpPr>
        <p:spPr bwMode="auto">
          <a:xfrm>
            <a:off x="696913" y="6475413"/>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5760" r:id="rId1"/>
    <p:sldLayoutId id="2147485761" r:id="rId2"/>
    <p:sldLayoutId id="2147485762" r:id="rId3"/>
    <p:sldLayoutId id="2147485763" r:id="rId4"/>
    <p:sldLayoutId id="2147485764" r:id="rId5"/>
    <p:sldLayoutId id="2147485765" r:id="rId6"/>
    <p:sldLayoutId id="2147485766" r:id="rId7"/>
    <p:sldLayoutId id="2147485767" r:id="rId8"/>
    <p:sldLayoutId id="2147485768" r:id="rId9"/>
    <p:sldLayoutId id="2147485769" r:id="rId10"/>
    <p:sldLayoutId id="2147485770" r:id="rId11"/>
    <p:sldLayoutId id="2147485772" r:id="rId1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ohu.com/a/250956802_52614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a:extLst>
              <a:ext uri="{FF2B5EF4-FFF2-40B4-BE49-F238E27FC236}">
                <a16:creationId xmlns="" xmlns:a16="http://schemas.microsoft.com/office/drawing/2014/main" id="{4DFE3077-6BFB-4E1C-9218-0E8E2CEA90BE}"/>
              </a:ext>
            </a:extLst>
          </p:cNvPr>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B20EFD3-9F87-4CC4-BE12-53B84810E182}" type="slidenum">
              <a:rPr lang="en-GB" altLang="en-US" sz="1200" b="0" smtClean="0"/>
              <a:pPr>
                <a:spcBef>
                  <a:spcPct val="0"/>
                </a:spcBef>
                <a:buFontTx/>
                <a:buNone/>
              </a:pPr>
              <a:t>1</a:t>
            </a:fld>
            <a:endParaRPr lang="en-GB" altLang="en-US" sz="1200" b="0"/>
          </a:p>
        </p:txBody>
      </p:sp>
      <p:sp>
        <p:nvSpPr>
          <p:cNvPr id="15365" name="Rectangle 2">
            <a:extLst>
              <a:ext uri="{FF2B5EF4-FFF2-40B4-BE49-F238E27FC236}">
                <a16:creationId xmlns="" xmlns:a16="http://schemas.microsoft.com/office/drawing/2014/main" id="{5EB80220-6DDA-46D8-A532-4F8294B75F35}"/>
              </a:ext>
            </a:extLst>
          </p:cNvPr>
          <p:cNvSpPr>
            <a:spLocks noGrp="1" noChangeArrowheads="1"/>
          </p:cNvSpPr>
          <p:nvPr>
            <p:ph type="title"/>
          </p:nvPr>
        </p:nvSpPr>
        <p:spPr>
          <a:xfrm>
            <a:off x="685800" y="685800"/>
            <a:ext cx="7774632" cy="1066800"/>
          </a:xfrm>
          <a:noFill/>
        </p:spPr>
        <p:txBody>
          <a:bodyPr/>
          <a:lstStyle/>
          <a:p>
            <a:r>
              <a:rPr lang="en-US" altLang="zh-CN" dirty="0" smtClean="0"/>
              <a:t>GCR NRFP acknowledgment follow-up</a:t>
            </a:r>
            <a:endParaRPr lang="en-GB" altLang="en-US" dirty="0"/>
          </a:p>
        </p:txBody>
      </p:sp>
      <p:sp>
        <p:nvSpPr>
          <p:cNvPr id="15366" name="Rectangle 4">
            <a:extLst>
              <a:ext uri="{FF2B5EF4-FFF2-40B4-BE49-F238E27FC236}">
                <a16:creationId xmlns="" xmlns:a16="http://schemas.microsoft.com/office/drawing/2014/main" id="{AAB4AADD-B9F4-45B4-B9D2-5B5E3506EF55}"/>
              </a:ext>
            </a:extLst>
          </p:cNvPr>
          <p:cNvSpPr>
            <a:spLocks noGrp="1" noChangeArrowheads="1"/>
          </p:cNvSpPr>
          <p:nvPr>
            <p:ph type="body" idx="1"/>
          </p:nvPr>
        </p:nvSpPr>
        <p:spPr>
          <a:xfrm>
            <a:off x="685799" y="1971369"/>
            <a:ext cx="7772400" cy="381000"/>
          </a:xfrm>
          <a:noFill/>
        </p:spPr>
        <p:txBody>
          <a:bodyPr/>
          <a:lstStyle/>
          <a:p>
            <a:pPr algn="ctr">
              <a:buFontTx/>
              <a:buNone/>
            </a:pPr>
            <a:r>
              <a:rPr lang="en-GB" altLang="en-US" sz="2000" dirty="0"/>
              <a:t>Date:</a:t>
            </a:r>
            <a:r>
              <a:rPr lang="en-GB" altLang="en-US" sz="2000" b="0" dirty="0"/>
              <a:t> </a:t>
            </a:r>
            <a:r>
              <a:rPr lang="en-GB" altLang="en-US" sz="2000" b="0" dirty="0" smtClean="0"/>
              <a:t>2021-03-03</a:t>
            </a:r>
            <a:endParaRPr lang="en-GB" altLang="en-US" sz="2000" b="0" dirty="0"/>
          </a:p>
        </p:txBody>
      </p:sp>
      <p:sp>
        <p:nvSpPr>
          <p:cNvPr id="15368" name="Rectangle 6">
            <a:extLst>
              <a:ext uri="{FF2B5EF4-FFF2-40B4-BE49-F238E27FC236}">
                <a16:creationId xmlns="" xmlns:a16="http://schemas.microsoft.com/office/drawing/2014/main" id="{1F254AD5-AF47-4227-BA6A-AD2DFF84AC29}"/>
              </a:ext>
            </a:extLst>
          </p:cNvPr>
          <p:cNvSpPr>
            <a:spLocks noChangeArrowheads="1"/>
          </p:cNvSpPr>
          <p:nvPr/>
        </p:nvSpPr>
        <p:spPr bwMode="auto">
          <a:xfrm>
            <a:off x="495300" y="2352369"/>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
        <p:nvSpPr>
          <p:cNvPr id="8" name="Footer Placeholder 3"/>
          <p:cNvSpPr>
            <a:spLocks noGrp="1"/>
          </p:cNvSpPr>
          <p:nvPr>
            <p:ph type="ftr" sz="quarter" idx="11"/>
          </p:nvPr>
        </p:nvSpPr>
        <p:spPr>
          <a:xfrm>
            <a:off x="7234271" y="6475413"/>
            <a:ext cx="1309654" cy="184666"/>
          </a:xfrm>
        </p:spPr>
        <p:txBody>
          <a:bodyPr/>
          <a:lstStyle/>
          <a:p>
            <a:pPr>
              <a:defRPr/>
            </a:pPr>
            <a:r>
              <a:rPr lang="en-GB" dirty="0" smtClean="0"/>
              <a:t>Boyce Yangbo, Huawei</a:t>
            </a:r>
            <a:endParaRPr lang="en-GB" dirty="0"/>
          </a:p>
        </p:txBody>
      </p:sp>
      <p:graphicFrame>
        <p:nvGraphicFramePr>
          <p:cNvPr id="9" name="Table"/>
          <p:cNvGraphicFramePr/>
          <p:nvPr>
            <p:extLst>
              <p:ext uri="{D42A27DB-BD31-4B8C-83A1-F6EECF244321}">
                <p14:modId xmlns:p14="http://schemas.microsoft.com/office/powerpoint/2010/main" val="3681234391"/>
              </p:ext>
            </p:extLst>
          </p:nvPr>
        </p:nvGraphicFramePr>
        <p:xfrm>
          <a:off x="792695" y="2952138"/>
          <a:ext cx="7558608" cy="2465795"/>
        </p:xfrm>
        <a:graphic>
          <a:graphicData uri="http://schemas.openxmlformats.org/drawingml/2006/table">
            <a:tbl>
              <a:tblPr firstRow="1" bandRow="1"/>
              <a:tblGrid>
                <a:gridCol w="1797968">
                  <a:extLst>
                    <a:ext uri="{9D8B030D-6E8A-4147-A177-3AD203B41FA5}">
                      <a16:colId xmlns="" xmlns:a16="http://schemas.microsoft.com/office/drawing/2014/main" val="20000"/>
                    </a:ext>
                  </a:extLst>
                </a:gridCol>
                <a:gridCol w="1412461">
                  <a:extLst>
                    <a:ext uri="{9D8B030D-6E8A-4147-A177-3AD203B41FA5}">
                      <a16:colId xmlns="" xmlns:a16="http://schemas.microsoft.com/office/drawing/2014/main" val="20001"/>
                    </a:ext>
                  </a:extLst>
                </a:gridCol>
                <a:gridCol w="2106356">
                  <a:extLst>
                    <a:ext uri="{9D8B030D-6E8A-4147-A177-3AD203B41FA5}">
                      <a16:colId xmlns="" xmlns:a16="http://schemas.microsoft.com/office/drawing/2014/main" val="20002"/>
                    </a:ext>
                  </a:extLst>
                </a:gridCol>
                <a:gridCol w="2241823">
                  <a:extLst>
                    <a:ext uri="{9D8B030D-6E8A-4147-A177-3AD203B41FA5}">
                      <a16:colId xmlns="" xmlns:a16="http://schemas.microsoft.com/office/drawing/2014/main" val="20003"/>
                    </a:ext>
                  </a:extLst>
                </a:gridCol>
              </a:tblGrid>
              <a:tr h="493159">
                <a:tc>
                  <a:txBody>
                    <a:bodyPr/>
                    <a:lstStyle/>
                    <a:p>
                      <a:pPr algn="l">
                        <a:defRPr sz="1800" b="0">
                          <a:solidFill>
                            <a:srgbClr val="000000"/>
                          </a:solidFill>
                        </a:defRPr>
                      </a:pPr>
                      <a:r>
                        <a:rPr sz="1400" b="1" dirty="0">
                          <a:latin typeface="+mj-lt"/>
                        </a:rPr>
                        <a:t>Name</a:t>
                      </a:r>
                    </a:p>
                  </a:txBody>
                  <a:tcPr marL="0" marR="0" marT="0" marB="0" anchor="ctr" horzOverflow="overflow">
                    <a:lnL w="25400">
                      <a:solidFill>
                        <a:srgbClr val="535353"/>
                      </a:solidFill>
                    </a:lnL>
                    <a:lnR w="12700">
                      <a:solidFill>
                        <a:srgbClr val="535353"/>
                      </a:solidFill>
                    </a:lnR>
                    <a:lnT w="25400">
                      <a:solidFill>
                        <a:srgbClr val="535353"/>
                      </a:solidFill>
                    </a:lnT>
                    <a:lnB w="25400" cap="flat" cmpd="sng" algn="ctr">
                      <a:solidFill>
                        <a:srgbClr val="535353"/>
                      </a:solidFill>
                      <a:prstDash val="solid"/>
                      <a:round/>
                      <a:headEnd type="none" w="med" len="med"/>
                      <a:tailEnd type="none" w="med" len="med"/>
                    </a:lnB>
                    <a:noFill/>
                  </a:tcPr>
                </a:tc>
                <a:tc>
                  <a:txBody>
                    <a:bodyPr/>
                    <a:lstStyle/>
                    <a:p>
                      <a:pPr algn="l">
                        <a:defRPr sz="1800" b="0">
                          <a:solidFill>
                            <a:srgbClr val="000000"/>
                          </a:solidFill>
                        </a:defRPr>
                      </a:pPr>
                      <a:r>
                        <a:rPr sz="1400" b="1" dirty="0">
                          <a:latin typeface="+mj-lt"/>
                        </a:rPr>
                        <a:t>Affiliations</a:t>
                      </a:r>
                    </a:p>
                  </a:txBody>
                  <a:tcPr marL="0" marR="0" marT="0" marB="0" anchor="ctr" horzOverflow="overflow">
                    <a:lnL w="12700">
                      <a:solidFill>
                        <a:srgbClr val="535353"/>
                      </a:solidFill>
                    </a:lnL>
                    <a:lnR w="12700">
                      <a:solidFill>
                        <a:srgbClr val="535353"/>
                      </a:solidFill>
                    </a:lnR>
                    <a:lnT w="25400">
                      <a:solidFill>
                        <a:srgbClr val="535353"/>
                      </a:solidFill>
                    </a:lnT>
                    <a:lnB w="25400">
                      <a:solidFill>
                        <a:srgbClr val="535353"/>
                      </a:solidFill>
                    </a:lnB>
                    <a:noFill/>
                  </a:tcPr>
                </a:tc>
                <a:tc>
                  <a:txBody>
                    <a:bodyPr/>
                    <a:lstStyle/>
                    <a:p>
                      <a:pPr algn="l">
                        <a:defRPr sz="1800" b="0">
                          <a:solidFill>
                            <a:srgbClr val="000000"/>
                          </a:solidFill>
                        </a:defRPr>
                      </a:pPr>
                      <a:r>
                        <a:rPr sz="1400" b="1" dirty="0">
                          <a:latin typeface="+mj-lt"/>
                        </a:rPr>
                        <a:t>Address</a:t>
                      </a:r>
                    </a:p>
                  </a:txBody>
                  <a:tcPr marL="0" marR="0" marT="0" marB="0" anchor="ctr" horzOverflow="overflow">
                    <a:lnL w="12700">
                      <a:solidFill>
                        <a:srgbClr val="535353"/>
                      </a:solidFill>
                    </a:lnL>
                    <a:lnR w="12700">
                      <a:solidFill>
                        <a:srgbClr val="535353"/>
                      </a:solidFill>
                    </a:lnR>
                    <a:lnT w="25400">
                      <a:solidFill>
                        <a:srgbClr val="535353"/>
                      </a:solidFill>
                    </a:lnT>
                    <a:lnB w="25400" cap="flat" cmpd="sng" algn="ctr">
                      <a:solidFill>
                        <a:srgbClr val="535353"/>
                      </a:solidFill>
                      <a:prstDash val="solid"/>
                      <a:round/>
                      <a:headEnd type="none" w="med" len="med"/>
                      <a:tailEnd type="none" w="med" len="med"/>
                    </a:lnB>
                    <a:noFill/>
                  </a:tcPr>
                </a:tc>
                <a:tc>
                  <a:txBody>
                    <a:bodyPr/>
                    <a:lstStyle/>
                    <a:p>
                      <a:pPr algn="l">
                        <a:defRPr sz="1800" b="0">
                          <a:solidFill>
                            <a:srgbClr val="000000"/>
                          </a:solidFill>
                        </a:defRPr>
                      </a:pPr>
                      <a:r>
                        <a:rPr lang="en-US" altLang="zh-CN" sz="1400" b="1" dirty="0" smtClean="0">
                          <a:latin typeface="+mj-lt"/>
                        </a:rPr>
                        <a:t>E</a:t>
                      </a:r>
                      <a:r>
                        <a:rPr sz="1400" b="1" dirty="0" smtClean="0">
                          <a:latin typeface="+mj-lt"/>
                        </a:rPr>
                        <a:t>mail</a:t>
                      </a:r>
                      <a:endParaRPr sz="1400" b="1"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25400">
                      <a:solidFill>
                        <a:srgbClr val="535353"/>
                      </a:solidFill>
                    </a:lnT>
                    <a:lnB w="25400" cap="flat" cmpd="sng" algn="ctr">
                      <a:solidFill>
                        <a:srgbClr val="535353"/>
                      </a:solidFill>
                      <a:prstDash val="solid"/>
                      <a:round/>
                      <a:headEnd type="none" w="med" len="med"/>
                      <a:tailEnd type="none" w="med" len="med"/>
                    </a:lnB>
                    <a:noFill/>
                  </a:tcPr>
                </a:tc>
                <a:extLst>
                  <a:ext uri="{0D108BD9-81ED-4DB2-BD59-A6C34878D82A}">
                    <a16:rowId xmlns="" xmlns:a16="http://schemas.microsoft.com/office/drawing/2014/main" val="10000"/>
                  </a:ext>
                </a:extLst>
              </a:tr>
              <a:tr h="493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smtClean="0">
                          <a:solidFill>
                            <a:schemeClr val="tx1"/>
                          </a:solidFill>
                        </a:rPr>
                        <a:t>Boyce</a:t>
                      </a:r>
                      <a:r>
                        <a:rPr lang="en-US" sz="1400" baseline="0" dirty="0" smtClean="0">
                          <a:solidFill>
                            <a:schemeClr val="tx1"/>
                          </a:solidFill>
                        </a:rPr>
                        <a:t> Bo Yang</a:t>
                      </a:r>
                      <a:endParaRPr lang="en-US" sz="1400" dirty="0">
                        <a:solidFill>
                          <a:schemeClr val="tx1"/>
                        </a:solidFill>
                      </a:endParaRPr>
                    </a:p>
                  </a:txBody>
                  <a:tcPr marR="0" marT="0" marB="0" anchor="ctr" horzOverflow="overflow">
                    <a:lnL w="25400">
                      <a:solidFill>
                        <a:srgbClr val="535353"/>
                      </a:solidFill>
                    </a:lnL>
                    <a:lnR w="12700">
                      <a:solidFill>
                        <a:srgbClr val="535353"/>
                      </a:solidFill>
                    </a:lnR>
                    <a:lnT w="25400">
                      <a:solidFill>
                        <a:srgbClr val="535353"/>
                      </a:solidFill>
                    </a:lnT>
                    <a:lnB w="12700" cap="flat" cmpd="sng" algn="ctr">
                      <a:solidFill>
                        <a:srgbClr val="535353"/>
                      </a:solidFill>
                      <a:prstDash val="solid"/>
                      <a:round/>
                      <a:headEnd type="none" w="med" len="med"/>
                      <a:tailEnd type="none" w="med" len="med"/>
                    </a:lnB>
                    <a:no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chemeClr val="tx1"/>
                          </a:solidFill>
                        </a:rPr>
                        <a:t>    Huawei</a:t>
                      </a:r>
                    </a:p>
                    <a:p>
                      <a:pPr algn="l">
                        <a:defRPr sz="1800"/>
                      </a:pPr>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12700" cap="flat" cmpd="sng" algn="ctr">
                      <a:solidFill>
                        <a:srgbClr val="535353"/>
                      </a:solidFill>
                      <a:prstDash val="solid"/>
                      <a:round/>
                      <a:headEnd type="none" w="med" len="med"/>
                      <a:tailEnd type="none" w="med" len="med"/>
                    </a:lnR>
                    <a:lnT w="25400">
                      <a:solidFill>
                        <a:srgbClr val="535353"/>
                      </a:solidFill>
                    </a:lnT>
                    <a:lnB w="25400" cap="flat" cmpd="sng" algn="ctr">
                      <a:solidFill>
                        <a:srgbClr val="535353"/>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Nanjing, China</a:t>
                      </a:r>
                    </a:p>
                  </a:txBody>
                  <a:tcPr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25400">
                      <a:solidFill>
                        <a:srgbClr val="535353"/>
                      </a:solidFill>
                    </a:lnT>
                    <a:lnB w="12700" cap="flat" cmpd="sng" algn="ctr">
                      <a:solidFill>
                        <a:srgbClr val="535353"/>
                      </a:solidFill>
                      <a:prstDash val="solid"/>
                      <a:round/>
                      <a:headEnd type="none" w="med" len="med"/>
                      <a:tailEnd type="none" w="med" len="med"/>
                    </a:lnB>
                    <a:noFill/>
                  </a:tcPr>
                </a:tc>
                <a:tc>
                  <a:txBody>
                    <a:bodyPr/>
                    <a:lstStyle/>
                    <a:p>
                      <a:pPr algn="l"/>
                      <a:r>
                        <a:rPr lang="en-US" sz="1400" dirty="0" smtClean="0">
                          <a:latin typeface="+mj-lt"/>
                        </a:rPr>
                        <a:t> yangbo59@huawei.com</a:t>
                      </a:r>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25400" cap="flat" cmpd="sng" algn="ctr">
                      <a:solidFill>
                        <a:srgbClr val="535353"/>
                      </a:solidFill>
                      <a:prstDash val="solid"/>
                      <a:round/>
                      <a:headEnd type="none" w="med" len="med"/>
                      <a:tailEnd type="none" w="med" len="med"/>
                    </a:lnT>
                    <a:lnB w="12700" cap="flat" cmpd="sng" algn="ctr">
                      <a:solidFill>
                        <a:srgbClr val="535353"/>
                      </a:solidFill>
                      <a:prstDash val="solid"/>
                      <a:round/>
                      <a:headEnd type="none" w="med" len="med"/>
                      <a:tailEnd type="none" w="med" len="med"/>
                    </a:lnB>
                    <a:noFill/>
                  </a:tcPr>
                </a:tc>
                <a:extLst>
                  <a:ext uri="{0D108BD9-81ED-4DB2-BD59-A6C34878D82A}">
                    <a16:rowId xmlns="" xmlns:a16="http://schemas.microsoft.com/office/drawing/2014/main" val="10001"/>
                  </a:ext>
                </a:extLst>
              </a:tr>
              <a:tr h="493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err="1" smtClean="0">
                          <a:solidFill>
                            <a:schemeClr val="tx1"/>
                          </a:solidFill>
                          <a:latin typeface="+mn-lt"/>
                          <a:ea typeface="+mn-ea"/>
                          <a:cs typeface="+mn-cs"/>
                        </a:rPr>
                        <a:t>Chenhe</a:t>
                      </a:r>
                      <a:r>
                        <a:rPr lang="en-US" altLang="zh-CN" sz="1400" kern="1200" dirty="0" smtClean="0">
                          <a:solidFill>
                            <a:schemeClr val="tx1"/>
                          </a:solidFill>
                          <a:latin typeface="+mn-lt"/>
                          <a:ea typeface="+mn-ea"/>
                          <a:cs typeface="+mn-cs"/>
                        </a:rPr>
                        <a:t> Ji</a:t>
                      </a:r>
                    </a:p>
                  </a:txBody>
                  <a:tcPr marR="0" marT="0" marB="0" anchor="ctr" horzOverflow="overflow">
                    <a:lnL w="25400">
                      <a:solidFill>
                        <a:srgbClr val="535353"/>
                      </a:solidFill>
                    </a:lnL>
                    <a:lnR w="12700">
                      <a:solidFill>
                        <a:srgbClr val="535353"/>
                      </a:solidFill>
                    </a:lnR>
                    <a:lnT w="12700">
                      <a:solidFill>
                        <a:srgbClr val="535353"/>
                      </a:solidFill>
                    </a:lnT>
                    <a:lnB w="12700" cap="flat" cmpd="sng" algn="ctr">
                      <a:solidFill>
                        <a:srgbClr val="535353"/>
                      </a:solidFill>
                      <a:prstDash val="solid"/>
                      <a:round/>
                      <a:headEnd type="none" w="med" len="med"/>
                      <a:tailEnd type="none" w="med" len="med"/>
                    </a:lnB>
                    <a:noFill/>
                  </a:tcPr>
                </a:tc>
                <a:tc vMerge="1">
                  <a:txBody>
                    <a:bodyPr/>
                    <a:lstStyle/>
                    <a:p>
                      <a:pPr algn="l">
                        <a:defRPr sz="1800"/>
                      </a:pPr>
                      <a:endParaRPr sz="1400" dirty="0">
                        <a:latin typeface="+mj-lt"/>
                      </a:endParaRPr>
                    </a:p>
                  </a:txBody>
                  <a:tcPr marL="0"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a:solidFill>
                        <a:srgbClr val="535353"/>
                      </a:solidFill>
                    </a:lnT>
                    <a:lnB w="12700">
                      <a:solidFill>
                        <a:srgbClr val="535353"/>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Nanjing, China</a:t>
                      </a:r>
                    </a:p>
                  </a:txBody>
                  <a:tcPr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cap="flat" cmpd="sng" algn="ctr">
                      <a:solidFill>
                        <a:srgbClr val="535353"/>
                      </a:solidFill>
                      <a:prstDash val="solid"/>
                      <a:round/>
                      <a:headEnd type="none" w="med" len="med"/>
                      <a:tailEnd type="none" w="med" len="med"/>
                    </a:lnT>
                    <a:lnB w="12700">
                      <a:solidFill>
                        <a:srgbClr val="535353"/>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solidFill>
                            <a:schemeClr val="tx1"/>
                          </a:solidFill>
                          <a:latin typeface="+mn-lt"/>
                          <a:ea typeface="+mn-ea"/>
                          <a:cs typeface="+mn-cs"/>
                        </a:rPr>
                        <a:t>jichenhe@huawei.com</a:t>
                      </a: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12700" cap="flat" cmpd="sng" algn="ctr">
                      <a:solidFill>
                        <a:srgbClr val="535353"/>
                      </a:solidFill>
                      <a:prstDash val="solid"/>
                      <a:round/>
                      <a:headEnd type="none" w="med" len="med"/>
                      <a:tailEnd type="none" w="med" len="med"/>
                    </a:lnT>
                    <a:lnB w="12700" cap="flat" cmpd="sng" algn="ctr">
                      <a:solidFill>
                        <a:srgbClr val="535353"/>
                      </a:solidFill>
                      <a:prstDash val="solid"/>
                      <a:round/>
                      <a:headEnd type="none" w="med" len="med"/>
                      <a:tailEnd type="none" w="med" len="med"/>
                    </a:lnB>
                    <a:noFill/>
                  </a:tcPr>
                </a:tc>
                <a:extLst>
                  <a:ext uri="{0D108BD9-81ED-4DB2-BD59-A6C34878D82A}">
                    <a16:rowId xmlns="" xmlns:a16="http://schemas.microsoft.com/office/drawing/2014/main" val="10002"/>
                  </a:ext>
                </a:extLst>
              </a:tr>
              <a:tr h="493159">
                <a:tc>
                  <a:txBody>
                    <a:bodyPr/>
                    <a:lstStyle/>
                    <a:p>
                      <a:pPr algn="l"/>
                      <a:endParaRPr lang="en-US" altLang="zh-CN" sz="1400" kern="1200" dirty="0">
                        <a:solidFill>
                          <a:schemeClr val="tx1"/>
                        </a:solidFill>
                        <a:latin typeface="+mn-lt"/>
                        <a:ea typeface="+mn-ea"/>
                        <a:cs typeface="+mn-cs"/>
                      </a:endParaRPr>
                    </a:p>
                  </a:txBody>
                  <a:tcPr marR="0" marT="0" marB="0" anchor="ctr" horzOverflow="overflow">
                    <a:lnL w="25400">
                      <a:solidFill>
                        <a:srgbClr val="535353"/>
                      </a:solidFill>
                    </a:lnL>
                    <a:lnR w="12700">
                      <a:solidFill>
                        <a:srgbClr val="535353"/>
                      </a:solidFill>
                    </a:lnR>
                    <a:lnT w="12700" cap="flat" cmpd="sng" algn="ctr">
                      <a:solidFill>
                        <a:srgbClr val="535353"/>
                      </a:solidFill>
                      <a:prstDash val="solid"/>
                      <a:round/>
                      <a:headEnd type="none" w="med" len="med"/>
                      <a:tailEnd type="none" w="med" len="med"/>
                    </a:lnT>
                    <a:lnB w="12700">
                      <a:solidFill>
                        <a:srgbClr val="535353"/>
                      </a:solidFill>
                    </a:lnB>
                    <a:noFill/>
                  </a:tcPr>
                </a:tc>
                <a:tc vMerge="1">
                  <a:txBody>
                    <a:bodyPr/>
                    <a:lstStyle/>
                    <a:p>
                      <a:pPr algn="l"/>
                      <a:endParaRPr sz="1400" dirty="0">
                        <a:latin typeface="+mj-lt"/>
                      </a:endParaRPr>
                    </a:p>
                  </a:txBody>
                  <a:tcPr marL="0" marR="0" marT="0" marB="0" anchor="ctr" horzOverflow="overflow">
                    <a:lnL w="12700">
                      <a:solidFill>
                        <a:srgbClr val="535353"/>
                      </a:solidFill>
                    </a:lnL>
                    <a:lnR w="12700">
                      <a:solidFill>
                        <a:srgbClr val="535353"/>
                      </a:solidFill>
                    </a:lnR>
                    <a:lnT w="12700">
                      <a:solidFill>
                        <a:srgbClr val="535353"/>
                      </a:solidFill>
                    </a:lnT>
                    <a:lnB w="12700">
                      <a:solidFill>
                        <a:srgbClr val="535353"/>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cap="flat" cmpd="sng" algn="ctr">
                      <a:solidFill>
                        <a:srgbClr val="535353"/>
                      </a:solidFill>
                      <a:prstDash val="solid"/>
                      <a:round/>
                      <a:headEnd type="none" w="med" len="med"/>
                      <a:tailEnd type="none" w="med" len="med"/>
                    </a:lnT>
                    <a:lnB w="12700">
                      <a:solidFill>
                        <a:srgbClr val="535353"/>
                      </a:solidFill>
                    </a:lnB>
                    <a:noFill/>
                  </a:tcPr>
                </a:tc>
                <a:tc>
                  <a:txBody>
                    <a:bodyPr/>
                    <a:lstStyle/>
                    <a:p>
                      <a:pPr algn="l">
                        <a:defRPr sz="1800"/>
                      </a:pPr>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12700" cap="flat" cmpd="sng" algn="ctr">
                      <a:solidFill>
                        <a:srgbClr val="535353"/>
                      </a:solidFill>
                      <a:prstDash val="solid"/>
                      <a:round/>
                      <a:headEnd type="none" w="med" len="med"/>
                      <a:tailEnd type="none" w="med" len="med"/>
                    </a:lnT>
                    <a:lnB w="12700" cap="flat" cmpd="sng" algn="ctr">
                      <a:solidFill>
                        <a:srgbClr val="535353"/>
                      </a:solidFill>
                      <a:prstDash val="solid"/>
                      <a:round/>
                      <a:headEnd type="none" w="med" len="med"/>
                      <a:tailEnd type="none" w="med" len="med"/>
                    </a:lnB>
                    <a:noFill/>
                  </a:tcPr>
                </a:tc>
                <a:extLst>
                  <a:ext uri="{0D108BD9-81ED-4DB2-BD59-A6C34878D82A}">
                    <a16:rowId xmlns="" xmlns:a16="http://schemas.microsoft.com/office/drawing/2014/main" val="10003"/>
                  </a:ext>
                </a:extLst>
              </a:tr>
              <a:tr h="493159">
                <a:tc>
                  <a:txBody>
                    <a:bodyPr/>
                    <a:lstStyle/>
                    <a:p>
                      <a:endParaRPr lang="zh-CN" altLang="en-US" sz="1400" dirty="0"/>
                    </a:p>
                  </a:txBody>
                  <a:tcPr marR="0" marT="0" marB="0" anchor="ctr" horzOverflow="overflow">
                    <a:lnL w="25400">
                      <a:solidFill>
                        <a:srgbClr val="535353"/>
                      </a:solidFill>
                    </a:lnL>
                    <a:lnR w="12700">
                      <a:solidFill>
                        <a:srgbClr val="535353"/>
                      </a:solidFill>
                    </a:lnR>
                    <a:lnT w="12700" cap="flat" cmpd="sng" algn="ctr">
                      <a:solidFill>
                        <a:srgbClr val="535353"/>
                      </a:solidFill>
                      <a:prstDash val="solid"/>
                      <a:round/>
                      <a:headEnd type="none" w="med" len="med"/>
                      <a:tailEnd type="none" w="med" len="med"/>
                    </a:lnT>
                    <a:lnB w="25400">
                      <a:solidFill>
                        <a:srgbClr val="535353"/>
                      </a:solidFill>
                    </a:lnB>
                    <a:noFill/>
                  </a:tcPr>
                </a:tc>
                <a:tc vMerge="1">
                  <a:txBody>
                    <a:bodyPr/>
                    <a:lstStyle/>
                    <a:p>
                      <a:pPr algn="l"/>
                      <a:endParaRPr sz="1400" dirty="0">
                        <a:latin typeface="+mj-lt"/>
                      </a:endParaRPr>
                    </a:p>
                  </a:txBody>
                  <a:tcPr marL="0" marR="0" marT="0" marB="0" anchor="ctr" horzOverflow="overflow">
                    <a:lnL w="12700">
                      <a:solidFill>
                        <a:srgbClr val="535353"/>
                      </a:solidFill>
                    </a:lnL>
                    <a:lnR w="12700">
                      <a:solidFill>
                        <a:srgbClr val="535353"/>
                      </a:solidFill>
                    </a:lnR>
                    <a:lnT w="12700">
                      <a:solidFill>
                        <a:srgbClr val="535353"/>
                      </a:solidFill>
                    </a:lnT>
                    <a:lnB w="25400">
                      <a:solidFill>
                        <a:srgbClr val="535353"/>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400" dirty="0" smtClean="0"/>
                    </a:p>
                  </a:txBody>
                  <a:tcPr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a:solidFill>
                        <a:srgbClr val="535353"/>
                      </a:solidFill>
                    </a:lnT>
                    <a:lnB w="25400">
                      <a:solidFill>
                        <a:srgbClr val="535353"/>
                      </a:solidFill>
                    </a:lnB>
                    <a:noFill/>
                  </a:tcPr>
                </a:tc>
                <a:tc>
                  <a:txBody>
                    <a:bodyPr/>
                    <a:lstStyle/>
                    <a:p>
                      <a:endParaRPr lang="zh-CN" altLang="en-US" sz="1400" dirty="0"/>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12700" cap="flat" cmpd="sng" algn="ctr">
                      <a:solidFill>
                        <a:srgbClr val="535353"/>
                      </a:solidFill>
                      <a:prstDash val="solid"/>
                      <a:round/>
                      <a:headEnd type="none" w="med" len="med"/>
                      <a:tailEnd type="none" w="med" len="med"/>
                    </a:lnT>
                    <a:lnB w="25400">
                      <a:solidFill>
                        <a:srgbClr val="535353"/>
                      </a:solidFill>
                    </a:lnB>
                    <a:noFill/>
                  </a:tcPr>
                </a:tc>
                <a:extLst>
                  <a:ext uri="{0D108BD9-81ED-4DB2-BD59-A6C34878D82A}">
                    <a16:rowId xmlns="" xmlns:a16="http://schemas.microsoft.com/office/drawing/2014/main" val="10004"/>
                  </a:ext>
                </a:extLst>
              </a:tr>
            </a:tbl>
          </a:graphicData>
        </a:graphic>
      </p:graphicFrame>
      <p:sp>
        <p:nvSpPr>
          <p:cNvPr id="3" name="日期占位符 2"/>
          <p:cNvSpPr>
            <a:spLocks noGrp="1"/>
          </p:cNvSpPr>
          <p:nvPr>
            <p:ph type="dt" sz="half" idx="10"/>
          </p:nvPr>
        </p:nvSpPr>
        <p:spPr>
          <a:xfrm>
            <a:off x="696913" y="332601"/>
            <a:ext cx="1182055" cy="276999"/>
          </a:xfrm>
        </p:spPr>
        <p:txBody>
          <a:bodyPr/>
          <a:lstStyle/>
          <a:p>
            <a:pPr>
              <a:defRPr/>
            </a:pPr>
            <a:r>
              <a:rPr lang="en-US" altLang="zh-CN" dirty="0" smtClean="0"/>
              <a:t>March 2021</a:t>
            </a:r>
            <a:endParaRPr lang="en-GB"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620688"/>
            <a:ext cx="8280920" cy="1159024"/>
          </a:xfrm>
        </p:spPr>
        <p:txBody>
          <a:bodyPr/>
          <a:lstStyle/>
          <a:p>
            <a:r>
              <a:rPr lang="en-US" altLang="zh-CN" dirty="0" smtClean="0"/>
              <a:t>Recall GCR </a:t>
            </a:r>
            <a:r>
              <a:rPr lang="en-US" altLang="zh-CN" dirty="0" smtClean="0"/>
              <a:t>NFRP </a:t>
            </a:r>
            <a:r>
              <a:rPr lang="en-US" altLang="zh-CN" dirty="0" smtClean="0"/>
              <a:t>feedbacks[1]</a:t>
            </a:r>
            <a:endParaRPr lang="zh-CN" altLang="en-US" dirty="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2</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182055" cy="276999"/>
          </a:xfrm>
        </p:spPr>
        <p:txBody>
          <a:bodyPr/>
          <a:lstStyle/>
          <a:p>
            <a:pPr>
              <a:defRPr/>
            </a:pPr>
            <a:r>
              <a:rPr lang="en-US" altLang="zh-CN" dirty="0" smtClean="0"/>
              <a:t>March 2021</a:t>
            </a:r>
            <a:endParaRPr lang="en-GB" altLang="en-US" dirty="0"/>
          </a:p>
        </p:txBody>
      </p:sp>
      <p:sp>
        <p:nvSpPr>
          <p:cNvPr id="8" name="矩形 7"/>
          <p:cNvSpPr/>
          <p:nvPr/>
        </p:nvSpPr>
        <p:spPr>
          <a:xfrm>
            <a:off x="179512" y="1556792"/>
            <a:ext cx="8640960" cy="584775"/>
          </a:xfrm>
          <a:prstGeom prst="rect">
            <a:avLst/>
          </a:prstGeom>
        </p:spPr>
        <p:txBody>
          <a:bodyPr wrap="square">
            <a:spAutoFit/>
          </a:bodyPr>
          <a:lstStyle/>
          <a:p>
            <a:pPr marL="742950" lvl="1" indent="-285750">
              <a:spcBef>
                <a:spcPts val="600"/>
              </a:spcBef>
              <a:spcAft>
                <a:spcPts val="600"/>
              </a:spcAft>
              <a:buFont typeface="Arial" panose="020B0604020202020204" pitchFamily="34" charset="0"/>
              <a:buChar char="•"/>
            </a:pPr>
            <a:r>
              <a:rPr lang="en-US" altLang="zh-CN" sz="1600" dirty="0"/>
              <a:t>For a typical implementation of 40MHz BW, there are up to 18 </a:t>
            </a:r>
            <a:r>
              <a:rPr lang="en-US" altLang="zh-CN" sz="1600" dirty="0" err="1"/>
              <a:t>RUs.</a:t>
            </a:r>
            <a:r>
              <a:rPr lang="en-US" altLang="zh-CN" sz="1600" dirty="0"/>
              <a:t> 4 MU-BAR Triggers are needed to solicit BAs from each group transmission, if there are 60 recipients.</a:t>
            </a:r>
          </a:p>
        </p:txBody>
      </p:sp>
      <p:pic>
        <p:nvPicPr>
          <p:cNvPr id="9" name="图片 8"/>
          <p:cNvPicPr>
            <a:picLocks noChangeAspect="1"/>
          </p:cNvPicPr>
          <p:nvPr/>
        </p:nvPicPr>
        <p:blipFill>
          <a:blip r:embed="rId3"/>
          <a:stretch>
            <a:fillRect/>
          </a:stretch>
        </p:blipFill>
        <p:spPr>
          <a:xfrm>
            <a:off x="1907704" y="2276872"/>
            <a:ext cx="5876477" cy="1516951"/>
          </a:xfrm>
          <a:prstGeom prst="rect">
            <a:avLst/>
          </a:prstGeom>
        </p:spPr>
      </p:pic>
      <p:pic>
        <p:nvPicPr>
          <p:cNvPr id="10" name="图片 9"/>
          <p:cNvPicPr>
            <a:picLocks noChangeAspect="1"/>
          </p:cNvPicPr>
          <p:nvPr/>
        </p:nvPicPr>
        <p:blipFill>
          <a:blip r:embed="rId4"/>
          <a:stretch>
            <a:fillRect/>
          </a:stretch>
        </p:blipFill>
        <p:spPr>
          <a:xfrm>
            <a:off x="1763688" y="5010999"/>
            <a:ext cx="6264696" cy="1442337"/>
          </a:xfrm>
          <a:prstGeom prst="rect">
            <a:avLst/>
          </a:prstGeom>
        </p:spPr>
      </p:pic>
      <p:sp>
        <p:nvSpPr>
          <p:cNvPr id="66" name="矩形 65"/>
          <p:cNvSpPr/>
          <p:nvPr/>
        </p:nvSpPr>
        <p:spPr>
          <a:xfrm>
            <a:off x="179512" y="4005064"/>
            <a:ext cx="8640960" cy="830997"/>
          </a:xfrm>
          <a:prstGeom prst="rect">
            <a:avLst/>
          </a:prstGeom>
        </p:spPr>
        <p:txBody>
          <a:bodyPr wrap="square">
            <a:spAutoFit/>
          </a:bodyPr>
          <a:lstStyle/>
          <a:p>
            <a:pPr marL="742950" lvl="1" indent="-285750">
              <a:spcBef>
                <a:spcPts val="600"/>
              </a:spcBef>
              <a:spcAft>
                <a:spcPts val="600"/>
              </a:spcAft>
              <a:buFont typeface="Arial" panose="020B0604020202020204" pitchFamily="34" charset="0"/>
              <a:buChar char="•"/>
            </a:pPr>
            <a:r>
              <a:rPr lang="en-US" altLang="zh-CN" sz="1600" dirty="0" smtClean="0"/>
              <a:t>By </a:t>
            </a:r>
            <a:r>
              <a:rPr lang="en-US" altLang="zh-CN" sz="1600" dirty="0" smtClean="0"/>
              <a:t>GCR NFRP, the AP </a:t>
            </a:r>
            <a:r>
              <a:rPr lang="en-US" altLang="zh-CN" sz="1600" dirty="0" smtClean="0"/>
              <a:t>would know which STAs receive all MSDUs and which STA has at least one errors. Since the AP </a:t>
            </a:r>
            <a:r>
              <a:rPr lang="en-US" altLang="zh-CN" sz="1600" dirty="0" smtClean="0"/>
              <a:t>only </a:t>
            </a:r>
            <a:r>
              <a:rPr lang="en-US" altLang="zh-CN" sz="1600" dirty="0" smtClean="0"/>
              <a:t>need to solicit BAs from a small fraction of </a:t>
            </a:r>
            <a:r>
              <a:rPr lang="en-US" altLang="zh-CN" sz="1600" dirty="0" smtClean="0"/>
              <a:t>recipients, BA signaling overhead can be reduced(by about 40% when MF=0 and about 60% when MF = 1).</a:t>
            </a:r>
            <a:endParaRPr lang="en-US" altLang="zh-CN" sz="1600" dirty="0"/>
          </a:p>
        </p:txBody>
      </p:sp>
    </p:spTree>
    <p:extLst>
      <p:ext uri="{BB962C8B-B14F-4D97-AF65-F5344CB8AC3E}">
        <p14:creationId xmlns:p14="http://schemas.microsoft.com/office/powerpoint/2010/main" val="1225137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620688"/>
            <a:ext cx="8280920" cy="1159024"/>
          </a:xfrm>
        </p:spPr>
        <p:txBody>
          <a:bodyPr/>
          <a:lstStyle/>
          <a:p>
            <a:r>
              <a:rPr lang="en-US" altLang="zh-CN" dirty="0" smtClean="0"/>
              <a:t>Use cases - VR training/education</a:t>
            </a:r>
            <a:endParaRPr lang="zh-CN" altLang="en-US" dirty="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3</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182055" cy="276999"/>
          </a:xfrm>
        </p:spPr>
        <p:txBody>
          <a:bodyPr/>
          <a:lstStyle/>
          <a:p>
            <a:pPr>
              <a:defRPr/>
            </a:pPr>
            <a:r>
              <a:rPr lang="en-US" altLang="zh-CN" dirty="0" smtClean="0"/>
              <a:t>March 2021</a:t>
            </a:r>
            <a:endParaRPr lang="en-GB" altLang="en-US" dirty="0"/>
          </a:p>
        </p:txBody>
      </p:sp>
      <p:sp>
        <p:nvSpPr>
          <p:cNvPr id="32" name="矩形 31"/>
          <p:cNvSpPr/>
          <p:nvPr/>
        </p:nvSpPr>
        <p:spPr>
          <a:xfrm>
            <a:off x="683568" y="3861048"/>
            <a:ext cx="3672408" cy="2616101"/>
          </a:xfrm>
          <a:prstGeom prst="rect">
            <a:avLst/>
          </a:prstGeom>
        </p:spPr>
        <p:txBody>
          <a:bodyPr wrap="square">
            <a:spAutoFit/>
          </a:bodyPr>
          <a:lstStyle/>
          <a:p>
            <a:pPr>
              <a:spcBef>
                <a:spcPts val="600"/>
              </a:spcBef>
              <a:spcAft>
                <a:spcPts val="600"/>
              </a:spcAft>
            </a:pPr>
            <a:r>
              <a:rPr lang="en-US" altLang="zh-CN" sz="1600" dirty="0" smtClean="0"/>
              <a:t>Scenario:</a:t>
            </a:r>
          </a:p>
          <a:p>
            <a:pPr marL="285750" indent="-285750">
              <a:spcBef>
                <a:spcPts val="600"/>
              </a:spcBef>
              <a:spcAft>
                <a:spcPts val="600"/>
              </a:spcAft>
              <a:buFont typeface="Arial" panose="020B0604020202020204" pitchFamily="34" charset="0"/>
              <a:buChar char="•"/>
            </a:pPr>
            <a:r>
              <a:rPr lang="en-US" altLang="zh-CN" sz="1600" dirty="0" smtClean="0"/>
              <a:t>VR </a:t>
            </a:r>
            <a:r>
              <a:rPr lang="en-US" altLang="zh-CN" sz="1600" dirty="0" smtClean="0"/>
              <a:t>training and VR education are emerging  in many areas: colleges, vocational training, popular science shows etc. </a:t>
            </a:r>
          </a:p>
          <a:p>
            <a:pPr marL="285750" indent="-285750">
              <a:spcBef>
                <a:spcPts val="600"/>
              </a:spcBef>
              <a:spcAft>
                <a:spcPts val="600"/>
              </a:spcAft>
              <a:buFont typeface="Arial" panose="020B0604020202020204" pitchFamily="34" charset="0"/>
              <a:buChar char="•"/>
            </a:pPr>
            <a:r>
              <a:rPr lang="en-US" altLang="zh-CN" sz="1600" dirty="0" smtClean="0"/>
              <a:t>In implementation, APs </a:t>
            </a:r>
            <a:r>
              <a:rPr lang="en-US" altLang="zh-CN" sz="1600" dirty="0" smtClean="0"/>
              <a:t>and VR helmets would be chosen deliberately, and those devices supporting multicast features would be more competitive </a:t>
            </a:r>
            <a:endParaRPr lang="zh-CN" altLang="en-US" sz="1600" dirty="0"/>
          </a:p>
        </p:txBody>
      </p:sp>
      <p:pic>
        <p:nvPicPr>
          <p:cNvPr id="11" name="图片 10"/>
          <p:cNvPicPr>
            <a:picLocks noChangeAspect="1"/>
          </p:cNvPicPr>
          <p:nvPr/>
        </p:nvPicPr>
        <p:blipFill>
          <a:blip r:embed="rId3"/>
          <a:stretch>
            <a:fillRect/>
          </a:stretch>
        </p:blipFill>
        <p:spPr>
          <a:xfrm>
            <a:off x="899591" y="1844824"/>
            <a:ext cx="3215220" cy="1512168"/>
          </a:xfrm>
          <a:prstGeom prst="rect">
            <a:avLst/>
          </a:prstGeom>
        </p:spPr>
      </p:pic>
      <p:sp>
        <p:nvSpPr>
          <p:cNvPr id="12" name="矩形 11"/>
          <p:cNvSpPr/>
          <p:nvPr/>
        </p:nvSpPr>
        <p:spPr>
          <a:xfrm>
            <a:off x="1259632" y="3429000"/>
            <a:ext cx="2287806" cy="276999"/>
          </a:xfrm>
          <a:prstGeom prst="rect">
            <a:avLst/>
          </a:prstGeom>
        </p:spPr>
        <p:txBody>
          <a:bodyPr wrap="none">
            <a:spAutoFit/>
          </a:bodyPr>
          <a:lstStyle/>
          <a:p>
            <a:r>
              <a:rPr lang="en-US" altLang="zh-CN" dirty="0" smtClean="0"/>
              <a:t>VR training in a driving </a:t>
            </a:r>
            <a:r>
              <a:rPr lang="en-US" altLang="zh-CN" dirty="0" smtClean="0"/>
              <a:t>school[2]</a:t>
            </a:r>
            <a:endParaRPr lang="en-US" altLang="zh-CN" dirty="0" smtClean="0"/>
          </a:p>
        </p:txBody>
      </p:sp>
      <p:pic>
        <p:nvPicPr>
          <p:cNvPr id="7" name="图片 6"/>
          <p:cNvPicPr>
            <a:picLocks noChangeAspect="1"/>
          </p:cNvPicPr>
          <p:nvPr/>
        </p:nvPicPr>
        <p:blipFill>
          <a:blip r:embed="rId4"/>
          <a:stretch>
            <a:fillRect/>
          </a:stretch>
        </p:blipFill>
        <p:spPr>
          <a:xfrm>
            <a:off x="4932040" y="1844824"/>
            <a:ext cx="3343437" cy="1771486"/>
          </a:xfrm>
          <a:prstGeom prst="rect">
            <a:avLst/>
          </a:prstGeom>
        </p:spPr>
      </p:pic>
      <p:sp>
        <p:nvSpPr>
          <p:cNvPr id="13" name="文本框 12"/>
          <p:cNvSpPr txBox="1"/>
          <p:nvPr/>
        </p:nvSpPr>
        <p:spPr>
          <a:xfrm>
            <a:off x="5940152" y="1916832"/>
            <a:ext cx="1080120" cy="276999"/>
          </a:xfrm>
          <a:prstGeom prst="rect">
            <a:avLst/>
          </a:prstGeom>
          <a:noFill/>
        </p:spPr>
        <p:txBody>
          <a:bodyPr wrap="square" rtlCol="0">
            <a:spAutoFit/>
          </a:bodyPr>
          <a:lstStyle/>
          <a:p>
            <a:r>
              <a:rPr lang="en-US" altLang="zh-CN" dirty="0"/>
              <a:t>l</a:t>
            </a:r>
            <a:r>
              <a:rPr lang="en-US" altLang="zh-CN" dirty="0" smtClean="0"/>
              <a:t>ocal subnet</a:t>
            </a:r>
            <a:endParaRPr lang="zh-CN" altLang="en-US" dirty="0"/>
          </a:p>
        </p:txBody>
      </p:sp>
      <p:sp>
        <p:nvSpPr>
          <p:cNvPr id="16" name="矩形 15"/>
          <p:cNvSpPr/>
          <p:nvPr/>
        </p:nvSpPr>
        <p:spPr>
          <a:xfrm>
            <a:off x="4932040" y="3861048"/>
            <a:ext cx="3600399" cy="2523768"/>
          </a:xfrm>
          <a:prstGeom prst="rect">
            <a:avLst/>
          </a:prstGeom>
        </p:spPr>
        <p:txBody>
          <a:bodyPr wrap="square">
            <a:spAutoFit/>
          </a:bodyPr>
          <a:lstStyle/>
          <a:p>
            <a:pPr>
              <a:spcBef>
                <a:spcPts val="600"/>
              </a:spcBef>
              <a:spcAft>
                <a:spcPts val="600"/>
              </a:spcAft>
            </a:pPr>
            <a:r>
              <a:rPr lang="en-US" altLang="zh-CN" sz="1600" dirty="0" smtClean="0"/>
              <a:t>Topology:</a:t>
            </a:r>
          </a:p>
          <a:p>
            <a:pPr marL="285750" indent="-285750">
              <a:spcBef>
                <a:spcPts val="600"/>
              </a:spcBef>
              <a:spcAft>
                <a:spcPts val="600"/>
              </a:spcAft>
              <a:buFont typeface="Arial" panose="020B0604020202020204" pitchFamily="34" charset="0"/>
              <a:buChar char="•"/>
            </a:pPr>
            <a:r>
              <a:rPr lang="en-US" altLang="zh-CN" sz="1600" dirty="0" smtClean="0"/>
              <a:t>VR </a:t>
            </a:r>
            <a:r>
              <a:rPr lang="en-US" altLang="zh-CN" sz="1600" dirty="0" smtClean="0"/>
              <a:t>streaming servers are usually within a local subnet and the VR streams </a:t>
            </a:r>
            <a:r>
              <a:rPr lang="en-US" altLang="zh-CN" sz="1600" dirty="0" smtClean="0"/>
              <a:t>would not across the gateway or any router.</a:t>
            </a:r>
          </a:p>
          <a:p>
            <a:pPr marL="285750" indent="-285750">
              <a:spcBef>
                <a:spcPts val="600"/>
              </a:spcBef>
              <a:spcAft>
                <a:spcPts val="600"/>
              </a:spcAft>
              <a:buFont typeface="Arial" panose="020B0604020202020204" pitchFamily="34" charset="0"/>
              <a:buChar char="•"/>
            </a:pPr>
            <a:r>
              <a:rPr lang="en-US" altLang="zh-CN" sz="1600" dirty="0" smtClean="0"/>
              <a:t>VR streams are </a:t>
            </a:r>
            <a:r>
              <a:rPr lang="en-US" altLang="zh-CN" sz="1600" dirty="0" smtClean="0"/>
              <a:t>downlink, from the VR server to multiple VR helmets.</a:t>
            </a:r>
          </a:p>
          <a:p>
            <a:pPr marL="285750" indent="-285750">
              <a:spcBef>
                <a:spcPts val="600"/>
              </a:spcBef>
              <a:spcAft>
                <a:spcPts val="600"/>
              </a:spcAft>
              <a:buFont typeface="Arial" panose="020B0604020202020204" pitchFamily="34" charset="0"/>
              <a:buChar char="•"/>
            </a:pPr>
            <a:endParaRPr lang="zh-CN" altLang="en-US" sz="1600" dirty="0"/>
          </a:p>
        </p:txBody>
      </p:sp>
    </p:spTree>
    <p:extLst>
      <p:ext uri="{BB962C8B-B14F-4D97-AF65-F5344CB8AC3E}">
        <p14:creationId xmlns:p14="http://schemas.microsoft.com/office/powerpoint/2010/main" val="1276552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620688"/>
            <a:ext cx="8280920" cy="1159024"/>
          </a:xfrm>
        </p:spPr>
        <p:txBody>
          <a:bodyPr/>
          <a:lstStyle/>
          <a:p>
            <a:r>
              <a:rPr lang="en-US" altLang="zh-CN" dirty="0" smtClean="0"/>
              <a:t>Use </a:t>
            </a:r>
            <a:r>
              <a:rPr lang="en-US" altLang="zh-CN" dirty="0" smtClean="0"/>
              <a:t>cases – Intelligent screen</a:t>
            </a:r>
            <a:endParaRPr lang="zh-CN" altLang="en-US" dirty="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4</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182055" cy="276999"/>
          </a:xfrm>
        </p:spPr>
        <p:txBody>
          <a:bodyPr/>
          <a:lstStyle/>
          <a:p>
            <a:pPr>
              <a:defRPr/>
            </a:pPr>
            <a:r>
              <a:rPr lang="en-US" altLang="zh-CN" dirty="0" smtClean="0"/>
              <a:t>March 2021</a:t>
            </a:r>
            <a:endParaRPr lang="en-GB" altLang="en-US" dirty="0"/>
          </a:p>
        </p:txBody>
      </p:sp>
      <p:pic>
        <p:nvPicPr>
          <p:cNvPr id="1028" name="Picture 4" descr="https://i2.kknews.cc/SIG=31ilr23/ctp-vzntr/p854o158s5q944p389rn07p4qn7o24q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7" y="1671191"/>
            <a:ext cx="2996815" cy="1901825"/>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971600" y="3615407"/>
            <a:ext cx="2739853" cy="276999"/>
          </a:xfrm>
          <a:prstGeom prst="rect">
            <a:avLst/>
          </a:prstGeom>
        </p:spPr>
        <p:txBody>
          <a:bodyPr wrap="none">
            <a:spAutoFit/>
          </a:bodyPr>
          <a:lstStyle/>
          <a:p>
            <a:r>
              <a:rPr lang="en-US" altLang="zh-CN" dirty="0" err="1" smtClean="0"/>
              <a:t>Iscreen</a:t>
            </a:r>
            <a:r>
              <a:rPr lang="en-US" altLang="zh-CN" dirty="0" smtClean="0"/>
              <a:t>: screen sharing and </a:t>
            </a:r>
            <a:r>
              <a:rPr lang="en-US" altLang="zh-CN" dirty="0" smtClean="0"/>
              <a:t>interaction[3]</a:t>
            </a:r>
            <a:endParaRPr lang="en-US" altLang="zh-CN" dirty="0" smtClean="0"/>
          </a:p>
        </p:txBody>
      </p:sp>
      <p:sp>
        <p:nvSpPr>
          <p:cNvPr id="14" name="矩形 13"/>
          <p:cNvSpPr/>
          <p:nvPr/>
        </p:nvSpPr>
        <p:spPr>
          <a:xfrm>
            <a:off x="683568" y="3991123"/>
            <a:ext cx="3672408" cy="2462213"/>
          </a:xfrm>
          <a:prstGeom prst="rect">
            <a:avLst/>
          </a:prstGeom>
        </p:spPr>
        <p:txBody>
          <a:bodyPr wrap="square">
            <a:spAutoFit/>
          </a:bodyPr>
          <a:lstStyle/>
          <a:p>
            <a:pPr>
              <a:spcBef>
                <a:spcPts val="600"/>
              </a:spcBef>
              <a:spcAft>
                <a:spcPts val="600"/>
              </a:spcAft>
            </a:pPr>
            <a:r>
              <a:rPr lang="en-US" altLang="zh-CN" sz="1600" dirty="0" smtClean="0"/>
              <a:t>Scenario:</a:t>
            </a:r>
          </a:p>
          <a:p>
            <a:pPr marL="285750" indent="-285750">
              <a:spcBef>
                <a:spcPts val="600"/>
              </a:spcBef>
              <a:spcAft>
                <a:spcPts val="600"/>
              </a:spcAft>
              <a:buFont typeface="Arial" panose="020B0604020202020204" pitchFamily="34" charset="0"/>
              <a:buChar char="•"/>
            </a:pPr>
            <a:r>
              <a:rPr lang="en-US" altLang="zh-CN" sz="1600" dirty="0" smtClean="0"/>
              <a:t>Intelligent screens are very popular in multimedia classrooms/meeting room now: Each audient would have a pad screen in front of him or her and the screen is synchronized to the lecturer’s screen. So the audients don’t have to peer at the projector’s screen from the back rows.</a:t>
            </a:r>
            <a:endParaRPr lang="en-US" altLang="zh-CN" sz="1600" dirty="0" smtClean="0"/>
          </a:p>
        </p:txBody>
      </p:sp>
      <p:pic>
        <p:nvPicPr>
          <p:cNvPr id="1024" name="图片 1023"/>
          <p:cNvPicPr>
            <a:picLocks noChangeAspect="1"/>
          </p:cNvPicPr>
          <p:nvPr/>
        </p:nvPicPr>
        <p:blipFill>
          <a:blip r:embed="rId4"/>
          <a:stretch>
            <a:fillRect/>
          </a:stretch>
        </p:blipFill>
        <p:spPr>
          <a:xfrm>
            <a:off x="5220072" y="1772816"/>
            <a:ext cx="3049012" cy="1897234"/>
          </a:xfrm>
          <a:prstGeom prst="rect">
            <a:avLst/>
          </a:prstGeom>
        </p:spPr>
      </p:pic>
      <p:sp>
        <p:nvSpPr>
          <p:cNvPr id="67" name="矩形 66"/>
          <p:cNvSpPr/>
          <p:nvPr/>
        </p:nvSpPr>
        <p:spPr>
          <a:xfrm>
            <a:off x="4932040" y="3933056"/>
            <a:ext cx="3600399" cy="2769989"/>
          </a:xfrm>
          <a:prstGeom prst="rect">
            <a:avLst/>
          </a:prstGeom>
        </p:spPr>
        <p:txBody>
          <a:bodyPr wrap="square">
            <a:spAutoFit/>
          </a:bodyPr>
          <a:lstStyle/>
          <a:p>
            <a:pPr>
              <a:spcBef>
                <a:spcPts val="600"/>
              </a:spcBef>
              <a:spcAft>
                <a:spcPts val="600"/>
              </a:spcAft>
            </a:pPr>
            <a:r>
              <a:rPr lang="en-US" altLang="zh-CN" sz="1600" dirty="0" smtClean="0"/>
              <a:t>Topology:</a:t>
            </a:r>
          </a:p>
          <a:p>
            <a:pPr marL="285750" indent="-285750">
              <a:spcBef>
                <a:spcPts val="600"/>
              </a:spcBef>
              <a:spcAft>
                <a:spcPts val="600"/>
              </a:spcAft>
              <a:buFont typeface="Arial" panose="020B0604020202020204" pitchFamily="34" charset="0"/>
              <a:buChar char="•"/>
            </a:pPr>
            <a:r>
              <a:rPr lang="en-US" altLang="zh-CN" sz="1600" dirty="0" smtClean="0"/>
              <a:t>The devices (AP, PAD and PC) in those scenarios are usually </a:t>
            </a:r>
            <a:r>
              <a:rPr lang="en-US" altLang="zh-CN" sz="1600" dirty="0" smtClean="0"/>
              <a:t>chosen </a:t>
            </a:r>
            <a:r>
              <a:rPr lang="en-US" altLang="zh-CN" sz="1600" dirty="0"/>
              <a:t>deliberately </a:t>
            </a:r>
            <a:endParaRPr lang="en-US" altLang="zh-CN" sz="1600" dirty="0" smtClean="0"/>
          </a:p>
          <a:p>
            <a:pPr marL="285750" indent="-285750">
              <a:spcBef>
                <a:spcPts val="600"/>
              </a:spcBef>
              <a:spcAft>
                <a:spcPts val="600"/>
              </a:spcAft>
              <a:buFont typeface="Arial" panose="020B0604020202020204" pitchFamily="34" charset="0"/>
              <a:buChar char="•"/>
            </a:pPr>
            <a:r>
              <a:rPr lang="en-US" altLang="zh-CN" sz="1600" dirty="0" smtClean="0"/>
              <a:t>The </a:t>
            </a:r>
            <a:r>
              <a:rPr lang="en-US" altLang="zh-CN" sz="1600" dirty="0" smtClean="0"/>
              <a:t>traffic stream is transmitted in a local subnet(screen sharing, interactions). An AP multicast live stream to audient’s PAD</a:t>
            </a:r>
            <a:r>
              <a:rPr lang="en-US" altLang="zh-CN" sz="1600" dirty="0" smtClean="0"/>
              <a:t>.</a:t>
            </a:r>
            <a:endParaRPr lang="en-US" altLang="zh-CN" sz="1600" dirty="0" smtClean="0"/>
          </a:p>
          <a:p>
            <a:pPr>
              <a:spcBef>
                <a:spcPts val="600"/>
              </a:spcBef>
              <a:spcAft>
                <a:spcPts val="600"/>
              </a:spcAft>
            </a:pPr>
            <a:endParaRPr lang="zh-CN" altLang="en-US" sz="1600" dirty="0"/>
          </a:p>
        </p:txBody>
      </p:sp>
    </p:spTree>
    <p:extLst>
      <p:ext uri="{BB962C8B-B14F-4D97-AF65-F5344CB8AC3E}">
        <p14:creationId xmlns:p14="http://schemas.microsoft.com/office/powerpoint/2010/main" val="234372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620688"/>
            <a:ext cx="8280920" cy="1159024"/>
          </a:xfrm>
        </p:spPr>
        <p:txBody>
          <a:bodyPr/>
          <a:lstStyle/>
          <a:p>
            <a:r>
              <a:rPr lang="en-US" altLang="zh-CN" dirty="0" smtClean="0"/>
              <a:t>Use </a:t>
            </a:r>
            <a:r>
              <a:rPr lang="en-US" altLang="zh-CN" dirty="0" smtClean="0"/>
              <a:t>cases – Industry manufacture</a:t>
            </a:r>
            <a:endParaRPr lang="zh-CN" altLang="en-US" dirty="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5</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182055" cy="276999"/>
          </a:xfrm>
        </p:spPr>
        <p:txBody>
          <a:bodyPr/>
          <a:lstStyle/>
          <a:p>
            <a:pPr>
              <a:defRPr/>
            </a:pPr>
            <a:r>
              <a:rPr lang="en-US" altLang="zh-CN" dirty="0" smtClean="0"/>
              <a:t>March 2021</a:t>
            </a:r>
            <a:endParaRPr lang="en-GB" altLang="en-US" dirty="0"/>
          </a:p>
        </p:txBody>
      </p:sp>
      <p:pic>
        <p:nvPicPr>
          <p:cNvPr id="1030" name="Picture 6" descr="https://mp.ofweek.com/Upload/News/Img/member9878/201904/wx_article_20190403183503_l5thn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28800"/>
            <a:ext cx="3096344" cy="1745994"/>
          </a:xfrm>
          <a:prstGeom prst="rect">
            <a:avLst/>
          </a:prstGeom>
          <a:noFill/>
          <a:extLst>
            <a:ext uri="{909E8E84-426E-40DD-AFC4-6F175D3DCCD1}">
              <a14:hiddenFill xmlns:a14="http://schemas.microsoft.com/office/drawing/2010/main">
                <a:solidFill>
                  <a:srgbClr val="FFFFFF"/>
                </a:solidFill>
              </a14:hiddenFill>
            </a:ext>
          </a:extLst>
        </p:spPr>
      </p:pic>
      <p:sp>
        <p:nvSpPr>
          <p:cNvPr id="29" name="矩形 28"/>
          <p:cNvSpPr/>
          <p:nvPr/>
        </p:nvSpPr>
        <p:spPr>
          <a:xfrm>
            <a:off x="1070898" y="3368025"/>
            <a:ext cx="2492990" cy="276999"/>
          </a:xfrm>
          <a:prstGeom prst="rect">
            <a:avLst/>
          </a:prstGeom>
        </p:spPr>
        <p:txBody>
          <a:bodyPr wrap="none">
            <a:spAutoFit/>
          </a:bodyPr>
          <a:lstStyle/>
          <a:p>
            <a:r>
              <a:rPr lang="en-US" altLang="zh-CN" dirty="0" smtClean="0"/>
              <a:t>Mobile phone testing and OS </a:t>
            </a:r>
            <a:r>
              <a:rPr lang="en-US" altLang="zh-CN" dirty="0" smtClean="0"/>
              <a:t>loading</a:t>
            </a:r>
            <a:endParaRPr lang="en-US" altLang="zh-CN" dirty="0" smtClean="0"/>
          </a:p>
        </p:txBody>
      </p:sp>
      <p:sp>
        <p:nvSpPr>
          <p:cNvPr id="10" name="矩形 9"/>
          <p:cNvSpPr/>
          <p:nvPr/>
        </p:nvSpPr>
        <p:spPr>
          <a:xfrm>
            <a:off x="683568" y="3717032"/>
            <a:ext cx="3672408" cy="2769989"/>
          </a:xfrm>
          <a:prstGeom prst="rect">
            <a:avLst/>
          </a:prstGeom>
        </p:spPr>
        <p:txBody>
          <a:bodyPr wrap="square">
            <a:spAutoFit/>
          </a:bodyPr>
          <a:lstStyle/>
          <a:p>
            <a:pPr>
              <a:spcBef>
                <a:spcPts val="600"/>
              </a:spcBef>
              <a:spcAft>
                <a:spcPts val="600"/>
              </a:spcAft>
            </a:pPr>
            <a:r>
              <a:rPr lang="en-US" altLang="zh-CN" sz="1600" dirty="0" smtClean="0"/>
              <a:t>Scenario:</a:t>
            </a:r>
          </a:p>
          <a:p>
            <a:pPr marL="285750" indent="-285750">
              <a:spcBef>
                <a:spcPts val="600"/>
              </a:spcBef>
              <a:spcAft>
                <a:spcPts val="600"/>
              </a:spcAft>
              <a:buFont typeface="Arial" panose="020B0604020202020204" pitchFamily="34" charset="0"/>
              <a:buChar char="•"/>
            </a:pPr>
            <a:r>
              <a:rPr lang="en-US" altLang="zh-CN" sz="1600" dirty="0" smtClean="0"/>
              <a:t>In a mobile phone factory, hundreds of phones would be put in a test chamber for pre-delivery test.</a:t>
            </a:r>
          </a:p>
          <a:p>
            <a:pPr marL="285750" indent="-285750">
              <a:spcBef>
                <a:spcPts val="600"/>
              </a:spcBef>
              <a:spcAft>
                <a:spcPts val="600"/>
              </a:spcAft>
              <a:buFont typeface="Arial" panose="020B0604020202020204" pitchFamily="34" charset="0"/>
              <a:buChar char="•"/>
            </a:pPr>
            <a:r>
              <a:rPr lang="en-US" altLang="zh-CN" sz="1600" dirty="0" smtClean="0"/>
              <a:t>In this stage, </a:t>
            </a:r>
            <a:r>
              <a:rPr lang="en-US" altLang="zh-CN" sz="1600" dirty="0"/>
              <a:t>the operating </a:t>
            </a:r>
            <a:r>
              <a:rPr lang="en-US" altLang="zh-CN" sz="1600" dirty="0" smtClean="0"/>
              <a:t>system </a:t>
            </a:r>
            <a:r>
              <a:rPr lang="en-US" altLang="zh-CN" sz="1600" dirty="0"/>
              <a:t>of </a:t>
            </a:r>
            <a:r>
              <a:rPr lang="en-US" altLang="zh-CN" sz="1600" dirty="0" smtClean="0"/>
              <a:t>each phone would </a:t>
            </a:r>
            <a:r>
              <a:rPr lang="en-US" altLang="zh-CN" sz="1600" dirty="0"/>
              <a:t>be updated from factory version to consumer version</a:t>
            </a:r>
            <a:r>
              <a:rPr lang="en-US" altLang="zh-CN" sz="1600" dirty="0" smtClean="0"/>
              <a:t>.</a:t>
            </a:r>
          </a:p>
          <a:p>
            <a:pPr marL="285750" indent="-285750">
              <a:spcBef>
                <a:spcPts val="600"/>
              </a:spcBef>
              <a:spcAft>
                <a:spcPts val="600"/>
              </a:spcAft>
              <a:buFont typeface="Arial" panose="020B0604020202020204" pitchFamily="34" charset="0"/>
              <a:buChar char="•"/>
            </a:pPr>
            <a:r>
              <a:rPr lang="en-US" altLang="zh-CN" sz="1600" dirty="0" smtClean="0"/>
              <a:t>To download such a big file, multicast is much more efficient than unicast.</a:t>
            </a:r>
            <a:endParaRPr lang="en-US" altLang="zh-CN" sz="1600" dirty="0" smtClean="0"/>
          </a:p>
        </p:txBody>
      </p:sp>
      <p:pic>
        <p:nvPicPr>
          <p:cNvPr id="11" name="图片 10"/>
          <p:cNvPicPr>
            <a:picLocks noChangeAspect="1"/>
          </p:cNvPicPr>
          <p:nvPr/>
        </p:nvPicPr>
        <p:blipFill>
          <a:blip r:embed="rId4"/>
          <a:stretch>
            <a:fillRect/>
          </a:stretch>
        </p:blipFill>
        <p:spPr>
          <a:xfrm>
            <a:off x="5076056" y="1654209"/>
            <a:ext cx="2818594" cy="1846799"/>
          </a:xfrm>
          <a:prstGeom prst="rect">
            <a:avLst/>
          </a:prstGeom>
        </p:spPr>
      </p:pic>
      <p:sp>
        <p:nvSpPr>
          <p:cNvPr id="16" name="矩形 15"/>
          <p:cNvSpPr/>
          <p:nvPr/>
        </p:nvSpPr>
        <p:spPr>
          <a:xfrm>
            <a:off x="4788024" y="3717032"/>
            <a:ext cx="3672408" cy="2277547"/>
          </a:xfrm>
          <a:prstGeom prst="rect">
            <a:avLst/>
          </a:prstGeom>
        </p:spPr>
        <p:txBody>
          <a:bodyPr wrap="square">
            <a:spAutoFit/>
          </a:bodyPr>
          <a:lstStyle/>
          <a:p>
            <a:pPr>
              <a:spcBef>
                <a:spcPts val="600"/>
              </a:spcBef>
              <a:spcAft>
                <a:spcPts val="600"/>
              </a:spcAft>
            </a:pPr>
            <a:r>
              <a:rPr lang="en-US" altLang="zh-CN" sz="1600" dirty="0" smtClean="0"/>
              <a:t>Topology</a:t>
            </a:r>
          </a:p>
          <a:p>
            <a:pPr marL="285750" indent="-285750">
              <a:spcBef>
                <a:spcPts val="600"/>
              </a:spcBef>
              <a:spcAft>
                <a:spcPts val="600"/>
              </a:spcAft>
              <a:buFont typeface="Arial" panose="020B0604020202020204" pitchFamily="34" charset="0"/>
              <a:buChar char="•"/>
            </a:pPr>
            <a:r>
              <a:rPr lang="en-US" altLang="zh-CN" sz="1600" dirty="0" smtClean="0"/>
              <a:t>An IPC is connected to an AP with cable directly.</a:t>
            </a:r>
          </a:p>
          <a:p>
            <a:pPr marL="285750" indent="-285750">
              <a:spcBef>
                <a:spcPts val="600"/>
              </a:spcBef>
              <a:spcAft>
                <a:spcPts val="600"/>
              </a:spcAft>
              <a:buFont typeface="Arial" panose="020B0604020202020204" pitchFamily="34" charset="0"/>
              <a:buChar char="•"/>
            </a:pPr>
            <a:r>
              <a:rPr lang="en-US" altLang="zh-CN" sz="1600" dirty="0" smtClean="0"/>
              <a:t>Mobile phones are put closely to each other in a chamber</a:t>
            </a:r>
            <a:endParaRPr lang="en-US" altLang="zh-CN" sz="1600" dirty="0" smtClean="0"/>
          </a:p>
          <a:p>
            <a:pPr marL="285750" indent="-285750">
              <a:spcBef>
                <a:spcPts val="600"/>
              </a:spcBef>
              <a:spcAft>
                <a:spcPts val="600"/>
              </a:spcAft>
              <a:buFont typeface="Arial" panose="020B0604020202020204" pitchFamily="34" charset="0"/>
              <a:buChar char="•"/>
            </a:pPr>
            <a:r>
              <a:rPr lang="en-US" altLang="zh-CN" sz="1600" dirty="0" smtClean="0"/>
              <a:t>Test software or OS files are multicast from IPC to mobile phones</a:t>
            </a:r>
            <a:endParaRPr lang="en-US" altLang="zh-CN" sz="1600" dirty="0" smtClean="0"/>
          </a:p>
        </p:txBody>
      </p:sp>
    </p:spTree>
    <p:extLst>
      <p:ext uri="{BB962C8B-B14F-4D97-AF65-F5344CB8AC3E}">
        <p14:creationId xmlns:p14="http://schemas.microsoft.com/office/powerpoint/2010/main" val="3409827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620688"/>
            <a:ext cx="8280920" cy="1159024"/>
          </a:xfrm>
        </p:spPr>
        <p:txBody>
          <a:bodyPr/>
          <a:lstStyle/>
          <a:p>
            <a:r>
              <a:rPr lang="en-US" altLang="zh-CN" dirty="0" smtClean="0"/>
              <a:t>Discussion on GCR </a:t>
            </a:r>
            <a:r>
              <a:rPr lang="en-US" altLang="zh-CN" dirty="0" smtClean="0"/>
              <a:t>NFRP </a:t>
            </a:r>
            <a:r>
              <a:rPr lang="en-US" altLang="zh-CN" dirty="0" smtClean="0"/>
              <a:t>acknowledgment</a:t>
            </a:r>
            <a:endParaRPr lang="zh-CN" altLang="en-US" dirty="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6</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182055" cy="276999"/>
          </a:xfrm>
        </p:spPr>
        <p:txBody>
          <a:bodyPr/>
          <a:lstStyle/>
          <a:p>
            <a:pPr>
              <a:defRPr/>
            </a:pPr>
            <a:r>
              <a:rPr lang="en-US" altLang="zh-CN" dirty="0" smtClean="0"/>
              <a:t>March 2021</a:t>
            </a:r>
            <a:endParaRPr lang="en-GB" altLang="en-US" dirty="0"/>
          </a:p>
        </p:txBody>
      </p:sp>
      <p:sp>
        <p:nvSpPr>
          <p:cNvPr id="8" name="矩形 7"/>
          <p:cNvSpPr/>
          <p:nvPr/>
        </p:nvSpPr>
        <p:spPr>
          <a:xfrm>
            <a:off x="251520" y="1628800"/>
            <a:ext cx="8352928" cy="4370427"/>
          </a:xfrm>
          <a:prstGeom prst="rect">
            <a:avLst/>
          </a:prstGeom>
        </p:spPr>
        <p:txBody>
          <a:bodyPr wrap="square">
            <a:spAutoFit/>
          </a:bodyPr>
          <a:lstStyle/>
          <a:p>
            <a:pPr lvl="1">
              <a:spcBef>
                <a:spcPts val="600"/>
              </a:spcBef>
              <a:spcAft>
                <a:spcPts val="600"/>
              </a:spcAft>
            </a:pPr>
            <a:r>
              <a:rPr lang="en-US" altLang="zh-CN" sz="1600" dirty="0" smtClean="0"/>
              <a:t>Use cases: </a:t>
            </a:r>
          </a:p>
          <a:p>
            <a:pPr marL="742950" lvl="1" indent="-285750">
              <a:spcBef>
                <a:spcPts val="600"/>
              </a:spcBef>
              <a:spcAft>
                <a:spcPts val="600"/>
              </a:spcAft>
              <a:buFont typeface="Arial" panose="020B0604020202020204" pitchFamily="34" charset="0"/>
              <a:buChar char="•"/>
            </a:pPr>
            <a:r>
              <a:rPr lang="en-US" altLang="zh-CN" sz="1600" dirty="0" smtClean="0"/>
              <a:t>It’s not so common at home that an AP multicast to many clients. However, there are a lot of application scenarios in enterprise and industry WLAN, where multicast transmissions usually occur within a local subnet(avoiding IP routing problems in WAN routers).</a:t>
            </a:r>
          </a:p>
          <a:p>
            <a:pPr marL="742950" lvl="1" indent="-285750">
              <a:spcBef>
                <a:spcPts val="600"/>
              </a:spcBef>
              <a:spcAft>
                <a:spcPts val="600"/>
              </a:spcAft>
              <a:buFont typeface="Arial" panose="020B0604020202020204" pitchFamily="34" charset="0"/>
              <a:buChar char="•"/>
            </a:pPr>
            <a:r>
              <a:rPr lang="en-US" altLang="zh-CN" sz="1600" dirty="0"/>
              <a:t>The gains of NFRP based feedbacks is getting higher as the number of recipients getting </a:t>
            </a:r>
            <a:r>
              <a:rPr lang="en-US" altLang="zh-CN" sz="1600" dirty="0" smtClean="0"/>
              <a:t>larger[1].</a:t>
            </a:r>
            <a:endParaRPr lang="en-US" altLang="zh-CN" sz="1600" dirty="0"/>
          </a:p>
          <a:p>
            <a:pPr lvl="1">
              <a:spcBef>
                <a:spcPts val="600"/>
              </a:spcBef>
              <a:spcAft>
                <a:spcPts val="600"/>
              </a:spcAft>
            </a:pPr>
            <a:r>
              <a:rPr lang="en-US" altLang="zh-CN" sz="1600" dirty="0" smtClean="0"/>
              <a:t>Supportive of basic NFRP:</a:t>
            </a:r>
          </a:p>
          <a:p>
            <a:pPr marL="742950" lvl="1" indent="-285750">
              <a:spcBef>
                <a:spcPts val="600"/>
              </a:spcBef>
              <a:spcAft>
                <a:spcPts val="600"/>
              </a:spcAft>
              <a:buFont typeface="Arial" panose="020B0604020202020204" pitchFamily="34" charset="0"/>
              <a:buChar char="•"/>
            </a:pPr>
            <a:r>
              <a:rPr lang="en-US" altLang="zh-CN" sz="1600" dirty="0" smtClean="0"/>
              <a:t>In many cases, the clients can be selected on purpose to support multicast features. So it less critical whether a feature is supported by the majority of WLAN devices on market.</a:t>
            </a:r>
          </a:p>
          <a:p>
            <a:pPr marL="742950" lvl="1" indent="-285750">
              <a:spcBef>
                <a:spcPts val="600"/>
              </a:spcBef>
              <a:spcAft>
                <a:spcPts val="600"/>
              </a:spcAft>
              <a:buFont typeface="Arial" panose="020B0604020202020204" pitchFamily="34" charset="0"/>
              <a:buChar char="•"/>
            </a:pPr>
            <a:r>
              <a:rPr lang="en-US" altLang="zh-CN" sz="1600" dirty="0" smtClean="0"/>
              <a:t>Some vendors have already support NFRP, which proofs that NFRP is doable in technique.</a:t>
            </a:r>
          </a:p>
          <a:p>
            <a:pPr marL="742950" lvl="1" indent="-285750">
              <a:spcBef>
                <a:spcPts val="600"/>
              </a:spcBef>
              <a:spcAft>
                <a:spcPts val="600"/>
              </a:spcAft>
              <a:buFont typeface="Arial" panose="020B0604020202020204" pitchFamily="34" charset="0"/>
              <a:buChar char="•"/>
            </a:pPr>
            <a:r>
              <a:rPr lang="en-US" altLang="zh-CN" sz="1600" dirty="0" smtClean="0"/>
              <a:t>Introducing GCR NFRP acknowledgment would add values to devices that support basic NFRP and have no negative effect to devices that do not support basic NFRP.</a:t>
            </a:r>
            <a:endParaRPr lang="en-US" altLang="zh-CN" sz="1600" dirty="0" smtClean="0"/>
          </a:p>
          <a:p>
            <a:pPr marL="742950" lvl="1" indent="-285750">
              <a:spcBef>
                <a:spcPts val="600"/>
              </a:spcBef>
              <a:spcAft>
                <a:spcPts val="600"/>
              </a:spcAft>
              <a:buFont typeface="Arial" panose="020B0604020202020204" pitchFamily="34" charset="0"/>
              <a:buChar char="•"/>
            </a:pPr>
            <a:endParaRPr lang="en-US" altLang="zh-CN" sz="1600" dirty="0"/>
          </a:p>
        </p:txBody>
      </p:sp>
    </p:spTree>
    <p:extLst>
      <p:ext uri="{BB962C8B-B14F-4D97-AF65-F5344CB8AC3E}">
        <p14:creationId xmlns:p14="http://schemas.microsoft.com/office/powerpoint/2010/main" val="2482092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634008"/>
            <a:ext cx="7772400" cy="1066800"/>
          </a:xfrm>
        </p:spPr>
        <p:txBody>
          <a:bodyPr/>
          <a:lstStyle/>
          <a:p>
            <a:r>
              <a:rPr lang="en-US" altLang="zh-CN" dirty="0" smtClean="0"/>
              <a:t>Summary</a:t>
            </a:r>
            <a:endParaRPr lang="zh-CN" altLang="en-US" dirty="0"/>
          </a:p>
        </p:txBody>
      </p:sp>
      <p:sp>
        <p:nvSpPr>
          <p:cNvPr id="3" name="Content Placeholder 2"/>
          <p:cNvSpPr>
            <a:spLocks noGrp="1"/>
          </p:cNvSpPr>
          <p:nvPr>
            <p:ph idx="1"/>
          </p:nvPr>
        </p:nvSpPr>
        <p:spPr>
          <a:xfrm>
            <a:off x="611560" y="1635560"/>
            <a:ext cx="7776864" cy="4745768"/>
          </a:xfrm>
        </p:spPr>
        <p:txBody>
          <a:bodyPr/>
          <a:lstStyle/>
          <a:p>
            <a:r>
              <a:rPr lang="en-US" dirty="0" smtClean="0"/>
              <a:t>We give some use cases of multicast transmission that have many recipients in real deployment</a:t>
            </a:r>
          </a:p>
          <a:p>
            <a:r>
              <a:rPr lang="en-US" dirty="0" smtClean="0"/>
              <a:t>In those cases, multicast streams are usually limited to local area network and the devices can be selected on purpose.</a:t>
            </a:r>
            <a:endParaRPr lang="en-US" dirty="0" smtClean="0"/>
          </a:p>
          <a:p>
            <a:r>
              <a:rPr lang="en-US" dirty="0" smtClean="0"/>
              <a:t>GCR NFRP would help reduce feedback overheads.</a:t>
            </a:r>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7</a:t>
            </a:fld>
            <a:endParaRPr lang="en-GB" altLang="en-US"/>
          </a:p>
        </p:txBody>
      </p:sp>
      <p:sp>
        <p:nvSpPr>
          <p:cNvPr id="7" name="日期占位符 6"/>
          <p:cNvSpPr>
            <a:spLocks noGrp="1"/>
          </p:cNvSpPr>
          <p:nvPr>
            <p:ph type="dt" sz="half" idx="10"/>
          </p:nvPr>
        </p:nvSpPr>
        <p:spPr>
          <a:xfrm>
            <a:off x="696913" y="332601"/>
            <a:ext cx="1182055" cy="276999"/>
          </a:xfrm>
        </p:spPr>
        <p:txBody>
          <a:bodyPr/>
          <a:lstStyle/>
          <a:p>
            <a:pPr>
              <a:defRPr/>
            </a:pPr>
            <a:r>
              <a:rPr lang="en-US" altLang="zh-CN" dirty="0" smtClean="0"/>
              <a:t>March 2021</a:t>
            </a:r>
            <a:endParaRPr lang="en-GB" altLang="en-US" dirty="0"/>
          </a:p>
        </p:txBody>
      </p:sp>
    </p:spTree>
    <p:extLst>
      <p:ext uri="{BB962C8B-B14F-4D97-AF65-F5344CB8AC3E}">
        <p14:creationId xmlns:p14="http://schemas.microsoft.com/office/powerpoint/2010/main" val="1733522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ltLang="zh-CN" dirty="0" smtClean="0"/>
              <a:t>Reference</a:t>
            </a:r>
            <a:endParaRPr lang="zh-CN" altLang="en-US" dirty="0"/>
          </a:p>
        </p:txBody>
      </p:sp>
      <p:sp>
        <p:nvSpPr>
          <p:cNvPr id="3" name="Content Placeholder 2"/>
          <p:cNvSpPr>
            <a:spLocks noGrp="1"/>
          </p:cNvSpPr>
          <p:nvPr>
            <p:ph idx="1"/>
          </p:nvPr>
        </p:nvSpPr>
        <p:spPr>
          <a:xfrm>
            <a:off x="771525" y="1772816"/>
            <a:ext cx="7772400" cy="4114800"/>
          </a:xfrm>
        </p:spPr>
        <p:txBody>
          <a:bodyPr/>
          <a:lstStyle/>
          <a:p>
            <a:pPr marL="0" indent="0">
              <a:buNone/>
            </a:pPr>
            <a:endParaRPr lang="en-US" altLang="zh-CN" sz="2000" dirty="0"/>
          </a:p>
          <a:p>
            <a:endParaRPr lang="zh-CN" altLang="en-US" dirty="0"/>
          </a:p>
        </p:txBody>
      </p:sp>
      <p:sp>
        <p:nvSpPr>
          <p:cNvPr id="4" name="Footer Placeholder 3"/>
          <p:cNvSpPr>
            <a:spLocks noGrp="1"/>
          </p:cNvSpPr>
          <p:nvPr>
            <p:ph type="ftr" sz="quarter" idx="11"/>
          </p:nvPr>
        </p:nvSpPr>
        <p:spPr>
          <a:xfrm>
            <a:off x="7234271" y="6475413"/>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475413"/>
            <a:ext cx="530225" cy="182562"/>
          </a:xfrm>
        </p:spPr>
        <p:txBody>
          <a:bodyPr/>
          <a:lstStyle/>
          <a:p>
            <a:pPr>
              <a:defRPr/>
            </a:pPr>
            <a:r>
              <a:rPr lang="en-GB" altLang="en-US"/>
              <a:t>Slide </a:t>
            </a:r>
            <a:fld id="{6D24465E-2B0A-4D96-BA39-EC98956D452B}" type="slidenum">
              <a:rPr lang="en-GB" altLang="en-US" smtClean="0"/>
              <a:pPr>
                <a:defRPr/>
              </a:pPr>
              <a:t>8</a:t>
            </a:fld>
            <a:endParaRPr lang="en-GB" altLang="en-US"/>
          </a:p>
        </p:txBody>
      </p:sp>
      <p:sp>
        <p:nvSpPr>
          <p:cNvPr id="7" name="日期占位符 6"/>
          <p:cNvSpPr>
            <a:spLocks noGrp="1"/>
          </p:cNvSpPr>
          <p:nvPr>
            <p:ph type="dt" sz="half" idx="10"/>
          </p:nvPr>
        </p:nvSpPr>
        <p:spPr>
          <a:xfrm>
            <a:off x="696913" y="332601"/>
            <a:ext cx="1182055" cy="276999"/>
          </a:xfrm>
        </p:spPr>
        <p:txBody>
          <a:bodyPr/>
          <a:lstStyle/>
          <a:p>
            <a:pPr>
              <a:defRPr/>
            </a:pPr>
            <a:r>
              <a:rPr lang="en-US" altLang="zh-CN" dirty="0" smtClean="0"/>
              <a:t>March 2021</a:t>
            </a:r>
            <a:endParaRPr lang="en-GB" altLang="en-US" dirty="0"/>
          </a:p>
        </p:txBody>
      </p:sp>
      <p:sp>
        <p:nvSpPr>
          <p:cNvPr id="6" name="矩形 5"/>
          <p:cNvSpPr/>
          <p:nvPr/>
        </p:nvSpPr>
        <p:spPr>
          <a:xfrm>
            <a:off x="827584" y="1844824"/>
            <a:ext cx="4546437" cy="830997"/>
          </a:xfrm>
          <a:prstGeom prst="rect">
            <a:avLst/>
          </a:prstGeom>
        </p:spPr>
        <p:txBody>
          <a:bodyPr wrap="none">
            <a:spAutoFit/>
          </a:bodyPr>
          <a:lstStyle/>
          <a:p>
            <a:r>
              <a:rPr lang="en-US" altLang="zh-CN" sz="1600" b="1" dirty="0"/>
              <a:t>[1] IEEE 802.11-15/1261r2</a:t>
            </a:r>
            <a:r>
              <a:rPr lang="en-US" altLang="zh-CN" sz="1600" dirty="0"/>
              <a:t> </a:t>
            </a:r>
            <a:endParaRPr lang="en-US" altLang="zh-CN" sz="1600" b="1" dirty="0" smtClean="0"/>
          </a:p>
          <a:p>
            <a:r>
              <a:rPr lang="en-US" altLang="zh-CN" sz="1600" b="1" dirty="0" smtClean="0"/>
              <a:t>[2] </a:t>
            </a:r>
            <a:r>
              <a:rPr lang="zh-CN" altLang="en-US" sz="1600" dirty="0">
                <a:hlinkClick r:id="rId3"/>
              </a:rPr>
              <a:t>https://www.sohu.com/a/250956802_</a:t>
            </a:r>
            <a:r>
              <a:rPr lang="zh-CN" altLang="en-US" sz="1600" dirty="0" smtClean="0">
                <a:hlinkClick r:id="rId3"/>
              </a:rPr>
              <a:t>526149</a:t>
            </a:r>
            <a:endParaRPr lang="en-US" altLang="zh-CN" sz="1600" dirty="0" smtClean="0"/>
          </a:p>
          <a:p>
            <a:r>
              <a:rPr lang="en-US" altLang="zh-CN" sz="1600" dirty="0" smtClean="0"/>
              <a:t>[3]</a:t>
            </a:r>
            <a:r>
              <a:rPr lang="zh-CN" altLang="en-US" sz="1600" dirty="0"/>
              <a:t> https://kknews.cc/zh-my/education/4beo2yq.</a:t>
            </a:r>
            <a:r>
              <a:rPr lang="zh-CN" altLang="en-US" sz="1600" dirty="0" smtClean="0"/>
              <a:t>html</a:t>
            </a:r>
            <a:endParaRPr lang="zh-CN" altLang="en-US" sz="1600" dirty="0"/>
          </a:p>
        </p:txBody>
      </p:sp>
    </p:spTree>
    <p:extLst>
      <p:ext uri="{BB962C8B-B14F-4D97-AF65-F5344CB8AC3E}">
        <p14:creationId xmlns:p14="http://schemas.microsoft.com/office/powerpoint/2010/main" val="282504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254841</TotalTime>
  <Words>825</Words>
  <Application>Microsoft Office PowerPoint</Application>
  <PresentationFormat>全屏显示(4:3)</PresentationFormat>
  <Paragraphs>115</Paragraphs>
  <Slides>8</Slides>
  <Notes>8</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8</vt:i4>
      </vt:variant>
    </vt:vector>
  </HeadingPairs>
  <TitlesOfParts>
    <vt:vector size="12" baseType="lpstr">
      <vt:lpstr>宋体</vt:lpstr>
      <vt:lpstr>Arial</vt:lpstr>
      <vt:lpstr>Times New Roman</vt:lpstr>
      <vt:lpstr>802-11-Submission</vt:lpstr>
      <vt:lpstr>GCR NRFP acknowledgment follow-up</vt:lpstr>
      <vt:lpstr>Recall GCR NFRP feedbacks[1]</vt:lpstr>
      <vt:lpstr>Use cases - VR training/education</vt:lpstr>
      <vt:lpstr>Use cases – Intelligent screen</vt:lpstr>
      <vt:lpstr>Use cases – Industry manufacture</vt:lpstr>
      <vt:lpstr>Discussion on GCR NFRP acknowledgment</vt:lpstr>
      <vt:lpstr>Summary</vt:lpstr>
      <vt:lpstr>Reference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Feedback Overhead in Group-cast Transmissions</dc:title>
  <dc:creator>Yangbo</dc:creator>
  <cp:lastModifiedBy>Yangbo (Boyce, 2012 NT Lab)</cp:lastModifiedBy>
  <cp:revision>178</cp:revision>
  <cp:lastPrinted>1998-02-10T13:28:06Z</cp:lastPrinted>
  <dcterms:created xsi:type="dcterms:W3CDTF">2004-12-02T14:01:45Z</dcterms:created>
  <dcterms:modified xsi:type="dcterms:W3CDTF">2021-03-04T12:40:41Z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TitusGUID">
    <vt:lpwstr>7abeee2e-a05f-479f-88d0-1deda3a82e9c</vt:lpwstr>
  </property>
  <property fmtid="{D5CDD505-2E9C-101B-9397-08002B2CF9AE}" pid="4" name="CTP_TimeStamp">
    <vt:lpwstr>2020-01-16 08:38:35Z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y fmtid="{D5CDD505-2E9C-101B-9397-08002B2CF9AE}" pid="9" name="_2015_ms_pID_725343">
    <vt:lpwstr>(3)NJ89qXnGj/uhLRfF/lJmTN8Ac2mPxz/G5fTuGJoGqs8xoR1bM9CLihaPmBwtepAc/nzICWW0
awKKrm2AhVB20MzyHWXj9FeFQXsAsyhV7zBgjkJ5XLD/PnEf2YWVCOOTqwaJ4jRag7VC6TlS
lyQXR1EvKzlPhTYWbVVevIWRgcbiD+/6zdl/qicfYf4uXecdrCYI6JUahNxKZ6hTuBf9ZABD
yJ4XGFO6FC8UJWFZDe</vt:lpwstr>
  </property>
  <property fmtid="{D5CDD505-2E9C-101B-9397-08002B2CF9AE}" pid="10" name="_2015_ms_pID_7253431">
    <vt:lpwstr>Ne1qmTiURYbFdYRj7RjS/TZAJgH2P2P15t1Q+M/NDN7o748Y8xwjdb
11ujV90YP+93bN08uus9PLY6c5NmZZya8KL3JiBazjYhcqi7qnLl86yh8GCu4lBaCwkTv+dG
5CdKVTskYLHc5tjwn96PexLAarLjReNYcA2bU5qxKdEmIa5mcGPpixRQra4DnKDho2Y77tpK
1H/iH00T9zV2Rj67CZ27PIGrgleByEwH/3qV</vt:lpwstr>
  </property>
  <property fmtid="{D5CDD505-2E9C-101B-9397-08002B2CF9AE}" pid="11" name="_2015_ms_pID_7253432">
    <vt:lpwstr>3SYTXpEv9fdi7acK0RvIxwo=</vt:lpwstr>
  </property>
  <property fmtid="{D5CDD505-2E9C-101B-9397-08002B2CF9AE}" pid="12" name="_readonly">
    <vt:lpwstr/>
  </property>
  <property fmtid="{D5CDD505-2E9C-101B-9397-08002B2CF9AE}" pid="13" name="_change">
    <vt:lpwstr/>
  </property>
  <property fmtid="{D5CDD505-2E9C-101B-9397-08002B2CF9AE}" pid="14" name="_full-control">
    <vt:lpwstr/>
  </property>
  <property fmtid="{D5CDD505-2E9C-101B-9397-08002B2CF9AE}" pid="15" name="sflag">
    <vt:lpwstr>1613609016</vt:lpwstr>
  </property>
</Properties>
</file>