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11" r:id="rId3"/>
    <p:sldId id="612" r:id="rId4"/>
    <p:sldId id="610" r:id="rId5"/>
    <p:sldId id="615" r:id="rId6"/>
    <p:sldId id="616" r:id="rId7"/>
    <p:sldId id="619" r:id="rId8"/>
    <p:sldId id="620" r:id="rId9"/>
    <p:sldId id="617" r:id="rId10"/>
    <p:sldId id="618" r:id="rId11"/>
    <p:sldId id="621" r:id="rId12"/>
    <p:sldId id="31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1406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802.11-21/0361r2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2021-03-02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3339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introduces </a:t>
            </a:r>
            <a:r>
              <a:rPr lang="en-US" altLang="zh-CN" kern="1200" dirty="0">
                <a:solidFill>
                  <a:schemeClr val="tx2"/>
                </a:solidFill>
              </a:rPr>
              <a:t>a mechanism for AP assisted  multi-link synchronous transmission, which would help to increase the  efficiency of synchronous transmission in some scenarios.</a:t>
            </a: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sz="2000" dirty="0"/>
              <a:t>Do you agree that a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chemeClr val="tx2"/>
                </a:solidFill>
              </a:rPr>
              <a:t>signaling </a:t>
            </a:r>
            <a:r>
              <a:rPr lang="en-US" altLang="zh-CN" sz="2000" dirty="0"/>
              <a:t>mechanism of AP assisted  </a:t>
            </a:r>
            <a:r>
              <a:rPr lang="en-US" altLang="zh-CN" sz="2000" dirty="0">
                <a:solidFill>
                  <a:schemeClr val="tx2"/>
                </a:solidFill>
              </a:rPr>
              <a:t>synchronous transmission for NSTR non-AP MLD be considered to be specified</a:t>
            </a:r>
            <a:r>
              <a:rPr lang="en-US" sz="2000" dirty="0"/>
              <a:t>?</a:t>
            </a: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534988" lvl="1" indent="-266700" algn="just">
              <a:buFont typeface="Wingdings" panose="05000000000000000000" pitchFamily="2" charset="2"/>
              <a:buChar char="§"/>
            </a:pPr>
            <a:r>
              <a:rPr lang="en-US" altLang="zh-CN" sz="2000" dirty="0"/>
              <a:t>AP assisted  </a:t>
            </a:r>
            <a:r>
              <a:rPr lang="en-US" altLang="zh-CN" sz="20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2000" dirty="0"/>
              <a:t>simultaneously uses the partial time duration of the TXOP on one link gained by one STA(STA1) of a NSTR non-AP MLD associated with an AP MLD and the partial time duration of the TXOP on another Link shared by the AP MLD with another STA(STA2) of the non-AP MLD for </a:t>
            </a:r>
            <a:r>
              <a:rPr lang="en-US" altLang="zh-CN" sz="2000" dirty="0"/>
              <a:t>UL synchronous transmission</a:t>
            </a:r>
            <a:r>
              <a:rPr lang="en-US" altLang="zh-CN" sz="2000" dirty="0">
                <a:solidFill>
                  <a:schemeClr val="tx2"/>
                </a:solidFill>
              </a:rPr>
              <a:t>.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Note:  STA1 and STA2 are operating on an NSTR pair of links for the</a:t>
            </a:r>
          </a:p>
          <a:p>
            <a:r>
              <a:rPr lang="en-US" altLang="zh-CN" sz="2000" dirty="0"/>
              <a:t>                NSTR </a:t>
            </a:r>
            <a:r>
              <a:rPr lang="en-US" altLang="zh-CN" sz="2000" dirty="0">
                <a:solidFill>
                  <a:schemeClr val="tx2"/>
                </a:solidFill>
              </a:rPr>
              <a:t>non-AP MLD.</a:t>
            </a:r>
            <a:endParaRPr lang="en-US" altLang="zh-CN" sz="2000" dirty="0"/>
          </a:p>
          <a:p>
            <a:pPr marL="744855" lvl="1" indent="-287655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  <a:p>
            <a:pPr lvl="1" algn="just"/>
            <a:endParaRPr lang="en-US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11-20-1935-19-00be-compendium-of-straw-polls-and-potential-changes-to-the-specification-framework-document-part-2</a:t>
            </a:r>
          </a:p>
          <a:p>
            <a:pPr marL="0" indent="0">
              <a:buNone/>
            </a:pPr>
            <a:r>
              <a:rPr lang="en-GB" altLang="zh-CN" b="0" dirty="0"/>
              <a:t>[2] 11-20-1730-03-00be-ul-sync-channel-access-procedure</a:t>
            </a:r>
          </a:p>
          <a:p>
            <a:pPr marL="0" indent="0">
              <a:buNone/>
            </a:pPr>
            <a:r>
              <a:rPr lang="en-US" altLang="zh-CN" b="0" dirty="0"/>
              <a:t>[3] 11-20-0613-06-00be-ap-assisted-NSTR-behavior</a:t>
            </a:r>
          </a:p>
          <a:p>
            <a:pPr marL="0" indent="0">
              <a:buNone/>
            </a:pPr>
            <a:r>
              <a:rPr lang="en-GB" altLang="zh-CN" b="0" dirty="0"/>
              <a:t>[4] 11-21-0087-05-00be-pdt-mac-triggered-su</a:t>
            </a:r>
          </a:p>
          <a:p>
            <a:pPr marL="0" indent="0">
              <a:buNone/>
            </a:pPr>
            <a:r>
              <a:rPr lang="en-US" altLang="zh-CN" b="0" dirty="0"/>
              <a:t>[5] IEEE 802.11be Draft 1.01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kern="1200" dirty="0">
                <a:solidFill>
                  <a:schemeClr val="tx2"/>
                </a:solidFill>
              </a:rPr>
              <a:t>finish their </a:t>
            </a:r>
            <a:r>
              <a:rPr lang="en-US" altLang="zh-CN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kern="1200" dirty="0">
                <a:solidFill>
                  <a:schemeClr val="tx2"/>
                </a:solidFill>
              </a:rPr>
              <a:t> procedures together and then transmit simultaneously would result in low efficiency to implement multi-link synchronous transmission in some scenarios.</a:t>
            </a:r>
          </a:p>
          <a:p>
            <a:pPr algn="just"/>
            <a:endParaRPr lang="en-US" altLang="zh-CN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This contribution introduces a mechanism for AP assisted multi-link synchronous transmission, which can save the TXOP for frame exchange and increase the  efficiency of synchronous transmission.</a:t>
            </a:r>
          </a:p>
          <a:p>
            <a:pPr algn="just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2667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dirty="0">
                <a:solidFill>
                  <a:schemeClr val="tx2"/>
                </a:solidFill>
              </a:rPr>
              <a:t>NSTR MLD Channel Access for Multi-link Synchronous Transmission</a:t>
            </a:r>
          </a:p>
          <a:p>
            <a:pPr marL="0" indent="0" algn="just">
              <a:buNone/>
            </a:pPr>
            <a:r>
              <a:rPr lang="en-US" altLang="zh-CN" sz="1400" b="0" dirty="0">
                <a:solidFill>
                  <a:schemeClr val="tx2"/>
                </a:solidFill>
              </a:rPr>
              <a:t>According to the NSTR MLD channel access procedure, the following behaviors may implement multi-link synchronous transmission.</a:t>
            </a:r>
            <a:endParaRPr lang="zh-CN" altLang="zh-CN" sz="1400" b="0" dirty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When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affiliated with the MLD reaches zero it cannot transmit and keep its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at zero if the following condition happens: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has not reached zero on a slot boundary of the link that the other STA operates.</a:t>
            </a: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The STA initiates transmission on a link when the medium is idle and the following condition is met:</a:t>
            </a:r>
            <a:endParaRPr lang="zh-CN" altLang="zh-CN" sz="1400" dirty="0"/>
          </a:p>
          <a:p>
            <a:pPr lvl="2" algn="just"/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is already zero, and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reaches zero on a slot boundary of the link that the other STA operates.</a:t>
            </a:r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4387EE4-6789-4A9F-B555-54FE4AE43090}"/>
              </a:ext>
            </a:extLst>
          </p:cNvPr>
          <p:cNvSpPr/>
          <p:nvPr/>
        </p:nvSpPr>
        <p:spPr bwMode="auto">
          <a:xfrm>
            <a:off x="5133112" y="5592379"/>
            <a:ext cx="1795525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AD92762-2E98-4FDC-9235-DAF2D39B4157}"/>
              </a:ext>
            </a:extLst>
          </p:cNvPr>
          <p:cNvSpPr/>
          <p:nvPr/>
        </p:nvSpPr>
        <p:spPr bwMode="auto">
          <a:xfrm>
            <a:off x="297015" y="4343400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D8174EAF-87C0-4CFF-A600-9D4CC2D63CEF}"/>
              </a:ext>
            </a:extLst>
          </p:cNvPr>
          <p:cNvSpPr txBox="1"/>
          <p:nvPr/>
        </p:nvSpPr>
        <p:spPr>
          <a:xfrm>
            <a:off x="158318" y="431606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 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9" name="Straight Connector 15">
            <a:extLst>
              <a:ext uri="{FF2B5EF4-FFF2-40B4-BE49-F238E27FC236}">
                <a16:creationId xmlns:a16="http://schemas.microsoft.com/office/drawing/2014/main" id="{032B21F2-AFDE-4B69-BBFF-D61C5AD3F9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959278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16">
            <a:extLst>
              <a:ext uri="{FF2B5EF4-FFF2-40B4-BE49-F238E27FC236}">
                <a16:creationId xmlns:a16="http://schemas.microsoft.com/office/drawing/2014/main" id="{F9F6CCE6-3500-4BC5-BAD2-7124E3C5E139}"/>
              </a:ext>
            </a:extLst>
          </p:cNvPr>
          <p:cNvSpPr txBox="1"/>
          <p:nvPr/>
        </p:nvSpPr>
        <p:spPr>
          <a:xfrm>
            <a:off x="429311" y="49909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51C1671E-2D83-4BB1-B946-E4D4B8C55F10}"/>
              </a:ext>
            </a:extLst>
          </p:cNvPr>
          <p:cNvSpPr txBox="1"/>
          <p:nvPr/>
        </p:nvSpPr>
        <p:spPr>
          <a:xfrm>
            <a:off x="393743" y="578410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66CF4E4-7BED-48F9-97C3-13B418F0A616}"/>
              </a:ext>
            </a:extLst>
          </p:cNvPr>
          <p:cNvSpPr/>
          <p:nvPr/>
        </p:nvSpPr>
        <p:spPr bwMode="auto">
          <a:xfrm>
            <a:off x="5106068" y="4763731"/>
            <a:ext cx="1779644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B48B980A-2F95-4DED-9A30-D8543BF94894}"/>
              </a:ext>
            </a:extLst>
          </p:cNvPr>
          <p:cNvSpPr/>
          <p:nvPr/>
        </p:nvSpPr>
        <p:spPr bwMode="auto">
          <a:xfrm>
            <a:off x="7221322" y="5132131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cxnSp>
        <p:nvCxnSpPr>
          <p:cNvPr id="14" name="Straight Connector 25">
            <a:extLst>
              <a:ext uri="{FF2B5EF4-FFF2-40B4-BE49-F238E27FC236}">
                <a16:creationId xmlns:a16="http://schemas.microsoft.com/office/drawing/2014/main" id="{43B06EFE-1170-47DA-9C97-A9B551E824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19939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2">
            <a:extLst>
              <a:ext uri="{FF2B5EF4-FFF2-40B4-BE49-F238E27FC236}">
                <a16:creationId xmlns:a16="http://schemas.microsoft.com/office/drawing/2014/main" id="{E2352A39-0CF1-406D-9FC1-1157448E119E}"/>
              </a:ext>
            </a:extLst>
          </p:cNvPr>
          <p:cNvSpPr/>
          <p:nvPr/>
        </p:nvSpPr>
        <p:spPr bwMode="auto">
          <a:xfrm>
            <a:off x="8209964" y="4371032"/>
            <a:ext cx="809348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94874C9-DFC5-4822-8E52-D3E441EC4CDA}"/>
              </a:ext>
            </a:extLst>
          </p:cNvPr>
          <p:cNvSpPr txBox="1"/>
          <p:nvPr/>
        </p:nvSpPr>
        <p:spPr>
          <a:xfrm>
            <a:off x="8322336" y="4989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B8AFFAB3-C7D9-4044-B946-6A73F9F61E87}"/>
              </a:ext>
            </a:extLst>
          </p:cNvPr>
          <p:cNvSpPr txBox="1"/>
          <p:nvPr/>
        </p:nvSpPr>
        <p:spPr>
          <a:xfrm>
            <a:off x="8343049" y="58190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6E97673-C6CE-485F-BB7F-5F62B06CFFA9}"/>
              </a:ext>
            </a:extLst>
          </p:cNvPr>
          <p:cNvCxnSpPr>
            <a:stCxn id="12" idx="3"/>
          </p:cNvCxnSpPr>
          <p:nvPr/>
        </p:nvCxnSpPr>
        <p:spPr bwMode="auto">
          <a:xfrm flipV="1">
            <a:off x="6885712" y="4942403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9BC7A4E8-D4E4-4536-84BB-2AE0F83671AB}"/>
              </a:ext>
            </a:extLst>
          </p:cNvPr>
          <p:cNvCxnSpPr/>
          <p:nvPr/>
        </p:nvCxnSpPr>
        <p:spPr bwMode="auto">
          <a:xfrm flipV="1">
            <a:off x="6901326" y="5764941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20" name="Rectangle 24">
            <a:extLst>
              <a:ext uri="{FF2B5EF4-FFF2-40B4-BE49-F238E27FC236}">
                <a16:creationId xmlns:a16="http://schemas.microsoft.com/office/drawing/2014/main" id="{0FEA00C7-0CD0-4B3B-A1E2-136807CCD668}"/>
              </a:ext>
            </a:extLst>
          </p:cNvPr>
          <p:cNvSpPr/>
          <p:nvPr/>
        </p:nvSpPr>
        <p:spPr bwMode="auto">
          <a:xfrm>
            <a:off x="7190512" y="5958816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21C38B67-7131-4ED7-AD65-061E78FCD8CF}"/>
              </a:ext>
            </a:extLst>
          </p:cNvPr>
          <p:cNvSpPr/>
          <p:nvPr/>
        </p:nvSpPr>
        <p:spPr bwMode="auto">
          <a:xfrm>
            <a:off x="1456109" y="4759523"/>
            <a:ext cx="1779643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id="{30D5F174-DCBB-40C4-9865-92E61EF04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19123"/>
              </p:ext>
            </p:extLst>
          </p:nvPr>
        </p:nvGraphicFramePr>
        <p:xfrm>
          <a:off x="4169170" y="485417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D0131FD8-6950-4A9A-8488-62E4F1577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36968"/>
              </p:ext>
            </p:extLst>
          </p:nvPr>
        </p:nvGraphicFramePr>
        <p:xfrm>
          <a:off x="3254727" y="484935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A1145455-518C-4CED-8855-2A7F28A75BAF}"/>
              </a:ext>
            </a:extLst>
          </p:cNvPr>
          <p:cNvSpPr/>
          <p:nvPr/>
        </p:nvSpPr>
        <p:spPr bwMode="auto">
          <a:xfrm>
            <a:off x="1440226" y="5592379"/>
            <a:ext cx="17955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AC26CB99-A7E2-4C3A-9E24-2C0860E60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34431"/>
              </p:ext>
            </p:extLst>
          </p:nvPr>
        </p:nvGraphicFramePr>
        <p:xfrm>
          <a:off x="3254692" y="5668579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E308269D-5915-4492-8864-437B498D5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72081"/>
              </p:ext>
            </p:extLst>
          </p:nvPr>
        </p:nvGraphicFramePr>
        <p:xfrm>
          <a:off x="4211434" y="5673400"/>
          <a:ext cx="921678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13">
            <a:extLst>
              <a:ext uri="{FF2B5EF4-FFF2-40B4-BE49-F238E27FC236}">
                <a16:creationId xmlns:a16="http://schemas.microsoft.com/office/drawing/2014/main" id="{349C7397-7CB9-4FE4-96D0-4FC3B31D507C}"/>
              </a:ext>
            </a:extLst>
          </p:cNvPr>
          <p:cNvSpPr txBox="1"/>
          <p:nvPr/>
        </p:nvSpPr>
        <p:spPr>
          <a:xfrm>
            <a:off x="8212715" y="4609700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BF8D709-D618-4D8E-9018-4B17784D5AFD}"/>
              </a:ext>
            </a:extLst>
          </p:cNvPr>
          <p:cNvSpPr txBox="1"/>
          <p:nvPr/>
        </p:nvSpPr>
        <p:spPr>
          <a:xfrm>
            <a:off x="4320727" y="4547147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E9BC381-3FD2-43F8-9866-66420E05FE6E}"/>
              </a:ext>
            </a:extLst>
          </p:cNvPr>
          <p:cNvSpPr txBox="1"/>
          <p:nvPr/>
        </p:nvSpPr>
        <p:spPr>
          <a:xfrm>
            <a:off x="3917595" y="5263441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EC38E1E-8BD1-49BB-86E0-D483D4796379}"/>
              </a:ext>
            </a:extLst>
          </p:cNvPr>
          <p:cNvSpPr txBox="1"/>
          <p:nvPr/>
        </p:nvSpPr>
        <p:spPr>
          <a:xfrm>
            <a:off x="1304409" y="5957500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FA737B5-0C1F-4F48-9295-0058F68D2EA9}"/>
              </a:ext>
            </a:extLst>
          </p:cNvPr>
          <p:cNvSpPr txBox="1"/>
          <p:nvPr/>
        </p:nvSpPr>
        <p:spPr>
          <a:xfrm>
            <a:off x="1326097" y="5081816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573AE90-C046-468F-84CD-96CDD4142DEC}"/>
              </a:ext>
            </a:extLst>
          </p:cNvPr>
          <p:cNvSpPr txBox="1"/>
          <p:nvPr/>
        </p:nvSpPr>
        <p:spPr>
          <a:xfrm>
            <a:off x="6932413" y="4639234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21EB2BD-EA6C-48A5-96FE-254F61A7172D}"/>
              </a:ext>
            </a:extLst>
          </p:cNvPr>
          <p:cNvSpPr txBox="1"/>
          <p:nvPr/>
        </p:nvSpPr>
        <p:spPr>
          <a:xfrm>
            <a:off x="6955089" y="5501619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179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879A9-348D-463A-B398-7117354E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2A114-F91B-4E4B-BA3A-CC81EF44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97" y="1752600"/>
            <a:ext cx="8276319" cy="167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kern="1200" dirty="0">
                <a:solidFill>
                  <a:schemeClr val="tx2"/>
                </a:solidFill>
              </a:rPr>
              <a:t>According to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MLD channel access procedure for Multi-link synchronous transmission</a:t>
            </a:r>
            <a:r>
              <a:rPr lang="zh-CN" altLang="en-US" sz="1600" kern="1200" dirty="0">
                <a:solidFill>
                  <a:schemeClr val="tx2"/>
                </a:solidFill>
              </a:rPr>
              <a:t>，</a:t>
            </a:r>
            <a:r>
              <a:rPr lang="en-US" altLang="zh-CN" sz="1600" kern="1200" dirty="0">
                <a:solidFill>
                  <a:schemeClr val="tx2"/>
                </a:solidFill>
              </a:rPr>
              <a:t>w</a:t>
            </a:r>
            <a:r>
              <a:rPr lang="en-GB" altLang="zh-CN" sz="1600" kern="1200" dirty="0">
                <a:solidFill>
                  <a:schemeClr val="tx2"/>
                </a:solidFill>
              </a:rPr>
              <a:t>hen the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of one STA (STA1) in the MLD reaches zero  but another STA (STA2) needs more time for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, STA1 cannot transmit MPDU and keep its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at zero. This would lead to the following 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b="1" kern="1200" dirty="0">
                <a:solidFill>
                  <a:srgbClr val="FF0000"/>
                </a:solidFill>
              </a:rPr>
              <a:t>The channel access opportunity is p</a:t>
            </a:r>
            <a:r>
              <a:rPr lang="en-US" altLang="zh-CN" sz="1600" b="1" kern="1200" dirty="0" err="1">
                <a:solidFill>
                  <a:srgbClr val="FF0000"/>
                </a:solidFill>
              </a:rPr>
              <a:t>reempted</a:t>
            </a:r>
            <a:r>
              <a:rPr lang="en-GB" altLang="zh-CN" sz="1600" b="1" kern="1200" dirty="0">
                <a:solidFill>
                  <a:srgbClr val="FF0000"/>
                </a:solidFill>
              </a:rPr>
              <a:t> by another STA(STA3) in the same link with STA</a:t>
            </a:r>
            <a:r>
              <a:rPr lang="en-US" altLang="zh-CN" sz="1600" b="1" kern="1200" dirty="0">
                <a:solidFill>
                  <a:srgbClr val="FF0000"/>
                </a:solidFill>
              </a:rPr>
              <a:t>1, therefore STA1 would lost its transmission opportunity.</a:t>
            </a:r>
            <a:endParaRPr lang="en-GB" altLang="zh-CN" sz="1600" b="1" kern="12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345823-83E0-48BF-B7AA-9A3C7C2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F64492-7DF4-4DD2-9DCC-D453CDD1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964DFD06-44A5-4A42-ABB6-EF7B4D6AA68C}"/>
              </a:ext>
            </a:extLst>
          </p:cNvPr>
          <p:cNvSpPr/>
          <p:nvPr/>
        </p:nvSpPr>
        <p:spPr bwMode="auto">
          <a:xfrm>
            <a:off x="4224275" y="5470515"/>
            <a:ext cx="2171441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A43BF2EF-A797-492F-A594-88FC7C6A1965}"/>
              </a:ext>
            </a:extLst>
          </p:cNvPr>
          <p:cNvSpPr/>
          <p:nvPr/>
        </p:nvSpPr>
        <p:spPr bwMode="auto">
          <a:xfrm>
            <a:off x="297015" y="3507992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13">
            <a:extLst>
              <a:ext uri="{FF2B5EF4-FFF2-40B4-BE49-F238E27FC236}">
                <a16:creationId xmlns:a16="http://schemas.microsoft.com/office/drawing/2014/main" id="{FC5EB712-259D-4360-950F-1B254EC44E44}"/>
              </a:ext>
            </a:extLst>
          </p:cNvPr>
          <p:cNvSpPr txBox="1"/>
          <p:nvPr/>
        </p:nvSpPr>
        <p:spPr>
          <a:xfrm>
            <a:off x="152400" y="349109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</a:t>
            </a:r>
          </a:p>
          <a:p>
            <a:pPr algn="ctr"/>
            <a:r>
              <a:rPr lang="en-US" b="1" dirty="0"/>
              <a:t>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37" name="Straight Connector 15">
            <a:extLst>
              <a:ext uri="{FF2B5EF4-FFF2-40B4-BE49-F238E27FC236}">
                <a16:creationId xmlns:a16="http://schemas.microsoft.com/office/drawing/2014/main" id="{C9F9BB8B-98B0-4B2F-8652-CEED28FE21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23870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16">
            <a:extLst>
              <a:ext uri="{FF2B5EF4-FFF2-40B4-BE49-F238E27FC236}">
                <a16:creationId xmlns:a16="http://schemas.microsoft.com/office/drawing/2014/main" id="{8CBDC2C4-620C-4626-A740-D341C0637655}"/>
              </a:ext>
            </a:extLst>
          </p:cNvPr>
          <p:cNvSpPr txBox="1"/>
          <p:nvPr/>
        </p:nvSpPr>
        <p:spPr>
          <a:xfrm>
            <a:off x="429311" y="415558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368CB28B-39B1-49FB-BD98-6ADF20E07471}"/>
              </a:ext>
            </a:extLst>
          </p:cNvPr>
          <p:cNvSpPr txBox="1"/>
          <p:nvPr/>
        </p:nvSpPr>
        <p:spPr>
          <a:xfrm>
            <a:off x="393743" y="494869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2925DE2E-996C-408A-8580-9FBAED2062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4284531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2">
            <a:extLst>
              <a:ext uri="{FF2B5EF4-FFF2-40B4-BE49-F238E27FC236}">
                <a16:creationId xmlns:a16="http://schemas.microsoft.com/office/drawing/2014/main" id="{367BE873-2308-47B3-87C3-329C3192747C}"/>
              </a:ext>
            </a:extLst>
          </p:cNvPr>
          <p:cNvSpPr/>
          <p:nvPr/>
        </p:nvSpPr>
        <p:spPr bwMode="auto">
          <a:xfrm>
            <a:off x="8209964" y="3636174"/>
            <a:ext cx="809348" cy="1851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B4735CE1-3503-4078-9D7B-F37C72D28BF6}"/>
              </a:ext>
            </a:extLst>
          </p:cNvPr>
          <p:cNvSpPr txBox="1"/>
          <p:nvPr/>
        </p:nvSpPr>
        <p:spPr>
          <a:xfrm>
            <a:off x="8322336" y="415412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15A1F77C-AFB8-401A-B3C4-0D1C40330E62}"/>
              </a:ext>
            </a:extLst>
          </p:cNvPr>
          <p:cNvSpPr txBox="1"/>
          <p:nvPr/>
        </p:nvSpPr>
        <p:spPr>
          <a:xfrm>
            <a:off x="8343049" y="498359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78FC51A3-7CE7-47D4-91CE-F5432DAB2BFA}"/>
              </a:ext>
            </a:extLst>
          </p:cNvPr>
          <p:cNvCxnSpPr/>
          <p:nvPr/>
        </p:nvCxnSpPr>
        <p:spPr bwMode="auto">
          <a:xfrm flipV="1">
            <a:off x="6400800" y="5616495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48" name="Rectangle 24">
            <a:extLst>
              <a:ext uri="{FF2B5EF4-FFF2-40B4-BE49-F238E27FC236}">
                <a16:creationId xmlns:a16="http://schemas.microsoft.com/office/drawing/2014/main" id="{4C87AEF9-ECE9-442F-AD71-95D9CEA0DB2A}"/>
              </a:ext>
            </a:extLst>
          </p:cNvPr>
          <p:cNvSpPr/>
          <p:nvPr/>
        </p:nvSpPr>
        <p:spPr bwMode="auto">
          <a:xfrm>
            <a:off x="6705600" y="5830717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4464D949-E0C7-4504-A1FB-A53B751B8DA6}"/>
              </a:ext>
            </a:extLst>
          </p:cNvPr>
          <p:cNvSpPr/>
          <p:nvPr/>
        </p:nvSpPr>
        <p:spPr bwMode="auto">
          <a:xfrm>
            <a:off x="1521145" y="3928701"/>
            <a:ext cx="19622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graphicFrame>
        <p:nvGraphicFramePr>
          <p:cNvPr id="51" name="Table 8">
            <a:extLst>
              <a:ext uri="{FF2B5EF4-FFF2-40B4-BE49-F238E27FC236}">
                <a16:creationId xmlns:a16="http://schemas.microsoft.com/office/drawing/2014/main" id="{1D82FDA1-FFDA-45DA-AEE9-93E5361F2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308"/>
              </p:ext>
            </p:extLst>
          </p:nvPr>
        </p:nvGraphicFramePr>
        <p:xfrm>
          <a:off x="3496129" y="402453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23">
            <a:extLst>
              <a:ext uri="{FF2B5EF4-FFF2-40B4-BE49-F238E27FC236}">
                <a16:creationId xmlns:a16="http://schemas.microsoft.com/office/drawing/2014/main" id="{4C71F0C1-83BC-4531-940A-4DE4C7F4A91F}"/>
              </a:ext>
            </a:extLst>
          </p:cNvPr>
          <p:cNvSpPr/>
          <p:nvPr/>
        </p:nvSpPr>
        <p:spPr bwMode="auto">
          <a:xfrm>
            <a:off x="1521145" y="4756971"/>
            <a:ext cx="172497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53" name="Table 8">
            <a:extLst>
              <a:ext uri="{FF2B5EF4-FFF2-40B4-BE49-F238E27FC236}">
                <a16:creationId xmlns:a16="http://schemas.microsoft.com/office/drawing/2014/main" id="{70149311-3EE2-48E3-A27A-250DA3DA6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45224"/>
              </p:ext>
            </p:extLst>
          </p:nvPr>
        </p:nvGraphicFramePr>
        <p:xfrm>
          <a:off x="3254692" y="4833171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TextBox 13">
            <a:extLst>
              <a:ext uri="{FF2B5EF4-FFF2-40B4-BE49-F238E27FC236}">
                <a16:creationId xmlns:a16="http://schemas.microsoft.com/office/drawing/2014/main" id="{B58B2AA2-931B-4080-91B0-5014203FD6C1}"/>
              </a:ext>
            </a:extLst>
          </p:cNvPr>
          <p:cNvSpPr txBox="1"/>
          <p:nvPr/>
        </p:nvSpPr>
        <p:spPr>
          <a:xfrm>
            <a:off x="8212715" y="3774292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44CB1A84-1087-4D28-9F8F-940406B8A94E}"/>
              </a:ext>
            </a:extLst>
          </p:cNvPr>
          <p:cNvSpPr txBox="1"/>
          <p:nvPr/>
        </p:nvSpPr>
        <p:spPr>
          <a:xfrm>
            <a:off x="3591104" y="3597960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85FA68A-B2DE-4632-9483-6067F4D1C9A7}"/>
              </a:ext>
            </a:extLst>
          </p:cNvPr>
          <p:cNvSpPr txBox="1"/>
          <p:nvPr/>
        </p:nvSpPr>
        <p:spPr>
          <a:xfrm>
            <a:off x="3334686" y="4517163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cxnSp>
        <p:nvCxnSpPr>
          <p:cNvPr id="58" name="Straight Connector 15">
            <a:extLst>
              <a:ext uri="{FF2B5EF4-FFF2-40B4-BE49-F238E27FC236}">
                <a16:creationId xmlns:a16="http://schemas.microsoft.com/office/drawing/2014/main" id="{AE3602A9-684B-4F10-956D-2C829DB00625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830717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76CD9799-D3E1-4243-83F3-8DDA77C443D0}"/>
              </a:ext>
            </a:extLst>
          </p:cNvPr>
          <p:cNvSpPr txBox="1"/>
          <p:nvPr/>
        </p:nvSpPr>
        <p:spPr>
          <a:xfrm>
            <a:off x="1552853" y="426999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25C1E1-6DEF-4A35-8D85-797ECD14A125}"/>
              </a:ext>
            </a:extLst>
          </p:cNvPr>
          <p:cNvSpPr txBox="1"/>
          <p:nvPr/>
        </p:nvSpPr>
        <p:spPr>
          <a:xfrm>
            <a:off x="1537776" y="5096618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graphicFrame>
        <p:nvGraphicFramePr>
          <p:cNvPr id="61" name="Table 8">
            <a:extLst>
              <a:ext uri="{FF2B5EF4-FFF2-40B4-BE49-F238E27FC236}">
                <a16:creationId xmlns:a16="http://schemas.microsoft.com/office/drawing/2014/main" id="{DDA90997-82D5-4CC9-8571-AD343C4C5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69675"/>
              </p:ext>
            </p:extLst>
          </p:nvPr>
        </p:nvGraphicFramePr>
        <p:xfrm>
          <a:off x="3276600" y="5578186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文本框 61">
            <a:extLst>
              <a:ext uri="{FF2B5EF4-FFF2-40B4-BE49-F238E27FC236}">
                <a16:creationId xmlns:a16="http://schemas.microsoft.com/office/drawing/2014/main" id="{CDAE8D42-0A7E-4FA3-843E-5AEECDBDC69D}"/>
              </a:ext>
            </a:extLst>
          </p:cNvPr>
          <p:cNvSpPr txBox="1"/>
          <p:nvPr/>
        </p:nvSpPr>
        <p:spPr>
          <a:xfrm>
            <a:off x="1524000" y="582243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63" name="TextBox 17">
            <a:extLst>
              <a:ext uri="{FF2B5EF4-FFF2-40B4-BE49-F238E27FC236}">
                <a16:creationId xmlns:a16="http://schemas.microsoft.com/office/drawing/2014/main" id="{25399462-5EAF-4BBE-973C-7D0887266D14}"/>
              </a:ext>
            </a:extLst>
          </p:cNvPr>
          <p:cNvSpPr txBox="1"/>
          <p:nvPr/>
        </p:nvSpPr>
        <p:spPr>
          <a:xfrm>
            <a:off x="425522" y="57237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64" name="Rectangle 23">
            <a:extLst>
              <a:ext uri="{FF2B5EF4-FFF2-40B4-BE49-F238E27FC236}">
                <a16:creationId xmlns:a16="http://schemas.microsoft.com/office/drawing/2014/main" id="{C0C77AB9-E717-47ED-BA96-D1767E609F7F}"/>
              </a:ext>
            </a:extLst>
          </p:cNvPr>
          <p:cNvSpPr/>
          <p:nvPr/>
        </p:nvSpPr>
        <p:spPr bwMode="auto">
          <a:xfrm>
            <a:off x="4237458" y="4756608"/>
            <a:ext cx="316571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/>
              <a:t>BUSY</a:t>
            </a:r>
            <a:endParaRPr lang="en-US" dirty="0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E52D5870-2D0A-46BD-BEC6-71BB411CA8E3}"/>
              </a:ext>
            </a:extLst>
          </p:cNvPr>
          <p:cNvSpPr txBox="1"/>
          <p:nvPr/>
        </p:nvSpPr>
        <p:spPr>
          <a:xfrm>
            <a:off x="5552897" y="3447508"/>
            <a:ext cx="26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Multi-link synchronous transmission cannot been implemented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C991EEB-AD3D-4512-80C8-C07A87CBDDC1}"/>
              </a:ext>
            </a:extLst>
          </p:cNvPr>
          <p:cNvSpPr txBox="1"/>
          <p:nvPr/>
        </p:nvSpPr>
        <p:spPr>
          <a:xfrm>
            <a:off x="6589883" y="5373617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CD219A86-1A63-444B-9321-CC6D0C92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4266"/>
              </p:ext>
            </p:extLst>
          </p:nvPr>
        </p:nvGraphicFramePr>
        <p:xfrm>
          <a:off x="6425061" y="4015818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Rectangle 23">
            <a:extLst>
              <a:ext uri="{FF2B5EF4-FFF2-40B4-BE49-F238E27FC236}">
                <a16:creationId xmlns:a16="http://schemas.microsoft.com/office/drawing/2014/main" id="{B4D42F73-D9B2-40E0-83C4-11C30D918A80}"/>
              </a:ext>
            </a:extLst>
          </p:cNvPr>
          <p:cNvSpPr/>
          <p:nvPr/>
        </p:nvSpPr>
        <p:spPr bwMode="auto">
          <a:xfrm>
            <a:off x="4432360" y="3911314"/>
            <a:ext cx="2007288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167436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502FA-6AB6-4E96-870F-D999C901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9C1608-EDE1-45A1-8DCD-B322B3B3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sz="1600" kern="1200" dirty="0">
                <a:solidFill>
                  <a:schemeClr val="tx2"/>
                </a:solidFill>
              </a:rPr>
              <a:t>finish their backoff procedure together and then transmit simultaneously is not a suitable method in some scenarios to implement multi-link synchronous transmission.</a:t>
            </a:r>
          </a:p>
          <a:p>
            <a:pPr algn="just"/>
            <a:endParaRPr lang="en-US" altLang="zh-CN" sz="1600" kern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If one STA (STA1)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non-AP MLD firstly finish its backoff procedure and gains transmission opportunity but </a:t>
            </a:r>
            <a:r>
              <a:rPr lang="en-GB" altLang="zh-CN" sz="1600" dirty="0"/>
              <a:t>the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of </a:t>
            </a:r>
            <a:r>
              <a:rPr lang="en-US" altLang="zh-CN" sz="1600" kern="1200" dirty="0">
                <a:solidFill>
                  <a:schemeClr val="tx2"/>
                </a:solidFill>
              </a:rPr>
              <a:t>the other STA(STA2 in Link 2)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 the MLD doesn’t reach ZERO,  the following </a:t>
            </a:r>
            <a:r>
              <a:rPr lang="en-US" altLang="zh-CN" sz="1600" dirty="0"/>
              <a:t>behaviors</a:t>
            </a:r>
            <a:r>
              <a:rPr lang="en-GB" altLang="zh-CN" sz="1600" kern="1200" dirty="0">
                <a:solidFill>
                  <a:schemeClr val="tx2"/>
                </a:solidFill>
              </a:rPr>
              <a:t> can be considered  except that STA1 in Link1 </a:t>
            </a:r>
            <a:r>
              <a:rPr lang="en-GB" altLang="zh-CN" sz="1600" dirty="0"/>
              <a:t>keeps its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at zero and wait for the </a:t>
            </a:r>
            <a:r>
              <a:rPr lang="en-GB" altLang="zh-CN" sz="16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600" dirty="0"/>
              <a:t>of STA2’s </a:t>
            </a:r>
            <a:r>
              <a:rPr lang="en-US" altLang="zh-CN" sz="1600" kern="1200" dirty="0">
                <a:solidFill>
                  <a:schemeClr val="tx2"/>
                </a:solidFill>
              </a:rPr>
              <a:t>backoff procedure</a:t>
            </a:r>
            <a:r>
              <a:rPr lang="en-GB" altLang="zh-CN" sz="1600" dirty="0"/>
              <a:t> :</a:t>
            </a:r>
            <a:endParaRPr lang="en-GB" altLang="zh-CN" sz="1600" kern="12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STA1 can request AP-MLD to help listen to the medium status of Link2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If AP2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</a:t>
            </a:r>
            <a:r>
              <a:rPr lang="en-GB" altLang="zh-CN" sz="1600" dirty="0"/>
              <a:t> AP MLD gains the TXOP in Link2 , it can choose to share the TXOP with STA2.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Non-AP MLD can use the TXOP in Link1 gained by STA1 itself and the TXOP in Link2 shared by AP2 to implement multi-link synchronous transmission.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endParaRPr lang="en-GB" altLang="zh-CN" sz="160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17B8D7-3F10-4770-9051-6A90FAEB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8C8E55-48A8-42B9-9EB8-DE2454D4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9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E3510-D5C5-40DA-A3C4-64B878F3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7A5866-C403-4D16-B58C-E0C7DFBF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4298"/>
            <a:ext cx="8134350" cy="27736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  <a:endParaRPr lang="en-US" altLang="zh-CN" sz="1600" b="0" kern="1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altLang="zh-CN" sz="1400" b="0" kern="1200" dirty="0">
                <a:solidFill>
                  <a:schemeClr val="tx2"/>
                </a:solidFill>
              </a:rPr>
              <a:t>     Assuming NSTR Non-AP MLD needs to implement multi-link synchronous transmission on Link1 and Link2, the procedure is showed as follows: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executes the backoff procedure and firstly gains transmission opportunity but STA2 needs more time to finish its backoff procedure.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sends an PPDU which carries the required indication to request the AP MLD to </a:t>
            </a:r>
            <a:r>
              <a:rPr lang="en-GB" altLang="zh-CN" sz="1400" b="0" dirty="0"/>
              <a:t>help its intention for the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with STA2 in Link2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When AP MLD knows the non-AP MLD needs to do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</a:t>
            </a:r>
            <a:r>
              <a:rPr lang="en-GB" altLang="zh-CN" sz="1400" b="0" dirty="0"/>
              <a:t> in Link1 and link2 , AP2 can share its TXOP with STA2 of the non-AP MLD by sending MU-RTS TXOP Sharing TF to STA2 when AP-MLD gains the transmission opportunity in Link2.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Non-AP MLD uses the TXOP in Link1 gained by STA1 itself and the TXOP in Link2 shared by AP2 to implement multi-link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endParaRPr lang="zh-CN" altLang="en-US" sz="1400" b="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6FEF5C-146A-4DD9-A558-8A721590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1E8780-C951-455D-910A-77625D25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FE27391F-E3FB-4CF4-901C-ABCEFA5C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E795AB3-CFA1-4E5D-A544-1CF9DB60CB67}"/>
              </a:ext>
            </a:extLst>
          </p:cNvPr>
          <p:cNvGrpSpPr/>
          <p:nvPr/>
        </p:nvGrpSpPr>
        <p:grpSpPr>
          <a:xfrm>
            <a:off x="381000" y="4451279"/>
            <a:ext cx="8077200" cy="2086647"/>
            <a:chOff x="381000" y="4451279"/>
            <a:chExt cx="8077200" cy="208664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6A966BC2-FB97-4CE7-8B1B-F0A820EE3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4451279"/>
              <a:ext cx="8077200" cy="1844795"/>
            </a:xfrm>
            <a:prstGeom prst="rect">
              <a:avLst/>
            </a:prstGeom>
          </p:spPr>
        </p:pic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B0898C-B56D-4729-A456-308951D525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08704" y="51816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9A93F16-1308-4A43-9D8D-93434584B628}"/>
                </a:ext>
              </a:extLst>
            </p:cNvPr>
            <p:cNvSpPr txBox="1"/>
            <p:nvPr/>
          </p:nvSpPr>
          <p:spPr>
            <a:xfrm>
              <a:off x="2590800" y="5334000"/>
              <a:ext cx="2219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rgbClr val="FF0000"/>
                  </a:solidFill>
                </a:rPr>
                <a:t>Carries the required indication for AP assisted  synchronous transmission including Link2 ID</a:t>
              </a:r>
              <a:endParaRPr lang="zh-CN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AD57A6D-804D-4F33-BE2A-2A33CFF23CA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61722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6F72509-CBD5-418A-87BD-B0F3D11312E7}"/>
                </a:ext>
              </a:extLst>
            </p:cNvPr>
            <p:cNvSpPr txBox="1"/>
            <p:nvPr/>
          </p:nvSpPr>
          <p:spPr>
            <a:xfrm>
              <a:off x="4724400" y="6322482"/>
              <a:ext cx="15060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00">
                  <a:solidFill>
                    <a:srgbClr val="FF0000"/>
                  </a:solidFill>
                </a:defRPr>
              </a:lvl1pPr>
            </a:lstStyle>
            <a:p>
              <a:r>
                <a:rPr lang="en-GB" altLang="zh-CN" dirty="0"/>
                <a:t>MU-RTS TXOP Sharing TF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2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3BB58-BAFF-4F69-9637-5E846FC2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202CDD-FB2F-4959-BB8B-62484456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AP assistant function for UL multi-link synchronous transmission of NSTR Non-AP MLD includes : 1) listening to the given link(s) and gains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on the link(s); 2) sharing the time duration from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with the corresponding STA(s) of the non-AP MLD on the link(s).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Note: 802.11be Draft currently specifies “35.3.15.7.2 AP assisted medium synchronization recovery procedure”, which describes the AP in MLD assists a STA in NSTR MLD to handle blindness issue by transmitting a Trigger frame, but doesn’t make clear the signaling mechanism for multi-link synchronous transmission.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319604-7158-4E7B-A0BB-57BA1F87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DE39A6-890A-41EE-AC1E-4A1635A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9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5B0F0-02A9-4911-AE54-3B286F12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CE293-C90A-4143-9F29-AD35B89E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1800" kern="1200" dirty="0"/>
              <a:t>Pros:</a:t>
            </a:r>
          </a:p>
          <a:p>
            <a:pPr algn="just"/>
            <a:r>
              <a:rPr lang="en-GB" altLang="zh-CN" sz="1800" kern="1200" dirty="0"/>
              <a:t>This solution can prevent the channel access opportunity gained by one STA of the NSTR non-AP MLD from being p</a:t>
            </a:r>
            <a:r>
              <a:rPr lang="en-US" altLang="zh-CN" sz="1800" kern="1200" dirty="0" err="1"/>
              <a:t>reempted</a:t>
            </a:r>
            <a:r>
              <a:rPr lang="en-GB" altLang="zh-CN" sz="1800" kern="1200" dirty="0"/>
              <a:t> by another STA in the same link with the STA</a:t>
            </a:r>
            <a:r>
              <a:rPr lang="en-US" altLang="zh-CN" sz="1800" kern="1200" dirty="0"/>
              <a:t> and losing its TXOP when </a:t>
            </a:r>
            <a:r>
              <a:rPr lang="en-GB" altLang="zh-CN" sz="1800" dirty="0"/>
              <a:t>waiting for the </a:t>
            </a:r>
            <a:r>
              <a:rPr lang="en-GB" altLang="zh-CN" sz="18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800" dirty="0"/>
              <a:t>of </a:t>
            </a:r>
            <a:r>
              <a:rPr lang="en-US" altLang="zh-CN" sz="1800" dirty="0"/>
              <a:t>the </a:t>
            </a:r>
            <a:r>
              <a:rPr lang="en-US" altLang="zh-CN" sz="1800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sz="1800" kern="1200" dirty="0">
                <a:solidFill>
                  <a:schemeClr val="tx2"/>
                </a:solidFill>
              </a:rPr>
              <a:t> procedure of another STA a</a:t>
            </a:r>
            <a:r>
              <a:rPr lang="en-US" altLang="zh-CN" sz="1800" dirty="0"/>
              <a:t>ffiliated with the same MLD</a:t>
            </a:r>
            <a:r>
              <a:rPr lang="en-GB" altLang="zh-CN" sz="1800" dirty="0"/>
              <a:t>.</a:t>
            </a:r>
            <a:endParaRPr lang="en-US" altLang="zh-CN" sz="1800" kern="1200" dirty="0"/>
          </a:p>
          <a:p>
            <a:pPr algn="just"/>
            <a:r>
              <a:rPr lang="en-US" altLang="zh-CN" sz="1800" kern="1200" dirty="0"/>
              <a:t>This solution can reduce the possibility of  the occurrence of the case that </a:t>
            </a:r>
            <a:r>
              <a:rPr lang="en-GB" altLang="zh-CN" sz="1800" kern="1200" dirty="0"/>
              <a:t>one STA of the NSTR non-AP MLD cannot gain the transmission opportunity if another STA of the MLD firstly transmits and thus impacts its </a:t>
            </a:r>
            <a:r>
              <a:rPr lang="en-GB" altLang="zh-CN" sz="1800" kern="1200" dirty="0" err="1"/>
              <a:t>backoff</a:t>
            </a:r>
            <a:r>
              <a:rPr lang="en-GB" altLang="zh-CN" sz="1800" kern="1200" dirty="0"/>
              <a:t> procedure.</a:t>
            </a:r>
            <a:endParaRPr lang="en-US" altLang="zh-CN" sz="1800" kern="12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/>
              <a:t>Cons: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kern="1200" dirty="0"/>
              <a:t>This solution would cause some overhead for the frame exchange required for the indication information delivery and the PPDU alignment across the NSTR links. </a:t>
            </a:r>
          </a:p>
          <a:p>
            <a:pPr marL="0" indent="0" algn="just">
              <a:buNone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57B66A-DEE2-4249-B700-9D340080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496738-AE69-45C5-9179-30B8A003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5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BF447D-9BE3-4D13-A9CF-59A2AF0F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2CC20E-DFC6-45ED-A7A7-4C0B229D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AP assisted multi-link synchronous transmission, which </a:t>
            </a:r>
            <a:r>
              <a:rPr lang="en-GB" altLang="zh-CN" sz="1800" dirty="0"/>
              <a:t>uses  the overlapping time duration of the TXOP in one link gained by one STA of the NSTR non-AP MLD itself and the TXOP in another Link shared by the AP MLD with another STA of the non-AP MLD for </a:t>
            </a:r>
            <a:r>
              <a:rPr lang="en-US" altLang="zh-CN" sz="1800" dirty="0"/>
              <a:t>UL synchronous transmission, can be considered to be an optional mechanism of multi-link synchronous transmission for NSTR non-AP MLD.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required indication, which is used by the NSTR non-AP MLD to request the AP MLD to  execute AP assistant function for the given link(s), needs to be specified. The required indication  can be carried in a TBD frame or a TBD field of some frame.</a:t>
            </a:r>
            <a:endParaRPr lang="zh-CN" altLang="en-US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A07160-3A5C-4E8C-93A2-48679DD7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4896BB-A430-4484-A7C9-301568F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923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2173</TotalTime>
  <Words>1367</Words>
  <Application>Microsoft Office PowerPoint</Application>
  <PresentationFormat>全屏显示(4:3)</PresentationFormat>
  <Paragraphs>188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AP Assisted  Multi-link Synchronous Transmission</vt:lpstr>
      <vt:lpstr>Introduction</vt:lpstr>
      <vt:lpstr>Discussion</vt:lpstr>
      <vt:lpstr>Discussion</vt:lpstr>
      <vt:lpstr>Discussion</vt:lpstr>
      <vt:lpstr>Solution</vt:lpstr>
      <vt:lpstr>Solution</vt:lpstr>
      <vt:lpstr>Solution</vt:lpstr>
      <vt:lpstr>Proposal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luliuming@oppo.com</cp:lastModifiedBy>
  <cp:revision>3184</cp:revision>
  <cp:lastPrinted>2014-11-04T15:04:00Z</cp:lastPrinted>
  <dcterms:created xsi:type="dcterms:W3CDTF">2007-04-17T18:10:00Z</dcterms:created>
  <dcterms:modified xsi:type="dcterms:W3CDTF">2021-07-26T14:30:53Z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