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69" r:id="rId2"/>
    <p:sldId id="330" r:id="rId3"/>
    <p:sldId id="347" r:id="rId4"/>
    <p:sldId id="337" r:id="rId5"/>
    <p:sldId id="346" r:id="rId6"/>
    <p:sldId id="361" r:id="rId7"/>
    <p:sldId id="353" r:id="rId8"/>
    <p:sldId id="351" r:id="rId9"/>
    <p:sldId id="348" r:id="rId10"/>
    <p:sldId id="350" r:id="rId11"/>
    <p:sldId id="349" r:id="rId12"/>
    <p:sldId id="352" r:id="rId13"/>
    <p:sldId id="354" r:id="rId14"/>
    <p:sldId id="355" r:id="rId15"/>
    <p:sldId id="336" r:id="rId16"/>
    <p:sldId id="312" r:id="rId17"/>
    <p:sldId id="362" r:id="rId18"/>
    <p:sldId id="363" r:id="rId19"/>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ITRAKAR_Rojan" initials="C" lastIdx="3" clrIdx="0"/>
  <p:cmAuthor id="1" name="Rojan Chitrakar" initials="RC" lastIdx="6" clrIdx="1">
    <p:extLst>
      <p:ext uri="{19B8F6BF-5375-455C-9EA6-DF929625EA0E}">
        <p15:presenceInfo xmlns:p15="http://schemas.microsoft.com/office/powerpoint/2012/main" userId="S-1-5-21-3734395507-3439540992-2097805461-7557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8BE1FF"/>
    <a:srgbClr val="FFE3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131" autoAdjust="0"/>
    <p:restoredTop sz="95226" autoAdjust="0"/>
  </p:normalViewPr>
  <p:slideViewPr>
    <p:cSldViewPr>
      <p:cViewPr varScale="1">
        <p:scale>
          <a:sx n="78" d="100"/>
          <a:sy n="78" d="100"/>
        </p:scale>
        <p:origin x="1958" y="72"/>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p:cViewPr>
        <p:scale>
          <a:sx n="100" d="100"/>
          <a:sy n="100" d="100"/>
        </p:scale>
        <p:origin x="3444" y="-40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dirty="0"/>
              <a:t>May 2015</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dirty="0"/>
              <a:t>Edward Au (Marvell Semiconductor)</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r>
              <a:rPr lang="en-US" altLang="en-US" dirty="0"/>
              <a:t>Page </a:t>
            </a:r>
            <a:fld id="{33E08E1E-6EC7-4C1A-A5A7-331760B4307E}" type="slidenum">
              <a:rPr lang="en-US" altLang="en-US"/>
              <a:pPr/>
              <a:t>‹#›</a:t>
            </a:fld>
            <a:endParaRPr lang="en-US" altLang="en-US" dirty="0"/>
          </a:p>
        </p:txBody>
      </p:sp>
      <p:sp>
        <p:nvSpPr>
          <p:cNvPr id="100357"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00358"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a:t>Submission</a:t>
            </a:r>
          </a:p>
        </p:txBody>
      </p:sp>
      <p:sp>
        <p:nvSpPr>
          <p:cNvPr id="10035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Tree>
    <p:extLst>
      <p:ext uri="{BB962C8B-B14F-4D97-AF65-F5344CB8AC3E}">
        <p14:creationId xmlns:p14="http://schemas.microsoft.com/office/powerpoint/2010/main" val="19638622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dirty="0"/>
              <a:t>doc.: IEEE 802.11-15/0496r5</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dirty="0"/>
              <a:t>May 2015</a:t>
            </a:r>
          </a:p>
        </p:txBody>
      </p:sp>
      <p:sp>
        <p:nvSpPr>
          <p:cNvPr id="5734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dirty="0"/>
              <a:t>Edward Au (Marvell Semiconductor)</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r>
              <a:rPr lang="en-US" altLang="en-US" dirty="0"/>
              <a:t>Page </a:t>
            </a:r>
            <a:fld id="{A4C469B6-0354-4D64-BCEB-6541BE9EF06F}" type="slidenum">
              <a:rPr lang="en-US" altLang="en-US"/>
              <a:pPr/>
              <a:t>‹#›</a:t>
            </a:fld>
            <a:endParaRPr lang="en-US" altLang="en-US" dirty="0"/>
          </a:p>
        </p:txBody>
      </p:sp>
      <p:sp>
        <p:nvSpPr>
          <p:cNvPr id="5735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a:t>Submission</a:t>
            </a:r>
          </a:p>
        </p:txBody>
      </p:sp>
      <p:sp>
        <p:nvSpPr>
          <p:cNvPr id="5735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5735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Tree>
    <p:extLst>
      <p:ext uri="{BB962C8B-B14F-4D97-AF65-F5344CB8AC3E}">
        <p14:creationId xmlns:p14="http://schemas.microsoft.com/office/powerpoint/2010/main" val="215086829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z="1400" dirty="0"/>
              <a:t>doc.: IEEE 802.11-15/0496r1</a:t>
            </a:r>
          </a:p>
        </p:txBody>
      </p:sp>
      <p:sp>
        <p:nvSpPr>
          <p:cNvPr id="583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z="1400" dirty="0"/>
              <a:t>May 2015</a:t>
            </a:r>
          </a:p>
        </p:txBody>
      </p:sp>
      <p:sp>
        <p:nvSpPr>
          <p:cNvPr id="583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4pPr>
            <a:lvl5pPr marL="4572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spcBef>
                <a:spcPct val="0"/>
              </a:spcBef>
            </a:pPr>
            <a:r>
              <a:rPr lang="en-US" altLang="en-US" dirty="0"/>
              <a:t>Edward Au (Marvell Semiconductor)</a:t>
            </a:r>
          </a:p>
        </p:txBody>
      </p:sp>
      <p:sp>
        <p:nvSpPr>
          <p:cNvPr id="583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dirty="0"/>
              <a:t>Page </a:t>
            </a:r>
            <a:fld id="{25A8AF81-4441-4602-A932-2E89D75D88E0}" type="slidenum">
              <a:rPr lang="en-US" altLang="en-US"/>
              <a:pPr>
                <a:spcBef>
                  <a:spcPct val="0"/>
                </a:spcBef>
              </a:pPr>
              <a:t>1</a:t>
            </a:fld>
            <a:endParaRPr lang="en-US" altLang="en-US" dirty="0"/>
          </a:p>
        </p:txBody>
      </p:sp>
      <p:sp>
        <p:nvSpPr>
          <p:cNvPr id="58374" name="Rectangle 2"/>
          <p:cNvSpPr>
            <a:spLocks noGrp="1" noRot="1" noChangeAspect="1" noChangeArrowheads="1" noTextEdit="1"/>
          </p:cNvSpPr>
          <p:nvPr>
            <p:ph type="sldImg"/>
          </p:nvPr>
        </p:nvSpPr>
        <p:spPr>
          <a:xfrm>
            <a:off x="1154113" y="701675"/>
            <a:ext cx="4625975" cy="3468688"/>
          </a:xfrm>
          <a:ln/>
        </p:spPr>
      </p:sp>
      <p:sp>
        <p:nvSpPr>
          <p:cNvPr id="583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2822729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r>
              <a:rPr lang="en-US" dirty="0"/>
              <a:t>Note: b0 (Individual/Group bit) is also used to indicate “bandwidth signaling TA” in certain control frames; but is not used in Data and Management frames.</a:t>
            </a:r>
          </a:p>
        </p:txBody>
      </p:sp>
      <p:sp>
        <p:nvSpPr>
          <p:cNvPr id="4" name="Header Placeholder 3"/>
          <p:cNvSpPr>
            <a:spLocks noGrp="1"/>
          </p:cNvSpPr>
          <p:nvPr>
            <p:ph type="hdr" sz="quarter"/>
          </p:nvPr>
        </p:nvSpPr>
        <p:spPr/>
        <p:txBody>
          <a:bodyPr/>
          <a:lstStyle/>
          <a:p>
            <a:pPr>
              <a:defRPr/>
            </a:pPr>
            <a:r>
              <a:rPr lang="en-US" dirty="0"/>
              <a:t>doc.: IEEE 802.11-15/0496r5</a:t>
            </a:r>
          </a:p>
        </p:txBody>
      </p:sp>
      <p:sp>
        <p:nvSpPr>
          <p:cNvPr id="5" name="Date Placeholder 4"/>
          <p:cNvSpPr>
            <a:spLocks noGrp="1"/>
          </p:cNvSpPr>
          <p:nvPr>
            <p:ph type="dt" idx="1"/>
          </p:nvPr>
        </p:nvSpPr>
        <p:spPr/>
        <p:txBody>
          <a:bodyPr/>
          <a:lstStyle/>
          <a:p>
            <a:pPr>
              <a:defRPr/>
            </a:pPr>
            <a:r>
              <a:rPr lang="en-US" dirty="0"/>
              <a:t>May 2015</a:t>
            </a:r>
          </a:p>
        </p:txBody>
      </p:sp>
      <p:sp>
        <p:nvSpPr>
          <p:cNvPr id="6" name="Footer Placeholder 5"/>
          <p:cNvSpPr>
            <a:spLocks noGrp="1"/>
          </p:cNvSpPr>
          <p:nvPr>
            <p:ph type="ftr" sz="quarter" idx="4"/>
          </p:nvPr>
        </p:nvSpPr>
        <p:spPr/>
        <p:txBody>
          <a:bodyPr/>
          <a:lstStyle/>
          <a:p>
            <a:pPr lvl="4">
              <a:defRPr/>
            </a:pPr>
            <a:r>
              <a:rPr lang="en-US" dirty="0"/>
              <a:t>Edward Au (Marvell Semiconductor)</a:t>
            </a:r>
          </a:p>
        </p:txBody>
      </p:sp>
      <p:sp>
        <p:nvSpPr>
          <p:cNvPr id="7" name="Slide Number Placeholder 6"/>
          <p:cNvSpPr>
            <a:spLocks noGrp="1"/>
          </p:cNvSpPr>
          <p:nvPr>
            <p:ph type="sldNum" sz="quarter" idx="5"/>
          </p:nvPr>
        </p:nvSpPr>
        <p:spPr/>
        <p:txBody>
          <a:bodyPr/>
          <a:lstStyle/>
          <a:p>
            <a:r>
              <a:rPr lang="en-US" altLang="en-US" dirty="0"/>
              <a:t>Page </a:t>
            </a:r>
            <a:fld id="{A4C469B6-0354-4D64-BCEB-6541BE9EF06F}" type="slidenum">
              <a:rPr lang="en-US" altLang="en-US" smtClean="0"/>
              <a:pPr/>
              <a:t>12</a:t>
            </a:fld>
            <a:endParaRPr lang="en-US" altLang="en-US" dirty="0"/>
          </a:p>
        </p:txBody>
      </p:sp>
    </p:spTree>
    <p:extLst>
      <p:ext uri="{BB962C8B-B14F-4D97-AF65-F5344CB8AC3E}">
        <p14:creationId xmlns:p14="http://schemas.microsoft.com/office/powerpoint/2010/main" val="2514953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r>
              <a:rPr lang="en-US" dirty="0"/>
              <a:t>This example solves the first address mismatch issue raised by [3] </a:t>
            </a:r>
          </a:p>
        </p:txBody>
      </p:sp>
      <p:sp>
        <p:nvSpPr>
          <p:cNvPr id="4" name="Header Placeholder 3"/>
          <p:cNvSpPr>
            <a:spLocks noGrp="1"/>
          </p:cNvSpPr>
          <p:nvPr>
            <p:ph type="hdr" sz="quarter"/>
          </p:nvPr>
        </p:nvSpPr>
        <p:spPr/>
        <p:txBody>
          <a:bodyPr/>
          <a:lstStyle/>
          <a:p>
            <a:pPr>
              <a:defRPr/>
            </a:pPr>
            <a:r>
              <a:rPr lang="en-US" dirty="0"/>
              <a:t>doc.: IEEE 802.11-15/0496r5</a:t>
            </a:r>
          </a:p>
        </p:txBody>
      </p:sp>
      <p:sp>
        <p:nvSpPr>
          <p:cNvPr id="5" name="Date Placeholder 4"/>
          <p:cNvSpPr>
            <a:spLocks noGrp="1"/>
          </p:cNvSpPr>
          <p:nvPr>
            <p:ph type="dt" idx="1"/>
          </p:nvPr>
        </p:nvSpPr>
        <p:spPr/>
        <p:txBody>
          <a:bodyPr/>
          <a:lstStyle/>
          <a:p>
            <a:pPr>
              <a:defRPr/>
            </a:pPr>
            <a:r>
              <a:rPr lang="en-US" dirty="0"/>
              <a:t>May 2015</a:t>
            </a:r>
          </a:p>
        </p:txBody>
      </p:sp>
      <p:sp>
        <p:nvSpPr>
          <p:cNvPr id="6" name="Footer Placeholder 5"/>
          <p:cNvSpPr>
            <a:spLocks noGrp="1"/>
          </p:cNvSpPr>
          <p:nvPr>
            <p:ph type="ftr" sz="quarter" idx="4"/>
          </p:nvPr>
        </p:nvSpPr>
        <p:spPr/>
        <p:txBody>
          <a:bodyPr/>
          <a:lstStyle/>
          <a:p>
            <a:pPr lvl="4">
              <a:defRPr/>
            </a:pPr>
            <a:r>
              <a:rPr lang="en-US" dirty="0"/>
              <a:t>Edward Au (Marvell Semiconductor)</a:t>
            </a:r>
          </a:p>
        </p:txBody>
      </p:sp>
      <p:sp>
        <p:nvSpPr>
          <p:cNvPr id="7" name="Slide Number Placeholder 6"/>
          <p:cNvSpPr>
            <a:spLocks noGrp="1"/>
          </p:cNvSpPr>
          <p:nvPr>
            <p:ph type="sldNum" sz="quarter" idx="5"/>
          </p:nvPr>
        </p:nvSpPr>
        <p:spPr/>
        <p:txBody>
          <a:bodyPr/>
          <a:lstStyle/>
          <a:p>
            <a:r>
              <a:rPr lang="en-US" altLang="en-US" dirty="0"/>
              <a:t>Page </a:t>
            </a:r>
            <a:fld id="{A4C469B6-0354-4D64-BCEB-6541BE9EF06F}" type="slidenum">
              <a:rPr lang="en-US" altLang="en-US" smtClean="0"/>
              <a:pPr/>
              <a:t>13</a:t>
            </a:fld>
            <a:endParaRPr lang="en-US" altLang="en-US" dirty="0"/>
          </a:p>
        </p:txBody>
      </p:sp>
    </p:spTree>
    <p:extLst>
      <p:ext uri="{BB962C8B-B14F-4D97-AF65-F5344CB8AC3E}">
        <p14:creationId xmlns:p14="http://schemas.microsoft.com/office/powerpoint/2010/main" val="3299190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r>
              <a:rPr lang="en-US" dirty="0"/>
              <a:t>This example solves the second address mismatch issue raised by [3] </a:t>
            </a:r>
          </a:p>
        </p:txBody>
      </p:sp>
      <p:sp>
        <p:nvSpPr>
          <p:cNvPr id="4" name="Header Placeholder 3"/>
          <p:cNvSpPr>
            <a:spLocks noGrp="1"/>
          </p:cNvSpPr>
          <p:nvPr>
            <p:ph type="hdr" sz="quarter"/>
          </p:nvPr>
        </p:nvSpPr>
        <p:spPr/>
        <p:txBody>
          <a:bodyPr/>
          <a:lstStyle/>
          <a:p>
            <a:pPr>
              <a:defRPr/>
            </a:pPr>
            <a:r>
              <a:rPr lang="en-US" dirty="0"/>
              <a:t>doc.: IEEE 802.11-15/0496r5</a:t>
            </a:r>
          </a:p>
        </p:txBody>
      </p:sp>
      <p:sp>
        <p:nvSpPr>
          <p:cNvPr id="5" name="Date Placeholder 4"/>
          <p:cNvSpPr>
            <a:spLocks noGrp="1"/>
          </p:cNvSpPr>
          <p:nvPr>
            <p:ph type="dt" idx="1"/>
          </p:nvPr>
        </p:nvSpPr>
        <p:spPr/>
        <p:txBody>
          <a:bodyPr/>
          <a:lstStyle/>
          <a:p>
            <a:pPr>
              <a:defRPr/>
            </a:pPr>
            <a:r>
              <a:rPr lang="en-US" dirty="0"/>
              <a:t>May 2015</a:t>
            </a:r>
          </a:p>
        </p:txBody>
      </p:sp>
      <p:sp>
        <p:nvSpPr>
          <p:cNvPr id="6" name="Footer Placeholder 5"/>
          <p:cNvSpPr>
            <a:spLocks noGrp="1"/>
          </p:cNvSpPr>
          <p:nvPr>
            <p:ph type="ftr" sz="quarter" idx="4"/>
          </p:nvPr>
        </p:nvSpPr>
        <p:spPr/>
        <p:txBody>
          <a:bodyPr/>
          <a:lstStyle/>
          <a:p>
            <a:pPr lvl="4">
              <a:defRPr/>
            </a:pPr>
            <a:r>
              <a:rPr lang="en-US" dirty="0"/>
              <a:t>Edward Au (Marvell Semiconductor)</a:t>
            </a:r>
          </a:p>
        </p:txBody>
      </p:sp>
      <p:sp>
        <p:nvSpPr>
          <p:cNvPr id="7" name="Slide Number Placeholder 6"/>
          <p:cNvSpPr>
            <a:spLocks noGrp="1"/>
          </p:cNvSpPr>
          <p:nvPr>
            <p:ph type="sldNum" sz="quarter" idx="5"/>
          </p:nvPr>
        </p:nvSpPr>
        <p:spPr/>
        <p:txBody>
          <a:bodyPr/>
          <a:lstStyle/>
          <a:p>
            <a:r>
              <a:rPr lang="en-US" altLang="en-US" dirty="0"/>
              <a:t>Page </a:t>
            </a:r>
            <a:fld id="{A4C469B6-0354-4D64-BCEB-6541BE9EF06F}" type="slidenum">
              <a:rPr lang="en-US" altLang="en-US" smtClean="0"/>
              <a:pPr/>
              <a:t>14</a:t>
            </a:fld>
            <a:endParaRPr lang="en-US" altLang="en-US" dirty="0"/>
          </a:p>
        </p:txBody>
      </p:sp>
    </p:spTree>
    <p:extLst>
      <p:ext uri="{BB962C8B-B14F-4D97-AF65-F5344CB8AC3E}">
        <p14:creationId xmlns:p14="http://schemas.microsoft.com/office/powerpoint/2010/main" val="1980306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6" name="Rectangle 6"/>
          <p:cNvSpPr>
            <a:spLocks noGrp="1" noChangeArrowheads="1"/>
          </p:cNvSpPr>
          <p:nvPr>
            <p:ph type="sldNum" sz="quarter" idx="12"/>
          </p:nvPr>
        </p:nvSpPr>
        <p:spPr/>
        <p:txBody>
          <a:bodyPr/>
          <a:lstStyle>
            <a:lvl1pPr>
              <a:defRPr/>
            </a:lvl1pPr>
          </a:lstStyle>
          <a:p>
            <a:r>
              <a:rPr lang="en-US" altLang="en-US" dirty="0"/>
              <a:t>Slide </a:t>
            </a:r>
            <a:fld id="{B92B35B7-A9DF-4AE0-90F3-BD9FCD6361E6}" type="slidenum">
              <a:rPr lang="en-US" altLang="en-US"/>
              <a:pPr/>
              <a:t>‹#›</a:t>
            </a:fld>
            <a:endParaRPr lang="en-US" altLang="en-US" dirty="0"/>
          </a:p>
        </p:txBody>
      </p:sp>
    </p:spTree>
    <p:extLst>
      <p:ext uri="{BB962C8B-B14F-4D97-AF65-F5344CB8AC3E}">
        <p14:creationId xmlns:p14="http://schemas.microsoft.com/office/powerpoint/2010/main" val="3585754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6" name="Rectangle 6"/>
          <p:cNvSpPr>
            <a:spLocks noGrp="1" noChangeArrowheads="1"/>
          </p:cNvSpPr>
          <p:nvPr>
            <p:ph type="sldNum" sz="quarter" idx="12"/>
          </p:nvPr>
        </p:nvSpPr>
        <p:spPr/>
        <p:txBody>
          <a:bodyPr/>
          <a:lstStyle>
            <a:lvl1pPr>
              <a:defRPr/>
            </a:lvl1pPr>
          </a:lstStyle>
          <a:p>
            <a:r>
              <a:rPr lang="en-US" altLang="en-US" dirty="0"/>
              <a:t>Slide </a:t>
            </a:r>
            <a:fld id="{54A696A0-C84D-41CA-B897-D54EDAEB7A46}" type="slidenum">
              <a:rPr lang="en-US" altLang="en-US"/>
              <a:pPr/>
              <a:t>‹#›</a:t>
            </a:fld>
            <a:endParaRPr lang="en-US" altLang="en-US" dirty="0"/>
          </a:p>
        </p:txBody>
      </p:sp>
    </p:spTree>
    <p:extLst>
      <p:ext uri="{BB962C8B-B14F-4D97-AF65-F5344CB8AC3E}">
        <p14:creationId xmlns:p14="http://schemas.microsoft.com/office/powerpoint/2010/main" val="2853473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6" name="Rectangle 6"/>
          <p:cNvSpPr>
            <a:spLocks noGrp="1" noChangeArrowheads="1"/>
          </p:cNvSpPr>
          <p:nvPr>
            <p:ph type="sldNum" sz="quarter" idx="12"/>
          </p:nvPr>
        </p:nvSpPr>
        <p:spPr/>
        <p:txBody>
          <a:bodyPr/>
          <a:lstStyle>
            <a:lvl1pPr>
              <a:defRPr/>
            </a:lvl1pPr>
          </a:lstStyle>
          <a:p>
            <a:r>
              <a:rPr lang="en-US" altLang="en-US" dirty="0"/>
              <a:t>Slide </a:t>
            </a:r>
            <a:fld id="{0FF88134-36A3-492E-B6B5-2F4703E76746}" type="slidenum">
              <a:rPr lang="en-US" altLang="en-US"/>
              <a:pPr/>
              <a:t>‹#›</a:t>
            </a:fld>
            <a:endParaRPr lang="en-US" altLang="en-US" dirty="0"/>
          </a:p>
        </p:txBody>
      </p:sp>
    </p:spTree>
    <p:extLst>
      <p:ext uri="{BB962C8B-B14F-4D97-AF65-F5344CB8AC3E}">
        <p14:creationId xmlns:p14="http://schemas.microsoft.com/office/powerpoint/2010/main" val="2185256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6" name="Rectangle 6"/>
          <p:cNvSpPr>
            <a:spLocks noGrp="1" noChangeArrowheads="1"/>
          </p:cNvSpPr>
          <p:nvPr>
            <p:ph type="sldNum" sz="quarter" idx="12"/>
          </p:nvPr>
        </p:nvSpPr>
        <p:spPr/>
        <p:txBody>
          <a:bodyPr/>
          <a:lstStyle>
            <a:lvl1pPr>
              <a:defRPr/>
            </a:lvl1pPr>
          </a:lstStyle>
          <a:p>
            <a:r>
              <a:rPr lang="en-US" altLang="en-US" dirty="0"/>
              <a:t>Slide </a:t>
            </a:r>
            <a:fld id="{EA943724-5DA9-4183-9894-2B800CB49223}" type="slidenum">
              <a:rPr lang="en-US" altLang="en-US"/>
              <a:pPr/>
              <a:t>‹#›</a:t>
            </a:fld>
            <a:endParaRPr lang="en-US" altLang="en-US" dirty="0"/>
          </a:p>
        </p:txBody>
      </p:sp>
    </p:spTree>
    <p:extLst>
      <p:ext uri="{BB962C8B-B14F-4D97-AF65-F5344CB8AC3E}">
        <p14:creationId xmlns:p14="http://schemas.microsoft.com/office/powerpoint/2010/main" val="866191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7" name="Rectangle 6"/>
          <p:cNvSpPr>
            <a:spLocks noGrp="1" noChangeArrowheads="1"/>
          </p:cNvSpPr>
          <p:nvPr>
            <p:ph type="sldNum" sz="quarter" idx="12"/>
          </p:nvPr>
        </p:nvSpPr>
        <p:spPr/>
        <p:txBody>
          <a:bodyPr/>
          <a:lstStyle>
            <a:lvl1pPr>
              <a:defRPr/>
            </a:lvl1pPr>
          </a:lstStyle>
          <a:p>
            <a:r>
              <a:rPr lang="en-US" altLang="en-US" dirty="0"/>
              <a:t>Slide </a:t>
            </a:r>
            <a:fld id="{68E78D52-B4C3-4C54-8879-630EF7253A65}" type="slidenum">
              <a:rPr lang="en-US" altLang="en-US"/>
              <a:pPr/>
              <a:t>‹#›</a:t>
            </a:fld>
            <a:endParaRPr lang="en-US" altLang="en-US" dirty="0"/>
          </a:p>
        </p:txBody>
      </p:sp>
    </p:spTree>
    <p:extLst>
      <p:ext uri="{BB962C8B-B14F-4D97-AF65-F5344CB8AC3E}">
        <p14:creationId xmlns:p14="http://schemas.microsoft.com/office/powerpoint/2010/main" val="3558924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9" name="Rectangle 6"/>
          <p:cNvSpPr>
            <a:spLocks noGrp="1" noChangeArrowheads="1"/>
          </p:cNvSpPr>
          <p:nvPr>
            <p:ph type="sldNum" sz="quarter" idx="12"/>
          </p:nvPr>
        </p:nvSpPr>
        <p:spPr/>
        <p:txBody>
          <a:bodyPr/>
          <a:lstStyle>
            <a:lvl1pPr>
              <a:defRPr/>
            </a:lvl1pPr>
          </a:lstStyle>
          <a:p>
            <a:r>
              <a:rPr lang="en-US" altLang="en-US" dirty="0"/>
              <a:t>Slide </a:t>
            </a:r>
            <a:fld id="{D311B223-DD3A-4F48-9311-03A92196BF2B}" type="slidenum">
              <a:rPr lang="en-US" altLang="en-US"/>
              <a:pPr/>
              <a:t>‹#›</a:t>
            </a:fld>
            <a:endParaRPr lang="en-US" altLang="en-US" dirty="0"/>
          </a:p>
        </p:txBody>
      </p:sp>
    </p:spTree>
    <p:extLst>
      <p:ext uri="{BB962C8B-B14F-4D97-AF65-F5344CB8AC3E}">
        <p14:creationId xmlns:p14="http://schemas.microsoft.com/office/powerpoint/2010/main" val="2695942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Rectangle 5"/>
          <p:cNvSpPr>
            <a:spLocks noGrp="1" noChangeArrowheads="1"/>
          </p:cNvSpPr>
          <p:nvPr>
            <p:ph type="ftr" sz="quarter" idx="11"/>
          </p:nvPr>
        </p:nvSpPr>
        <p:spPr>
          <a:xfrm>
            <a:off x="5791200" y="6475413"/>
            <a:ext cx="2752725" cy="184666"/>
          </a:xfrm>
        </p:spPr>
        <p:txBody>
          <a:bodyPr/>
          <a:lstStyle>
            <a:lvl1pPr>
              <a:defRPr/>
            </a:lvl1pPr>
          </a:lstStyle>
          <a:p>
            <a:pPr>
              <a:defRPr/>
            </a:pPr>
            <a:r>
              <a:rPr lang="en-US" altLang="ko-KR" dirty="0"/>
              <a:t>Rojan Chitrakar (Panasonic)</a:t>
            </a:r>
          </a:p>
        </p:txBody>
      </p:sp>
      <p:sp>
        <p:nvSpPr>
          <p:cNvPr id="5" name="Rectangle 6"/>
          <p:cNvSpPr>
            <a:spLocks noGrp="1" noChangeArrowheads="1"/>
          </p:cNvSpPr>
          <p:nvPr>
            <p:ph type="sldNum" sz="quarter" idx="12"/>
          </p:nvPr>
        </p:nvSpPr>
        <p:spPr/>
        <p:txBody>
          <a:bodyPr/>
          <a:lstStyle>
            <a:lvl1pPr>
              <a:defRPr/>
            </a:lvl1pPr>
          </a:lstStyle>
          <a:p>
            <a:r>
              <a:rPr lang="en-US" altLang="en-US" dirty="0"/>
              <a:t>Slide </a:t>
            </a:r>
            <a:fld id="{BAA79A68-64D1-4CCC-816B-FF3FB7B89AE4}" type="slidenum">
              <a:rPr lang="en-US" altLang="en-US"/>
              <a:pPr/>
              <a:t>‹#›</a:t>
            </a:fld>
            <a:endParaRPr lang="en-US" altLang="en-US" dirty="0"/>
          </a:p>
        </p:txBody>
      </p:sp>
    </p:spTree>
    <p:extLst>
      <p:ext uri="{BB962C8B-B14F-4D97-AF65-F5344CB8AC3E}">
        <p14:creationId xmlns:p14="http://schemas.microsoft.com/office/powerpoint/2010/main" val="259357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4" name="Rectangle 6"/>
          <p:cNvSpPr>
            <a:spLocks noGrp="1" noChangeArrowheads="1"/>
          </p:cNvSpPr>
          <p:nvPr>
            <p:ph type="sldNum" sz="quarter" idx="12"/>
          </p:nvPr>
        </p:nvSpPr>
        <p:spPr/>
        <p:txBody>
          <a:bodyPr/>
          <a:lstStyle>
            <a:lvl1pPr>
              <a:defRPr/>
            </a:lvl1pPr>
          </a:lstStyle>
          <a:p>
            <a:r>
              <a:rPr lang="en-US" altLang="en-US" dirty="0"/>
              <a:t>Slide </a:t>
            </a:r>
            <a:fld id="{CF617D86-5CEF-4A7A-8BBC-1BE5E3A2734F}" type="slidenum">
              <a:rPr lang="en-US" altLang="en-US"/>
              <a:pPr/>
              <a:t>‹#›</a:t>
            </a:fld>
            <a:endParaRPr lang="en-US" altLang="en-US" dirty="0"/>
          </a:p>
        </p:txBody>
      </p:sp>
    </p:spTree>
    <p:extLst>
      <p:ext uri="{BB962C8B-B14F-4D97-AF65-F5344CB8AC3E}">
        <p14:creationId xmlns:p14="http://schemas.microsoft.com/office/powerpoint/2010/main" val="853319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7" name="Rectangle 6"/>
          <p:cNvSpPr>
            <a:spLocks noGrp="1" noChangeArrowheads="1"/>
          </p:cNvSpPr>
          <p:nvPr>
            <p:ph type="sldNum" sz="quarter" idx="12"/>
          </p:nvPr>
        </p:nvSpPr>
        <p:spPr/>
        <p:txBody>
          <a:bodyPr/>
          <a:lstStyle>
            <a:lvl1pPr>
              <a:defRPr/>
            </a:lvl1pPr>
          </a:lstStyle>
          <a:p>
            <a:r>
              <a:rPr lang="en-US" altLang="en-US" dirty="0"/>
              <a:t>Slide </a:t>
            </a:r>
            <a:fld id="{5C5EEBB6-A40D-4F9D-A461-8A01C53D589C}" type="slidenum">
              <a:rPr lang="en-US" altLang="en-US"/>
              <a:pPr/>
              <a:t>‹#›</a:t>
            </a:fld>
            <a:endParaRPr lang="en-US" altLang="en-US" dirty="0"/>
          </a:p>
        </p:txBody>
      </p:sp>
    </p:spTree>
    <p:extLst>
      <p:ext uri="{BB962C8B-B14F-4D97-AF65-F5344CB8AC3E}">
        <p14:creationId xmlns:p14="http://schemas.microsoft.com/office/powerpoint/2010/main" val="2791408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6" name="Rectangle 6"/>
          <p:cNvSpPr>
            <a:spLocks noGrp="1" noChangeArrowheads="1"/>
          </p:cNvSpPr>
          <p:nvPr>
            <p:ph type="sldNum" sz="quarter" idx="12"/>
          </p:nvPr>
        </p:nvSpPr>
        <p:spPr/>
        <p:txBody>
          <a:bodyPr/>
          <a:lstStyle>
            <a:lvl1pPr>
              <a:defRPr/>
            </a:lvl1pPr>
          </a:lstStyle>
          <a:p>
            <a:r>
              <a:rPr lang="en-US" altLang="en-US" dirty="0"/>
              <a:t>Slide </a:t>
            </a:r>
            <a:fld id="{A8312614-8984-45B0-BDA0-077279777C94}" type="slidenum">
              <a:rPr lang="en-US" altLang="en-US"/>
              <a:pPr/>
              <a:t>‹#›</a:t>
            </a:fld>
            <a:endParaRPr lang="en-US" altLang="en-US" dirty="0"/>
          </a:p>
        </p:txBody>
      </p:sp>
    </p:spTree>
    <p:extLst>
      <p:ext uri="{BB962C8B-B14F-4D97-AF65-F5344CB8AC3E}">
        <p14:creationId xmlns:p14="http://schemas.microsoft.com/office/powerpoint/2010/main" val="1441555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ltLang="ko-KR" dirty="0"/>
              <a:t>Rojan Chitrakar (Panasonic)</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r>
              <a:rPr lang="en-US" altLang="en-US" dirty="0"/>
              <a:t>Slide </a:t>
            </a:r>
            <a:fld id="{6F1F6262-6948-42CD-BF7B-D2CB9D8BADE4}" type="slidenum">
              <a:rPr lang="en-US" altLang="en-US"/>
              <a:pPr/>
              <a:t>‹#›</a:t>
            </a:fld>
            <a:endParaRPr lang="en-US" altLang="en-US" dirty="0"/>
          </a:p>
        </p:txBody>
      </p:sp>
      <p:sp>
        <p:nvSpPr>
          <p:cNvPr id="1031" name="Rectangle 7"/>
          <p:cNvSpPr>
            <a:spLocks noChangeArrowheads="1"/>
          </p:cNvSpPr>
          <p:nvPr userDrawn="1"/>
        </p:nvSpPr>
        <p:spPr bwMode="auto">
          <a:xfrm>
            <a:off x="7881118" y="332601"/>
            <a:ext cx="5770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457200" eaLnBrk="0" hangingPunct="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r>
              <a:rPr lang="en-US" altLang="en-US" sz="1800" b="1" dirty="0"/>
              <a:t>  </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1" name="Rectangle 7"/>
          <p:cNvSpPr>
            <a:spLocks noChangeArrowheads="1"/>
          </p:cNvSpPr>
          <p:nvPr userDrawn="1"/>
        </p:nvSpPr>
        <p:spPr bwMode="auto">
          <a:xfrm>
            <a:off x="5162361" y="332601"/>
            <a:ext cx="329583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457200" eaLnBrk="0" hangingPunct="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r>
              <a:rPr lang="en-US" altLang="en-US" sz="1800" b="1" dirty="0"/>
              <a:t>doc.: IEEE 802.11-21-0228r2</a:t>
            </a:r>
          </a:p>
        </p:txBody>
      </p:sp>
      <p:sp>
        <p:nvSpPr>
          <p:cNvPr id="12" name="Rectangle 7"/>
          <p:cNvSpPr>
            <a:spLocks noChangeArrowheads="1"/>
          </p:cNvSpPr>
          <p:nvPr userDrawn="1"/>
        </p:nvSpPr>
        <p:spPr bwMode="auto">
          <a:xfrm>
            <a:off x="660875" y="304800"/>
            <a:ext cx="33015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spAutoFit/>
          </a:bodyPr>
          <a:lstStyle>
            <a:lvl1pPr marL="342900" indent="-34290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457200" eaLnBrk="0" hangingPunct="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indent="0" algn="l"/>
            <a:r>
              <a:rPr lang="en-US" altLang="en-US" sz="1800" b="1" dirty="0"/>
              <a:t>January 2021</a:t>
            </a:r>
          </a:p>
        </p:txBody>
      </p:sp>
    </p:spTree>
  </p:cSld>
  <p:clrMap bg1="lt1" tx1="dk1" bg2="lt2" tx2="dk2" accent1="accent1" accent2="accent2" accent3="accent3" accent4="accent4" accent5="accent5" accent6="accent6" hlink="hlink" folHlink="folHlink"/>
  <p:sldLayoutIdLst>
    <p:sldLayoutId id="2147486135" r:id="rId1"/>
    <p:sldLayoutId id="2147486136" r:id="rId2"/>
    <p:sldLayoutId id="2147486137" r:id="rId3"/>
    <p:sldLayoutId id="2147486138" r:id="rId4"/>
    <p:sldLayoutId id="2147486139" r:id="rId5"/>
    <p:sldLayoutId id="2147486140" r:id="rId6"/>
    <p:sldLayoutId id="2147486141" r:id="rId7"/>
    <p:sldLayoutId id="2147486143" r:id="rId8"/>
    <p:sldLayoutId id="2147486144" r:id="rId9"/>
    <p:sldLayoutId id="2147486145" r:id="rId10"/>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53ABCD13-380B-4CB5-B9B1-96CEC68A8A42}" type="slidenum">
              <a:rPr lang="en-US" altLang="en-US" sz="1200" b="0" smtClean="0"/>
              <a:pPr>
                <a:spcBef>
                  <a:spcPct val="0"/>
                </a:spcBef>
                <a:buFontTx/>
                <a:buNone/>
              </a:pPr>
              <a:t>1</a:t>
            </a:fld>
            <a:endParaRPr lang="en-US" altLang="en-US" sz="1200" b="0" dirty="0"/>
          </a:p>
        </p:txBody>
      </p:sp>
      <p:sp>
        <p:nvSpPr>
          <p:cNvPr id="13317" name="Rectangle 2"/>
          <p:cNvSpPr>
            <a:spLocks noGrp="1" noChangeArrowheads="1"/>
          </p:cNvSpPr>
          <p:nvPr>
            <p:ph type="title"/>
          </p:nvPr>
        </p:nvSpPr>
        <p:spPr>
          <a:xfrm>
            <a:off x="685800" y="609600"/>
            <a:ext cx="7772400" cy="1066800"/>
          </a:xfrm>
        </p:spPr>
        <p:txBody>
          <a:bodyPr/>
          <a:lstStyle/>
          <a:p>
            <a:r>
              <a:rPr lang="en-US" altLang="ko-KR" dirty="0"/>
              <a:t>Legacy addressing in MLO</a:t>
            </a:r>
            <a:endParaRPr lang="en-US" altLang="en-US" dirty="0"/>
          </a:p>
        </p:txBody>
      </p:sp>
      <p:sp>
        <p:nvSpPr>
          <p:cNvPr id="13318" name="Rectangle 6"/>
          <p:cNvSpPr>
            <a:spLocks noGrp="1" noChangeArrowheads="1"/>
          </p:cNvSpPr>
          <p:nvPr>
            <p:ph type="body" idx="1"/>
          </p:nvPr>
        </p:nvSpPr>
        <p:spPr>
          <a:xfrm>
            <a:off x="685800" y="1676400"/>
            <a:ext cx="7772400" cy="381000"/>
          </a:xfrm>
        </p:spPr>
        <p:txBody>
          <a:bodyPr/>
          <a:lstStyle/>
          <a:p>
            <a:pPr algn="ctr">
              <a:buFontTx/>
              <a:buNone/>
            </a:pPr>
            <a:r>
              <a:rPr lang="en-US" altLang="en-US" sz="2000" dirty="0"/>
              <a:t>Date:</a:t>
            </a:r>
            <a:r>
              <a:rPr lang="en-US" altLang="en-US" sz="2000" b="0" dirty="0"/>
              <a:t> 2021-01-28</a:t>
            </a:r>
          </a:p>
        </p:txBody>
      </p:sp>
      <p:sp>
        <p:nvSpPr>
          <p:cNvPr id="13320" name="Rectangle 12"/>
          <p:cNvSpPr>
            <a:spLocks noChangeArrowheads="1"/>
          </p:cNvSpPr>
          <p:nvPr/>
        </p:nvSpPr>
        <p:spPr bwMode="auto">
          <a:xfrm>
            <a:off x="685800" y="213360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eaLnBrk="0" hangingPunct="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buFontTx/>
              <a:buNone/>
            </a:pPr>
            <a:r>
              <a:rPr lang="en-US" altLang="en-US" sz="2000" dirty="0"/>
              <a:t> Authors:</a:t>
            </a:r>
            <a:endParaRPr lang="en-US" altLang="en-US" sz="2000" b="0" dirty="0"/>
          </a:p>
        </p:txBody>
      </p:sp>
      <p:graphicFrame>
        <p:nvGraphicFramePr>
          <p:cNvPr id="2" name="Table 1"/>
          <p:cNvGraphicFramePr>
            <a:graphicFrameLocks noGrp="1"/>
          </p:cNvGraphicFramePr>
          <p:nvPr>
            <p:extLst>
              <p:ext uri="{D42A27DB-BD31-4B8C-83A1-F6EECF244321}">
                <p14:modId xmlns:p14="http://schemas.microsoft.com/office/powerpoint/2010/main" val="1640939780"/>
              </p:ext>
            </p:extLst>
          </p:nvPr>
        </p:nvGraphicFramePr>
        <p:xfrm>
          <a:off x="381001" y="2534920"/>
          <a:ext cx="8305800" cy="1854200"/>
        </p:xfrm>
        <a:graphic>
          <a:graphicData uri="http://schemas.openxmlformats.org/drawingml/2006/table">
            <a:tbl>
              <a:tblPr>
                <a:tableStyleId>{5940675A-B579-460E-94D1-54222C63F5DA}</a:tableStyleId>
              </a:tblPr>
              <a:tblGrid>
                <a:gridCol w="1676399">
                  <a:extLst>
                    <a:ext uri="{9D8B030D-6E8A-4147-A177-3AD203B41FA5}">
                      <a16:colId xmlns:a16="http://schemas.microsoft.com/office/drawing/2014/main" val="20000"/>
                    </a:ext>
                  </a:extLst>
                </a:gridCol>
                <a:gridCol w="16002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029494">
                  <a:extLst>
                    <a:ext uri="{9D8B030D-6E8A-4147-A177-3AD203B41FA5}">
                      <a16:colId xmlns:a16="http://schemas.microsoft.com/office/drawing/2014/main" val="20003"/>
                    </a:ext>
                  </a:extLst>
                </a:gridCol>
                <a:gridCol w="2856707">
                  <a:extLst>
                    <a:ext uri="{9D8B030D-6E8A-4147-A177-3AD203B41FA5}">
                      <a16:colId xmlns:a16="http://schemas.microsoft.com/office/drawing/2014/main" val="20004"/>
                    </a:ext>
                  </a:extLst>
                </a:gridCol>
              </a:tblGrid>
              <a:tr h="370840">
                <a:tc>
                  <a:txBody>
                    <a:bodyPr/>
                    <a:lstStyle/>
                    <a:p>
                      <a:r>
                        <a:rPr lang="en-US" sz="1600" dirty="0"/>
                        <a:t>Name</a:t>
                      </a:r>
                    </a:p>
                  </a:txBody>
                  <a:tcPr/>
                </a:tc>
                <a:tc>
                  <a:txBody>
                    <a:bodyPr/>
                    <a:lstStyle/>
                    <a:p>
                      <a:r>
                        <a:rPr lang="en-US" sz="1600" dirty="0"/>
                        <a:t>Company</a:t>
                      </a:r>
                    </a:p>
                  </a:txBody>
                  <a:tcPr/>
                </a:tc>
                <a:tc>
                  <a:txBody>
                    <a:bodyPr/>
                    <a:lstStyle/>
                    <a:p>
                      <a:r>
                        <a:rPr lang="en-US" sz="1600" dirty="0"/>
                        <a:t>Address</a:t>
                      </a:r>
                    </a:p>
                  </a:txBody>
                  <a:tcPr/>
                </a:tc>
                <a:tc>
                  <a:txBody>
                    <a:bodyPr/>
                    <a:lstStyle/>
                    <a:p>
                      <a:r>
                        <a:rPr lang="en-US" sz="1600" dirty="0"/>
                        <a:t>Phone</a:t>
                      </a:r>
                    </a:p>
                  </a:txBody>
                  <a:tcPr/>
                </a:tc>
                <a:tc>
                  <a:txBody>
                    <a:bodyPr/>
                    <a:lstStyle/>
                    <a:p>
                      <a:r>
                        <a:rPr lang="en-US" sz="1600" dirty="0"/>
                        <a:t>Email</a:t>
                      </a:r>
                    </a:p>
                  </a:txBody>
                  <a:tcPr/>
                </a:tc>
                <a:extLst>
                  <a:ext uri="{0D108BD9-81ED-4DB2-BD59-A6C34878D82A}">
                    <a16:rowId xmlns:a16="http://schemas.microsoft.com/office/drawing/2014/main" val="10000"/>
                  </a:ext>
                </a:extLst>
              </a:tr>
              <a:tr h="370840">
                <a:tc>
                  <a:txBody>
                    <a:bodyPr/>
                    <a:lstStyle/>
                    <a:p>
                      <a:pPr marL="0" algn="l" defTabSz="914400" rtl="0" eaLnBrk="1" latinLnBrk="0" hangingPunct="1">
                        <a:spcAft>
                          <a:spcPts val="0"/>
                        </a:spcAft>
                      </a:pPr>
                      <a:r>
                        <a:rPr lang="en-US" altLang="ko-KR" sz="1600" b="0" kern="0" dirty="0">
                          <a:solidFill>
                            <a:schemeClr val="tx1"/>
                          </a:solidFill>
                          <a:effectLst/>
                          <a:latin typeface="Times New Roman" panose="02020603050405020304" pitchFamily="18" charset="0"/>
                          <a:ea typeface="+mn-ea"/>
                          <a:cs typeface="+mn-cs"/>
                        </a:rPr>
                        <a:t>Rojan Chitrakar</a:t>
                      </a:r>
                      <a:endParaRPr lang="ko-KR" sz="1600" b="0" kern="0" dirty="0">
                        <a:solidFill>
                          <a:schemeClr val="tx1"/>
                        </a:solidFill>
                        <a:effectLst/>
                        <a:latin typeface="Times New Roman" panose="02020603050405020304" pitchFamily="18" charset="0"/>
                        <a:ea typeface="+mn-ea"/>
                        <a:cs typeface="+mn-cs"/>
                      </a:endParaRPr>
                    </a:p>
                  </a:txBody>
                  <a:tcPr marL="68580" marR="68580" marT="0" marB="0"/>
                </a:tc>
                <a:tc rowSpan="4">
                  <a:txBody>
                    <a:bodyPr/>
                    <a:lstStyle/>
                    <a:p>
                      <a:pPr>
                        <a:spcAft>
                          <a:spcPts val="0"/>
                        </a:spcAft>
                      </a:pPr>
                      <a:endParaRPr lang="en-US" sz="1600" b="0" dirty="0">
                        <a:effectLst/>
                        <a:latin typeface="Times New Roman" panose="02020603050405020304" pitchFamily="18" charset="0"/>
                        <a:ea typeface="맑은 고딕" panose="020B0503020000020004" pitchFamily="50" charset="-127"/>
                      </a:endParaRPr>
                    </a:p>
                    <a:p>
                      <a:pPr>
                        <a:spcAft>
                          <a:spcPts val="0"/>
                        </a:spcAft>
                      </a:pPr>
                      <a:r>
                        <a:rPr lang="en-US" sz="1600" b="0" dirty="0">
                          <a:effectLst/>
                          <a:latin typeface="Times New Roman" panose="02020603050405020304" pitchFamily="18" charset="0"/>
                          <a:ea typeface="맑은 고딕" panose="020B0503020000020004" pitchFamily="50" charset="-127"/>
                        </a:rPr>
                        <a:t>Panasonic Corporation</a:t>
                      </a:r>
                      <a:endParaRPr lang="ko-KR" sz="1000" b="0" dirty="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r>
                        <a:rPr lang="en-US" sz="1600" b="0" dirty="0">
                          <a:effectLst/>
                          <a:latin typeface="Times New Roman" panose="02020603050405020304" pitchFamily="18" charset="0"/>
                          <a:ea typeface="맑은 고딕" panose="020B0503020000020004" pitchFamily="50" charset="-127"/>
                        </a:rPr>
                        <a:t> </a:t>
                      </a: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r>
                        <a:rPr lang="en-US" sz="1600" b="0" dirty="0">
                          <a:effectLst/>
                          <a:latin typeface="Times New Roman" panose="02020603050405020304" pitchFamily="18" charset="0"/>
                          <a:ea typeface="맑은 고딕" panose="020B0503020000020004" pitchFamily="50" charset="-127"/>
                        </a:rPr>
                        <a:t> </a:t>
                      </a: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r>
                        <a:rPr lang="en-US" sz="1400" b="0" dirty="0">
                          <a:effectLst/>
                          <a:latin typeface="Times New Roman" panose="02020603050405020304" pitchFamily="18" charset="0"/>
                          <a:ea typeface="맑은 고딕" panose="020B0503020000020004" pitchFamily="50" charset="-127"/>
                        </a:rPr>
                        <a:t>rojan.chitrakar@sg.panasonic.com</a:t>
                      </a:r>
                      <a:endParaRPr lang="ko-KR" sz="900" b="0" dirty="0">
                        <a:effectLst/>
                        <a:latin typeface="Times New Roman" panose="02020603050405020304" pitchFamily="18" charset="0"/>
                        <a:ea typeface="맑은 고딕" panose="020B0503020000020004" pitchFamily="50" charset="-127"/>
                      </a:endParaRPr>
                    </a:p>
                  </a:txBody>
                  <a:tcPr marL="68580" marR="68580" marT="0" marB="0"/>
                </a:tc>
                <a:extLst>
                  <a:ext uri="{0D108BD9-81ED-4DB2-BD59-A6C34878D82A}">
                    <a16:rowId xmlns:a16="http://schemas.microsoft.com/office/drawing/2014/main" val="100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1600" b="0" kern="0" dirty="0">
                          <a:solidFill>
                            <a:schemeClr val="tx1"/>
                          </a:solidFill>
                          <a:effectLst/>
                          <a:latin typeface="Times New Roman" panose="02020603050405020304" pitchFamily="18" charset="0"/>
                          <a:ea typeface="+mn-ea"/>
                          <a:cs typeface="+mn-cs"/>
                        </a:rPr>
                        <a:t>Yanyi Ding</a:t>
                      </a:r>
                      <a:endParaRPr lang="ko-KR" altLang="en-US" sz="1600" b="0" kern="0" dirty="0">
                        <a:solidFill>
                          <a:schemeClr val="tx1"/>
                        </a:solidFill>
                        <a:effectLst/>
                        <a:latin typeface="Times New Roman" panose="02020603050405020304" pitchFamily="18" charset="0"/>
                        <a:ea typeface="+mn-ea"/>
                        <a:cs typeface="+mn-cs"/>
                      </a:endParaRPr>
                    </a:p>
                  </a:txBody>
                  <a:tcPr marL="68580" marR="68580" marT="0" marB="0"/>
                </a:tc>
                <a:tc vMerge="1">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extLst>
                  <a:ext uri="{0D108BD9-81ED-4DB2-BD59-A6C34878D82A}">
                    <a16:rowId xmlns:a16="http://schemas.microsoft.com/office/drawing/2014/main" val="10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1600" b="0" kern="0" dirty="0">
                          <a:solidFill>
                            <a:schemeClr val="tx1"/>
                          </a:solidFill>
                          <a:effectLst/>
                          <a:latin typeface="Times New Roman" panose="02020603050405020304" pitchFamily="18" charset="0"/>
                          <a:ea typeface="+mn-ea"/>
                          <a:cs typeface="+mn-cs"/>
                        </a:rPr>
                        <a:t>Rajat Pushkarna</a:t>
                      </a:r>
                      <a:endParaRPr lang="ko-KR" altLang="en-US" sz="1600" b="0" kern="0" dirty="0">
                        <a:solidFill>
                          <a:schemeClr val="tx1"/>
                        </a:solidFill>
                        <a:effectLst/>
                        <a:latin typeface="Times New Roman" panose="02020603050405020304" pitchFamily="18" charset="0"/>
                        <a:ea typeface="+mn-ea"/>
                        <a:cs typeface="+mn-cs"/>
                      </a:endParaRPr>
                    </a:p>
                  </a:txBody>
                  <a:tcPr marL="68580" marR="68580" marT="0" marB="0"/>
                </a:tc>
                <a:tc vMerge="1">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extLst>
                  <a:ext uri="{0D108BD9-81ED-4DB2-BD59-A6C34878D82A}">
                    <a16:rowId xmlns:a16="http://schemas.microsoft.com/office/drawing/2014/main" val="10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altLang="ko-KR" sz="1600" b="0" kern="0" dirty="0">
                          <a:solidFill>
                            <a:schemeClr val="tx1"/>
                          </a:solidFill>
                          <a:effectLst/>
                          <a:latin typeface="Times New Roman" panose="02020603050405020304" pitchFamily="18" charset="0"/>
                          <a:ea typeface="+mn-ea"/>
                          <a:cs typeface="+mn-cs"/>
                        </a:rPr>
                        <a:t>Yoshio Urabe </a:t>
                      </a:r>
                      <a:endParaRPr lang="ko-KR" sz="1600" b="0" kern="0" dirty="0">
                        <a:solidFill>
                          <a:schemeClr val="tx1"/>
                        </a:solidFill>
                        <a:effectLst/>
                        <a:latin typeface="Times New Roman" panose="02020603050405020304" pitchFamily="18" charset="0"/>
                        <a:ea typeface="+mn-ea"/>
                        <a:cs typeface="+mn-cs"/>
                      </a:endParaRPr>
                    </a:p>
                  </a:txBody>
                  <a:tcPr marL="68580" marR="68580" marT="0" marB="0"/>
                </a:tc>
                <a:tc vMerge="1">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extLst>
                  <a:ext uri="{0D108BD9-81ED-4DB2-BD59-A6C34878D82A}">
                    <a16:rowId xmlns:a16="http://schemas.microsoft.com/office/drawing/2014/main" val="278486419"/>
                  </a:ext>
                </a:extLst>
              </a:tr>
            </a:tbl>
          </a:graphicData>
        </a:graphic>
      </p:graphicFrame>
      <p:sp>
        <p:nvSpPr>
          <p:cNvPr id="17" name="Footer Placeholder 3"/>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10</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Solution - Using Proxy ARP (IPv6) </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1371600"/>
            <a:ext cx="8839200" cy="5139869"/>
          </a:xfrm>
          <a:prstGeom prst="rect">
            <a:avLst/>
          </a:prstGeom>
          <a:noFill/>
        </p:spPr>
        <p:txBody>
          <a:bodyPr wrap="square" rtlCol="0">
            <a:spAutoFit/>
          </a:bodyPr>
          <a:lstStyle/>
          <a:p>
            <a:pPr marL="285750" lvl="0" indent="-285750" fontAlgn="auto">
              <a:spcBef>
                <a:spcPts val="0"/>
              </a:spcBef>
              <a:spcAft>
                <a:spcPts val="0"/>
              </a:spcAft>
              <a:buFont typeface="Wingdings" panose="05000000000000000000" pitchFamily="2" charset="2"/>
              <a:buChar char="q"/>
            </a:pPr>
            <a:r>
              <a:rPr lang="en-US" sz="2800" dirty="0">
                <a:solidFill>
                  <a:srgbClr val="000000"/>
                </a:solidFill>
                <a:latin typeface="+mj-lt"/>
                <a:ea typeface="HGP創英角ｺﾞｼｯｸUB"/>
              </a:rPr>
              <a:t> When an AP MLD receives a Neighbor Solicitation message from a first associated station or from the DS with a </a:t>
            </a:r>
            <a:r>
              <a:rPr lang="en-US" sz="2800" dirty="0">
                <a:latin typeface="+mj-lt"/>
                <a:ea typeface="HGP創英角ｺﾞｼｯｸUB"/>
              </a:rPr>
              <a:t>target IP address that corresponds to a second associated non-AP MLD</a:t>
            </a:r>
            <a:r>
              <a:rPr lang="en-US" sz="2800" dirty="0">
                <a:solidFill>
                  <a:srgbClr val="000000"/>
                </a:solidFill>
                <a:latin typeface="+mj-lt"/>
                <a:ea typeface="HGP創英角ｺﾞｼｯｸUB"/>
              </a:rPr>
              <a:t>, the AP MLD shall:</a:t>
            </a:r>
          </a:p>
          <a:p>
            <a:pPr marL="742950" lvl="1" indent="-285750" fontAlgn="auto">
              <a:spcBef>
                <a:spcPts val="0"/>
              </a:spcBef>
              <a:spcAft>
                <a:spcPts val="0"/>
              </a:spcAft>
              <a:buFont typeface="Wingdings" panose="05000000000000000000" pitchFamily="2" charset="2"/>
              <a:buChar char="§"/>
            </a:pPr>
            <a:r>
              <a:rPr lang="en-US" sz="2400" dirty="0">
                <a:solidFill>
                  <a:srgbClr val="000000"/>
                </a:solidFill>
                <a:latin typeface="+mj-lt"/>
                <a:ea typeface="HGP創英角ｺﾞｼｯｸUB"/>
              </a:rPr>
              <a:t>insert the second non-AP MLD’s </a:t>
            </a:r>
            <a:r>
              <a:rPr lang="en-US" sz="2400" dirty="0">
                <a:latin typeface="+mj-lt"/>
                <a:ea typeface="HGP創英角ｺﾞｼｯｸUB"/>
              </a:rPr>
              <a:t>MLD MAC address </a:t>
            </a:r>
            <a:r>
              <a:rPr lang="en-US" sz="2400" dirty="0">
                <a:solidFill>
                  <a:srgbClr val="000000"/>
                </a:solidFill>
                <a:latin typeface="+mj-lt"/>
                <a:ea typeface="HGP創英角ｺﾞｼｯｸUB"/>
              </a:rPr>
              <a:t>as the Sender’s MAC Address in the Neighbor Advertisement Message if the first </a:t>
            </a:r>
            <a:r>
              <a:rPr lang="en-US" sz="2400" dirty="0">
                <a:ea typeface="HGP創英角ｺﾞｼｯｸUB"/>
              </a:rPr>
              <a:t>associated</a:t>
            </a:r>
            <a:r>
              <a:rPr lang="en-US" sz="2400" dirty="0">
                <a:solidFill>
                  <a:srgbClr val="000000"/>
                </a:solidFill>
                <a:latin typeface="+mj-lt"/>
                <a:ea typeface="HGP創英角ｺﾞｼｯｸUB"/>
              </a:rPr>
              <a:t> station is a non-AP MLD or the request is from the DS.</a:t>
            </a:r>
          </a:p>
          <a:p>
            <a:pPr marL="742950" lvl="1" indent="-285750" fontAlgn="auto">
              <a:spcBef>
                <a:spcPts val="0"/>
              </a:spcBef>
              <a:spcAft>
                <a:spcPts val="0"/>
              </a:spcAft>
              <a:buFont typeface="Wingdings" panose="05000000000000000000" pitchFamily="2" charset="2"/>
              <a:buChar char="§"/>
            </a:pPr>
            <a:r>
              <a:rPr lang="en-US" sz="2400" dirty="0">
                <a:solidFill>
                  <a:srgbClr val="000000"/>
                </a:solidFill>
                <a:latin typeface="+mj-lt"/>
                <a:ea typeface="HGP創英角ｺﾞｼｯｸUB"/>
              </a:rPr>
              <a:t>insert the </a:t>
            </a:r>
            <a:r>
              <a:rPr lang="en-US" sz="2400" b="1" dirty="0">
                <a:latin typeface="+mj-lt"/>
                <a:ea typeface="HGP創英角ｺﾞｼｯｸUB"/>
              </a:rPr>
              <a:t>MAC address of the affiliated STA of the second non-AP MLD that operates on the link in which the request was received, </a:t>
            </a:r>
            <a:r>
              <a:rPr lang="en-US" sz="2400" dirty="0">
                <a:solidFill>
                  <a:srgbClr val="000000"/>
                </a:solidFill>
                <a:latin typeface="+mj-lt"/>
                <a:ea typeface="HGP創英角ｺﾞｼｯｸUB"/>
              </a:rPr>
              <a:t>as the Sender’s MAC Address in the </a:t>
            </a:r>
            <a:r>
              <a:rPr lang="en-US" sz="2400" dirty="0">
                <a:solidFill>
                  <a:srgbClr val="000000"/>
                </a:solidFill>
                <a:ea typeface="HGP創英角ｺﾞｼｯｸUB"/>
              </a:rPr>
              <a:t>Neighbor Advertisement Message </a:t>
            </a:r>
            <a:r>
              <a:rPr lang="en-US" sz="2400" dirty="0">
                <a:solidFill>
                  <a:srgbClr val="000000"/>
                </a:solidFill>
                <a:latin typeface="+mj-lt"/>
                <a:ea typeface="HGP創英角ｺﾞｼｯｸUB"/>
              </a:rPr>
              <a:t>if the first </a:t>
            </a:r>
            <a:r>
              <a:rPr lang="en-US" sz="2400" dirty="0">
                <a:ea typeface="HGP創英角ｺﾞｼｯｸUB"/>
              </a:rPr>
              <a:t>associated</a:t>
            </a:r>
            <a:r>
              <a:rPr lang="en-US" sz="2400" dirty="0">
                <a:solidFill>
                  <a:srgbClr val="000000"/>
                </a:solidFill>
                <a:latin typeface="+mj-lt"/>
                <a:ea typeface="HGP創英角ｺﾞｼｯｸUB"/>
              </a:rPr>
              <a:t> station is not an MLD.</a:t>
            </a:r>
          </a:p>
        </p:txBody>
      </p:sp>
    </p:spTree>
    <p:extLst>
      <p:ext uri="{BB962C8B-B14F-4D97-AF65-F5344CB8AC3E}">
        <p14:creationId xmlns:p14="http://schemas.microsoft.com/office/powerpoint/2010/main" val="384381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11</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Solution - Using Proxy ARP</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1295400"/>
            <a:ext cx="8839200" cy="523220"/>
          </a:xfrm>
          <a:prstGeom prst="rect">
            <a:avLst/>
          </a:prstGeom>
          <a:noFill/>
        </p:spPr>
        <p:txBody>
          <a:bodyPr wrap="square" rtlCol="0">
            <a:spAutoFit/>
          </a:bodyPr>
          <a:lstStyle/>
          <a:p>
            <a:pPr marL="285750" lvl="0" indent="-285750" fontAlgn="auto">
              <a:spcBef>
                <a:spcPts val="0"/>
              </a:spcBef>
              <a:spcAft>
                <a:spcPts val="0"/>
              </a:spcAft>
              <a:buFont typeface="Wingdings" panose="05000000000000000000" pitchFamily="2" charset="2"/>
              <a:buChar char="q"/>
            </a:pPr>
            <a:r>
              <a:rPr lang="en-US" sz="2800" dirty="0">
                <a:solidFill>
                  <a:srgbClr val="000000"/>
                </a:solidFill>
                <a:latin typeface="+mj-lt"/>
                <a:ea typeface="HGP創英角ｺﾞｼｯｸUB"/>
              </a:rPr>
              <a:t> Example 1: Resolving non-AP MLD1’s IP Address</a:t>
            </a:r>
            <a:endParaRPr lang="en-US" sz="2400" dirty="0">
              <a:solidFill>
                <a:srgbClr val="000000"/>
              </a:solidFill>
              <a:latin typeface="+mj-lt"/>
              <a:ea typeface="HGP創英角ｺﾞｼｯｸUB"/>
            </a:endParaRPr>
          </a:p>
        </p:txBody>
      </p:sp>
      <p:pic>
        <p:nvPicPr>
          <p:cNvPr id="5" name="Picture 4">
            <a:extLst>
              <a:ext uri="{FF2B5EF4-FFF2-40B4-BE49-F238E27FC236}">
                <a16:creationId xmlns:a16="http://schemas.microsoft.com/office/drawing/2014/main" id="{27C4B235-4D71-4327-ABA8-AFE5567C9BA3}"/>
              </a:ext>
            </a:extLst>
          </p:cNvPr>
          <p:cNvPicPr>
            <a:picLocks noChangeAspect="1"/>
          </p:cNvPicPr>
          <p:nvPr/>
        </p:nvPicPr>
        <p:blipFill>
          <a:blip r:embed="rId2"/>
          <a:stretch>
            <a:fillRect/>
          </a:stretch>
        </p:blipFill>
        <p:spPr>
          <a:xfrm>
            <a:off x="120061" y="1866900"/>
            <a:ext cx="8839200" cy="4387496"/>
          </a:xfrm>
          <a:prstGeom prst="rect">
            <a:avLst/>
          </a:prstGeom>
        </p:spPr>
      </p:pic>
    </p:spTree>
    <p:extLst>
      <p:ext uri="{BB962C8B-B14F-4D97-AF65-F5344CB8AC3E}">
        <p14:creationId xmlns:p14="http://schemas.microsoft.com/office/powerpoint/2010/main" val="3399775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12</a:t>
            </a:fld>
            <a:endParaRPr lang="en-US" altLang="en-US" dirty="0"/>
          </a:p>
        </p:txBody>
      </p:sp>
      <p:sp>
        <p:nvSpPr>
          <p:cNvPr id="7" name="Title 1"/>
          <p:cNvSpPr txBox="1">
            <a:spLocks/>
          </p:cNvSpPr>
          <p:nvPr/>
        </p:nvSpPr>
        <p:spPr>
          <a:xfrm>
            <a:off x="0" y="609600"/>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Solution – Further Considerations</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2524432"/>
            <a:ext cx="8839200" cy="3970318"/>
          </a:xfrm>
          <a:prstGeom prst="rect">
            <a:avLst/>
          </a:prstGeom>
          <a:noFill/>
        </p:spPr>
        <p:txBody>
          <a:bodyPr wrap="square" rtlCol="0">
            <a:spAutoFit/>
          </a:bodyPr>
          <a:lstStyle/>
          <a:p>
            <a:pPr marL="342900" indent="-342900">
              <a:buFont typeface="Wingdings" pitchFamily="2" charset="2"/>
              <a:buChar char="q"/>
            </a:pPr>
            <a:r>
              <a:rPr lang="en-US" sz="2000" dirty="0">
                <a:solidFill>
                  <a:srgbClr val="000000"/>
                </a:solidFill>
                <a:ea typeface="HGP創英角ｺﾞｼｯｸUB"/>
              </a:rPr>
              <a:t>When the requesting station is a non-AP MLD, the </a:t>
            </a:r>
            <a:r>
              <a:rPr lang="en-US" sz="2000" dirty="0"/>
              <a:t>AP MLD sets the Individual/Group bit (b0) of the Sender’s MAC address to differentiate between the STA MAC Address and the MLD MAC address of an associated non-AP MLD:</a:t>
            </a:r>
          </a:p>
          <a:p>
            <a:pPr marL="800100" lvl="1" indent="-342900">
              <a:buFont typeface="Wingdings" panose="05000000000000000000" pitchFamily="2" charset="2"/>
              <a:buChar char="§"/>
            </a:pPr>
            <a:r>
              <a:rPr lang="en-US" sz="2000" dirty="0"/>
              <a:t>b0 is set to 0 to indicate STA MAC Address</a:t>
            </a:r>
          </a:p>
          <a:p>
            <a:pPr marL="800100" lvl="1" indent="-342900">
              <a:buFont typeface="Wingdings" panose="05000000000000000000" pitchFamily="2" charset="2"/>
              <a:buChar char="§"/>
            </a:pPr>
            <a:r>
              <a:rPr lang="en-US" sz="2000" b="1" dirty="0"/>
              <a:t>b0 is set to 1 to indicate MLD MAC Address</a:t>
            </a:r>
          </a:p>
          <a:p>
            <a:pPr lvl="1"/>
            <a:r>
              <a:rPr lang="en-US" sz="1600" dirty="0">
                <a:solidFill>
                  <a:srgbClr val="000000"/>
                </a:solidFill>
                <a:latin typeface="+mj-lt"/>
                <a:ea typeface="HGP創英角ｺﾞｼｯｸUB"/>
              </a:rPr>
              <a:t>Note: If the b0 bit is set to 1 in a resolved MAC Address, the receiving MLD is informed that the target device is an MLD; else it is a legacy STA. The MLD needs to recover the original MLD MAC Address by setting b0 bit to 0.</a:t>
            </a:r>
            <a:endParaRPr lang="en-US" sz="1800" dirty="0">
              <a:solidFill>
                <a:srgbClr val="000000"/>
              </a:solidFill>
              <a:latin typeface="+mj-lt"/>
              <a:ea typeface="HGP創英角ｺﾞｼｯｸUB"/>
            </a:endParaRPr>
          </a:p>
          <a:p>
            <a:pPr marL="285750" indent="-285750" fontAlgn="auto">
              <a:spcBef>
                <a:spcPts val="0"/>
              </a:spcBef>
              <a:spcAft>
                <a:spcPts val="0"/>
              </a:spcAft>
              <a:buFont typeface="Wingdings" panose="05000000000000000000" pitchFamily="2" charset="2"/>
              <a:buChar char="q"/>
            </a:pPr>
            <a:r>
              <a:rPr lang="en-US" sz="2400" dirty="0">
                <a:solidFill>
                  <a:srgbClr val="000000"/>
                </a:solidFill>
                <a:latin typeface="+mj-lt"/>
                <a:ea typeface="HGP創英角ｺﾞｼｯｸUB"/>
              </a:rPr>
              <a:t> </a:t>
            </a:r>
            <a:r>
              <a:rPr lang="en-US" sz="2000" dirty="0">
                <a:solidFill>
                  <a:srgbClr val="000000"/>
                </a:solidFill>
                <a:latin typeface="+mj-lt"/>
                <a:ea typeface="HGP創英角ｺﾞｼｯｸUB"/>
              </a:rPr>
              <a:t>Due to the broadcast frame reduction effect [5], we also propose that i</a:t>
            </a:r>
            <a:r>
              <a:rPr lang="en-US" sz="2000" dirty="0"/>
              <a:t>mplementation of the proxy ARP service shall be </a:t>
            </a:r>
            <a:r>
              <a:rPr lang="en-US" sz="2000" b="1" dirty="0"/>
              <a:t>mandatory</a:t>
            </a:r>
            <a:r>
              <a:rPr lang="en-US" sz="2000" dirty="0"/>
              <a:t> for an AP MLD that supports legacy association. All the APs affiliated with the AP MLD shall set the Proxy ARP field to 1 in the Extended Capabilities element.</a:t>
            </a:r>
          </a:p>
        </p:txBody>
      </p:sp>
      <p:pic>
        <p:nvPicPr>
          <p:cNvPr id="4" name="Picture 3">
            <a:extLst>
              <a:ext uri="{FF2B5EF4-FFF2-40B4-BE49-F238E27FC236}">
                <a16:creationId xmlns:a16="http://schemas.microsoft.com/office/drawing/2014/main" id="{E7DEF8DB-991D-4858-BCDF-C9298EE2E393}"/>
              </a:ext>
            </a:extLst>
          </p:cNvPr>
          <p:cNvPicPr>
            <a:picLocks noChangeAspect="1"/>
          </p:cNvPicPr>
          <p:nvPr/>
        </p:nvPicPr>
        <p:blipFill>
          <a:blip r:embed="rId3"/>
          <a:stretch>
            <a:fillRect/>
          </a:stretch>
        </p:blipFill>
        <p:spPr>
          <a:xfrm>
            <a:off x="1905000" y="1219200"/>
            <a:ext cx="5771535" cy="1230522"/>
          </a:xfrm>
          <a:prstGeom prst="rect">
            <a:avLst/>
          </a:prstGeom>
        </p:spPr>
      </p:pic>
      <p:sp>
        <p:nvSpPr>
          <p:cNvPr id="8" name="Callout: Line 7">
            <a:extLst>
              <a:ext uri="{FF2B5EF4-FFF2-40B4-BE49-F238E27FC236}">
                <a16:creationId xmlns:a16="http://schemas.microsoft.com/office/drawing/2014/main" id="{74B5A131-F644-43A6-BAF3-06F38A3C3BC4}"/>
              </a:ext>
            </a:extLst>
          </p:cNvPr>
          <p:cNvSpPr/>
          <p:nvPr/>
        </p:nvSpPr>
        <p:spPr>
          <a:xfrm>
            <a:off x="4114800" y="2213967"/>
            <a:ext cx="4724400" cy="310465"/>
          </a:xfrm>
          <a:prstGeom prst="borderCallout1">
            <a:avLst>
              <a:gd name="adj1" fmla="val 50741"/>
              <a:gd name="adj2" fmla="val 429"/>
              <a:gd name="adj3" fmla="val 55266"/>
              <a:gd name="adj4" fmla="val -16956"/>
            </a:avLst>
          </a:prstGeom>
          <a:solidFill>
            <a:srgbClr val="FFFFFF"/>
          </a:solidFill>
          <a:ln w="25400" cap="flat" cmpd="sng" algn="ctr">
            <a:solidFill>
              <a:srgbClr val="FF0000"/>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FF0000"/>
                </a:solidFill>
                <a:effectLst/>
                <a:uLnTx/>
                <a:uFillTx/>
                <a:latin typeface="HGP創英角ｺﾞｼｯｸUB"/>
                <a:ea typeface="HGP創英角ｺﾞｼｯｸUB"/>
                <a:cs typeface="+mn-cs"/>
              </a:rPr>
              <a:t>b0 (Individual/Group bit) may be used to differentiate MLD MAC Address</a:t>
            </a:r>
          </a:p>
        </p:txBody>
      </p:sp>
    </p:spTree>
    <p:extLst>
      <p:ext uri="{BB962C8B-B14F-4D97-AF65-F5344CB8AC3E}">
        <p14:creationId xmlns:p14="http://schemas.microsoft.com/office/powerpoint/2010/main" val="32736374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13</a:t>
            </a:fld>
            <a:endParaRPr lang="en-US" altLang="en-US" dirty="0"/>
          </a:p>
        </p:txBody>
      </p:sp>
      <p:sp>
        <p:nvSpPr>
          <p:cNvPr id="7" name="Title 1"/>
          <p:cNvSpPr txBox="1">
            <a:spLocks/>
          </p:cNvSpPr>
          <p:nvPr/>
        </p:nvSpPr>
        <p:spPr>
          <a:xfrm>
            <a:off x="0" y="6027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2400" kern="0" dirty="0">
                <a:ea typeface="Gulim" pitchFamily="34" charset="-127"/>
              </a:rPr>
              <a:t>Example 2: Non-AP MLD initiated TDLS setup with legacy STA</a:t>
            </a:r>
            <a:endParaRPr lang="en-US" sz="2400" kern="0" dirty="0"/>
          </a:p>
        </p:txBody>
      </p:sp>
      <p:pic>
        <p:nvPicPr>
          <p:cNvPr id="4" name="Picture 3">
            <a:extLst>
              <a:ext uri="{FF2B5EF4-FFF2-40B4-BE49-F238E27FC236}">
                <a16:creationId xmlns:a16="http://schemas.microsoft.com/office/drawing/2014/main" id="{A233B20C-6639-4210-BBBA-511DF5DD18D7}"/>
              </a:ext>
            </a:extLst>
          </p:cNvPr>
          <p:cNvPicPr>
            <a:picLocks noChangeAspect="1"/>
          </p:cNvPicPr>
          <p:nvPr/>
        </p:nvPicPr>
        <p:blipFill>
          <a:blip r:embed="rId3"/>
          <a:stretch>
            <a:fillRect/>
          </a:stretch>
        </p:blipFill>
        <p:spPr>
          <a:xfrm>
            <a:off x="509778" y="1168578"/>
            <a:ext cx="8024622" cy="5308421"/>
          </a:xfrm>
          <a:prstGeom prst="rect">
            <a:avLst/>
          </a:prstGeom>
        </p:spPr>
      </p:pic>
      <p:sp>
        <p:nvSpPr>
          <p:cNvPr id="8" name="Callout: Line 7">
            <a:extLst>
              <a:ext uri="{FF2B5EF4-FFF2-40B4-BE49-F238E27FC236}">
                <a16:creationId xmlns:a16="http://schemas.microsoft.com/office/drawing/2014/main" id="{59F0DDA6-39B0-4551-AF18-D95748342869}"/>
              </a:ext>
            </a:extLst>
          </p:cNvPr>
          <p:cNvSpPr/>
          <p:nvPr/>
        </p:nvSpPr>
        <p:spPr>
          <a:xfrm>
            <a:off x="7315986" y="1945543"/>
            <a:ext cx="1728192" cy="797657"/>
          </a:xfrm>
          <a:prstGeom prst="borderCallout1">
            <a:avLst>
              <a:gd name="adj1" fmla="val 48874"/>
              <a:gd name="adj2" fmla="val -347"/>
              <a:gd name="adj3" fmla="val 128533"/>
              <a:gd name="adj4" fmla="val -227325"/>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AP MLD provides the STA MAC Address as the hardware address. b0 = 0 informs that this is not an MLD MAC Address</a:t>
            </a:r>
          </a:p>
        </p:txBody>
      </p:sp>
      <p:sp>
        <p:nvSpPr>
          <p:cNvPr id="9" name="Callout: Line 8">
            <a:extLst>
              <a:ext uri="{FF2B5EF4-FFF2-40B4-BE49-F238E27FC236}">
                <a16:creationId xmlns:a16="http://schemas.microsoft.com/office/drawing/2014/main" id="{0B3A861E-4EAF-45BA-802C-B1544130BDC5}"/>
              </a:ext>
            </a:extLst>
          </p:cNvPr>
          <p:cNvSpPr/>
          <p:nvPr/>
        </p:nvSpPr>
        <p:spPr>
          <a:xfrm>
            <a:off x="86119" y="3124659"/>
            <a:ext cx="1263554" cy="491306"/>
          </a:xfrm>
          <a:prstGeom prst="borderCallout1">
            <a:avLst>
              <a:gd name="adj1" fmla="val 99987"/>
              <a:gd name="adj2" fmla="val 95940"/>
              <a:gd name="adj3" fmla="val 211709"/>
              <a:gd name="adj4" fmla="val 201003"/>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AP sets SA as the STA MAC Address</a:t>
            </a:r>
          </a:p>
        </p:txBody>
      </p:sp>
      <p:grpSp>
        <p:nvGrpSpPr>
          <p:cNvPr id="10" name="Group 9">
            <a:extLst>
              <a:ext uri="{FF2B5EF4-FFF2-40B4-BE49-F238E27FC236}">
                <a16:creationId xmlns:a16="http://schemas.microsoft.com/office/drawing/2014/main" id="{814CB15E-3799-4114-8F52-B8725AA8FD31}"/>
              </a:ext>
            </a:extLst>
          </p:cNvPr>
          <p:cNvGrpSpPr/>
          <p:nvPr/>
        </p:nvGrpSpPr>
        <p:grpSpPr>
          <a:xfrm>
            <a:off x="98023" y="4943450"/>
            <a:ext cx="1730777" cy="1228750"/>
            <a:chOff x="86119" y="5229200"/>
            <a:chExt cx="1730777" cy="1228750"/>
          </a:xfrm>
        </p:grpSpPr>
        <p:sp>
          <p:nvSpPr>
            <p:cNvPr id="11" name="Callout: Line 10">
              <a:extLst>
                <a:ext uri="{FF2B5EF4-FFF2-40B4-BE49-F238E27FC236}">
                  <a16:creationId xmlns:a16="http://schemas.microsoft.com/office/drawing/2014/main" id="{30756DF0-AAC2-4022-AFBC-8477E513B470}"/>
                </a:ext>
              </a:extLst>
            </p:cNvPr>
            <p:cNvSpPr/>
            <p:nvPr/>
          </p:nvSpPr>
          <p:spPr>
            <a:xfrm>
              <a:off x="86119" y="5229200"/>
              <a:ext cx="1410497" cy="491306"/>
            </a:xfrm>
            <a:prstGeom prst="borderCallout1">
              <a:avLst>
                <a:gd name="adj1" fmla="val 44595"/>
                <a:gd name="adj2" fmla="val 100248"/>
                <a:gd name="adj3" fmla="val 15452"/>
                <a:gd name="adj4" fmla="val 120904"/>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RA is correctly set as the STA MAC Address</a:t>
              </a:r>
            </a:p>
          </p:txBody>
        </p:sp>
        <p:cxnSp>
          <p:nvCxnSpPr>
            <p:cNvPr id="12" name="Straight Arrow Connector 11">
              <a:extLst>
                <a:ext uri="{FF2B5EF4-FFF2-40B4-BE49-F238E27FC236}">
                  <a16:creationId xmlns:a16="http://schemas.microsoft.com/office/drawing/2014/main" id="{2A4AEBA7-E93A-4E6C-B29D-02FDFB7CDC8E}"/>
                </a:ext>
              </a:extLst>
            </p:cNvPr>
            <p:cNvCxnSpPr>
              <a:cxnSpLocks/>
            </p:cNvCxnSpPr>
            <p:nvPr/>
          </p:nvCxnSpPr>
          <p:spPr>
            <a:xfrm>
              <a:off x="1496616" y="5445224"/>
              <a:ext cx="320280" cy="1012726"/>
            </a:xfrm>
            <a:prstGeom prst="straightConnector1">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grpSp>
      <p:sp>
        <p:nvSpPr>
          <p:cNvPr id="13" name="Callout: Line 12">
            <a:extLst>
              <a:ext uri="{FF2B5EF4-FFF2-40B4-BE49-F238E27FC236}">
                <a16:creationId xmlns:a16="http://schemas.microsoft.com/office/drawing/2014/main" id="{3381AF4A-52C1-439B-8E19-A3B5BE7DBEDD}"/>
              </a:ext>
            </a:extLst>
          </p:cNvPr>
          <p:cNvSpPr/>
          <p:nvPr/>
        </p:nvSpPr>
        <p:spPr>
          <a:xfrm>
            <a:off x="7315986" y="2884149"/>
            <a:ext cx="1728192" cy="646330"/>
          </a:xfrm>
          <a:prstGeom prst="borderCallout1">
            <a:avLst>
              <a:gd name="adj1" fmla="val 54067"/>
              <a:gd name="adj2" fmla="val 815"/>
              <a:gd name="adj3" fmla="val 117062"/>
              <a:gd name="adj4" fmla="val -191902"/>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STA4-M is used as the TDLS Initiator since the peer-STA is known to be non-MLD.</a:t>
            </a:r>
          </a:p>
        </p:txBody>
      </p:sp>
    </p:spTree>
    <p:extLst>
      <p:ext uri="{BB962C8B-B14F-4D97-AF65-F5344CB8AC3E}">
        <p14:creationId xmlns:p14="http://schemas.microsoft.com/office/powerpoint/2010/main" val="124067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89D0FD-2B7F-4C6B-AB2F-C9AAE6DA0B81}"/>
              </a:ext>
            </a:extLst>
          </p:cNvPr>
          <p:cNvPicPr>
            <a:picLocks noChangeAspect="1"/>
          </p:cNvPicPr>
          <p:nvPr/>
        </p:nvPicPr>
        <p:blipFill>
          <a:blip r:embed="rId3"/>
          <a:stretch>
            <a:fillRect/>
          </a:stretch>
        </p:blipFill>
        <p:spPr>
          <a:xfrm>
            <a:off x="4191" y="967472"/>
            <a:ext cx="8539734" cy="5480638"/>
          </a:xfrm>
          <a:prstGeom prst="rect">
            <a:avLst/>
          </a:prstGeom>
        </p:spPr>
      </p:pic>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14</a:t>
            </a:fld>
            <a:endParaRPr lang="en-US" altLang="en-US" dirty="0"/>
          </a:p>
        </p:txBody>
      </p:sp>
      <p:sp>
        <p:nvSpPr>
          <p:cNvPr id="7" name="Title 1"/>
          <p:cNvSpPr txBox="1">
            <a:spLocks/>
          </p:cNvSpPr>
          <p:nvPr/>
        </p:nvSpPr>
        <p:spPr>
          <a:xfrm>
            <a:off x="0" y="6027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2400" kern="0" dirty="0">
                <a:ea typeface="Gulim" pitchFamily="34" charset="-127"/>
              </a:rPr>
              <a:t>Example 3: Legacy STA initiated TDLS setup with non-AP MLD</a:t>
            </a:r>
            <a:endParaRPr lang="en-US" sz="2400" kern="0" dirty="0"/>
          </a:p>
        </p:txBody>
      </p:sp>
      <p:sp>
        <p:nvSpPr>
          <p:cNvPr id="8" name="Callout: Line 7">
            <a:extLst>
              <a:ext uri="{FF2B5EF4-FFF2-40B4-BE49-F238E27FC236}">
                <a16:creationId xmlns:a16="http://schemas.microsoft.com/office/drawing/2014/main" id="{59F0DDA6-39B0-4551-AF18-D95748342869}"/>
              </a:ext>
            </a:extLst>
          </p:cNvPr>
          <p:cNvSpPr/>
          <p:nvPr/>
        </p:nvSpPr>
        <p:spPr>
          <a:xfrm>
            <a:off x="7339608" y="1905000"/>
            <a:ext cx="1728192" cy="838200"/>
          </a:xfrm>
          <a:prstGeom prst="borderCallout1">
            <a:avLst>
              <a:gd name="adj1" fmla="val 48874"/>
              <a:gd name="adj2" fmla="val -347"/>
              <a:gd name="adj3" fmla="val 95998"/>
              <a:gd name="adj4" fmla="val -169294"/>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AP MLD provides the STA MAC Address as the hardware address. </a:t>
            </a:r>
          </a:p>
        </p:txBody>
      </p:sp>
      <p:sp>
        <p:nvSpPr>
          <p:cNvPr id="9" name="Callout: Line 8">
            <a:extLst>
              <a:ext uri="{FF2B5EF4-FFF2-40B4-BE49-F238E27FC236}">
                <a16:creationId xmlns:a16="http://schemas.microsoft.com/office/drawing/2014/main" id="{0B3A861E-4EAF-45BA-802C-B1544130BDC5}"/>
              </a:ext>
            </a:extLst>
          </p:cNvPr>
          <p:cNvSpPr/>
          <p:nvPr/>
        </p:nvSpPr>
        <p:spPr>
          <a:xfrm>
            <a:off x="0" y="4038600"/>
            <a:ext cx="1263554" cy="491306"/>
          </a:xfrm>
          <a:prstGeom prst="borderCallout1">
            <a:avLst>
              <a:gd name="adj1" fmla="val 99987"/>
              <a:gd name="adj2" fmla="val 95940"/>
              <a:gd name="adj3" fmla="val 273748"/>
              <a:gd name="adj4" fmla="val 192443"/>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AP sets SA as the STA MAC Address</a:t>
            </a:r>
          </a:p>
        </p:txBody>
      </p:sp>
      <p:sp>
        <p:nvSpPr>
          <p:cNvPr id="11" name="Callout: Line 10">
            <a:extLst>
              <a:ext uri="{FF2B5EF4-FFF2-40B4-BE49-F238E27FC236}">
                <a16:creationId xmlns:a16="http://schemas.microsoft.com/office/drawing/2014/main" id="{30756DF0-AAC2-4022-AFBC-8477E513B470}"/>
              </a:ext>
            </a:extLst>
          </p:cNvPr>
          <p:cNvSpPr/>
          <p:nvPr/>
        </p:nvSpPr>
        <p:spPr>
          <a:xfrm>
            <a:off x="4191" y="6075388"/>
            <a:ext cx="1253906" cy="491306"/>
          </a:xfrm>
          <a:prstGeom prst="borderCallout1">
            <a:avLst>
              <a:gd name="adj1" fmla="val 44595"/>
              <a:gd name="adj2" fmla="val 100248"/>
              <a:gd name="adj3" fmla="val 15452"/>
              <a:gd name="adj4" fmla="val 120904"/>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RA/TA correctly set as the STA MAC Address</a:t>
            </a:r>
          </a:p>
        </p:txBody>
      </p:sp>
      <p:sp>
        <p:nvSpPr>
          <p:cNvPr id="13" name="Callout: Line 12">
            <a:extLst>
              <a:ext uri="{FF2B5EF4-FFF2-40B4-BE49-F238E27FC236}">
                <a16:creationId xmlns:a16="http://schemas.microsoft.com/office/drawing/2014/main" id="{3381AF4A-52C1-439B-8E19-A3B5BE7DBEDD}"/>
              </a:ext>
            </a:extLst>
          </p:cNvPr>
          <p:cNvSpPr/>
          <p:nvPr/>
        </p:nvSpPr>
        <p:spPr>
          <a:xfrm>
            <a:off x="7315986" y="2884149"/>
            <a:ext cx="1728192" cy="491306"/>
          </a:xfrm>
          <a:prstGeom prst="borderCallout1">
            <a:avLst>
              <a:gd name="adj1" fmla="val 54067"/>
              <a:gd name="adj2" fmla="val 815"/>
              <a:gd name="adj3" fmla="val 153084"/>
              <a:gd name="adj4" fmla="val -153215"/>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STA4-M is used as the TDLS Responder.</a:t>
            </a:r>
          </a:p>
        </p:txBody>
      </p:sp>
    </p:spTree>
    <p:extLst>
      <p:ext uri="{BB962C8B-B14F-4D97-AF65-F5344CB8AC3E}">
        <p14:creationId xmlns:p14="http://schemas.microsoft.com/office/powerpoint/2010/main" val="2975519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15</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Conclusion</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457200" y="1371600"/>
            <a:ext cx="8086725" cy="5139869"/>
          </a:xfrm>
          <a:prstGeom prst="rect">
            <a:avLst/>
          </a:prstGeom>
          <a:noFill/>
        </p:spPr>
        <p:txBody>
          <a:bodyPr wrap="square" rtlCol="0">
            <a:spAutoFit/>
          </a:bodyPr>
          <a:lstStyle/>
          <a:p>
            <a:pPr marL="447675" lvl="0" indent="-447675">
              <a:buFont typeface="Wingdings" panose="05000000000000000000" pitchFamily="2" charset="2"/>
              <a:buChar char="q"/>
            </a:pPr>
            <a:r>
              <a:rPr lang="en-US" sz="2800" dirty="0"/>
              <a:t>In this contribution, we discussed the MLO addressing issues from a legacy STA’s perspectives.</a:t>
            </a:r>
            <a:endParaRPr lang="en-US" sz="2400" b="1" dirty="0"/>
          </a:p>
          <a:p>
            <a:pPr marL="904875" lvl="1" indent="-447675">
              <a:buFont typeface="Wingdings" panose="05000000000000000000" pitchFamily="2" charset="2"/>
              <a:buChar char="§"/>
            </a:pPr>
            <a:endParaRPr lang="en-US" sz="2400" dirty="0"/>
          </a:p>
          <a:p>
            <a:pPr marL="447675" lvl="0" indent="-447675">
              <a:buFont typeface="Wingdings" panose="05000000000000000000" pitchFamily="2" charset="2"/>
              <a:buChar char="q"/>
            </a:pPr>
            <a:r>
              <a:rPr lang="en-US" sz="2800" dirty="0"/>
              <a:t>We proposed modifying the Proxy ARP services in AP MLD such that:</a:t>
            </a:r>
          </a:p>
          <a:p>
            <a:pPr marL="914400" lvl="1" indent="-457200">
              <a:buFont typeface="Wingdings" panose="05000000000000000000" pitchFamily="2" charset="2"/>
              <a:buChar char="§"/>
            </a:pPr>
            <a:r>
              <a:rPr lang="en-US" sz="2400" dirty="0"/>
              <a:t>For a legacy STA, an MLD’s IP address is mapped to one of its affiliated STA’s MAC Address.</a:t>
            </a:r>
          </a:p>
          <a:p>
            <a:pPr marL="914400" lvl="1" indent="-457200">
              <a:buFont typeface="Wingdings" panose="05000000000000000000" pitchFamily="2" charset="2"/>
              <a:buChar char="§"/>
            </a:pPr>
            <a:r>
              <a:rPr lang="en-US" sz="2400" dirty="0"/>
              <a:t>AP MLD helps to differentiate whether a resolved MAC Address is a STA MAC Address or an MLD MAC address (e.g., using the b0 (Individual/Group bit)). </a:t>
            </a:r>
          </a:p>
          <a:p>
            <a:pPr marL="914400" lvl="1" indent="-457200">
              <a:buFont typeface="Wingdings" panose="05000000000000000000" pitchFamily="2" charset="2"/>
              <a:buChar char="§"/>
            </a:pPr>
            <a:r>
              <a:rPr lang="en-US" sz="2400" dirty="0"/>
              <a:t>We showed that the address mismatch issues raised in [3] may be solved without requiring the RA/TA to be set as MLD MAC Addresses.</a:t>
            </a:r>
            <a:endParaRPr lang="en-US" sz="2400" b="1" dirty="0"/>
          </a:p>
        </p:txBody>
      </p:sp>
    </p:spTree>
    <p:extLst>
      <p:ext uri="{BB962C8B-B14F-4D97-AF65-F5344CB8AC3E}">
        <p14:creationId xmlns:p14="http://schemas.microsoft.com/office/powerpoint/2010/main" val="3782027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a:bodyPr>
          <a:lstStyle/>
          <a:p>
            <a:pPr marL="457200" indent="-457200">
              <a:buFont typeface="+mj-lt"/>
              <a:buAutoNum type="arabicParenR"/>
            </a:pPr>
            <a:r>
              <a:rPr lang="en-US" b="0" dirty="0"/>
              <a:t>IEEE 802.11-20/1935r13 – compendium-of-straw-polls-and-potential-changes-to-the-specification-framework-document-part-2</a:t>
            </a:r>
          </a:p>
          <a:p>
            <a:pPr marL="457200" indent="-457200">
              <a:buFont typeface="+mj-lt"/>
              <a:buAutoNum type="arabicParenR"/>
            </a:pPr>
            <a:r>
              <a:rPr lang="en-US" b="0" dirty="0"/>
              <a:t>Draft P802.11be_D0.3</a:t>
            </a:r>
          </a:p>
          <a:p>
            <a:pPr marL="457200" indent="-457200">
              <a:buFont typeface="+mj-lt"/>
              <a:buAutoNum type="arabicParenR"/>
            </a:pPr>
            <a:r>
              <a:rPr lang="en-US" b="0" dirty="0"/>
              <a:t>IEEE 802.11-20/1692r2 – tdls-handling-in-mlo</a:t>
            </a:r>
          </a:p>
          <a:p>
            <a:pPr marL="457200" indent="-457200">
              <a:buFont typeface="+mj-lt"/>
              <a:buAutoNum type="arabicParenR"/>
            </a:pPr>
            <a:r>
              <a:rPr lang="en-US" b="0" dirty="0"/>
              <a:t>IEEE 802.11-20/1750r0 – proxy-arp-service-in-mlo</a:t>
            </a:r>
          </a:p>
          <a:p>
            <a:pPr marL="457200" indent="-457200">
              <a:buFont typeface="+mj-lt"/>
              <a:buAutoNum type="arabicParenR"/>
            </a:pPr>
            <a:r>
              <a:rPr lang="en-US" b="0" dirty="0"/>
              <a:t>IEEE 802.11-15/1015-01 – proxy-arp-in-802-11ax</a:t>
            </a:r>
          </a:p>
        </p:txBody>
      </p:sp>
      <p:sp>
        <p:nvSpPr>
          <p:cNvPr id="4" name="Footer Placeholder 3"/>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5" name="Slide Number Placeholder 4"/>
          <p:cNvSpPr>
            <a:spLocks noGrp="1"/>
          </p:cNvSpPr>
          <p:nvPr>
            <p:ph type="sldNum" sz="quarter" idx="12"/>
          </p:nvPr>
        </p:nvSpPr>
        <p:spPr/>
        <p:txBody>
          <a:bodyPr/>
          <a:lstStyle/>
          <a:p>
            <a:r>
              <a:rPr lang="en-US" altLang="en-US" dirty="0"/>
              <a:t>Slide </a:t>
            </a:r>
            <a:fld id="{0FF88134-36A3-492E-B6B5-2F4703E76746}" type="slidenum">
              <a:rPr lang="en-US" altLang="en-US" smtClean="0"/>
              <a:pPr/>
              <a:t>16</a:t>
            </a:fld>
            <a:endParaRPr lang="en-US" altLang="en-US" dirty="0"/>
          </a:p>
        </p:txBody>
      </p:sp>
    </p:spTree>
    <p:extLst>
      <p:ext uri="{BB962C8B-B14F-4D97-AF65-F5344CB8AC3E}">
        <p14:creationId xmlns:p14="http://schemas.microsoft.com/office/powerpoint/2010/main" val="2325489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17</a:t>
            </a:fld>
            <a:endParaRPr lang="en-US" altLang="en-US" dirty="0"/>
          </a:p>
        </p:txBody>
      </p:sp>
      <p:sp>
        <p:nvSpPr>
          <p:cNvPr id="7" name="Title 1"/>
          <p:cNvSpPr txBox="1">
            <a:spLocks/>
          </p:cNvSpPr>
          <p:nvPr/>
        </p:nvSpPr>
        <p:spPr>
          <a:xfrm>
            <a:off x="0" y="6027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Straw Poll 1</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1143000"/>
            <a:ext cx="8839200" cy="5447645"/>
          </a:xfrm>
          <a:prstGeom prst="rect">
            <a:avLst/>
          </a:prstGeom>
          <a:noFill/>
        </p:spPr>
        <p:txBody>
          <a:bodyPr wrap="square" rtlCol="0">
            <a:spAutoFit/>
          </a:bodyPr>
          <a:lstStyle/>
          <a:p>
            <a:pPr marL="447675" lvl="0" indent="-447675">
              <a:buFont typeface="Wingdings" panose="05000000000000000000" pitchFamily="2" charset="2"/>
              <a:buChar char="q"/>
            </a:pPr>
            <a:r>
              <a:rPr lang="en-US" sz="2000" b="1" dirty="0"/>
              <a:t>Do you support the following proxy ARP service in R1?</a:t>
            </a:r>
            <a:endParaRPr lang="en-US" sz="2000" dirty="0"/>
          </a:p>
          <a:p>
            <a:pPr marL="800100" lvl="1" indent="-342900" fontAlgn="auto">
              <a:spcBef>
                <a:spcPts val="0"/>
              </a:spcBef>
              <a:spcAft>
                <a:spcPts val="0"/>
              </a:spcAft>
              <a:buFont typeface="Wingdings" panose="05000000000000000000" pitchFamily="2" charset="2"/>
              <a:buChar char="§"/>
            </a:pPr>
            <a:r>
              <a:rPr lang="en-US" sz="1800" dirty="0">
                <a:solidFill>
                  <a:srgbClr val="000000"/>
                </a:solidFill>
                <a:ea typeface="HGP創英角ｺﾞｼｯｸUB"/>
              </a:rPr>
              <a:t>All affiliated APs of an AP MLD shall have the same setting of the Proxy ARP field in the Extended Capabilities element.</a:t>
            </a:r>
          </a:p>
          <a:p>
            <a:pPr marL="800100" lvl="1" indent="-342900" fontAlgn="auto">
              <a:spcBef>
                <a:spcPts val="0"/>
              </a:spcBef>
              <a:spcAft>
                <a:spcPts val="0"/>
              </a:spcAft>
              <a:buFont typeface="Wingdings" panose="05000000000000000000" pitchFamily="2" charset="2"/>
              <a:buChar char="§"/>
            </a:pPr>
            <a:r>
              <a:rPr lang="en-US" sz="1800" dirty="0">
                <a:solidFill>
                  <a:srgbClr val="000000"/>
                </a:solidFill>
                <a:ea typeface="HGP創英角ｺﾞｼｯｸUB"/>
              </a:rPr>
              <a:t>If an AP MLD supports Proxy ARP, then all affiliated APs of the AP MLD set the Proxy ARP field to 1 in the Extended Capabilities element.</a:t>
            </a:r>
          </a:p>
          <a:p>
            <a:pPr marL="800100" lvl="1" indent="-342900" fontAlgn="auto">
              <a:spcBef>
                <a:spcPts val="0"/>
              </a:spcBef>
              <a:spcAft>
                <a:spcPts val="0"/>
              </a:spcAft>
              <a:buFont typeface="Wingdings" panose="05000000000000000000" pitchFamily="2" charset="2"/>
              <a:buChar char="§"/>
            </a:pPr>
            <a:r>
              <a:rPr lang="en-US" sz="1800" dirty="0">
                <a:solidFill>
                  <a:srgbClr val="000000"/>
                </a:solidFill>
                <a:ea typeface="HGP創英角ｺﾞｼｯｸUB"/>
              </a:rPr>
              <a:t>If an AP MLD supports Proxy ARP, the AP MLD shall maintain an MLD MAC Address to Internet Address mapping for each associated non-AP MLD and shall update the mapping when the Internet Address of the associated non-AP MLD changes. When an AP affiliated with the AP MLD receives an ARP request from one associated station or from the DS with a </a:t>
            </a:r>
            <a:r>
              <a:rPr lang="en-US" sz="1800" dirty="0">
                <a:ea typeface="HGP創英角ｺﾞｼｯｸUB"/>
              </a:rPr>
              <a:t>target IP address that corresponds to a second associated non-AP MLD</a:t>
            </a:r>
            <a:r>
              <a:rPr lang="en-US" sz="1800" dirty="0">
                <a:solidFill>
                  <a:srgbClr val="000000"/>
                </a:solidFill>
                <a:ea typeface="HGP創英角ｺﾞｼｯｸUB"/>
              </a:rPr>
              <a:t>, the AP shall insert the </a:t>
            </a:r>
            <a:r>
              <a:rPr lang="en-US" sz="1800" dirty="0">
                <a:ea typeface="HGP創英角ｺﾞｼｯｸUB"/>
              </a:rPr>
              <a:t>MLD MAC address of the </a:t>
            </a:r>
            <a:r>
              <a:rPr lang="en-US" sz="1800" dirty="0">
                <a:solidFill>
                  <a:srgbClr val="000000"/>
                </a:solidFill>
                <a:ea typeface="HGP創英角ｺﾞｼｯｸUB"/>
              </a:rPr>
              <a:t>second non-AP MLD as the Sender’s MAC Address in the ARP response packet.  When an IPv6 address is being resolved, the Proxy ARP service shall respond with a Neighbor Advertisement message on behalf of an associated non-AP MLD to an ICMPv6 Neighbor Solicitation message; in which case the AP shall insert the MLD MAC address of the second non-AP MLD as the Target link-layer address in the Neighbor Advertisement message.</a:t>
            </a:r>
          </a:p>
          <a:p>
            <a:pPr marL="800100" lvl="1" indent="-342900" fontAlgn="auto">
              <a:spcBef>
                <a:spcPts val="0"/>
              </a:spcBef>
              <a:spcAft>
                <a:spcPts val="0"/>
              </a:spcAft>
              <a:buFont typeface="Wingdings" panose="05000000000000000000" pitchFamily="2" charset="2"/>
              <a:buChar char="§"/>
            </a:pPr>
            <a:endParaRPr lang="en-US" sz="2000" dirty="0"/>
          </a:p>
          <a:p>
            <a:pPr lvl="1"/>
            <a:r>
              <a:rPr lang="en-US" sz="2000" dirty="0"/>
              <a:t>Y/N/A</a:t>
            </a:r>
          </a:p>
        </p:txBody>
      </p:sp>
    </p:spTree>
    <p:extLst>
      <p:ext uri="{BB962C8B-B14F-4D97-AF65-F5344CB8AC3E}">
        <p14:creationId xmlns:p14="http://schemas.microsoft.com/office/powerpoint/2010/main" val="3291486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18</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Annex I</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395287" y="1219200"/>
            <a:ext cx="8086725" cy="1477328"/>
          </a:xfrm>
          <a:prstGeom prst="rect">
            <a:avLst/>
          </a:prstGeom>
          <a:noFill/>
        </p:spPr>
        <p:txBody>
          <a:bodyPr wrap="square" rtlCol="0">
            <a:spAutoFit/>
          </a:bodyPr>
          <a:lstStyle/>
          <a:p>
            <a:pPr marL="447675" lvl="0" indent="-447675">
              <a:buFont typeface="Wingdings" panose="05000000000000000000" pitchFamily="2" charset="2"/>
              <a:buChar char="q"/>
            </a:pPr>
            <a:r>
              <a:rPr lang="en-US" sz="1800" dirty="0"/>
              <a:t>If a legacy STA initiates TDLS Discovery/Setup using the STA MAC Address of an affiliated STA as the DA, TDLS Responder STA Address</a:t>
            </a:r>
            <a:r>
              <a:rPr lang="en-US" sz="1800" b="1" dirty="0"/>
              <a:t>, the legacy STA will reject the corresponding TDLS Response frame if the TA, TDLS Responder STA Address is set as the MLD MAC Address of the non-AP MLD</a:t>
            </a:r>
            <a:r>
              <a:rPr lang="en-US" sz="1800" dirty="0"/>
              <a:t>. </a:t>
            </a:r>
          </a:p>
        </p:txBody>
      </p:sp>
      <p:pic>
        <p:nvPicPr>
          <p:cNvPr id="4" name="Picture 3">
            <a:extLst>
              <a:ext uri="{FF2B5EF4-FFF2-40B4-BE49-F238E27FC236}">
                <a16:creationId xmlns:a16="http://schemas.microsoft.com/office/drawing/2014/main" id="{D7D61B26-9BD8-429A-B103-EE3A6F00BFD4}"/>
              </a:ext>
            </a:extLst>
          </p:cNvPr>
          <p:cNvPicPr>
            <a:picLocks noChangeAspect="1"/>
          </p:cNvPicPr>
          <p:nvPr/>
        </p:nvPicPr>
        <p:blipFill>
          <a:blip r:embed="rId2"/>
          <a:stretch>
            <a:fillRect/>
          </a:stretch>
        </p:blipFill>
        <p:spPr>
          <a:xfrm>
            <a:off x="76200" y="2743200"/>
            <a:ext cx="8572500" cy="3380286"/>
          </a:xfrm>
          <a:prstGeom prst="rect">
            <a:avLst/>
          </a:prstGeom>
        </p:spPr>
      </p:pic>
      <p:sp>
        <p:nvSpPr>
          <p:cNvPr id="8" name="Callout: Line 7">
            <a:extLst>
              <a:ext uri="{FF2B5EF4-FFF2-40B4-BE49-F238E27FC236}">
                <a16:creationId xmlns:a16="http://schemas.microsoft.com/office/drawing/2014/main" id="{02D2695E-0CBA-4F36-AC20-F7272D52DCD4}"/>
              </a:ext>
            </a:extLst>
          </p:cNvPr>
          <p:cNvSpPr/>
          <p:nvPr/>
        </p:nvSpPr>
        <p:spPr>
          <a:xfrm>
            <a:off x="4800600" y="6048873"/>
            <a:ext cx="1728192" cy="351927"/>
          </a:xfrm>
          <a:prstGeom prst="borderCallout1">
            <a:avLst>
              <a:gd name="adj1" fmla="val 54067"/>
              <a:gd name="adj2" fmla="val 815"/>
              <a:gd name="adj3" fmla="val -15925"/>
              <a:gd name="adj4" fmla="val -26820"/>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F0000"/>
                </a:solidFill>
              </a:rPr>
              <a:t>Mismatch in the TDLS Responder STA Address</a:t>
            </a:r>
          </a:p>
        </p:txBody>
      </p:sp>
      <p:sp>
        <p:nvSpPr>
          <p:cNvPr id="5" name="TextBox 4">
            <a:extLst>
              <a:ext uri="{FF2B5EF4-FFF2-40B4-BE49-F238E27FC236}">
                <a16:creationId xmlns:a16="http://schemas.microsoft.com/office/drawing/2014/main" id="{96F7E2BC-B801-4421-9DD6-2AFB87D59E39}"/>
              </a:ext>
            </a:extLst>
          </p:cNvPr>
          <p:cNvSpPr txBox="1"/>
          <p:nvPr/>
        </p:nvSpPr>
        <p:spPr>
          <a:xfrm>
            <a:off x="8077200" y="4419600"/>
            <a:ext cx="502061" cy="276999"/>
          </a:xfrm>
          <a:prstGeom prst="rect">
            <a:avLst/>
          </a:prstGeom>
          <a:noFill/>
        </p:spPr>
        <p:txBody>
          <a:bodyPr wrap="none" rtlCol="0">
            <a:spAutoFit/>
          </a:bodyPr>
          <a:lstStyle/>
          <a:p>
            <a:r>
              <a:rPr lang="en-US" dirty="0">
                <a:hlinkClick r:id="rId3" action="ppaction://hlinksldjump"/>
              </a:rPr>
              <a:t>Back</a:t>
            </a:r>
            <a:endParaRPr lang="en-US" dirty="0"/>
          </a:p>
        </p:txBody>
      </p:sp>
      <p:sp>
        <p:nvSpPr>
          <p:cNvPr id="9" name="Callout: Line 8">
            <a:extLst>
              <a:ext uri="{FF2B5EF4-FFF2-40B4-BE49-F238E27FC236}">
                <a16:creationId xmlns:a16="http://schemas.microsoft.com/office/drawing/2014/main" id="{B3BE8AD6-5DD9-4957-BC92-29B92238E24F}"/>
              </a:ext>
            </a:extLst>
          </p:cNvPr>
          <p:cNvSpPr/>
          <p:nvPr/>
        </p:nvSpPr>
        <p:spPr>
          <a:xfrm>
            <a:off x="2362200" y="6086180"/>
            <a:ext cx="1905000" cy="351927"/>
          </a:xfrm>
          <a:prstGeom prst="borderCallout1">
            <a:avLst>
              <a:gd name="adj1" fmla="val 54067"/>
              <a:gd name="adj2" fmla="val 815"/>
              <a:gd name="adj3" fmla="val -26318"/>
              <a:gd name="adj4" fmla="val -19942"/>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F0000"/>
                </a:solidFill>
              </a:rPr>
              <a:t>TA is different from DA in the TDLS Discovery Request frame</a:t>
            </a:r>
          </a:p>
        </p:txBody>
      </p:sp>
      <p:grpSp>
        <p:nvGrpSpPr>
          <p:cNvPr id="12" name="Group 11">
            <a:extLst>
              <a:ext uri="{FF2B5EF4-FFF2-40B4-BE49-F238E27FC236}">
                <a16:creationId xmlns:a16="http://schemas.microsoft.com/office/drawing/2014/main" id="{E780028D-0E5C-4D5F-8432-0535C5B85BEF}"/>
              </a:ext>
            </a:extLst>
          </p:cNvPr>
          <p:cNvGrpSpPr/>
          <p:nvPr/>
        </p:nvGrpSpPr>
        <p:grpSpPr>
          <a:xfrm>
            <a:off x="2362200" y="2576753"/>
            <a:ext cx="3651480" cy="1461847"/>
            <a:chOff x="2362200" y="2576753"/>
            <a:chExt cx="3651480" cy="1461847"/>
          </a:xfrm>
        </p:grpSpPr>
        <p:sp>
          <p:nvSpPr>
            <p:cNvPr id="10" name="Callout: Line 9">
              <a:extLst>
                <a:ext uri="{FF2B5EF4-FFF2-40B4-BE49-F238E27FC236}">
                  <a16:creationId xmlns:a16="http://schemas.microsoft.com/office/drawing/2014/main" id="{FDF2D2C7-03A0-4963-B724-A7F22697667B}"/>
                </a:ext>
              </a:extLst>
            </p:cNvPr>
            <p:cNvSpPr/>
            <p:nvPr/>
          </p:nvSpPr>
          <p:spPr>
            <a:xfrm>
              <a:off x="4285488" y="2576753"/>
              <a:ext cx="1728192" cy="351927"/>
            </a:xfrm>
            <a:prstGeom prst="borderCallout1">
              <a:avLst>
                <a:gd name="adj1" fmla="val 95639"/>
                <a:gd name="adj2" fmla="val 51609"/>
                <a:gd name="adj3" fmla="val 425780"/>
                <a:gd name="adj4" fmla="val 23445"/>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STA5 is aware of STA2’s MAC Address</a:t>
              </a:r>
            </a:p>
          </p:txBody>
        </p:sp>
        <p:cxnSp>
          <p:nvCxnSpPr>
            <p:cNvPr id="11" name="Straight Arrow Connector 10">
              <a:extLst>
                <a:ext uri="{FF2B5EF4-FFF2-40B4-BE49-F238E27FC236}">
                  <a16:creationId xmlns:a16="http://schemas.microsoft.com/office/drawing/2014/main" id="{2215D791-78A9-431E-8D68-C5AC0F9E5291}"/>
                </a:ext>
              </a:extLst>
            </p:cNvPr>
            <p:cNvCxnSpPr>
              <a:stCxn id="10" idx="1"/>
            </p:cNvCxnSpPr>
            <p:nvPr/>
          </p:nvCxnSpPr>
          <p:spPr bwMode="auto">
            <a:xfrm flipH="1">
              <a:off x="2362200" y="2928680"/>
              <a:ext cx="2787384" cy="1109920"/>
            </a:xfrm>
            <a:prstGeom prst="straightConnector1">
              <a:avLst/>
            </a:prstGeom>
            <a:solidFill>
              <a:schemeClr val="accent1"/>
            </a:solidFill>
            <a:ln w="28575" cap="flat" cmpd="sng" algn="ctr">
              <a:solidFill>
                <a:srgbClr val="FF0000"/>
              </a:solidFill>
              <a:prstDash val="solid"/>
              <a:round/>
              <a:headEnd type="none" w="sm" len="sm"/>
              <a:tailEnd type="triangle"/>
            </a:ln>
            <a:effectLst/>
          </p:spPr>
        </p:cxnSp>
      </p:grpSp>
    </p:spTree>
    <p:extLst>
      <p:ext uri="{BB962C8B-B14F-4D97-AF65-F5344CB8AC3E}">
        <p14:creationId xmlns:p14="http://schemas.microsoft.com/office/powerpoint/2010/main" val="2133331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2</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Overview</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228600" y="1627525"/>
            <a:ext cx="5486400" cy="1015663"/>
          </a:xfrm>
          <a:prstGeom prst="rect">
            <a:avLst/>
          </a:prstGeom>
          <a:noFill/>
        </p:spPr>
        <p:txBody>
          <a:bodyPr wrap="square" rtlCol="0">
            <a:spAutoFit/>
          </a:bodyPr>
          <a:lstStyle/>
          <a:p>
            <a:pPr marL="447675" lvl="0" indent="-447675">
              <a:buFont typeface="Wingdings" panose="05000000000000000000" pitchFamily="2" charset="2"/>
              <a:buChar char="q"/>
            </a:pPr>
            <a:r>
              <a:rPr lang="en-US" sz="2000" dirty="0"/>
              <a:t>An MLD contains an MLD MAC Address and multiple STA MAC Addresses (one for each affiliated STA). [2]</a:t>
            </a:r>
          </a:p>
        </p:txBody>
      </p:sp>
      <p:grpSp>
        <p:nvGrpSpPr>
          <p:cNvPr id="6" name="Group 5">
            <a:extLst>
              <a:ext uri="{FF2B5EF4-FFF2-40B4-BE49-F238E27FC236}">
                <a16:creationId xmlns:a16="http://schemas.microsoft.com/office/drawing/2014/main" id="{743323E9-3D6D-4D4A-AFA1-F70946B5E2EA}"/>
              </a:ext>
            </a:extLst>
          </p:cNvPr>
          <p:cNvGrpSpPr/>
          <p:nvPr/>
        </p:nvGrpSpPr>
        <p:grpSpPr>
          <a:xfrm>
            <a:off x="4875213" y="685800"/>
            <a:ext cx="4101846" cy="4393642"/>
            <a:chOff x="4875213" y="609600"/>
            <a:chExt cx="4101846" cy="4393642"/>
          </a:xfrm>
        </p:grpSpPr>
        <p:pic>
          <p:nvPicPr>
            <p:cNvPr id="4" name="Picture 3">
              <a:extLst>
                <a:ext uri="{FF2B5EF4-FFF2-40B4-BE49-F238E27FC236}">
                  <a16:creationId xmlns:a16="http://schemas.microsoft.com/office/drawing/2014/main" id="{292E7A8E-EFFF-4A7B-BF4C-8CE0BD130254}"/>
                </a:ext>
              </a:extLst>
            </p:cNvPr>
            <p:cNvPicPr>
              <a:picLocks noChangeAspect="1"/>
            </p:cNvPicPr>
            <p:nvPr/>
          </p:nvPicPr>
          <p:blipFill>
            <a:blip r:embed="rId2"/>
            <a:stretch>
              <a:fillRect/>
            </a:stretch>
          </p:blipFill>
          <p:spPr>
            <a:xfrm>
              <a:off x="4875213" y="609600"/>
              <a:ext cx="4101846" cy="4393642"/>
            </a:xfrm>
            <a:prstGeom prst="rect">
              <a:avLst/>
            </a:prstGeom>
          </p:spPr>
        </p:pic>
        <p:sp>
          <p:nvSpPr>
            <p:cNvPr id="5" name="TextBox 4">
              <a:extLst>
                <a:ext uri="{FF2B5EF4-FFF2-40B4-BE49-F238E27FC236}">
                  <a16:creationId xmlns:a16="http://schemas.microsoft.com/office/drawing/2014/main" id="{9D6F4462-216C-4DA2-B0F1-8E207F777624}"/>
                </a:ext>
              </a:extLst>
            </p:cNvPr>
            <p:cNvSpPr txBox="1"/>
            <p:nvPr/>
          </p:nvSpPr>
          <p:spPr>
            <a:xfrm>
              <a:off x="7995893" y="4379894"/>
              <a:ext cx="981166" cy="276999"/>
            </a:xfrm>
            <a:prstGeom prst="rect">
              <a:avLst/>
            </a:prstGeom>
            <a:noFill/>
          </p:spPr>
          <p:txBody>
            <a:bodyPr wrap="none" rtlCol="0">
              <a:spAutoFit/>
            </a:bodyPr>
            <a:lstStyle/>
            <a:p>
              <a:r>
                <a:rPr lang="en-US" b="1" u="sng" dirty="0"/>
                <a:t>Legacy STA</a:t>
              </a:r>
            </a:p>
          </p:txBody>
        </p:sp>
      </p:grpSp>
      <p:sp>
        <p:nvSpPr>
          <p:cNvPr id="9" name="TextBox 8">
            <a:extLst>
              <a:ext uri="{FF2B5EF4-FFF2-40B4-BE49-F238E27FC236}">
                <a16:creationId xmlns:a16="http://schemas.microsoft.com/office/drawing/2014/main" id="{193080EF-EF8D-4874-9F1A-9AA692AEEC00}"/>
              </a:ext>
            </a:extLst>
          </p:cNvPr>
          <p:cNvSpPr txBox="1"/>
          <p:nvPr/>
        </p:nvSpPr>
        <p:spPr>
          <a:xfrm>
            <a:off x="228601" y="5105400"/>
            <a:ext cx="8727233" cy="1323439"/>
          </a:xfrm>
          <a:prstGeom prst="rect">
            <a:avLst/>
          </a:prstGeom>
          <a:noFill/>
        </p:spPr>
        <p:txBody>
          <a:bodyPr wrap="square" rtlCol="0">
            <a:spAutoFit/>
          </a:bodyPr>
          <a:lstStyle/>
          <a:p>
            <a:pPr marL="447675" lvl="0" indent="-447675">
              <a:buFont typeface="Wingdings" panose="05000000000000000000" pitchFamily="2" charset="2"/>
              <a:buChar char="q"/>
            </a:pPr>
            <a:r>
              <a:rPr lang="en-US" sz="2000" dirty="0"/>
              <a:t>Using MLD MAC address to identify a peer MLD is fine for MLDs or EHT STAs that understand the concept of MLD MAC Address. However, </a:t>
            </a:r>
            <a:r>
              <a:rPr lang="en-US" sz="2000" b="1" dirty="0"/>
              <a:t>legacy STAs do not understand MLD MAC Address and will have issues when communicating with MLDs especially over peer-to-peer links. [3]</a:t>
            </a:r>
            <a:endParaRPr lang="en-US" sz="2000" dirty="0"/>
          </a:p>
        </p:txBody>
      </p:sp>
      <p:sp>
        <p:nvSpPr>
          <p:cNvPr id="10" name="TextBox 9">
            <a:extLst>
              <a:ext uri="{FF2B5EF4-FFF2-40B4-BE49-F238E27FC236}">
                <a16:creationId xmlns:a16="http://schemas.microsoft.com/office/drawing/2014/main" id="{6F1BB8D0-5457-45D7-8F7E-6B92038DA518}"/>
              </a:ext>
            </a:extLst>
          </p:cNvPr>
          <p:cNvSpPr txBox="1"/>
          <p:nvPr/>
        </p:nvSpPr>
        <p:spPr>
          <a:xfrm>
            <a:off x="228600" y="2752242"/>
            <a:ext cx="4724399" cy="1938992"/>
          </a:xfrm>
          <a:prstGeom prst="rect">
            <a:avLst/>
          </a:prstGeom>
          <a:noFill/>
        </p:spPr>
        <p:txBody>
          <a:bodyPr wrap="square" rtlCol="0">
            <a:spAutoFit/>
          </a:bodyPr>
          <a:lstStyle/>
          <a:p>
            <a:pPr marL="447675" lvl="0" indent="-447675">
              <a:buFont typeface="Wingdings" panose="05000000000000000000" pitchFamily="2" charset="2"/>
              <a:buChar char="q"/>
            </a:pPr>
            <a:r>
              <a:rPr lang="en-US" sz="2000" dirty="0"/>
              <a:t>The TA/RA of frames transmitted over-the-air shall be a STA MAC Address. [2]</a:t>
            </a:r>
          </a:p>
          <a:p>
            <a:pPr marL="447675" lvl="0" indent="-447675">
              <a:buFont typeface="Wingdings" panose="05000000000000000000" pitchFamily="2" charset="2"/>
              <a:buChar char="q"/>
            </a:pPr>
            <a:endParaRPr lang="en-US" sz="2000" dirty="0"/>
          </a:p>
          <a:p>
            <a:pPr marL="447675" lvl="0" indent="-447675">
              <a:buFont typeface="Wingdings" panose="05000000000000000000" pitchFamily="2" charset="2"/>
              <a:buChar char="q"/>
            </a:pPr>
            <a:r>
              <a:rPr lang="en-US" sz="2000" dirty="0"/>
              <a:t>An MLD MAC Address singly identifies an MLD. [2]</a:t>
            </a:r>
          </a:p>
        </p:txBody>
      </p:sp>
    </p:spTree>
    <p:extLst>
      <p:ext uri="{BB962C8B-B14F-4D97-AF65-F5344CB8AC3E}">
        <p14:creationId xmlns:p14="http://schemas.microsoft.com/office/powerpoint/2010/main" val="1624800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3</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Background</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457200" y="1524000"/>
            <a:ext cx="8305799" cy="1754326"/>
          </a:xfrm>
          <a:prstGeom prst="rect">
            <a:avLst/>
          </a:prstGeom>
          <a:noFill/>
        </p:spPr>
        <p:txBody>
          <a:bodyPr wrap="square" rtlCol="0">
            <a:spAutoFit/>
          </a:bodyPr>
          <a:lstStyle/>
          <a:p>
            <a:pPr marL="447675" lvl="0" indent="-447675">
              <a:buFont typeface="Wingdings" panose="05000000000000000000" pitchFamily="2" charset="2"/>
              <a:buChar char="q"/>
            </a:pPr>
            <a:r>
              <a:rPr lang="en-US" sz="2000" dirty="0"/>
              <a:t>[4], [5] provide good background information about Address Resolution Protocol (ARP), Neighbor Discovery Protocol (NDP) and Proxy ARP. ARP/NDP is used to discover a device’s MAC Address when its IP address is known.</a:t>
            </a:r>
            <a:endParaRPr lang="en-US" sz="2400" dirty="0"/>
          </a:p>
          <a:p>
            <a:pPr marL="274638" lvl="1"/>
            <a:endParaRPr lang="en-US" sz="2400" dirty="0"/>
          </a:p>
        </p:txBody>
      </p:sp>
      <p:grpSp>
        <p:nvGrpSpPr>
          <p:cNvPr id="11" name="Group 10">
            <a:extLst>
              <a:ext uri="{FF2B5EF4-FFF2-40B4-BE49-F238E27FC236}">
                <a16:creationId xmlns:a16="http://schemas.microsoft.com/office/drawing/2014/main" id="{0BD17082-BB9C-4CCD-A128-BEDC1786D29A}"/>
              </a:ext>
            </a:extLst>
          </p:cNvPr>
          <p:cNvGrpSpPr/>
          <p:nvPr/>
        </p:nvGrpSpPr>
        <p:grpSpPr>
          <a:xfrm>
            <a:off x="329526" y="2684696"/>
            <a:ext cx="8374380" cy="3505200"/>
            <a:chOff x="329526" y="2684696"/>
            <a:chExt cx="8374380" cy="3505200"/>
          </a:xfrm>
        </p:grpSpPr>
        <p:pic>
          <p:nvPicPr>
            <p:cNvPr id="10" name="Picture 9">
              <a:extLst>
                <a:ext uri="{FF2B5EF4-FFF2-40B4-BE49-F238E27FC236}">
                  <a16:creationId xmlns:a16="http://schemas.microsoft.com/office/drawing/2014/main" id="{FCDF72AF-F80B-4B5C-8013-102BC62EFA01}"/>
                </a:ext>
              </a:extLst>
            </p:cNvPr>
            <p:cNvPicPr>
              <a:picLocks noChangeAspect="1"/>
            </p:cNvPicPr>
            <p:nvPr/>
          </p:nvPicPr>
          <p:blipFill>
            <a:blip r:embed="rId2"/>
            <a:stretch>
              <a:fillRect/>
            </a:stretch>
          </p:blipFill>
          <p:spPr>
            <a:xfrm>
              <a:off x="329526" y="2684696"/>
              <a:ext cx="8374380" cy="3505200"/>
            </a:xfrm>
            <a:prstGeom prst="rect">
              <a:avLst/>
            </a:prstGeom>
          </p:spPr>
        </p:pic>
        <p:sp>
          <p:nvSpPr>
            <p:cNvPr id="8" name="Callout: Line 7">
              <a:extLst>
                <a:ext uri="{FF2B5EF4-FFF2-40B4-BE49-F238E27FC236}">
                  <a16:creationId xmlns:a16="http://schemas.microsoft.com/office/drawing/2014/main" id="{3726BF99-0356-4FF4-8DC7-B8AFC36E2AC0}"/>
                </a:ext>
              </a:extLst>
            </p:cNvPr>
            <p:cNvSpPr/>
            <p:nvPr/>
          </p:nvSpPr>
          <p:spPr>
            <a:xfrm>
              <a:off x="3048000" y="5321111"/>
              <a:ext cx="5495925" cy="668689"/>
            </a:xfrm>
            <a:prstGeom prst="borderCallout1">
              <a:avLst>
                <a:gd name="adj1" fmla="val 1466"/>
                <a:gd name="adj2" fmla="val -246"/>
                <a:gd name="adj3" fmla="val -147401"/>
                <a:gd name="adj4" fmla="val 4981"/>
              </a:avLst>
            </a:prstGeom>
            <a:noFill/>
            <a:ln w="25400" cap="flat" cmpd="sng" algn="ctr">
              <a:solidFill>
                <a:srgbClr val="FF0000"/>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mj-lt"/>
                  <a:ea typeface="HGP創英角ｺﾞｼｯｸUB"/>
                  <a:cs typeface="+mn-cs"/>
                </a:rPr>
                <a:t>If the AP supports Proxy ARP feature, the AP can respond to ARP Request / Neighbor Solicitation messages on behalf of associated STAs and thus </a:t>
              </a:r>
              <a:r>
                <a:rPr kumimoji="0" lang="en-US" sz="1400" b="1" i="0" u="none" strike="noStrike" kern="0" cap="none" spc="0" normalizeH="0" baseline="0" noProof="0" dirty="0">
                  <a:ln>
                    <a:noFill/>
                  </a:ln>
                  <a:solidFill>
                    <a:srgbClr val="FF0000"/>
                  </a:solidFill>
                  <a:effectLst/>
                  <a:uLnTx/>
                  <a:uFillTx/>
                  <a:latin typeface="+mj-lt"/>
                  <a:ea typeface="HGP創英角ｺﾞｼｯｸUB"/>
                  <a:cs typeface="+mn-cs"/>
                </a:rPr>
                <a:t>helps to significantly reduce broadcast traffic in its BSS</a:t>
              </a:r>
              <a:r>
                <a:rPr kumimoji="0" lang="en-US" sz="1400" b="0" i="0" u="none" strike="noStrike" kern="0" cap="none" spc="0" normalizeH="0" baseline="0" noProof="0" dirty="0">
                  <a:ln>
                    <a:noFill/>
                  </a:ln>
                  <a:solidFill>
                    <a:srgbClr val="000000"/>
                  </a:solidFill>
                  <a:effectLst/>
                  <a:uLnTx/>
                  <a:uFillTx/>
                  <a:latin typeface="+mj-lt"/>
                  <a:ea typeface="HGP創英角ｺﾞｼｯｸUB"/>
                  <a:cs typeface="+mn-cs"/>
                </a:rPr>
                <a:t>.</a:t>
              </a:r>
              <a:endParaRPr kumimoji="0" lang="en-US" sz="1100" b="0" i="0" u="none" strike="noStrike" kern="0" cap="none" spc="0" normalizeH="0" baseline="0" noProof="0" dirty="0">
                <a:ln>
                  <a:solidFill>
                    <a:srgbClr val="000000"/>
                  </a:solidFill>
                </a:ln>
                <a:solidFill>
                  <a:srgbClr val="000000"/>
                </a:solidFill>
                <a:effectLst/>
                <a:uLnTx/>
                <a:uFillTx/>
                <a:latin typeface="+mj-lt"/>
                <a:ea typeface="HGP創英角ｺﾞｼｯｸUB"/>
                <a:cs typeface="+mn-cs"/>
              </a:endParaRPr>
            </a:p>
          </p:txBody>
        </p:sp>
      </p:grpSp>
      <p:sp>
        <p:nvSpPr>
          <p:cNvPr id="4" name="TextBox 3">
            <a:extLst>
              <a:ext uri="{FF2B5EF4-FFF2-40B4-BE49-F238E27FC236}">
                <a16:creationId xmlns:a16="http://schemas.microsoft.com/office/drawing/2014/main" id="{DB0295B2-476C-499C-9E48-A21D06D45961}"/>
              </a:ext>
            </a:extLst>
          </p:cNvPr>
          <p:cNvSpPr txBox="1"/>
          <p:nvPr/>
        </p:nvSpPr>
        <p:spPr>
          <a:xfrm>
            <a:off x="2743200" y="6106040"/>
            <a:ext cx="4973669" cy="338554"/>
          </a:xfrm>
          <a:prstGeom prst="rect">
            <a:avLst/>
          </a:prstGeom>
          <a:noFill/>
        </p:spPr>
        <p:txBody>
          <a:bodyPr wrap="none" rtlCol="0">
            <a:spAutoFit/>
          </a:bodyPr>
          <a:lstStyle/>
          <a:p>
            <a:r>
              <a:rPr lang="en-US" sz="1600" b="1" u="sng" dirty="0"/>
              <a:t>Illustration of how ARP/ND works without Proxy ARP</a:t>
            </a:r>
          </a:p>
        </p:txBody>
      </p:sp>
    </p:spTree>
    <p:extLst>
      <p:ext uri="{BB962C8B-B14F-4D97-AF65-F5344CB8AC3E}">
        <p14:creationId xmlns:p14="http://schemas.microsoft.com/office/powerpoint/2010/main" val="1184057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4</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Addressing issues in TDLS</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1295400"/>
            <a:ext cx="8839200" cy="353943"/>
          </a:xfrm>
          <a:prstGeom prst="rect">
            <a:avLst/>
          </a:prstGeom>
          <a:noFill/>
        </p:spPr>
        <p:txBody>
          <a:bodyPr wrap="square" rtlCol="0">
            <a:spAutoFit/>
          </a:bodyPr>
          <a:lstStyle/>
          <a:p>
            <a:pPr marL="274638" lvl="1" indent="-219075"/>
            <a:r>
              <a:rPr lang="en-US" sz="1700" dirty="0"/>
              <a:t>[3] discusses the addressing issues in TDLS discovery/setup between an MLD and a legacy STA</a:t>
            </a:r>
          </a:p>
        </p:txBody>
      </p:sp>
      <p:grpSp>
        <p:nvGrpSpPr>
          <p:cNvPr id="4" name="Group 3">
            <a:extLst>
              <a:ext uri="{FF2B5EF4-FFF2-40B4-BE49-F238E27FC236}">
                <a16:creationId xmlns:a16="http://schemas.microsoft.com/office/drawing/2014/main" id="{D0979C2B-0B52-4D5D-A27B-D047E3FF0DA5}"/>
              </a:ext>
            </a:extLst>
          </p:cNvPr>
          <p:cNvGrpSpPr/>
          <p:nvPr/>
        </p:nvGrpSpPr>
        <p:grpSpPr>
          <a:xfrm>
            <a:off x="72379" y="1600200"/>
            <a:ext cx="8997688" cy="4398737"/>
            <a:chOff x="72379" y="1773588"/>
            <a:chExt cx="8997688" cy="4398737"/>
          </a:xfrm>
        </p:grpSpPr>
        <p:pic>
          <p:nvPicPr>
            <p:cNvPr id="9" name="Picture 8">
              <a:extLst>
                <a:ext uri="{FF2B5EF4-FFF2-40B4-BE49-F238E27FC236}">
                  <a16:creationId xmlns:a16="http://schemas.microsoft.com/office/drawing/2014/main" id="{E121E148-0D92-4A1A-AA16-27ADDEBA5B09}"/>
                </a:ext>
              </a:extLst>
            </p:cNvPr>
            <p:cNvPicPr>
              <a:picLocks noChangeAspect="1"/>
            </p:cNvPicPr>
            <p:nvPr/>
          </p:nvPicPr>
          <p:blipFill>
            <a:blip r:embed="rId2"/>
            <a:stretch>
              <a:fillRect/>
            </a:stretch>
          </p:blipFill>
          <p:spPr>
            <a:xfrm>
              <a:off x="72379" y="1773588"/>
              <a:ext cx="8919221" cy="4017612"/>
            </a:xfrm>
            <a:prstGeom prst="rect">
              <a:avLst/>
            </a:prstGeom>
          </p:spPr>
        </p:pic>
        <p:sp>
          <p:nvSpPr>
            <p:cNvPr id="11" name="TextBox 10">
              <a:extLst>
                <a:ext uri="{FF2B5EF4-FFF2-40B4-BE49-F238E27FC236}">
                  <a16:creationId xmlns:a16="http://schemas.microsoft.com/office/drawing/2014/main" id="{6A98FD08-8AAF-4236-A9A3-E87F80433F32}"/>
                </a:ext>
              </a:extLst>
            </p:cNvPr>
            <p:cNvSpPr txBox="1"/>
            <p:nvPr/>
          </p:nvSpPr>
          <p:spPr>
            <a:xfrm>
              <a:off x="4610101" y="3830988"/>
              <a:ext cx="4459966" cy="1846659"/>
            </a:xfrm>
            <a:prstGeom prst="rect">
              <a:avLst/>
            </a:prstGeom>
            <a:solidFill>
              <a:schemeClr val="bg1"/>
            </a:solidFill>
          </p:spPr>
          <p:txBody>
            <a:bodyPr wrap="square" rtlCol="0">
              <a:spAutoFit/>
            </a:bodyPr>
            <a:lstStyle/>
            <a:p>
              <a:r>
                <a:rPr lang="en-US" sz="1600" dirty="0"/>
                <a:t>[3] Proposes:</a:t>
              </a:r>
            </a:p>
            <a:p>
              <a:pPr marL="285750" indent="-285750">
                <a:buFont typeface="Arial" panose="020B0604020202020204" pitchFamily="34" charset="0"/>
                <a:buChar char="•"/>
              </a:pPr>
              <a:r>
                <a:rPr lang="en-US" sz="1400" dirty="0"/>
                <a:t>Setting the TA field to the non-AP MLD’s MAC address for frames sent directly to a TDLS peer STA.</a:t>
              </a:r>
            </a:p>
            <a:p>
              <a:pPr marL="285750" indent="-285750">
                <a:buFont typeface="Arial" panose="020B0604020202020204" pitchFamily="34" charset="0"/>
                <a:buChar char="•"/>
              </a:pPr>
              <a:r>
                <a:rPr lang="en-US" sz="1400" dirty="0"/>
                <a:t>Using MLD MAC Addresses in the Link Identifier element.</a:t>
              </a:r>
            </a:p>
            <a:p>
              <a:pPr marL="285750" indent="-285750">
                <a:buFont typeface="Arial" panose="020B0604020202020204" pitchFamily="34" charset="0"/>
                <a:buChar char="•"/>
              </a:pPr>
              <a:r>
                <a:rPr lang="en-US" sz="1400" dirty="0"/>
                <a:t>Using the MLD MAC address during the TPK handshake.</a:t>
              </a:r>
            </a:p>
            <a:p>
              <a:r>
                <a:rPr lang="en-US" sz="1400" dirty="0"/>
                <a:t>Also implies that RA may be set as MLD MAC Address</a:t>
              </a:r>
            </a:p>
          </p:txBody>
        </p:sp>
        <p:sp>
          <p:nvSpPr>
            <p:cNvPr id="12" name="Callout: Line 11">
              <a:extLst>
                <a:ext uri="{FF2B5EF4-FFF2-40B4-BE49-F238E27FC236}">
                  <a16:creationId xmlns:a16="http://schemas.microsoft.com/office/drawing/2014/main" id="{DA4DA5B9-8961-4D18-AC82-4653FD666943}"/>
                </a:ext>
              </a:extLst>
            </p:cNvPr>
            <p:cNvSpPr/>
            <p:nvPr/>
          </p:nvSpPr>
          <p:spPr>
            <a:xfrm>
              <a:off x="4610100" y="1981200"/>
              <a:ext cx="4117200" cy="630587"/>
            </a:xfrm>
            <a:prstGeom prst="borderCallout1">
              <a:avLst>
                <a:gd name="adj1" fmla="val 1466"/>
                <a:gd name="adj2" fmla="val -246"/>
                <a:gd name="adj3" fmla="val 60891"/>
                <a:gd name="adj4" fmla="val -22677"/>
              </a:avLst>
            </a:prstGeom>
            <a:noFill/>
            <a:ln w="25400" cap="flat" cmpd="sng" algn="ctr">
              <a:solidFill>
                <a:srgbClr val="FF0000"/>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rgbClr val="000000"/>
                  </a:solidFill>
                  <a:effectLst/>
                  <a:uLnTx/>
                  <a:uFillTx/>
                  <a:latin typeface="+mj-lt"/>
                  <a:ea typeface="HGP創英角ｺﾞｼｯｸUB"/>
                  <a:cs typeface="+mn-cs"/>
                </a:rPr>
                <a:t>Assumes MLD MAC Address (MLD_S) is set as the TDLS Initiator STA during TDLS Discovery/Setup causing frames on direct link to fail if TA is set as STA MAC Address.</a:t>
              </a:r>
              <a:endParaRPr kumimoji="0" lang="en-US" sz="1050" b="0" i="0" u="none" strike="noStrike" kern="0" cap="none" spc="0" normalizeH="0" baseline="0" noProof="0" dirty="0">
                <a:ln>
                  <a:solidFill>
                    <a:srgbClr val="000000"/>
                  </a:solidFill>
                </a:ln>
                <a:solidFill>
                  <a:srgbClr val="000000"/>
                </a:solidFill>
                <a:effectLst/>
                <a:uLnTx/>
                <a:uFillTx/>
                <a:latin typeface="+mj-lt"/>
                <a:ea typeface="HGP創英角ｺﾞｼｯｸUB"/>
                <a:cs typeface="+mn-cs"/>
              </a:endParaRPr>
            </a:p>
          </p:txBody>
        </p:sp>
        <p:sp>
          <p:nvSpPr>
            <p:cNvPr id="13" name="Callout: Line 12">
              <a:extLst>
                <a:ext uri="{FF2B5EF4-FFF2-40B4-BE49-F238E27FC236}">
                  <a16:creationId xmlns:a16="http://schemas.microsoft.com/office/drawing/2014/main" id="{637DA71A-B177-4624-BB1E-774D18784699}"/>
                </a:ext>
              </a:extLst>
            </p:cNvPr>
            <p:cNvSpPr/>
            <p:nvPr/>
          </p:nvSpPr>
          <p:spPr>
            <a:xfrm>
              <a:off x="72379" y="5791200"/>
              <a:ext cx="6023621" cy="381125"/>
            </a:xfrm>
            <a:prstGeom prst="borderCallout1">
              <a:avLst>
                <a:gd name="adj1" fmla="val 8318"/>
                <a:gd name="adj2" fmla="val 50530"/>
                <a:gd name="adj3" fmla="val -302079"/>
                <a:gd name="adj4" fmla="val 54635"/>
              </a:avLst>
            </a:prstGeom>
            <a:noFill/>
            <a:ln w="19050" cap="flat" cmpd="sng" algn="ctr">
              <a:solidFill>
                <a:srgbClr val="FF0000"/>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rgbClr val="000000"/>
                  </a:solidFill>
                  <a:effectLst/>
                  <a:uLnTx/>
                  <a:uFillTx/>
                  <a:latin typeface="+mj-lt"/>
                  <a:ea typeface="HGP創英角ｺﾞｼｯｸUB"/>
                  <a:cs typeface="+mn-cs"/>
                </a:rPr>
                <a:t>Assumes MLD MAC Address (MLD_S) is set as TDLS Responder STA in TDLS Discovery Request causing TDLS Discovery Response frame to fail if TA set as STA MAC Address.</a:t>
              </a:r>
              <a:endParaRPr kumimoji="0" lang="en-US" sz="1050" b="0" i="0" u="none" strike="noStrike" kern="0" cap="none" spc="0" normalizeH="0" baseline="0" noProof="0" dirty="0">
                <a:ln>
                  <a:solidFill>
                    <a:srgbClr val="000000"/>
                  </a:solidFill>
                </a:ln>
                <a:solidFill>
                  <a:srgbClr val="000000"/>
                </a:solidFill>
                <a:effectLst/>
                <a:uLnTx/>
                <a:uFillTx/>
                <a:latin typeface="+mj-lt"/>
                <a:ea typeface="HGP創英角ｺﾞｼｯｸUB"/>
                <a:cs typeface="+mn-cs"/>
              </a:endParaRPr>
            </a:p>
          </p:txBody>
        </p:sp>
      </p:grpSp>
      <p:sp>
        <p:nvSpPr>
          <p:cNvPr id="5" name="TextBox 4">
            <a:extLst>
              <a:ext uri="{FF2B5EF4-FFF2-40B4-BE49-F238E27FC236}">
                <a16:creationId xmlns:a16="http://schemas.microsoft.com/office/drawing/2014/main" id="{DE57A21E-AFC2-42B6-8A10-88545966F955}"/>
              </a:ext>
            </a:extLst>
          </p:cNvPr>
          <p:cNvSpPr txBox="1"/>
          <p:nvPr/>
        </p:nvSpPr>
        <p:spPr>
          <a:xfrm>
            <a:off x="55173" y="5980735"/>
            <a:ext cx="9014893" cy="461665"/>
          </a:xfrm>
          <a:prstGeom prst="rect">
            <a:avLst/>
          </a:prstGeom>
          <a:noFill/>
        </p:spPr>
        <p:txBody>
          <a:bodyPr wrap="square" rtlCol="0">
            <a:spAutoFit/>
          </a:bodyPr>
          <a:lstStyle/>
          <a:p>
            <a:r>
              <a:rPr lang="en-US" b="1" dirty="0"/>
              <a:t>However, even with the proposed method, the TDLS Setup will fail if the Legacy STA sets the TDLS Responder STA (in TDLS Discovery Request) to STA MAC Address (e.g., STA_1) and the MLD responds with the TA set as MLD MAC Address (MLD_S).</a:t>
            </a:r>
          </a:p>
        </p:txBody>
      </p:sp>
      <p:sp>
        <p:nvSpPr>
          <p:cNvPr id="6" name="TextBox 5">
            <a:extLst>
              <a:ext uri="{FF2B5EF4-FFF2-40B4-BE49-F238E27FC236}">
                <a16:creationId xmlns:a16="http://schemas.microsoft.com/office/drawing/2014/main" id="{772DC343-6CCA-402D-A3A7-DA6C20C4E04F}"/>
              </a:ext>
            </a:extLst>
          </p:cNvPr>
          <p:cNvSpPr txBox="1"/>
          <p:nvPr/>
        </p:nvSpPr>
        <p:spPr>
          <a:xfrm>
            <a:off x="8389645" y="5995889"/>
            <a:ext cx="697627" cy="276999"/>
          </a:xfrm>
          <a:prstGeom prst="rect">
            <a:avLst/>
          </a:prstGeom>
          <a:noFill/>
        </p:spPr>
        <p:txBody>
          <a:bodyPr wrap="none" rtlCol="0">
            <a:spAutoFit/>
          </a:bodyPr>
          <a:lstStyle/>
          <a:p>
            <a:r>
              <a:rPr lang="en-US" dirty="0">
                <a:hlinkClick r:id="rId3" action="ppaction://hlinksldjump"/>
              </a:rPr>
              <a:t>Annex-I</a:t>
            </a:r>
            <a:endParaRPr lang="en-US" dirty="0"/>
          </a:p>
        </p:txBody>
      </p:sp>
    </p:spTree>
    <p:extLst>
      <p:ext uri="{BB962C8B-B14F-4D97-AF65-F5344CB8AC3E}">
        <p14:creationId xmlns:p14="http://schemas.microsoft.com/office/powerpoint/2010/main" val="4143589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5</a:t>
            </a:fld>
            <a:endParaRPr lang="en-US" altLang="en-US" dirty="0"/>
          </a:p>
        </p:txBody>
      </p:sp>
      <p:sp>
        <p:nvSpPr>
          <p:cNvPr id="7" name="Title 1"/>
          <p:cNvSpPr txBox="1">
            <a:spLocks/>
          </p:cNvSpPr>
          <p:nvPr/>
        </p:nvSpPr>
        <p:spPr>
          <a:xfrm>
            <a:off x="0" y="609600"/>
            <a:ext cx="4114800" cy="573087"/>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Discussion </a:t>
            </a:r>
            <a:endParaRPr lang="en-US" sz="3600" kern="0" dirty="0"/>
          </a:p>
        </p:txBody>
      </p:sp>
      <p:sp>
        <p:nvSpPr>
          <p:cNvPr id="8" name="TextBox 7">
            <a:extLst>
              <a:ext uri="{FF2B5EF4-FFF2-40B4-BE49-F238E27FC236}">
                <a16:creationId xmlns:a16="http://schemas.microsoft.com/office/drawing/2014/main" id="{57905B1E-F5EE-4902-B440-BB2C3BACB69C}"/>
              </a:ext>
            </a:extLst>
          </p:cNvPr>
          <p:cNvSpPr txBox="1"/>
          <p:nvPr/>
        </p:nvSpPr>
        <p:spPr>
          <a:xfrm>
            <a:off x="152400" y="1219200"/>
            <a:ext cx="3681689" cy="4801314"/>
          </a:xfrm>
          <a:prstGeom prst="rect">
            <a:avLst/>
          </a:prstGeom>
          <a:noFill/>
        </p:spPr>
        <p:txBody>
          <a:bodyPr wrap="square" rtlCol="0">
            <a:spAutoFit/>
          </a:bodyPr>
          <a:lstStyle/>
          <a:p>
            <a:r>
              <a:rPr lang="en-US" sz="1800" dirty="0"/>
              <a:t>It is not clear which MAC Address will be returned by an MLD in response to an ARP/ND request. Is it MLD MAC Address, or one of the STA MAC Addresses?</a:t>
            </a:r>
          </a:p>
          <a:p>
            <a:endParaRPr lang="en-US" sz="1800" dirty="0"/>
          </a:p>
          <a:p>
            <a:r>
              <a:rPr lang="en-US" sz="1800" dirty="0"/>
              <a:t>Using MLD MAC Address to identify an MLD may create confusions for legacy STAs:</a:t>
            </a:r>
          </a:p>
          <a:p>
            <a:pPr marL="342900" indent="-342900">
              <a:buFont typeface="Arial" panose="020B0604020202020204" pitchFamily="34" charset="0"/>
              <a:buChar char="•"/>
            </a:pPr>
            <a:r>
              <a:rPr lang="en-US" sz="1600" dirty="0"/>
              <a:t>AP2’s resolved MAC Address (AP-MLD-M) is different from AP2’s BSSID.</a:t>
            </a:r>
          </a:p>
          <a:p>
            <a:pPr marL="342900" indent="-342900">
              <a:buFont typeface="Arial" panose="020B0604020202020204" pitchFamily="34" charset="0"/>
              <a:buChar char="•"/>
            </a:pPr>
            <a:r>
              <a:rPr lang="en-US" sz="1600" dirty="0"/>
              <a:t>Non-AP MLD’s resolved MAC Address (STA-MLD-M) is different from the MAC Address used in the TA/RA field of OTA frames transmitted/received by the non-AP MLD.</a:t>
            </a:r>
            <a:endParaRPr lang="en-US" sz="1800" dirty="0"/>
          </a:p>
        </p:txBody>
      </p:sp>
      <p:pic>
        <p:nvPicPr>
          <p:cNvPr id="4" name="Picture 3">
            <a:extLst>
              <a:ext uri="{FF2B5EF4-FFF2-40B4-BE49-F238E27FC236}">
                <a16:creationId xmlns:a16="http://schemas.microsoft.com/office/drawing/2014/main" id="{E5C6570B-BB84-4439-BF14-DD44DD0EF8AD}"/>
              </a:ext>
            </a:extLst>
          </p:cNvPr>
          <p:cNvPicPr>
            <a:picLocks noChangeAspect="1"/>
          </p:cNvPicPr>
          <p:nvPr/>
        </p:nvPicPr>
        <p:blipFill>
          <a:blip r:embed="rId2"/>
          <a:stretch>
            <a:fillRect/>
          </a:stretch>
        </p:blipFill>
        <p:spPr>
          <a:xfrm>
            <a:off x="3717434" y="838200"/>
            <a:ext cx="5398433" cy="5029200"/>
          </a:xfrm>
          <a:prstGeom prst="rect">
            <a:avLst/>
          </a:prstGeom>
        </p:spPr>
      </p:pic>
      <p:sp>
        <p:nvSpPr>
          <p:cNvPr id="5" name="TextBox 4">
            <a:extLst>
              <a:ext uri="{FF2B5EF4-FFF2-40B4-BE49-F238E27FC236}">
                <a16:creationId xmlns:a16="http://schemas.microsoft.com/office/drawing/2014/main" id="{A195AA5B-FD4E-4EA0-84DF-42A2B5545038}"/>
              </a:ext>
            </a:extLst>
          </p:cNvPr>
          <p:cNvSpPr txBox="1"/>
          <p:nvPr/>
        </p:nvSpPr>
        <p:spPr>
          <a:xfrm>
            <a:off x="76200" y="5953780"/>
            <a:ext cx="9039667" cy="523220"/>
          </a:xfrm>
          <a:prstGeom prst="rect">
            <a:avLst/>
          </a:prstGeom>
          <a:noFill/>
        </p:spPr>
        <p:txBody>
          <a:bodyPr wrap="square" rtlCol="0">
            <a:spAutoFit/>
          </a:bodyPr>
          <a:lstStyle/>
          <a:p>
            <a:r>
              <a:rPr lang="en-US" sz="1400" b="1" dirty="0"/>
              <a:t>Address mismatch issues may occur in Public Action frames that are transmitted directly between non-AP STAs  (i.e., not via an AP) such as TDLS Discovery Response frame, GAS Initial Request/Response frame, FTM frames etc.</a:t>
            </a:r>
          </a:p>
        </p:txBody>
      </p:sp>
    </p:spTree>
    <p:extLst>
      <p:ext uri="{BB962C8B-B14F-4D97-AF65-F5344CB8AC3E}">
        <p14:creationId xmlns:p14="http://schemas.microsoft.com/office/powerpoint/2010/main" val="657649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6</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Proposal </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76200" y="1295400"/>
            <a:ext cx="5638800" cy="2862322"/>
          </a:xfrm>
          <a:prstGeom prst="rect">
            <a:avLst/>
          </a:prstGeom>
          <a:noFill/>
        </p:spPr>
        <p:txBody>
          <a:bodyPr wrap="square" rtlCol="0">
            <a:spAutoFit/>
          </a:bodyPr>
          <a:lstStyle/>
          <a:p>
            <a:pPr marL="447675" lvl="0" indent="-447675">
              <a:buFont typeface="Wingdings" panose="05000000000000000000" pitchFamily="2" charset="2"/>
              <a:buChar char="q"/>
            </a:pPr>
            <a:r>
              <a:rPr lang="en-US" sz="2000" dirty="0"/>
              <a:t>For a legacy STA associated with an AP (AP2) affiliated with an AP MLD:</a:t>
            </a:r>
          </a:p>
          <a:p>
            <a:pPr marL="904875" lvl="1" indent="-447675">
              <a:buFont typeface="Wingdings" panose="05000000000000000000" pitchFamily="2" charset="2"/>
              <a:buChar char="§"/>
            </a:pPr>
            <a:r>
              <a:rPr lang="en-US" sz="2000" dirty="0"/>
              <a:t>The AP MLD is identified* by the MAC Address of the AP2 (i.e., the BSSID of link 2). E.g., AP2-M.</a:t>
            </a:r>
          </a:p>
          <a:p>
            <a:pPr marL="904875" lvl="1" indent="-447675">
              <a:buFont typeface="Wingdings" panose="05000000000000000000" pitchFamily="2" charset="2"/>
              <a:buChar char="§"/>
            </a:pPr>
            <a:r>
              <a:rPr lang="en-US" sz="2000" dirty="0"/>
              <a:t>A non-AP MLD that is associated with the AP MLD and that has affiliated STA (STA2) associated with the AP2, is identified with the MAC Address of the STA2 (STA2-M)</a:t>
            </a:r>
          </a:p>
        </p:txBody>
      </p:sp>
      <p:sp>
        <p:nvSpPr>
          <p:cNvPr id="8" name="TextBox 7">
            <a:extLst>
              <a:ext uri="{FF2B5EF4-FFF2-40B4-BE49-F238E27FC236}">
                <a16:creationId xmlns:a16="http://schemas.microsoft.com/office/drawing/2014/main" id="{57905B1E-F5EE-4902-B440-BB2C3BACB69C}"/>
              </a:ext>
            </a:extLst>
          </p:cNvPr>
          <p:cNvSpPr txBox="1"/>
          <p:nvPr/>
        </p:nvSpPr>
        <p:spPr>
          <a:xfrm>
            <a:off x="40433" y="4306431"/>
            <a:ext cx="8839200" cy="1908215"/>
          </a:xfrm>
          <a:prstGeom prst="rect">
            <a:avLst/>
          </a:prstGeom>
          <a:noFill/>
        </p:spPr>
        <p:txBody>
          <a:bodyPr wrap="square" rtlCol="0">
            <a:spAutoFit/>
          </a:bodyPr>
          <a:lstStyle/>
          <a:p>
            <a:pPr marL="904875" lvl="1" indent="-447675">
              <a:buFont typeface="Wingdings" panose="05000000000000000000" pitchFamily="2" charset="2"/>
              <a:buChar char="§"/>
            </a:pPr>
            <a:r>
              <a:rPr lang="en-US" sz="2000" dirty="0"/>
              <a:t>A non-AP MLD that is associated with the AP MLD and does not have any affiliated STAs associated with AP2 may be identified with its MLD MAC Address or with the MAC Address of any of the affiliated STAs.</a:t>
            </a:r>
          </a:p>
          <a:p>
            <a:pPr marL="447675" indent="-447675">
              <a:buFont typeface="Wingdings" panose="05000000000000000000" pitchFamily="2" charset="2"/>
              <a:buChar char="q"/>
            </a:pPr>
            <a:endParaRPr lang="en-US" sz="2000" dirty="0"/>
          </a:p>
          <a:p>
            <a:r>
              <a:rPr lang="en-US" sz="1800" dirty="0"/>
              <a:t>Note: Identified here means the MLD’s IP address is mapped to that MAC Address and all over-the-air frames the MLD and the legacy STA use the MAC Address in the address fields.</a:t>
            </a:r>
            <a:endParaRPr lang="en-US" sz="2000" dirty="0"/>
          </a:p>
        </p:txBody>
      </p:sp>
      <p:pic>
        <p:nvPicPr>
          <p:cNvPr id="5" name="Picture 4">
            <a:extLst>
              <a:ext uri="{FF2B5EF4-FFF2-40B4-BE49-F238E27FC236}">
                <a16:creationId xmlns:a16="http://schemas.microsoft.com/office/drawing/2014/main" id="{00312BFA-C6FB-466F-8428-A2D668DBAD4D}"/>
              </a:ext>
            </a:extLst>
          </p:cNvPr>
          <p:cNvPicPr>
            <a:picLocks noChangeAspect="1"/>
          </p:cNvPicPr>
          <p:nvPr/>
        </p:nvPicPr>
        <p:blipFill>
          <a:blip r:embed="rId2"/>
          <a:stretch>
            <a:fillRect/>
          </a:stretch>
        </p:blipFill>
        <p:spPr>
          <a:xfrm>
            <a:off x="5652582" y="738287"/>
            <a:ext cx="3383263" cy="3626564"/>
          </a:xfrm>
          <a:prstGeom prst="rect">
            <a:avLst/>
          </a:prstGeom>
        </p:spPr>
      </p:pic>
    </p:spTree>
    <p:extLst>
      <p:ext uri="{BB962C8B-B14F-4D97-AF65-F5344CB8AC3E}">
        <p14:creationId xmlns:p14="http://schemas.microsoft.com/office/powerpoint/2010/main" val="444402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7</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Proposal </a:t>
            </a:r>
            <a:endParaRPr lang="en-US" sz="3600" kern="0" dirty="0"/>
          </a:p>
        </p:txBody>
      </p:sp>
      <p:sp>
        <p:nvSpPr>
          <p:cNvPr id="8" name="TextBox 7">
            <a:extLst>
              <a:ext uri="{FF2B5EF4-FFF2-40B4-BE49-F238E27FC236}">
                <a16:creationId xmlns:a16="http://schemas.microsoft.com/office/drawing/2014/main" id="{57905B1E-F5EE-4902-B440-BB2C3BACB69C}"/>
              </a:ext>
            </a:extLst>
          </p:cNvPr>
          <p:cNvSpPr txBox="1"/>
          <p:nvPr/>
        </p:nvSpPr>
        <p:spPr>
          <a:xfrm>
            <a:off x="76200" y="1600200"/>
            <a:ext cx="8915400" cy="4708981"/>
          </a:xfrm>
          <a:prstGeom prst="rect">
            <a:avLst/>
          </a:prstGeom>
          <a:noFill/>
        </p:spPr>
        <p:txBody>
          <a:bodyPr wrap="square" rtlCol="0">
            <a:spAutoFit/>
          </a:bodyPr>
          <a:lstStyle/>
          <a:p>
            <a:pPr marL="447675" indent="-447675">
              <a:buFont typeface="Wingdings" panose="05000000000000000000" pitchFamily="2" charset="2"/>
              <a:buChar char="q"/>
            </a:pPr>
            <a:r>
              <a:rPr lang="en-US" sz="2000" dirty="0"/>
              <a:t>For an MLD, or for a device in the DS, a peer MLD is always identified by its MLD MAC Address. (Same as D0.3)</a:t>
            </a:r>
          </a:p>
          <a:p>
            <a:pPr marL="447675" indent="-447675">
              <a:buFont typeface="Wingdings" panose="05000000000000000000" pitchFamily="2" charset="2"/>
              <a:buChar char="q"/>
            </a:pPr>
            <a:endParaRPr lang="en-US" sz="2000" dirty="0"/>
          </a:p>
          <a:p>
            <a:pPr marL="904875" lvl="1" indent="-447675">
              <a:buFont typeface="Wingdings" panose="05000000000000000000" pitchFamily="2" charset="2"/>
              <a:buChar char="§"/>
            </a:pPr>
            <a:endParaRPr lang="en-US" sz="2000" dirty="0"/>
          </a:p>
          <a:p>
            <a:pPr marL="447675" indent="-447675">
              <a:buFont typeface="Wingdings" panose="05000000000000000000" pitchFamily="2" charset="2"/>
              <a:buChar char="q"/>
            </a:pPr>
            <a:r>
              <a:rPr lang="en-US" sz="2000" dirty="0"/>
              <a:t>When relaying Data frames from an associated non-AP MLD to a legacy STA, an AP MLD shall use the MAC Address of the relevant affiliated STA of the non-AP MLD in the Source Address (A3) field (instead of its MLD MAC Address).</a:t>
            </a:r>
          </a:p>
          <a:p>
            <a:pPr marL="447675" indent="-447675">
              <a:buFont typeface="Wingdings" panose="05000000000000000000" pitchFamily="2" charset="2"/>
              <a:buChar char="q"/>
            </a:pPr>
            <a:endParaRPr lang="en-US" sz="2000" dirty="0"/>
          </a:p>
          <a:p>
            <a:pPr marL="447675" indent="-447675">
              <a:buFont typeface="Wingdings" panose="05000000000000000000" pitchFamily="2" charset="2"/>
              <a:buChar char="q"/>
            </a:pPr>
            <a:endParaRPr lang="en-US" sz="2000" dirty="0"/>
          </a:p>
          <a:p>
            <a:pPr marL="447675" indent="-447675">
              <a:buFont typeface="Wingdings" panose="05000000000000000000" pitchFamily="2" charset="2"/>
              <a:buChar char="q"/>
            </a:pPr>
            <a:r>
              <a:rPr lang="en-US" sz="2000" dirty="0"/>
              <a:t>When communicating over the air with a legacy STA, an MLD shall use the MAC Address of its relevant affiliated STA in all applicable address fields (instead of its MLD MAC Address):</a:t>
            </a:r>
          </a:p>
          <a:p>
            <a:pPr marL="904875" lvl="1" indent="-447675">
              <a:buFont typeface="Wingdings" panose="05000000000000000000" pitchFamily="2" charset="2"/>
              <a:buChar char="§"/>
            </a:pPr>
            <a:r>
              <a:rPr lang="en-US" sz="2000" dirty="0"/>
              <a:t>E.g., in the TDLS Initiator STA field in TDLS Discovery/Setup frames.</a:t>
            </a:r>
          </a:p>
          <a:p>
            <a:pPr marL="447675" indent="-447675">
              <a:buFont typeface="Wingdings" panose="05000000000000000000" pitchFamily="2" charset="2"/>
              <a:buChar char="q"/>
            </a:pPr>
            <a:endParaRPr lang="en-US" sz="2000" dirty="0"/>
          </a:p>
          <a:p>
            <a:pPr marL="447675" indent="-447675">
              <a:buFont typeface="Wingdings" panose="05000000000000000000" pitchFamily="2" charset="2"/>
              <a:buChar char="q"/>
            </a:pPr>
            <a:endParaRPr lang="en-US" sz="2000" dirty="0"/>
          </a:p>
        </p:txBody>
      </p:sp>
    </p:spTree>
    <p:extLst>
      <p:ext uri="{BB962C8B-B14F-4D97-AF65-F5344CB8AC3E}">
        <p14:creationId xmlns:p14="http://schemas.microsoft.com/office/powerpoint/2010/main" val="2891595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8</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Solution - Using Proxy ARP </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1295400"/>
            <a:ext cx="8839200" cy="4832092"/>
          </a:xfrm>
          <a:prstGeom prst="rect">
            <a:avLst/>
          </a:prstGeom>
          <a:noFill/>
        </p:spPr>
        <p:txBody>
          <a:bodyPr wrap="square" rtlCol="0">
            <a:spAutoFit/>
          </a:bodyPr>
          <a:lstStyle/>
          <a:p>
            <a:pPr marL="447675" lvl="0" indent="-447675">
              <a:buFont typeface="Wingdings" panose="05000000000000000000" pitchFamily="2" charset="2"/>
              <a:buChar char="q"/>
            </a:pPr>
            <a:r>
              <a:rPr lang="en-US" sz="2200" dirty="0"/>
              <a:t>Since an AP MLD has records of the MAC Addresses of all associated devices, the proposal can be easily achieved using Proxy ARP service.</a:t>
            </a:r>
          </a:p>
          <a:p>
            <a:pPr marL="447675" lvl="0" indent="-447675">
              <a:buFont typeface="Wingdings" panose="05000000000000000000" pitchFamily="2" charset="2"/>
              <a:buChar char="q"/>
            </a:pPr>
            <a:endParaRPr lang="en-US" sz="2200" dirty="0"/>
          </a:p>
          <a:p>
            <a:pPr marL="447675" lvl="0" indent="-447675">
              <a:buFont typeface="Wingdings" panose="05000000000000000000" pitchFamily="2" charset="2"/>
              <a:buChar char="q"/>
            </a:pPr>
            <a:r>
              <a:rPr lang="en-US" sz="2200" dirty="0"/>
              <a:t>The AP MLD shall maintain a Hardware Addresses* to Internet Address mapping for each associated station (non-AP MLD or non-AP STA), and shall update the mapping when the Internet Address of the associated non-AP MLD changes. When the IPv4 address being resolved in an ARP request or the IPv6 being resolved in a Neighbor Solicitation message, is used by a station currently associated with the AP MLD, the proxy ARP service shall respond on behalf of the station to the ARP request or the ARP probe or the Neighbor Solicitation message.</a:t>
            </a:r>
          </a:p>
          <a:p>
            <a:pPr marL="447675" lvl="0" indent="-447675">
              <a:buFont typeface="Wingdings" panose="05000000000000000000" pitchFamily="2" charset="2"/>
              <a:buChar char="q"/>
            </a:pPr>
            <a:endParaRPr lang="en-US" sz="2200" dirty="0"/>
          </a:p>
          <a:p>
            <a:pPr marL="447675" lvl="0" indent="-447675">
              <a:buFont typeface="Wingdings" panose="05000000000000000000" pitchFamily="2" charset="2"/>
              <a:buChar char="q"/>
            </a:pPr>
            <a:r>
              <a:rPr lang="en-US" sz="2200" dirty="0"/>
              <a:t>*</a:t>
            </a:r>
            <a:r>
              <a:rPr lang="en-US" sz="2200" b="1" dirty="0"/>
              <a:t>The Hardware Addresses of an MLD may be its MLD MAC Address or the MAC Address of one of its affiliated STAs</a:t>
            </a:r>
            <a:r>
              <a:rPr lang="en-US" sz="2200" dirty="0"/>
              <a:t>.</a:t>
            </a:r>
          </a:p>
        </p:txBody>
      </p:sp>
    </p:spTree>
    <p:extLst>
      <p:ext uri="{BB962C8B-B14F-4D97-AF65-F5344CB8AC3E}">
        <p14:creationId xmlns:p14="http://schemas.microsoft.com/office/powerpoint/2010/main" val="29474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9</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Solution - Using Proxy ARP (IPv4) </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1371600"/>
            <a:ext cx="8839200" cy="4832092"/>
          </a:xfrm>
          <a:prstGeom prst="rect">
            <a:avLst/>
          </a:prstGeom>
          <a:noFill/>
        </p:spPr>
        <p:txBody>
          <a:bodyPr wrap="square" rtlCol="0">
            <a:spAutoFit/>
          </a:bodyPr>
          <a:lstStyle/>
          <a:p>
            <a:pPr marL="285750" lvl="0" indent="-285750" fontAlgn="auto">
              <a:spcBef>
                <a:spcPts val="0"/>
              </a:spcBef>
              <a:spcAft>
                <a:spcPts val="0"/>
              </a:spcAft>
              <a:buFont typeface="Wingdings" panose="05000000000000000000" pitchFamily="2" charset="2"/>
              <a:buChar char="q"/>
            </a:pPr>
            <a:r>
              <a:rPr lang="en-US" sz="2800" dirty="0">
                <a:solidFill>
                  <a:srgbClr val="000000"/>
                </a:solidFill>
                <a:latin typeface="+mj-lt"/>
                <a:ea typeface="HGP創英角ｺﾞｼｯｸUB"/>
              </a:rPr>
              <a:t> When an AP MLD receives an ARP request from a first associated station or from the DS with a </a:t>
            </a:r>
            <a:r>
              <a:rPr lang="en-US" sz="2800" dirty="0">
                <a:latin typeface="+mj-lt"/>
                <a:ea typeface="HGP創英角ｺﾞｼｯｸUB"/>
              </a:rPr>
              <a:t>target IP address that corresponds to a second associated non-AP MLD</a:t>
            </a:r>
            <a:r>
              <a:rPr lang="en-US" sz="2800" dirty="0">
                <a:solidFill>
                  <a:srgbClr val="000000"/>
                </a:solidFill>
                <a:latin typeface="+mj-lt"/>
                <a:ea typeface="HGP創英角ｺﾞｼｯｸUB"/>
              </a:rPr>
              <a:t>, the AP MLD shall:</a:t>
            </a:r>
          </a:p>
          <a:p>
            <a:pPr marL="742950" lvl="1" indent="-285750" fontAlgn="auto">
              <a:spcBef>
                <a:spcPts val="0"/>
              </a:spcBef>
              <a:spcAft>
                <a:spcPts val="0"/>
              </a:spcAft>
              <a:buFont typeface="Wingdings" panose="05000000000000000000" pitchFamily="2" charset="2"/>
              <a:buChar char="§"/>
            </a:pPr>
            <a:r>
              <a:rPr lang="en-US" sz="2400" dirty="0">
                <a:solidFill>
                  <a:srgbClr val="000000"/>
                </a:solidFill>
                <a:latin typeface="+mj-lt"/>
                <a:ea typeface="HGP創英角ｺﾞｼｯｸUB"/>
              </a:rPr>
              <a:t>insert the second non-AP MLD’s </a:t>
            </a:r>
            <a:r>
              <a:rPr lang="en-US" sz="2400" dirty="0">
                <a:latin typeface="+mj-lt"/>
                <a:ea typeface="HGP創英角ｺﾞｼｯｸUB"/>
              </a:rPr>
              <a:t>MLD MAC address </a:t>
            </a:r>
            <a:r>
              <a:rPr lang="en-US" sz="2400" dirty="0">
                <a:solidFill>
                  <a:srgbClr val="000000"/>
                </a:solidFill>
                <a:latin typeface="+mj-lt"/>
                <a:ea typeface="HGP創英角ｺﾞｼｯｸUB"/>
              </a:rPr>
              <a:t>as the Sender’s MAC Address in the ARP response packet if the first </a:t>
            </a:r>
            <a:r>
              <a:rPr lang="en-US" sz="2400" dirty="0">
                <a:ea typeface="HGP創英角ｺﾞｼｯｸUB"/>
              </a:rPr>
              <a:t>associated</a:t>
            </a:r>
            <a:r>
              <a:rPr lang="en-US" sz="2400" dirty="0">
                <a:solidFill>
                  <a:srgbClr val="000000"/>
                </a:solidFill>
                <a:latin typeface="+mj-lt"/>
                <a:ea typeface="HGP創英角ｺﾞｼｯｸUB"/>
              </a:rPr>
              <a:t> station is a non-AP MLD or the request is from the DS.</a:t>
            </a:r>
          </a:p>
          <a:p>
            <a:pPr marL="742950" lvl="1" indent="-285750" fontAlgn="auto">
              <a:spcBef>
                <a:spcPts val="0"/>
              </a:spcBef>
              <a:spcAft>
                <a:spcPts val="0"/>
              </a:spcAft>
              <a:buFont typeface="Wingdings" panose="05000000000000000000" pitchFamily="2" charset="2"/>
              <a:buChar char="§"/>
            </a:pPr>
            <a:r>
              <a:rPr lang="en-US" sz="2400" dirty="0">
                <a:solidFill>
                  <a:srgbClr val="000000"/>
                </a:solidFill>
                <a:latin typeface="+mj-lt"/>
                <a:ea typeface="HGP創英角ｺﾞｼｯｸUB"/>
              </a:rPr>
              <a:t>insert the </a:t>
            </a:r>
            <a:r>
              <a:rPr lang="en-US" sz="2400" b="1" dirty="0">
                <a:latin typeface="+mj-lt"/>
                <a:ea typeface="HGP創英角ｺﾞｼｯｸUB"/>
              </a:rPr>
              <a:t>MAC address of the affiliated STA of the second non-AP MLD that operates on the link in which the request was received,</a:t>
            </a:r>
            <a:r>
              <a:rPr lang="en-US" sz="2400" dirty="0">
                <a:solidFill>
                  <a:srgbClr val="FF0000"/>
                </a:solidFill>
                <a:latin typeface="+mj-lt"/>
                <a:ea typeface="HGP創英角ｺﾞｼｯｸUB"/>
              </a:rPr>
              <a:t> </a:t>
            </a:r>
            <a:r>
              <a:rPr lang="en-US" sz="2400" dirty="0">
                <a:solidFill>
                  <a:srgbClr val="000000"/>
                </a:solidFill>
                <a:latin typeface="+mj-lt"/>
                <a:ea typeface="HGP創英角ｺﾞｼｯｸUB"/>
              </a:rPr>
              <a:t>as the Sender’s MAC Address in the ARP response packet if the first </a:t>
            </a:r>
            <a:r>
              <a:rPr lang="en-US" sz="2400" dirty="0">
                <a:ea typeface="HGP創英角ｺﾞｼｯｸUB"/>
              </a:rPr>
              <a:t>associated</a:t>
            </a:r>
            <a:r>
              <a:rPr lang="en-US" sz="2400" dirty="0">
                <a:solidFill>
                  <a:srgbClr val="000000"/>
                </a:solidFill>
                <a:latin typeface="+mj-lt"/>
                <a:ea typeface="HGP創英角ｺﾞｼｯｸUB"/>
              </a:rPr>
              <a:t> station is not an MLD.</a:t>
            </a:r>
          </a:p>
        </p:txBody>
      </p:sp>
    </p:spTree>
    <p:extLst>
      <p:ext uri="{BB962C8B-B14F-4D97-AF65-F5344CB8AC3E}">
        <p14:creationId xmlns:p14="http://schemas.microsoft.com/office/powerpoint/2010/main" val="1596456845"/>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41119</TotalTime>
  <Words>2288</Words>
  <Application>Microsoft Office PowerPoint</Application>
  <PresentationFormat>On-screen Show (4:3)</PresentationFormat>
  <Paragraphs>176</Paragraphs>
  <Slides>18</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HGP創英角ｺﾞｼｯｸUB</vt:lpstr>
      <vt:lpstr>Arial</vt:lpstr>
      <vt:lpstr>Times New Roman</vt:lpstr>
      <vt:lpstr>Wingdings</vt:lpstr>
      <vt:lpstr>802-11-Submission</vt:lpstr>
      <vt:lpstr>Legacy addressing in MLO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lpstr>PowerPoint Presentation</vt:lpstr>
      <vt:lpstr>PowerPoint Presentation</vt:lpstr>
    </vt:vector>
  </TitlesOfParts>
  <Company>Panasonic Corporation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 title</dc:title>
  <dc:creator>Rojan Chitrakar</dc:creator>
  <cp:lastModifiedBy>Rojan Chitrakar</cp:lastModifiedBy>
  <cp:revision>183</cp:revision>
  <cp:lastPrinted>2014-11-04T15:04:57Z</cp:lastPrinted>
  <dcterms:created xsi:type="dcterms:W3CDTF">2007-04-17T18:10:23Z</dcterms:created>
  <dcterms:modified xsi:type="dcterms:W3CDTF">2021-06-22T00:16:09Z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_NewReviewCycle">
    <vt:lpwstr/>
  </property>
</Properties>
</file>