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65" r:id="rId4"/>
    <p:sldId id="279" r:id="rId5"/>
    <p:sldId id="281" r:id="rId6"/>
    <p:sldId id="301" r:id="rId7"/>
    <p:sldId id="280" r:id="rId8"/>
    <p:sldId id="282" r:id="rId9"/>
    <p:sldId id="302" r:id="rId10"/>
    <p:sldId id="303" r:id="rId11"/>
    <p:sldId id="311" r:id="rId12"/>
    <p:sldId id="312" r:id="rId13"/>
    <p:sldId id="313" r:id="rId14"/>
    <p:sldId id="316" r:id="rId15"/>
    <p:sldId id="319" r:id="rId16"/>
    <p:sldId id="304" r:id="rId17"/>
    <p:sldId id="305" r:id="rId18"/>
    <p:sldId id="306" r:id="rId19"/>
    <p:sldId id="314" r:id="rId20"/>
    <p:sldId id="315" r:id="rId21"/>
    <p:sldId id="320" r:id="rId22"/>
    <p:sldId id="277" r:id="rId23"/>
    <p:sldId id="264" r:id="rId24"/>
    <p:sldId id="288" r:id="rId25"/>
    <p:sldId id="294" r:id="rId26"/>
    <p:sldId id="307" r:id="rId27"/>
    <p:sldId id="317" r:id="rId28"/>
    <p:sldId id="309" r:id="rId29"/>
    <p:sldId id="310" r:id="rId30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ng Wei" initials="WW" lastIdx="3" clrIdx="0">
    <p:extLst>
      <p:ext uri="{19B8F6BF-5375-455C-9EA6-DF929625EA0E}">
        <p15:presenceInfo xmlns:p15="http://schemas.microsoft.com/office/powerpoint/2012/main" userId="f5a690b6fab89984" providerId="Windows Live"/>
      </p:ext>
    </p:extLst>
  </p:cmAuthor>
  <p:cmAuthor id="2" name="Hanxiao (Tony, WT Lab)" initials="H(WL" lastIdx="7" clrIdx="1">
    <p:extLst>
      <p:ext uri="{19B8F6BF-5375-455C-9EA6-DF929625EA0E}">
        <p15:presenceInfo xmlns:p15="http://schemas.microsoft.com/office/powerpoint/2012/main" userId="S-1-5-21-147214757-305610072-1517763936-297657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288" autoAdjust="0"/>
    <p:restoredTop sz="94660"/>
  </p:normalViewPr>
  <p:slideViewPr>
    <p:cSldViewPr>
      <p:cViewPr varScale="1">
        <p:scale>
          <a:sx n="112" d="100"/>
          <a:sy n="112" d="100"/>
        </p:scale>
        <p:origin x="1122" y="11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23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latinLnBrk="0">
              <a:lnSpc>
                <a:spcPct val="100000"/>
              </a:lnSpc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kumimoji="0" lang="en-GB" sz="18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 Unicode MS" charset="0"/>
            </a:endParaRPr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802.11-21/</a:t>
            </a: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0129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r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0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12" name="Date Placeholder 3"/>
          <p:cNvSpPr txBox="1">
            <a:spLocks/>
          </p:cNvSpPr>
          <p:nvPr userDrawn="1"/>
        </p:nvSpPr>
        <p:spPr bwMode="auto">
          <a:xfrm>
            <a:off x="5320010" y="6381328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Chenchen 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LIU et al.,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Huawei</a:t>
            </a:r>
          </a:p>
        </p:txBody>
      </p:sp>
      <p:sp>
        <p:nvSpPr>
          <p:cNvPr id="13" name="Date Placeholder 3"/>
          <p:cNvSpPr txBox="1">
            <a:spLocks/>
          </p:cNvSpPr>
          <p:nvPr userDrawn="1"/>
        </p:nvSpPr>
        <p:spPr bwMode="auto">
          <a:xfrm>
            <a:off x="684213" y="260911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J</a:t>
            </a: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an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 2021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chemeClr val="tx1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chemeClr val="tx1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723106" y="771397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zh-CN" dirty="0" smtClean="0"/>
              <a:t>Phase Rotation for 320 MHz Non-HT Duplicate Transmission and Pre-EHT modulated Fields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8788" y="237217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2021-01-04</a:t>
            </a:r>
            <a:endParaRPr lang="en-GB" sz="2000" b="0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74861" y="297484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graphicFrame>
        <p:nvGraphicFramePr>
          <p:cNvPr id="9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496832"/>
              </p:ext>
            </p:extLst>
          </p:nvPr>
        </p:nvGraphicFramePr>
        <p:xfrm>
          <a:off x="799306" y="3356992"/>
          <a:ext cx="7620000" cy="2133599"/>
        </p:xfrm>
        <a:graphic>
          <a:graphicData uri="http://schemas.openxmlformats.org/drawingml/2006/table">
            <a:tbl>
              <a:tblPr/>
              <a:tblGrid>
                <a:gridCol w="1524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8433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6366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446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580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Name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Affiliation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Address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Phone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Email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389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Chenchen 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Liu</a:t>
                      </a:r>
                      <a:endParaRPr kumimoji="0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r>
                        <a:rPr lang="en-US" altLang="zh-CN" sz="1200" b="0" dirty="0" smtClean="0"/>
                        <a:t>Huawei</a:t>
                      </a:r>
                      <a:r>
                        <a:rPr lang="en-US" altLang="zh-CN" sz="1200" b="0" baseline="0" dirty="0" smtClean="0"/>
                        <a:t> Technologies Co., Ltd</a:t>
                      </a:r>
                      <a:endParaRPr lang="en-US" altLang="zh-CN" sz="1200" b="0" dirty="0"/>
                    </a:p>
                    <a:p>
                      <a:r>
                        <a:rPr lang="en-US" altLang="zh-CN" sz="1200" b="0" dirty="0" smtClean="0"/>
                        <a:t>Huawei</a:t>
                      </a:r>
                      <a:r>
                        <a:rPr lang="en-US" altLang="zh-CN" sz="1200" b="0" baseline="0" dirty="0" smtClean="0"/>
                        <a:t> Technologies Co., Ltd</a:t>
                      </a:r>
                      <a:endParaRPr lang="en-US" altLang="zh-CN" sz="1200" b="0" dirty="0"/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Arial"/>
                        </a:rPr>
                        <a:t>Huawei Base, </a:t>
                      </a:r>
                      <a:r>
                        <a:rPr lang="en-US" altLang="zh-CN" sz="12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Arial"/>
                        </a:rPr>
                        <a:t>Bantian</a:t>
                      </a:r>
                      <a:r>
                        <a:rPr lang="en-US" altLang="zh-CN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Arial"/>
                        </a:rPr>
                        <a:t>, Shenzhen</a:t>
                      </a:r>
                      <a:endParaRPr lang="en-US" altLang="zh-CN" sz="16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 </a:t>
                      </a:r>
                      <a:endParaRPr kumimoji="0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liuchenchen1@huawei.com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389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Bo Gong</a:t>
                      </a:r>
                      <a:endParaRPr lang="en-US" altLang="zh-CN" sz="1200" dirty="0"/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38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Ming </a:t>
                      </a:r>
                      <a:r>
                        <a:rPr kumimoji="0" lang="en-US" altLang="ko-KR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Gan</a:t>
                      </a: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938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Jian Yu</a:t>
                      </a: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Simulation Results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23899" y="1700808"/>
            <a:ext cx="7770813" cy="4608512"/>
          </a:xfrm>
        </p:spPr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lang="en-US" altLang="zh-CN" sz="2000" dirty="0" smtClean="0"/>
              <a:t>Worst PAPR </a:t>
            </a:r>
            <a:r>
              <a:rPr lang="en-US" altLang="zh-CN" sz="2000" dirty="0"/>
              <a:t>for </a:t>
            </a:r>
            <a:r>
              <a:rPr lang="en-US" altLang="zh-CN" sz="2000" dirty="0" smtClean="0"/>
              <a:t>320 MHz Non-HT </a:t>
            </a:r>
            <a:r>
              <a:rPr lang="en-US" altLang="zh-CN" sz="2000" dirty="0"/>
              <a:t>duplicate </a:t>
            </a:r>
            <a:r>
              <a:rPr lang="en-US" altLang="zh-CN" sz="2000" dirty="0" smtClean="0"/>
              <a:t>transmission with 40 MHz  preamble puncture (RU3</a:t>
            </a:r>
            <a:r>
              <a:rPr lang="zh-CN" altLang="en-US" sz="2000" dirty="0" smtClean="0"/>
              <a:t>*</a:t>
            </a:r>
            <a:r>
              <a:rPr lang="en-US" altLang="zh-CN" sz="2000" dirty="0" smtClean="0"/>
              <a:t>996+RU484)</a:t>
            </a:r>
            <a:endParaRPr lang="zh-CN" altLang="en-US" sz="2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492896"/>
            <a:ext cx="4644007" cy="371196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987" y="2492896"/>
            <a:ext cx="4800533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27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Simulation Results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23899" y="1700808"/>
            <a:ext cx="7770813" cy="4608512"/>
          </a:xfrm>
        </p:spPr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lang="en-US" altLang="zh-CN" sz="2000" dirty="0" smtClean="0"/>
              <a:t>Worst PAPR </a:t>
            </a:r>
            <a:r>
              <a:rPr lang="en-US" altLang="zh-CN" sz="2000" dirty="0"/>
              <a:t>for </a:t>
            </a:r>
            <a:r>
              <a:rPr lang="en-US" altLang="zh-CN" sz="2000" dirty="0" smtClean="0"/>
              <a:t>320 MHz Non-HT </a:t>
            </a:r>
            <a:r>
              <a:rPr lang="en-US" altLang="zh-CN" sz="2000" dirty="0"/>
              <a:t>duplicate </a:t>
            </a:r>
            <a:r>
              <a:rPr lang="en-US" altLang="zh-CN" sz="2000" dirty="0" smtClean="0"/>
              <a:t>transmission with 80 MHz  preamble puncture (RU3</a:t>
            </a:r>
            <a:r>
              <a:rPr lang="zh-CN" altLang="en-US" sz="2000" dirty="0" smtClean="0"/>
              <a:t>*</a:t>
            </a:r>
            <a:r>
              <a:rPr lang="en-US" altLang="zh-CN" sz="2000" dirty="0" smtClean="0"/>
              <a:t>996)</a:t>
            </a:r>
            <a:endParaRPr lang="zh-CN" altLang="en-US" sz="2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08" y="2769710"/>
            <a:ext cx="4248472" cy="340850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541" y="2780053"/>
            <a:ext cx="4135010" cy="3311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93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Simulation Results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23899" y="1700808"/>
            <a:ext cx="7770813" cy="4608512"/>
          </a:xfrm>
        </p:spPr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lang="en-US" altLang="zh-CN" sz="2000" dirty="0" smtClean="0"/>
              <a:t>Worst PAPR </a:t>
            </a:r>
            <a:r>
              <a:rPr lang="en-US" altLang="zh-CN" sz="2000" dirty="0"/>
              <a:t>for </a:t>
            </a:r>
            <a:r>
              <a:rPr lang="en-US" altLang="zh-CN" sz="2000" dirty="0" smtClean="0"/>
              <a:t>320 MHz Non-HT </a:t>
            </a:r>
            <a:r>
              <a:rPr lang="en-US" altLang="zh-CN" sz="2000" dirty="0"/>
              <a:t>duplicate </a:t>
            </a:r>
            <a:r>
              <a:rPr lang="en-US" altLang="zh-CN" sz="2000" dirty="0" smtClean="0"/>
              <a:t>transmission with 120 MHz  preamble puncture (RU2</a:t>
            </a:r>
            <a:r>
              <a:rPr lang="zh-CN" altLang="en-US" sz="2000" dirty="0" smtClean="0"/>
              <a:t>*</a:t>
            </a:r>
            <a:r>
              <a:rPr lang="en-US" altLang="zh-CN" sz="2000" dirty="0" smtClean="0"/>
              <a:t>996+RU484)</a:t>
            </a:r>
            <a:endParaRPr lang="zh-CN" altLang="en-US" sz="2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068960"/>
            <a:ext cx="4128244" cy="3096183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251520" y="2925105"/>
            <a:ext cx="4512286" cy="3384215"/>
            <a:chOff x="251520" y="2925105"/>
            <a:chExt cx="4512286" cy="3384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2925105"/>
              <a:ext cx="4512286" cy="3384215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350906" y="3284984"/>
              <a:ext cx="353943" cy="2247155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US" altLang="zh-CN" sz="1100" dirty="0" smtClean="0">
                  <a:solidFill>
                    <a:schemeClr val="tx1"/>
                  </a:solidFill>
                  <a:latin typeface="+mn-lt"/>
                </a:rPr>
                <a:t>CDF(BPSK with 120M puncture)</a:t>
              </a:r>
              <a:endParaRPr lang="zh-CN" altLang="en-US" sz="1100" dirty="0">
                <a:solidFill>
                  <a:schemeClr val="tx1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754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Simulation Results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23899" y="1700808"/>
            <a:ext cx="7770813" cy="4608512"/>
          </a:xfrm>
        </p:spPr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lang="en-US" altLang="zh-CN" sz="2000" dirty="0" smtClean="0"/>
              <a:t>Worst PAPR </a:t>
            </a:r>
            <a:r>
              <a:rPr lang="en-US" altLang="zh-CN" sz="2000" dirty="0"/>
              <a:t>for </a:t>
            </a:r>
            <a:r>
              <a:rPr lang="en-US" altLang="zh-CN" sz="2000" dirty="0" smtClean="0"/>
              <a:t>320 MHz Non-HT </a:t>
            </a:r>
            <a:r>
              <a:rPr lang="en-US" altLang="zh-CN" sz="2000" dirty="0"/>
              <a:t>duplicate </a:t>
            </a:r>
            <a:r>
              <a:rPr lang="en-US" altLang="zh-CN" sz="2000" dirty="0" smtClean="0"/>
              <a:t>transmission among all puncture pattern (1 RU4*996</a:t>
            </a:r>
            <a:r>
              <a:rPr lang="en-US" altLang="zh-CN" sz="2000" dirty="0"/>
              <a:t>, 16 </a:t>
            </a:r>
            <a:r>
              <a:rPr lang="en-US" altLang="zh-CN" sz="2000" dirty="0" smtClean="0"/>
              <a:t>RU3</a:t>
            </a:r>
            <a:r>
              <a:rPr lang="zh-CN" altLang="en-US" sz="2000" dirty="0" smtClean="0"/>
              <a:t>*</a:t>
            </a:r>
            <a:r>
              <a:rPr lang="en-US" altLang="zh-CN" sz="2000" dirty="0" smtClean="0"/>
              <a:t>996+RU484+RU242, 8 RU3</a:t>
            </a:r>
            <a:r>
              <a:rPr lang="zh-CN" altLang="en-US" sz="2000" dirty="0" smtClean="0"/>
              <a:t>*</a:t>
            </a:r>
            <a:r>
              <a:rPr lang="en-US" altLang="zh-CN" sz="2000" dirty="0" smtClean="0"/>
              <a:t>996+RU484, 2 RU3*996, 12 RU2</a:t>
            </a:r>
            <a:r>
              <a:rPr lang="zh-CN" altLang="en-US" sz="2000" dirty="0" smtClean="0"/>
              <a:t>*</a:t>
            </a:r>
            <a:r>
              <a:rPr lang="en-US" altLang="zh-CN" sz="2000" dirty="0" smtClean="0"/>
              <a:t>996+RU484)</a:t>
            </a:r>
            <a:endParaRPr lang="zh-CN" altLang="en-US" sz="2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852935"/>
            <a:ext cx="4503830" cy="337787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929" y="2920803"/>
            <a:ext cx="4322850" cy="3242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38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Simulation Results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23899" y="1700808"/>
            <a:ext cx="7770813" cy="4608512"/>
          </a:xfrm>
        </p:spPr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lang="en-US" altLang="zh-CN" sz="2000" dirty="0" smtClean="0"/>
              <a:t>Worst PAPR </a:t>
            </a:r>
            <a:r>
              <a:rPr lang="en-US" altLang="zh-CN" sz="2000" dirty="0"/>
              <a:t>for </a:t>
            </a:r>
            <a:r>
              <a:rPr lang="en-US" altLang="zh-CN" sz="2000" dirty="0" smtClean="0"/>
              <a:t>320 MHz Non-HT </a:t>
            </a:r>
            <a:r>
              <a:rPr lang="en-US" altLang="zh-CN" sz="2000" dirty="0"/>
              <a:t>duplicate </a:t>
            </a:r>
            <a:r>
              <a:rPr lang="en-US" altLang="zh-CN" sz="2000" dirty="0" smtClean="0"/>
              <a:t>transmission among all puncture pattern (1 RU4*996</a:t>
            </a:r>
            <a:r>
              <a:rPr lang="en-US" altLang="zh-CN" sz="2000" dirty="0" smtClean="0"/>
              <a:t>, </a:t>
            </a:r>
            <a:r>
              <a:rPr lang="en-US" altLang="zh-CN" sz="2000" dirty="0" smtClean="0"/>
              <a:t>8 RU3</a:t>
            </a:r>
            <a:r>
              <a:rPr lang="zh-CN" altLang="en-US" sz="2000" dirty="0" smtClean="0"/>
              <a:t>*</a:t>
            </a:r>
            <a:r>
              <a:rPr lang="en-US" altLang="zh-CN" sz="2000" dirty="0" smtClean="0"/>
              <a:t>996+RU484, 2 RU3*996, 12 RU2</a:t>
            </a:r>
            <a:r>
              <a:rPr lang="zh-CN" altLang="en-US" sz="2000" dirty="0" smtClean="0"/>
              <a:t>*</a:t>
            </a:r>
            <a:r>
              <a:rPr lang="en-US" altLang="zh-CN" sz="2000" dirty="0" smtClean="0"/>
              <a:t>996+RU484)</a:t>
            </a:r>
            <a:endParaRPr lang="zh-CN" altLang="en-US" sz="2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92" y="2708920"/>
            <a:ext cx="4800533" cy="36004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863" y="2708920"/>
            <a:ext cx="4512502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50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Simulation Results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23899" y="1700808"/>
            <a:ext cx="7770813" cy="4608512"/>
          </a:xfrm>
        </p:spPr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lang="en-US" altLang="zh-CN" sz="2000" dirty="0" smtClean="0"/>
              <a:t>Considering implementation with two 160M capable RF</a:t>
            </a:r>
            <a:r>
              <a:rPr lang="zh-CN" altLang="en-US" sz="2000" dirty="0" smtClean="0"/>
              <a:t>，</a:t>
            </a:r>
            <a:r>
              <a:rPr lang="en-US" altLang="zh-CN" sz="2000" dirty="0" smtClean="0"/>
              <a:t>the worst </a:t>
            </a:r>
            <a:r>
              <a:rPr lang="en-US" altLang="zh-CN" sz="2000" dirty="0" smtClean="0"/>
              <a:t>PAPR </a:t>
            </a:r>
            <a:r>
              <a:rPr lang="en-US" altLang="zh-CN" sz="2000" dirty="0"/>
              <a:t>for </a:t>
            </a:r>
            <a:r>
              <a:rPr lang="en-US" altLang="zh-CN" sz="2000" dirty="0" smtClean="0"/>
              <a:t>320 MHz Non-HT </a:t>
            </a:r>
            <a:r>
              <a:rPr lang="en-US" altLang="zh-CN" sz="2000" dirty="0"/>
              <a:t>duplicate </a:t>
            </a:r>
            <a:r>
              <a:rPr lang="en-US" altLang="zh-CN" sz="2000" dirty="0" smtClean="0"/>
              <a:t>transmission among all puncture </a:t>
            </a:r>
            <a:r>
              <a:rPr lang="en-US" altLang="zh-CN" sz="2000" dirty="0" smtClean="0"/>
              <a:t>pattern</a:t>
            </a:r>
            <a:endParaRPr lang="zh-CN" altLang="en-US" sz="2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8" y="2766021"/>
            <a:ext cx="4581487" cy="343611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972" y="2882446"/>
            <a:ext cx="4271018" cy="3203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65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799" y="836712"/>
            <a:ext cx="7770813" cy="1065213"/>
          </a:xfrm>
        </p:spPr>
        <p:txBody>
          <a:bodyPr/>
          <a:lstStyle/>
          <a:p>
            <a:r>
              <a:rPr lang="en-US" altLang="zh-CN" dirty="0"/>
              <a:t>Rotation coefficients for 320M Pre-EHT modulated fields</a:t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799" y="2434521"/>
            <a:ext cx="7770813" cy="3529509"/>
          </a:xfrm>
        </p:spPr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lang="en-US" altLang="zh-CN" dirty="0"/>
              <a:t>The </a:t>
            </a:r>
            <a:r>
              <a:rPr lang="en-US" altLang="zh-CN" dirty="0" smtClean="0"/>
              <a:t>L-SIG </a:t>
            </a:r>
            <a:r>
              <a:rPr lang="en-US" altLang="zh-CN" dirty="0"/>
              <a:t>and </a:t>
            </a:r>
            <a:r>
              <a:rPr lang="en-US" altLang="zh-CN" dirty="0" smtClean="0"/>
              <a:t>RL-SIG </a:t>
            </a:r>
            <a:r>
              <a:rPr lang="en-US" altLang="zh-CN" dirty="0"/>
              <a:t>is transmitted in the same way as </a:t>
            </a:r>
            <a:r>
              <a:rPr lang="en-US" altLang="zh-CN" dirty="0" smtClean="0"/>
              <a:t>in the Non-HT </a:t>
            </a:r>
            <a:r>
              <a:rPr lang="en-US" altLang="zh-CN" dirty="0"/>
              <a:t>duplicate </a:t>
            </a:r>
            <a:r>
              <a:rPr lang="en-US" altLang="zh-CN" dirty="0" smtClean="0"/>
              <a:t>transmission, </a:t>
            </a:r>
            <a:r>
              <a:rPr lang="en-US" altLang="zh-CN" dirty="0"/>
              <a:t>with the following exceptions</a:t>
            </a:r>
            <a:endParaRPr lang="en-US" altLang="zh-CN" dirty="0" smtClean="0"/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zh-CN" dirty="0" smtClean="0"/>
              <a:t>For L-SIG and RL-SIG, </a:t>
            </a:r>
            <a:r>
              <a:rPr lang="en-US" altLang="zh-CN" dirty="0"/>
              <a:t>values [–1, –1, –1, 1] are mapped to the extra subcarriers [–28, –27, 27, 28] </a:t>
            </a:r>
            <a:endParaRPr lang="en-US" altLang="zh-CN" dirty="0" smtClean="0"/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zh-CN" dirty="0" smtClean="0"/>
              <a:t> </a:t>
            </a:r>
            <a:r>
              <a:rPr lang="en-US" altLang="zh-CN" dirty="0"/>
              <a:t>LENGTH field in L-SIG set to a value N such that mod(N, 3) = </a:t>
            </a:r>
            <a:r>
              <a:rPr lang="en-US" altLang="zh-CN" dirty="0" smtClean="0"/>
              <a:t>0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zh-CN" dirty="0" smtClean="0"/>
              <a:t>Rate=1101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43608" y="1625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7" name="Picture 11"/>
          <p:cNvPicPr/>
          <p:nvPr/>
        </p:nvPicPr>
        <p:blipFill>
          <a:blip r:embed="rId2"/>
          <a:stretch>
            <a:fillRect/>
          </a:stretch>
        </p:blipFill>
        <p:spPr>
          <a:xfrm>
            <a:off x="1259632" y="1701636"/>
            <a:ext cx="6480720" cy="73288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120" y="5281398"/>
            <a:ext cx="7716170" cy="1166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42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799" y="836712"/>
            <a:ext cx="7770813" cy="1065213"/>
          </a:xfrm>
        </p:spPr>
        <p:txBody>
          <a:bodyPr/>
          <a:lstStyle/>
          <a:p>
            <a:r>
              <a:rPr lang="en-US" altLang="zh-CN" dirty="0"/>
              <a:t>Rotation coefficients for 320M Pre-EHT modulated fields</a:t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799" y="1763550"/>
            <a:ext cx="7770813" cy="3529509"/>
          </a:xfrm>
        </p:spPr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lang="en-US" altLang="zh-CN" dirty="0" smtClean="0"/>
              <a:t>PAPR for </a:t>
            </a:r>
            <a:r>
              <a:rPr lang="en-US" altLang="zh-CN" dirty="0"/>
              <a:t>L-SIG and </a:t>
            </a:r>
            <a:r>
              <a:rPr lang="en-US" altLang="zh-CN" dirty="0" smtClean="0"/>
              <a:t>RL-SIG in 320M without preamble puncture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43608" y="1625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552539"/>
            <a:ext cx="5333333" cy="375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64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799" y="836712"/>
            <a:ext cx="7770813" cy="1065213"/>
          </a:xfrm>
        </p:spPr>
        <p:txBody>
          <a:bodyPr/>
          <a:lstStyle/>
          <a:p>
            <a:r>
              <a:rPr lang="en-US" altLang="zh-CN" dirty="0"/>
              <a:t>Rotation coefficients for 320M Pre-EHT modulated fields</a:t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799" y="1763550"/>
            <a:ext cx="7770813" cy="3529509"/>
          </a:xfrm>
        </p:spPr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lang="en-US" altLang="zh-CN" dirty="0" smtClean="0"/>
              <a:t>Worst PAPR for </a:t>
            </a:r>
            <a:r>
              <a:rPr lang="en-US" altLang="zh-CN" dirty="0"/>
              <a:t>L-SIG and </a:t>
            </a:r>
            <a:r>
              <a:rPr lang="en-US" altLang="zh-CN" dirty="0" smtClean="0"/>
              <a:t>RL-SIG in 320M with 20M and 40M preamble puncture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43608" y="1625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159944" y="2736891"/>
            <a:ext cx="4644008" cy="3483006"/>
            <a:chOff x="0" y="2690913"/>
            <a:chExt cx="4644008" cy="3483006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690913"/>
              <a:ext cx="4644008" cy="3483006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107504" y="3728959"/>
              <a:ext cx="353943" cy="1406913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US" altLang="zh-CN" sz="1100" dirty="0" smtClean="0">
                  <a:solidFill>
                    <a:schemeClr val="tx1"/>
                  </a:solidFill>
                  <a:latin typeface="+mn-lt"/>
                </a:rPr>
                <a:t>CDF(20M puncture)</a:t>
              </a:r>
              <a:endParaRPr lang="zh-CN" altLang="en-US" sz="1100" dirty="0">
                <a:solidFill>
                  <a:schemeClr val="tx1"/>
                </a:solidFill>
                <a:latin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524464" y="2690913"/>
            <a:ext cx="4610422" cy="3457817"/>
            <a:chOff x="4368488" y="2716102"/>
            <a:chExt cx="4610422" cy="3457817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68488" y="2716102"/>
              <a:ext cx="4610422" cy="3457817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4499992" y="3645024"/>
              <a:ext cx="353943" cy="1406913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US" altLang="zh-CN" sz="1100" dirty="0" smtClean="0">
                  <a:solidFill>
                    <a:schemeClr val="tx1"/>
                  </a:solidFill>
                  <a:latin typeface="+mn-lt"/>
                </a:rPr>
                <a:t>CDF(20M puncture)</a:t>
              </a:r>
              <a:endParaRPr lang="zh-CN" altLang="en-US" sz="1100" dirty="0">
                <a:solidFill>
                  <a:schemeClr val="tx1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562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799" y="836712"/>
            <a:ext cx="7770813" cy="1065213"/>
          </a:xfrm>
        </p:spPr>
        <p:txBody>
          <a:bodyPr/>
          <a:lstStyle/>
          <a:p>
            <a:r>
              <a:rPr lang="en-US" altLang="zh-CN" dirty="0"/>
              <a:t>Rotation coefficients for 320M Pre-EHT modulated fields</a:t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799" y="1763550"/>
            <a:ext cx="7770813" cy="3529509"/>
          </a:xfrm>
        </p:spPr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lang="en-US" altLang="zh-CN" dirty="0" smtClean="0"/>
              <a:t>Worst PAPR for </a:t>
            </a:r>
            <a:r>
              <a:rPr lang="en-US" altLang="zh-CN" dirty="0"/>
              <a:t>L-SIG and </a:t>
            </a:r>
            <a:r>
              <a:rPr lang="en-US" altLang="zh-CN" dirty="0" smtClean="0"/>
              <a:t>RL-SIG in 320M with 80M and 120M preamble puncture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43608" y="1625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90913"/>
            <a:ext cx="4253017" cy="345670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171" y="2797097"/>
            <a:ext cx="4325780" cy="3244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7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ln/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/>
              <a:t>In this contribution, we </a:t>
            </a:r>
            <a:r>
              <a:rPr lang="en-US" dirty="0" smtClean="0"/>
              <a:t>will discuss </a:t>
            </a:r>
            <a:r>
              <a:rPr lang="en-US" dirty="0"/>
              <a:t>the </a:t>
            </a:r>
            <a:r>
              <a:rPr lang="en-US" altLang="zh-CN" dirty="0" smtClean="0"/>
              <a:t>p</a:t>
            </a:r>
            <a:r>
              <a:rPr lang="en-US" dirty="0" smtClean="0"/>
              <a:t>hase rotation </a:t>
            </a:r>
            <a:r>
              <a:rPr lang="en-US" dirty="0"/>
              <a:t>for </a:t>
            </a:r>
            <a:r>
              <a:rPr lang="en-US" dirty="0" smtClean="0"/>
              <a:t>320 MHz Non-HT duplicate transmission and pre-EHT modulated fields.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799" y="836712"/>
            <a:ext cx="7770813" cy="1065213"/>
          </a:xfrm>
        </p:spPr>
        <p:txBody>
          <a:bodyPr/>
          <a:lstStyle/>
          <a:p>
            <a:r>
              <a:rPr lang="en-US" altLang="zh-CN" dirty="0"/>
              <a:t>Rotation coefficients for 320M Pre-EHT modulated fields</a:t>
            </a:r>
            <a:br>
              <a:rPr lang="en-US" altLang="zh-CN" dirty="0"/>
            </a:b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6" y="2808055"/>
            <a:ext cx="4874742" cy="3701659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799" y="1763550"/>
            <a:ext cx="8206681" cy="3529509"/>
          </a:xfrm>
        </p:spPr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lang="en-US" altLang="zh-CN" dirty="0" smtClean="0"/>
              <a:t>Worst PAPR for </a:t>
            </a:r>
            <a:r>
              <a:rPr lang="en-US" altLang="zh-CN" dirty="0"/>
              <a:t>L-SIG and </a:t>
            </a:r>
            <a:r>
              <a:rPr lang="en-US" altLang="zh-CN" dirty="0" smtClean="0"/>
              <a:t>RL-SIG in 320M among all puncture pattern(</a:t>
            </a:r>
            <a:r>
              <a:rPr lang="de-DE" altLang="zh-CN" dirty="0"/>
              <a:t>1 RU4*996, </a:t>
            </a:r>
            <a:r>
              <a:rPr lang="de-DE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16 RU3*996+RU484+RU242</a:t>
            </a:r>
            <a:r>
              <a:rPr lang="de-DE" altLang="zh-CN" dirty="0"/>
              <a:t>, 8 RU3*996+RU484, 2 RU3*996, 12 RU2*996+RU484</a:t>
            </a:r>
            <a:r>
              <a:rPr lang="en-US" altLang="zh-CN" dirty="0" smtClean="0"/>
              <a:t>) 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5422" y="2946430"/>
            <a:ext cx="4634736" cy="3495528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43608" y="1625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27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799" y="836712"/>
            <a:ext cx="7770813" cy="1065213"/>
          </a:xfrm>
        </p:spPr>
        <p:txBody>
          <a:bodyPr/>
          <a:lstStyle/>
          <a:p>
            <a:r>
              <a:rPr lang="en-US" altLang="zh-CN" dirty="0"/>
              <a:t>Rotation coefficients for 320M Pre-EHT modulated fields</a:t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799" y="1763550"/>
            <a:ext cx="8206681" cy="3529509"/>
          </a:xfrm>
        </p:spPr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lang="en-US" altLang="zh-CN" dirty="0"/>
              <a:t>Considering implementation with two 160M capable </a:t>
            </a:r>
            <a:r>
              <a:rPr lang="en-US" altLang="zh-CN" dirty="0" smtClean="0"/>
              <a:t>RF</a:t>
            </a:r>
            <a:r>
              <a:rPr lang="zh-CN" altLang="en-US" dirty="0" smtClean="0"/>
              <a:t>， </a:t>
            </a:r>
            <a:r>
              <a:rPr lang="en-US" altLang="zh-CN" dirty="0" smtClean="0"/>
              <a:t>the worst </a:t>
            </a:r>
            <a:r>
              <a:rPr lang="en-US" altLang="zh-CN" dirty="0" smtClean="0"/>
              <a:t>PAPR for </a:t>
            </a:r>
            <a:r>
              <a:rPr lang="en-US" altLang="zh-CN" dirty="0"/>
              <a:t>L-SIG and </a:t>
            </a:r>
            <a:r>
              <a:rPr lang="en-US" altLang="zh-CN" dirty="0" smtClean="0"/>
              <a:t>RL-SIG in 320M among all puncture </a:t>
            </a:r>
            <a:r>
              <a:rPr lang="en-US" altLang="zh-CN" dirty="0" smtClean="0"/>
              <a:t>pattern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43608" y="1625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2924944"/>
            <a:ext cx="4392488" cy="329436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139" y="3032067"/>
            <a:ext cx="4106826" cy="3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05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Summary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7" name="文本框 6"/>
          <p:cNvSpPr txBox="1"/>
          <p:nvPr/>
        </p:nvSpPr>
        <p:spPr>
          <a:xfrm>
            <a:off x="685800" y="1628800"/>
            <a:ext cx="81346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zh-CN" dirty="0">
                <a:solidFill>
                  <a:schemeClr val="tx1"/>
                </a:solidFill>
              </a:rPr>
              <a:t>In this contribution, three sets of rotation coefficients are evaluated </a:t>
            </a:r>
            <a:r>
              <a:rPr lang="en-US" altLang="zh-CN" dirty="0" smtClean="0">
                <a:solidFill>
                  <a:schemeClr val="tx1"/>
                </a:solidFill>
              </a:rPr>
              <a:t>for Non-HT </a:t>
            </a:r>
            <a:r>
              <a:rPr lang="en-US" altLang="zh-CN" dirty="0">
                <a:solidFill>
                  <a:schemeClr val="tx1"/>
                </a:solidFill>
              </a:rPr>
              <a:t>duplicate transmission and pre-EHT modulated </a:t>
            </a:r>
            <a:r>
              <a:rPr lang="en-US" altLang="zh-CN" dirty="0" smtClean="0">
                <a:solidFill>
                  <a:schemeClr val="tx1"/>
                </a:solidFill>
              </a:rPr>
              <a:t>filed under various preamble puncture pattern. The overall results shows that </a:t>
            </a:r>
          </a:p>
          <a:p>
            <a:pPr marL="1085850" lvl="1" indent="-342900">
              <a:buFont typeface="Wingdings" panose="05000000000000000000" pitchFamily="2" charset="2"/>
              <a:buChar char="Ø"/>
            </a:pPr>
            <a:r>
              <a:rPr lang="en-US" altLang="zh-CN" dirty="0" smtClean="0">
                <a:solidFill>
                  <a:schemeClr val="tx1"/>
                </a:solidFill>
              </a:rPr>
              <a:t>The per 80M rotation(Option3) has about 1dB PAPR gain compared to(Option1) in the sense of median PAPR of the worst case among all puncture pattern</a:t>
            </a:r>
          </a:p>
          <a:p>
            <a:pPr marL="1085850" lvl="1" indent="-342900">
              <a:buFont typeface="Wingdings" panose="05000000000000000000" pitchFamily="2" charset="2"/>
              <a:buChar char="Ø"/>
            </a:pPr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21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23</a:t>
            </a:fld>
            <a:endParaRPr lang="en-GB"/>
          </a:p>
        </p:txBody>
      </p:sp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References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208463"/>
          </a:xfrm>
          <a:ln/>
        </p:spPr>
        <p:txBody>
          <a:bodyPr/>
          <a:lstStyle/>
          <a:p>
            <a:r>
              <a:rPr lang="en-US" sz="1600" b="0" dirty="0" smtClean="0"/>
              <a:t>[</a:t>
            </a:r>
            <a:r>
              <a:rPr lang="en-US" sz="1600" b="0" dirty="0"/>
              <a:t>1] IEEE P802.11-REVmd™/D3.0</a:t>
            </a:r>
            <a:endParaRPr lang="en-US" sz="1600" b="0" dirty="0" smtClean="0"/>
          </a:p>
          <a:p>
            <a:r>
              <a:rPr lang="en-US" sz="1600" b="0" dirty="0" smtClean="0"/>
              <a:t>[2</a:t>
            </a:r>
            <a:r>
              <a:rPr lang="en-US" sz="1600" b="0" dirty="0"/>
              <a:t>] IEEE P802.11ax™/</a:t>
            </a:r>
            <a:r>
              <a:rPr lang="en-US" sz="1600" b="0" dirty="0" smtClean="0"/>
              <a:t>D6.0</a:t>
            </a:r>
          </a:p>
          <a:p>
            <a:r>
              <a:rPr lang="en-US" sz="1600" b="0" dirty="0"/>
              <a:t>[3] Phase Rotation Proposal Follow-up, doc.: IEEE </a:t>
            </a:r>
            <a:r>
              <a:rPr lang="en-US" sz="1600" b="0" dirty="0" smtClean="0"/>
              <a:t>802.11-20/0699r1</a:t>
            </a:r>
          </a:p>
          <a:p>
            <a:r>
              <a:rPr lang="en-US" altLang="zh-CN" sz="1600" b="0" dirty="0" smtClean="0"/>
              <a:t>[4]</a:t>
            </a:r>
            <a:r>
              <a:rPr lang="en-US" altLang="ko-KR" sz="1600" b="0" dirty="0" smtClean="0"/>
              <a:t> Specification Framework for </a:t>
            </a:r>
            <a:r>
              <a:rPr lang="en-US" altLang="ko-KR" sz="1600" b="0" dirty="0" err="1" smtClean="0"/>
              <a:t>TGbe</a:t>
            </a:r>
            <a:r>
              <a:rPr lang="en-US" altLang="ko-KR" sz="1600" b="0" dirty="0" smtClean="0"/>
              <a:t> , doc.: IEEE 802.11-20/0566r23</a:t>
            </a:r>
            <a:endParaRPr lang="en-US" sz="1600" b="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SP1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85800" y="14478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 defTabSz="914400">
              <a:buClrTx/>
              <a:buSzTx/>
              <a:buFontTx/>
              <a:buChar char="•"/>
              <a:defRPr/>
            </a:pPr>
            <a:r>
              <a:rPr lang="en-US" altLang="ko-KR" kern="0" dirty="0">
                <a:solidFill>
                  <a:srgbClr val="000000"/>
                </a:solidFill>
              </a:rPr>
              <a:t>Do you support </a:t>
            </a:r>
            <a:r>
              <a:rPr lang="en-US" altLang="ko-KR" kern="0" dirty="0" smtClean="0">
                <a:solidFill>
                  <a:srgbClr val="000000"/>
                </a:solidFill>
              </a:rPr>
              <a:t>to apply the following phase rotation for 320M Non-HT Duplicate transmission</a:t>
            </a:r>
          </a:p>
          <a:p>
            <a:pPr lvl="1" defTabSz="914400">
              <a:buClrTx/>
              <a:buSzTx/>
              <a:buFontTx/>
              <a:buChar char="•"/>
              <a:defRPr/>
            </a:pPr>
            <a:r>
              <a:rPr lang="en-US" altLang="ko-KR" kern="0" dirty="0">
                <a:solidFill>
                  <a:srgbClr val="000000"/>
                </a:solidFill>
              </a:rPr>
              <a:t>[1, -1, -1, -1,    1, -1, -1, -1,    1, -1, -1, -1,    -1, 1, 1, </a:t>
            </a:r>
            <a:r>
              <a:rPr lang="en-US" altLang="ko-KR" kern="0" dirty="0" smtClean="0">
                <a:solidFill>
                  <a:srgbClr val="000000"/>
                </a:solidFill>
              </a:rPr>
              <a:t>1]</a:t>
            </a:r>
            <a:r>
              <a:rPr lang="en-US" altLang="ko-KR" kern="0" dirty="0">
                <a:solidFill>
                  <a:srgbClr val="000000"/>
                </a:solidFill>
              </a:rPr>
              <a:t>(</a:t>
            </a:r>
            <a:r>
              <a:rPr lang="en-US" altLang="ko-KR" kern="0" dirty="0" smtClean="0">
                <a:solidFill>
                  <a:srgbClr val="000000"/>
                </a:solidFill>
              </a:rPr>
              <a:t>Option 3, per 80M)</a:t>
            </a:r>
            <a:endParaRPr lang="en-US" altLang="ko-KR" kern="0" dirty="0">
              <a:solidFill>
                <a:srgbClr val="000000"/>
              </a:solidFill>
            </a:endParaRPr>
          </a:p>
          <a:p>
            <a:pPr lvl="1" defTabSz="914400">
              <a:buClrTx/>
              <a:buSzTx/>
              <a:buFontTx/>
              <a:buChar char="–"/>
              <a:defRPr/>
            </a:pPr>
            <a:r>
              <a:rPr lang="en-US" altLang="ko-KR" kern="0" dirty="0" smtClean="0">
                <a:solidFill>
                  <a:srgbClr val="000000"/>
                </a:solidFill>
              </a:rPr>
              <a:t>Y/N/Abs</a:t>
            </a:r>
            <a:endParaRPr lang="en-US" altLang="ko-KR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81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SP2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85800" y="14478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 defTabSz="914400">
              <a:buClrTx/>
              <a:buSzTx/>
              <a:buFontTx/>
              <a:buChar char="•"/>
              <a:defRPr/>
            </a:pPr>
            <a:r>
              <a:rPr lang="en-US" altLang="ko-KR" kern="0" dirty="0">
                <a:solidFill>
                  <a:srgbClr val="000000"/>
                </a:solidFill>
              </a:rPr>
              <a:t>Do you support to apply the following phase rotation for </a:t>
            </a:r>
            <a:r>
              <a:rPr lang="en-US" altLang="zh-CN" kern="0" dirty="0" smtClean="0">
                <a:solidFill>
                  <a:srgbClr val="000000"/>
                </a:solidFill>
              </a:rPr>
              <a:t>legacy preamble</a:t>
            </a:r>
            <a:r>
              <a:rPr lang="en-US" altLang="zh-CN" kern="0" dirty="0" smtClean="0">
                <a:solidFill>
                  <a:srgbClr val="000000"/>
                </a:solidFill>
              </a:rPr>
              <a:t>, U-SIG and EHT-SIG of </a:t>
            </a:r>
            <a:r>
              <a:rPr lang="en-US" altLang="ko-KR" kern="0" dirty="0" smtClean="0">
                <a:solidFill>
                  <a:srgbClr val="000000"/>
                </a:solidFill>
              </a:rPr>
              <a:t>320M </a:t>
            </a:r>
            <a:r>
              <a:rPr lang="en-US" altLang="ko-KR" kern="0" dirty="0" smtClean="0">
                <a:solidFill>
                  <a:srgbClr val="000000"/>
                </a:solidFill>
              </a:rPr>
              <a:t>Pre-EHT modulated fields</a:t>
            </a:r>
            <a:endParaRPr lang="en-US" altLang="ko-KR" kern="0" dirty="0">
              <a:solidFill>
                <a:srgbClr val="000000"/>
              </a:solidFill>
            </a:endParaRPr>
          </a:p>
          <a:p>
            <a:pPr lvl="1" defTabSz="914400">
              <a:buClrTx/>
              <a:buSzTx/>
              <a:buFontTx/>
              <a:buChar char="•"/>
              <a:defRPr/>
            </a:pPr>
            <a:r>
              <a:rPr lang="en-US" altLang="ko-KR" kern="0" dirty="0">
                <a:solidFill>
                  <a:srgbClr val="000000"/>
                </a:solidFill>
              </a:rPr>
              <a:t>[1, -1, -1, -1,    1, -1, -1, -1,    1, -1, -1, -1,    -1, 1, 1, 1](Option 3, per 80M)</a:t>
            </a:r>
          </a:p>
          <a:p>
            <a:pPr lvl="1" defTabSz="914400">
              <a:buClrTx/>
              <a:buSzTx/>
              <a:buFontTx/>
              <a:buChar char="–"/>
              <a:defRPr/>
            </a:pPr>
            <a:r>
              <a:rPr lang="en-US" altLang="ko-KR" kern="0" dirty="0">
                <a:solidFill>
                  <a:srgbClr val="000000"/>
                </a:solidFill>
              </a:rPr>
              <a:t>Y/N/Abs</a:t>
            </a:r>
          </a:p>
        </p:txBody>
      </p:sp>
    </p:spTree>
    <p:extLst>
      <p:ext uri="{BB962C8B-B14F-4D97-AF65-F5344CB8AC3E}">
        <p14:creationId xmlns:p14="http://schemas.microsoft.com/office/powerpoint/2010/main" val="19949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SP3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85800" y="14478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 defTabSz="914400">
              <a:buClrTx/>
              <a:buSzTx/>
              <a:buFontTx/>
              <a:buChar char="•"/>
              <a:defRPr/>
            </a:pPr>
            <a:r>
              <a:rPr lang="en-US" altLang="ko-KR" kern="0" dirty="0">
                <a:solidFill>
                  <a:srgbClr val="000000"/>
                </a:solidFill>
              </a:rPr>
              <a:t>Do you support </a:t>
            </a:r>
            <a:r>
              <a:rPr lang="en-US" altLang="ko-KR" kern="0" dirty="0" smtClean="0">
                <a:solidFill>
                  <a:srgbClr val="000000"/>
                </a:solidFill>
              </a:rPr>
              <a:t>to apply the following phase rotation for 320M Non-HT Duplicate </a:t>
            </a:r>
            <a:r>
              <a:rPr lang="en-US" altLang="ko-KR" kern="0" dirty="0" smtClean="0">
                <a:solidFill>
                  <a:srgbClr val="000000"/>
                </a:solidFill>
              </a:rPr>
              <a:t>transmission when implemented with one singular 320M capable RF</a:t>
            </a:r>
            <a:endParaRPr lang="en-US" altLang="ko-KR" kern="0" dirty="0" smtClean="0">
              <a:solidFill>
                <a:srgbClr val="000000"/>
              </a:solidFill>
            </a:endParaRPr>
          </a:p>
          <a:p>
            <a:pPr lvl="1" defTabSz="914400">
              <a:buClrTx/>
              <a:buSzTx/>
              <a:buFontTx/>
              <a:buChar char="•"/>
              <a:defRPr/>
            </a:pPr>
            <a:r>
              <a:rPr lang="en-US" altLang="ko-KR" kern="0" dirty="0">
                <a:solidFill>
                  <a:srgbClr val="000000"/>
                </a:solidFill>
              </a:rPr>
              <a:t>[1, -1, -1, -1,    1, -1, -1, -1,    1, -1, -1, -1,    -1, 1, 1, 1](Option 3, per 80M)</a:t>
            </a:r>
          </a:p>
          <a:p>
            <a:pPr lvl="1" defTabSz="914400">
              <a:buClrTx/>
              <a:buSzTx/>
              <a:buFontTx/>
              <a:buChar char="–"/>
              <a:defRPr/>
            </a:pPr>
            <a:r>
              <a:rPr lang="en-US" altLang="ko-KR" kern="0" dirty="0" smtClean="0">
                <a:solidFill>
                  <a:srgbClr val="000000"/>
                </a:solidFill>
              </a:rPr>
              <a:t>Y/N/Abs</a:t>
            </a:r>
            <a:endParaRPr lang="en-US" altLang="ko-KR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31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SP4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85800" y="14478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 defTabSz="914400">
              <a:buClrTx/>
              <a:buSzTx/>
              <a:buFontTx/>
              <a:buChar char="•"/>
              <a:defRPr/>
            </a:pPr>
            <a:r>
              <a:rPr lang="en-US" altLang="ko-KR" kern="0" dirty="0">
                <a:solidFill>
                  <a:srgbClr val="000000"/>
                </a:solidFill>
              </a:rPr>
              <a:t>Do you support to apply the following phase rotation for </a:t>
            </a:r>
            <a:r>
              <a:rPr lang="en-US" altLang="zh-CN" kern="0" dirty="0" smtClean="0">
                <a:solidFill>
                  <a:srgbClr val="000000"/>
                </a:solidFill>
              </a:rPr>
              <a:t>legacy preamble</a:t>
            </a:r>
            <a:r>
              <a:rPr lang="en-US" altLang="zh-CN" kern="0" dirty="0" smtClean="0">
                <a:solidFill>
                  <a:srgbClr val="000000"/>
                </a:solidFill>
              </a:rPr>
              <a:t>, U-SIG and EHT-SIG of </a:t>
            </a:r>
            <a:r>
              <a:rPr lang="en-US" altLang="ko-KR" kern="0" dirty="0" smtClean="0">
                <a:solidFill>
                  <a:srgbClr val="000000"/>
                </a:solidFill>
              </a:rPr>
              <a:t>320M </a:t>
            </a:r>
            <a:r>
              <a:rPr lang="en-US" altLang="ko-KR" kern="0" dirty="0" smtClean="0">
                <a:solidFill>
                  <a:srgbClr val="000000"/>
                </a:solidFill>
              </a:rPr>
              <a:t>Pre-EHT modulated </a:t>
            </a:r>
            <a:r>
              <a:rPr lang="en-US" altLang="ko-KR" kern="0" dirty="0">
                <a:solidFill>
                  <a:srgbClr val="000000"/>
                </a:solidFill>
              </a:rPr>
              <a:t>fields when implemented with one singular 320M capable </a:t>
            </a:r>
            <a:r>
              <a:rPr lang="en-US" altLang="ko-KR" kern="0" dirty="0" smtClean="0">
                <a:solidFill>
                  <a:srgbClr val="000000"/>
                </a:solidFill>
              </a:rPr>
              <a:t>RF</a:t>
            </a:r>
            <a:endParaRPr lang="en-US" altLang="ko-KR" kern="0" dirty="0">
              <a:solidFill>
                <a:srgbClr val="000000"/>
              </a:solidFill>
            </a:endParaRPr>
          </a:p>
          <a:p>
            <a:pPr lvl="1" defTabSz="914400">
              <a:buClrTx/>
              <a:buSzTx/>
              <a:buFontTx/>
              <a:buChar char="•"/>
              <a:defRPr/>
            </a:pPr>
            <a:r>
              <a:rPr lang="en-US" altLang="ko-KR" kern="0" dirty="0">
                <a:solidFill>
                  <a:srgbClr val="000000"/>
                </a:solidFill>
              </a:rPr>
              <a:t>[1, -1, -1, -1,    1, -1, -1, -1,    1, -1, -1, -1,    -1, 1, 1, 1](Option 3, per 80M)</a:t>
            </a:r>
          </a:p>
          <a:p>
            <a:pPr lvl="1" defTabSz="914400">
              <a:buClrTx/>
              <a:buSzTx/>
              <a:buFontTx/>
              <a:buChar char="–"/>
              <a:defRPr/>
            </a:pPr>
            <a:r>
              <a:rPr lang="en-US" altLang="ko-KR" kern="0" dirty="0">
                <a:solidFill>
                  <a:srgbClr val="000000"/>
                </a:solidFill>
              </a:rPr>
              <a:t>Y/N/Abs</a:t>
            </a:r>
          </a:p>
        </p:txBody>
      </p:sp>
    </p:spTree>
    <p:extLst>
      <p:ext uri="{BB962C8B-B14F-4D97-AF65-F5344CB8AC3E}">
        <p14:creationId xmlns:p14="http://schemas.microsoft.com/office/powerpoint/2010/main" val="104813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Backup</a:t>
            </a:r>
            <a:endParaRPr lang="zh-CN" altLang="en-US" dirty="0"/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4644879"/>
              </p:ext>
            </p:extLst>
          </p:nvPr>
        </p:nvGraphicFramePr>
        <p:xfrm>
          <a:off x="685800" y="1981200"/>
          <a:ext cx="7770816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136"/>
                <a:gridCol w="1295136"/>
                <a:gridCol w="1295136"/>
                <a:gridCol w="1295136"/>
                <a:gridCol w="1295136"/>
                <a:gridCol w="129513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Worst PAPR of L-LTF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No Puncture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20MHz Puncture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40MHz Puncture</a:t>
                      </a:r>
                      <a:endParaRPr lang="zh-CN" altLang="en-US" dirty="0" smtClean="0"/>
                    </a:p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80MHz Puncture</a:t>
                      </a:r>
                      <a:endParaRPr lang="zh-CN" altLang="en-US" dirty="0" smtClean="0"/>
                    </a:p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120MHz Puncture</a:t>
                      </a:r>
                      <a:endParaRPr lang="zh-CN" altLang="en-US" dirty="0" smtClean="0"/>
                    </a:p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Option1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8.4095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9.5729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9.0694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7.2900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8.2592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Option2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5.7493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7.4922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7.4206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8.2589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9.5062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Option3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6.8632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8.3940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8.6056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7.9370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8.7288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28</a:t>
            </a:fld>
            <a:endParaRPr lang="en-GB" dirty="0"/>
          </a:p>
        </p:txBody>
      </p:sp>
      <p:graphicFrame>
        <p:nvGraphicFramePr>
          <p:cNvPr id="6" name="内容占位符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5570117"/>
              </p:ext>
            </p:extLst>
          </p:nvPr>
        </p:nvGraphicFramePr>
        <p:xfrm>
          <a:off x="678368" y="4214990"/>
          <a:ext cx="7770816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136"/>
                <a:gridCol w="1295136"/>
                <a:gridCol w="1295136"/>
                <a:gridCol w="1295136"/>
                <a:gridCol w="1295136"/>
                <a:gridCol w="129513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Worst PAPR of L-STF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No Puncture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20MHz Puncture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40MHz Puncture</a:t>
                      </a:r>
                      <a:endParaRPr lang="zh-CN" altLang="en-US" dirty="0" smtClean="0"/>
                    </a:p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80MHz Puncture</a:t>
                      </a:r>
                      <a:endParaRPr lang="zh-CN" altLang="en-US" dirty="0" smtClean="0"/>
                    </a:p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120MHz Puncture</a:t>
                      </a:r>
                      <a:endParaRPr lang="zh-CN" altLang="en-US" dirty="0" smtClean="0"/>
                    </a:p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Option1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7.7653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8.9287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8.4251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6.5568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7.5260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Option2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4.7322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6.4751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6.3556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7.2417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8.4890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Option3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6.2190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7.7498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7.5901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7.3156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7.6524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261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94013"/>
            <a:ext cx="5041866" cy="37814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Backup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8" name="矩形 7"/>
          <p:cNvSpPr/>
          <p:nvPr/>
        </p:nvSpPr>
        <p:spPr>
          <a:xfrm>
            <a:off x="467544" y="1628800"/>
            <a:ext cx="8462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de-DE" altLang="zh-CN" dirty="0">
                <a:solidFill>
                  <a:schemeClr val="tx1"/>
                </a:solidFill>
              </a:rPr>
              <a:t>Worst PAPR for 320 MHz Non-HT duplicate transmission among all puncture pattern (1 RU4*996</a:t>
            </a:r>
            <a:r>
              <a:rPr lang="de-DE" altLang="zh-CN" dirty="0" smtClean="0">
                <a:solidFill>
                  <a:schemeClr val="tx1"/>
                </a:solidFill>
              </a:rPr>
              <a:t>, </a:t>
            </a:r>
            <a:r>
              <a:rPr lang="de-DE" altLang="zh-CN" dirty="0">
                <a:solidFill>
                  <a:schemeClr val="tx1"/>
                </a:solidFill>
              </a:rPr>
              <a:t>8 RU3*996+RU484, 2 RU3*996, 12 RU2*996+RU484)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123" y="2829130"/>
            <a:ext cx="4517622" cy="3552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12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Outline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CN" dirty="0" smtClean="0"/>
              <a:t>Background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dirty="0" smtClean="0"/>
              <a:t>Rotation coefficients for 320 MHz Non-HT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dirty="0" smtClean="0"/>
              <a:t>Simulation Results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dirty="0"/>
              <a:t>Rotation coefficients for </a:t>
            </a:r>
            <a:r>
              <a:rPr lang="en-US" altLang="zh-CN" dirty="0" smtClean="0"/>
              <a:t>320 MHz </a:t>
            </a:r>
            <a:r>
              <a:rPr lang="en-US" altLang="zh-CN" dirty="0"/>
              <a:t>Pre-EHT </a:t>
            </a:r>
            <a:r>
              <a:rPr lang="en-US" altLang="zh-CN" dirty="0" smtClean="0"/>
              <a:t>modulated fields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dirty="0" smtClean="0"/>
              <a:t>Summary</a:t>
            </a:r>
            <a:endParaRPr lang="en-US" altLang="zh-CN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dirty="0" smtClean="0"/>
              <a:t>References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109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Backgrounds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" name="文本框 2"/>
          <p:cNvSpPr txBox="1"/>
          <p:nvPr/>
        </p:nvSpPr>
        <p:spPr>
          <a:xfrm>
            <a:off x="600572" y="1666390"/>
            <a:ext cx="807588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zh-CN" dirty="0" smtClean="0">
                <a:solidFill>
                  <a:schemeClr val="tx1"/>
                </a:solidFill>
              </a:rPr>
              <a:t>Non-HT </a:t>
            </a:r>
            <a:r>
              <a:rPr lang="en-US" altLang="zh-CN" dirty="0">
                <a:solidFill>
                  <a:schemeClr val="tx1"/>
                </a:solidFill>
              </a:rPr>
              <a:t>duplicate transmission is used to transmit to </a:t>
            </a:r>
            <a:r>
              <a:rPr lang="en-US" altLang="zh-CN" dirty="0" smtClean="0">
                <a:solidFill>
                  <a:schemeClr val="tx1"/>
                </a:solidFill>
              </a:rPr>
              <a:t>STAs </a:t>
            </a:r>
            <a:r>
              <a:rPr lang="en-US" altLang="zh-CN" dirty="0">
                <a:solidFill>
                  <a:schemeClr val="tx1"/>
                </a:solidFill>
              </a:rPr>
              <a:t>that may </a:t>
            </a:r>
            <a:r>
              <a:rPr lang="en-US" altLang="zh-CN" dirty="0" smtClean="0">
                <a:solidFill>
                  <a:schemeClr val="tx1"/>
                </a:solidFill>
              </a:rPr>
              <a:t>be present </a:t>
            </a:r>
            <a:r>
              <a:rPr lang="en-US" altLang="zh-CN" dirty="0">
                <a:solidFill>
                  <a:schemeClr val="tx1"/>
                </a:solidFill>
              </a:rPr>
              <a:t>in a part of a 40 MHz, 80 MHz, </a:t>
            </a:r>
            <a:r>
              <a:rPr lang="en-US" altLang="zh-CN" dirty="0" smtClean="0">
                <a:solidFill>
                  <a:schemeClr val="tx1"/>
                </a:solidFill>
              </a:rPr>
              <a:t>160 </a:t>
            </a:r>
            <a:r>
              <a:rPr lang="en-US" altLang="zh-CN" dirty="0">
                <a:solidFill>
                  <a:schemeClr val="tx1"/>
                </a:solidFill>
              </a:rPr>
              <a:t>MHz , or </a:t>
            </a:r>
            <a:r>
              <a:rPr lang="en-US" altLang="zh-CN" dirty="0" smtClean="0">
                <a:solidFill>
                  <a:schemeClr val="tx1"/>
                </a:solidFill>
              </a:rPr>
              <a:t>320 </a:t>
            </a:r>
            <a:r>
              <a:rPr lang="en-US" altLang="zh-CN" dirty="0">
                <a:solidFill>
                  <a:schemeClr val="tx1"/>
                </a:solidFill>
              </a:rPr>
              <a:t>MHz </a:t>
            </a:r>
            <a:r>
              <a:rPr lang="en-US" altLang="zh-CN" dirty="0" smtClean="0">
                <a:solidFill>
                  <a:schemeClr val="tx1"/>
                </a:solidFill>
              </a:rPr>
              <a:t>channel</a:t>
            </a:r>
            <a:endParaRPr lang="en-US" altLang="zh-CN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zh-CN" dirty="0" smtClean="0">
                <a:solidFill>
                  <a:schemeClr val="tx1"/>
                </a:solidFill>
              </a:rPr>
              <a:t>For examples, a lot of control frame </a:t>
            </a:r>
            <a:r>
              <a:rPr lang="en-US" altLang="zh-CN" dirty="0">
                <a:solidFill>
                  <a:schemeClr val="tx1"/>
                </a:solidFill>
              </a:rPr>
              <a:t>such as </a:t>
            </a:r>
            <a:r>
              <a:rPr lang="en-US" altLang="zh-CN" dirty="0" smtClean="0">
                <a:solidFill>
                  <a:schemeClr val="tx1"/>
                </a:solidFill>
              </a:rPr>
              <a:t>RTS, CTS </a:t>
            </a:r>
            <a:r>
              <a:rPr lang="en-US" altLang="zh-CN" dirty="0">
                <a:solidFill>
                  <a:schemeClr val="tx1"/>
                </a:solidFill>
              </a:rPr>
              <a:t>and NDPA will be transmitted in non-HT duplicate form 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zh-CN" dirty="0" smtClean="0">
                <a:solidFill>
                  <a:schemeClr val="tx1"/>
                </a:solidFill>
              </a:rPr>
              <a:t>With </a:t>
            </a:r>
            <a:r>
              <a:rPr lang="en-US" altLang="zh-CN" dirty="0">
                <a:solidFill>
                  <a:schemeClr val="tx1"/>
                </a:solidFill>
              </a:rPr>
              <a:t>Non-HT duplicate </a:t>
            </a:r>
            <a:r>
              <a:rPr lang="en-US" altLang="zh-CN" dirty="0" smtClean="0">
                <a:solidFill>
                  <a:schemeClr val="tx1"/>
                </a:solidFill>
              </a:rPr>
              <a:t>transmission, the message is encoded and modulated according to 11a 20 MHz bandwidth, and then duplicated for every 20 MHz sub channel with a phase rotation to reduce the PAPR.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zh-CN" dirty="0" smtClean="0">
                <a:solidFill>
                  <a:schemeClr val="tx1"/>
                </a:solidFill>
              </a:rPr>
              <a:t>The supported modulation includes BPSK, QPSK, 16QAM, 64QAM and the supported coding rate 1/2,3/4.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33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Backgrounds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84213" y="1844824"/>
            <a:ext cx="777240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 defTabSz="914400">
              <a:buClrTx/>
              <a:buSzTx/>
              <a:buFontTx/>
              <a:buChar char="•"/>
            </a:pPr>
            <a:r>
              <a:rPr lang="en-US" altLang="ko-KR" kern="0" dirty="0">
                <a:solidFill>
                  <a:srgbClr val="000000"/>
                </a:solidFill>
              </a:rPr>
              <a:t>3.2 </a:t>
            </a:r>
            <a:r>
              <a:rPr lang="en-US" altLang="ko-KR" kern="0" dirty="0" err="1">
                <a:solidFill>
                  <a:srgbClr val="000000"/>
                </a:solidFill>
              </a:rPr>
              <a:t>μs</a:t>
            </a:r>
            <a:r>
              <a:rPr lang="en-US" altLang="ko-KR" kern="0" dirty="0">
                <a:solidFill>
                  <a:srgbClr val="000000"/>
                </a:solidFill>
              </a:rPr>
              <a:t> OFDM symbol prepended by </a:t>
            </a:r>
            <a:r>
              <a:rPr lang="en-US" altLang="ko-KR" kern="0" dirty="0" smtClean="0">
                <a:solidFill>
                  <a:srgbClr val="000000"/>
                </a:solidFill>
              </a:rPr>
              <a:t>a 0.8 </a:t>
            </a:r>
            <a:r>
              <a:rPr lang="en-US" altLang="ko-KR" kern="0" dirty="0" err="1">
                <a:solidFill>
                  <a:srgbClr val="000000"/>
                </a:solidFill>
              </a:rPr>
              <a:t>μs</a:t>
            </a:r>
            <a:r>
              <a:rPr lang="en-US" altLang="ko-KR" kern="0" dirty="0">
                <a:solidFill>
                  <a:srgbClr val="000000"/>
                </a:solidFill>
              </a:rPr>
              <a:t> cyclic </a:t>
            </a:r>
            <a:r>
              <a:rPr lang="en-US" altLang="ko-KR" kern="0" dirty="0" smtClean="0">
                <a:solidFill>
                  <a:srgbClr val="000000"/>
                </a:solidFill>
              </a:rPr>
              <a:t>prefix is used for </a:t>
            </a:r>
            <a:r>
              <a:rPr lang="en-US" altLang="ko-KR" kern="0" dirty="0">
                <a:solidFill>
                  <a:srgbClr val="000000"/>
                </a:solidFill>
              </a:rPr>
              <a:t>Non-HT duplicate </a:t>
            </a:r>
            <a:r>
              <a:rPr lang="en-US" altLang="ko-KR" kern="0" dirty="0" smtClean="0">
                <a:solidFill>
                  <a:srgbClr val="000000"/>
                </a:solidFill>
              </a:rPr>
              <a:t>transmission.</a:t>
            </a:r>
          </a:p>
          <a:p>
            <a:pPr lvl="0" defTabSz="914400">
              <a:buClrTx/>
              <a:buSzTx/>
              <a:buFontTx/>
              <a:buChar char="•"/>
            </a:pPr>
            <a:r>
              <a:rPr lang="en-US" altLang="ko-KR" kern="0" dirty="0" smtClean="0">
                <a:solidFill>
                  <a:srgbClr val="000000"/>
                </a:solidFill>
              </a:rPr>
              <a:t>Numbering </a:t>
            </a:r>
            <a:r>
              <a:rPr lang="en-US" altLang="ko-KR" kern="0" dirty="0">
                <a:solidFill>
                  <a:srgbClr val="000000"/>
                </a:solidFill>
              </a:rPr>
              <a:t>the subcarrier </a:t>
            </a:r>
            <a:r>
              <a:rPr lang="en-US" altLang="ko-KR" kern="0" dirty="0" smtClean="0">
                <a:solidFill>
                  <a:srgbClr val="000000"/>
                </a:solidFill>
              </a:rPr>
              <a:t>locations ranging </a:t>
            </a:r>
            <a:r>
              <a:rPr lang="en-US" altLang="ko-KR" kern="0" dirty="0">
                <a:solidFill>
                  <a:srgbClr val="000000"/>
                </a:solidFill>
              </a:rPr>
              <a:t>from −32, −31,. . ., −1, 0, 1,. . ., 31, the populated subcarriers are located </a:t>
            </a:r>
            <a:r>
              <a:rPr lang="en-US" altLang="ko-KR" kern="0" dirty="0" smtClean="0">
                <a:solidFill>
                  <a:srgbClr val="000000"/>
                </a:solidFill>
              </a:rPr>
              <a:t>at −</a:t>
            </a:r>
            <a:r>
              <a:rPr lang="en-US" altLang="ko-KR" kern="0" dirty="0">
                <a:solidFill>
                  <a:srgbClr val="000000"/>
                </a:solidFill>
              </a:rPr>
              <a:t>26, −25,. . ., −2, −1, 1, 2,. . ., 25, </a:t>
            </a:r>
            <a:r>
              <a:rPr lang="en-US" altLang="ko-KR" kern="0" dirty="0" smtClean="0">
                <a:solidFill>
                  <a:srgbClr val="000000"/>
                </a:solidFill>
              </a:rPr>
              <a:t>26 for each </a:t>
            </a:r>
            <a:r>
              <a:rPr lang="en-US" altLang="ko-KR" kern="0" dirty="0">
                <a:solidFill>
                  <a:srgbClr val="000000"/>
                </a:solidFill>
              </a:rPr>
              <a:t>20M sub channel </a:t>
            </a:r>
            <a:endParaRPr lang="en-US" altLang="ko-KR" kern="0" dirty="0" smtClean="0">
              <a:solidFill>
                <a:srgbClr val="000000"/>
              </a:solidFill>
            </a:endParaRPr>
          </a:p>
          <a:p>
            <a:pPr lvl="0" defTabSz="914400">
              <a:buClrTx/>
              <a:buSzTx/>
              <a:buFontTx/>
              <a:buChar char="•"/>
            </a:pPr>
            <a:r>
              <a:rPr lang="en-US" altLang="ko-KR" kern="0" dirty="0" smtClean="0">
                <a:solidFill>
                  <a:srgbClr val="000000"/>
                </a:solidFill>
              </a:rPr>
              <a:t>The coded bits are modulated </a:t>
            </a:r>
            <a:r>
              <a:rPr lang="en-US" altLang="ko-KR" kern="0" dirty="0">
                <a:solidFill>
                  <a:srgbClr val="000000"/>
                </a:solidFill>
              </a:rPr>
              <a:t>on to 48 subcarriers. Four additional subcarriers are used as </a:t>
            </a:r>
            <a:r>
              <a:rPr lang="en-US" altLang="ko-KR" kern="0" dirty="0" smtClean="0">
                <a:solidFill>
                  <a:srgbClr val="000000"/>
                </a:solidFill>
              </a:rPr>
              <a:t>pilots for </a:t>
            </a:r>
            <a:r>
              <a:rPr lang="en-US" altLang="ko-KR" kern="0" dirty="0">
                <a:solidFill>
                  <a:srgbClr val="000000"/>
                </a:solidFill>
              </a:rPr>
              <a:t>phase and frequency tracking and training. </a:t>
            </a:r>
            <a:r>
              <a:rPr lang="en-US" altLang="ko-KR" kern="0" dirty="0" smtClean="0">
                <a:solidFill>
                  <a:srgbClr val="000000"/>
                </a:solidFill>
              </a:rPr>
              <a:t>The </a:t>
            </a:r>
            <a:r>
              <a:rPr lang="en-US" altLang="ko-KR" kern="0" dirty="0">
                <a:solidFill>
                  <a:srgbClr val="000000"/>
                </a:solidFill>
              </a:rPr>
              <a:t>pilot subcarriers are −21, −7, 7, 21. </a:t>
            </a:r>
            <a:endParaRPr lang="en-US" altLang="ko-KR" kern="0" dirty="0" smtClean="0">
              <a:solidFill>
                <a:srgbClr val="000000"/>
              </a:solidFill>
            </a:endParaRPr>
          </a:p>
          <a:p>
            <a:pPr defTabSz="914400">
              <a:buClrTx/>
              <a:buSzTx/>
              <a:buFontTx/>
              <a:buChar char="•"/>
            </a:pPr>
            <a:r>
              <a:rPr lang="en-US" altLang="zh-CN" dirty="0"/>
              <a:t>Pre-EHT modulated </a:t>
            </a:r>
            <a:r>
              <a:rPr lang="en-US" altLang="zh-CN" dirty="0" smtClean="0"/>
              <a:t>fields </a:t>
            </a:r>
            <a:r>
              <a:rPr lang="en-US" altLang="ko-KR" kern="0" dirty="0" smtClean="0">
                <a:solidFill>
                  <a:srgbClr val="000000"/>
                </a:solidFill>
              </a:rPr>
              <a:t>shall </a:t>
            </a:r>
            <a:r>
              <a:rPr lang="en-US" altLang="ko-KR" kern="0" dirty="0">
                <a:solidFill>
                  <a:srgbClr val="000000"/>
                </a:solidFill>
              </a:rPr>
              <a:t>be transmitted in the same way as in the </a:t>
            </a:r>
            <a:r>
              <a:rPr lang="en-US" altLang="ko-KR" kern="0" dirty="0" smtClean="0">
                <a:solidFill>
                  <a:srgbClr val="000000"/>
                </a:solidFill>
              </a:rPr>
              <a:t>Non-HT </a:t>
            </a:r>
            <a:r>
              <a:rPr lang="en-US" altLang="ko-KR" kern="0" dirty="0">
                <a:solidFill>
                  <a:srgbClr val="000000"/>
                </a:solidFill>
              </a:rPr>
              <a:t>duplicate </a:t>
            </a:r>
            <a:r>
              <a:rPr lang="en-US" altLang="ko-KR" kern="0" dirty="0" smtClean="0">
                <a:solidFill>
                  <a:srgbClr val="000000"/>
                </a:solidFill>
              </a:rPr>
              <a:t>transmission</a:t>
            </a:r>
            <a:r>
              <a:rPr lang="en-US" altLang="ko-KR" kern="0" dirty="0">
                <a:solidFill>
                  <a:srgbClr val="000000"/>
                </a:solidFill>
              </a:rPr>
              <a:t>, with the following exceptions:</a:t>
            </a:r>
          </a:p>
          <a:p>
            <a:pPr lvl="1" defTabSz="914400">
              <a:buClrTx/>
              <a:buSzTx/>
              <a:buFont typeface="Wingdings" panose="05000000000000000000" pitchFamily="2" charset="2"/>
              <a:buChar char="Ø"/>
            </a:pPr>
            <a:r>
              <a:rPr lang="en-US" altLang="ko-KR" kern="0" dirty="0" smtClean="0">
                <a:solidFill>
                  <a:srgbClr val="000000"/>
                </a:solidFill>
              </a:rPr>
              <a:t>The </a:t>
            </a:r>
            <a:r>
              <a:rPr lang="en-US" altLang="ko-KR" kern="0" dirty="0">
                <a:solidFill>
                  <a:srgbClr val="000000"/>
                </a:solidFill>
              </a:rPr>
              <a:t>Rate and Length fields </a:t>
            </a:r>
            <a:endParaRPr lang="en-US" altLang="ko-KR" kern="0" dirty="0" smtClean="0">
              <a:solidFill>
                <a:srgbClr val="000000"/>
              </a:solidFill>
            </a:endParaRPr>
          </a:p>
          <a:p>
            <a:pPr lvl="1" defTabSz="914400">
              <a:buClrTx/>
              <a:buSzTx/>
              <a:buFont typeface="Wingdings" panose="05000000000000000000" pitchFamily="2" charset="2"/>
              <a:buChar char="Ø"/>
            </a:pPr>
            <a:r>
              <a:rPr lang="en-US" altLang="ko-KR" kern="0" dirty="0" smtClean="0">
                <a:solidFill>
                  <a:srgbClr val="000000"/>
                </a:solidFill>
              </a:rPr>
              <a:t>The </a:t>
            </a:r>
            <a:r>
              <a:rPr lang="en-US" altLang="ko-KR" kern="0" dirty="0">
                <a:solidFill>
                  <a:srgbClr val="000000"/>
                </a:solidFill>
              </a:rPr>
              <a:t>four additional subcarriers at indices ±27 and ±</a:t>
            </a:r>
            <a:r>
              <a:rPr lang="en-US" altLang="ko-KR" kern="0" dirty="0" smtClean="0">
                <a:solidFill>
                  <a:srgbClr val="000000"/>
                </a:solidFill>
              </a:rPr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261239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Backgrounds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defTabSz="91440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2000" b="0" dirty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The following motion has already passed</a:t>
            </a:r>
          </a:p>
          <a:p>
            <a:pPr lvl="1" defTabSz="914400">
              <a:lnSpc>
                <a:spcPct val="140000"/>
              </a:lnSpc>
              <a:spcBef>
                <a:spcPct val="0"/>
              </a:spcBef>
              <a:buClrTx/>
              <a:buSzPct val="50000"/>
              <a:buFont typeface="Wingdings" pitchFamily="2" charset="2"/>
              <a:buChar char="p"/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华文细黑"/>
                <a:cs typeface="Times New Roman" panose="02020603050405020304" pitchFamily="18" charset="0"/>
              </a:rPr>
              <a:t>802.11be supports the following phase rotation sequence for legacy preamble, RL-SIG, U-SIG and EHT-SIG in 320/160+160 MHz PPDU:</a:t>
            </a:r>
          </a:p>
          <a:p>
            <a:pPr marL="0" lvl="0" indent="0" defTabSz="91440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</a:pPr>
            <a:r>
              <a:rPr lang="en-US" altLang="zh-CN" sz="2000" b="0" dirty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 	[1 -1 -1 -1 1 -1 -1 -1 -1 1 1 1 -1 1 1 1]</a:t>
            </a:r>
          </a:p>
          <a:p>
            <a:pPr marL="0" lvl="0" indent="0" defTabSz="91440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</a:pPr>
            <a:r>
              <a:rPr lang="en-US" altLang="zh-CN" sz="2000" b="0" dirty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             [Motion 115, #SP81, [16] and [70</a:t>
            </a:r>
            <a:r>
              <a:rPr lang="en-US" altLang="zh-CN" sz="2000" b="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]]</a:t>
            </a:r>
          </a:p>
          <a:p>
            <a:pPr lvl="0" defTabSz="91440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anose="05000000000000000000" pitchFamily="2" charset="2"/>
              <a:buChar char="l"/>
            </a:pPr>
            <a:r>
              <a:rPr lang="en-US" altLang="zh-CN" sz="2000" b="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We tested the PAPR performance of this sequence for 320 MHz </a:t>
            </a:r>
            <a:r>
              <a:rPr lang="en-US" altLang="zh-CN" sz="2000" b="0" dirty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Non-HT duplicate </a:t>
            </a:r>
            <a:r>
              <a:rPr lang="en-US" altLang="zh-CN" sz="2000" b="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transmission.</a:t>
            </a:r>
            <a:endParaRPr lang="en-US" altLang="zh-CN" sz="2000" b="0" dirty="0">
              <a:solidFill>
                <a:srgbClr val="00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029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9156" y="484823"/>
            <a:ext cx="7770813" cy="1065213"/>
          </a:xfrm>
        </p:spPr>
        <p:txBody>
          <a:bodyPr/>
          <a:lstStyle/>
          <a:p>
            <a:r>
              <a:rPr lang="en-US" altLang="zh-CN" dirty="0"/>
              <a:t>Rotation coefficients for </a:t>
            </a:r>
            <a:r>
              <a:rPr lang="en-US" altLang="zh-CN" dirty="0" smtClean="0"/>
              <a:t>320 MHz </a:t>
            </a:r>
            <a:r>
              <a:rPr lang="en-US" altLang="zh-CN" dirty="0"/>
              <a:t>Non-HT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685800" y="1484784"/>
            <a:ext cx="7770813" cy="4609629"/>
          </a:xfrm>
        </p:spPr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lang="en-US" altLang="zh-CN" dirty="0" smtClean="0"/>
              <a:t>Option 1(per 80 MHz Rotation):</a:t>
            </a:r>
          </a:p>
          <a:p>
            <a:pPr marL="0" lvl="0" indent="0" algn="ctr" defTabSz="91440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</a:pPr>
            <a:r>
              <a:rPr lang="en-US" altLang="zh-CN" sz="2000" b="0" dirty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[1 -1 -1 -</a:t>
            </a:r>
            <a:r>
              <a:rPr lang="en-US" altLang="zh-CN" sz="2000" b="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1,   </a:t>
            </a:r>
            <a:r>
              <a:rPr lang="en-US" altLang="zh-CN" sz="2000" b="0" dirty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1 -1 -1 -</a:t>
            </a:r>
            <a:r>
              <a:rPr lang="en-US" altLang="zh-CN" sz="2000" b="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1,    </a:t>
            </a:r>
            <a:r>
              <a:rPr lang="en-US" altLang="zh-CN" sz="2000" b="0" dirty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-1 1 1 </a:t>
            </a:r>
            <a:r>
              <a:rPr lang="en-US" altLang="zh-CN" sz="2000" b="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1,    </a:t>
            </a:r>
            <a:r>
              <a:rPr lang="en-US" altLang="zh-CN" sz="2000" b="0" dirty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-1 1 1 1]</a:t>
            </a:r>
          </a:p>
          <a:p>
            <a:pPr marL="0" lvl="0" indent="0" algn="ctr" defTabSz="91440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</a:pPr>
            <a:r>
              <a:rPr lang="en-US" altLang="zh-CN" sz="2000" b="0" dirty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             [Motion 115, #SP81, [16] and [70</a:t>
            </a:r>
            <a:r>
              <a:rPr lang="en-US" altLang="zh-CN" sz="2000" b="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]]</a:t>
            </a:r>
            <a:endParaRPr lang="en-US" altLang="zh-CN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dirty="0" smtClean="0"/>
              <a:t>Option </a:t>
            </a:r>
            <a:r>
              <a:rPr lang="en-US" altLang="zh-CN" dirty="0"/>
              <a:t>2(per </a:t>
            </a:r>
            <a:r>
              <a:rPr lang="en-US" altLang="zh-CN" dirty="0" smtClean="0"/>
              <a:t>20 </a:t>
            </a:r>
            <a:r>
              <a:rPr lang="en-US" altLang="zh-CN" dirty="0"/>
              <a:t>MHz Rotation</a:t>
            </a:r>
            <a:r>
              <a:rPr lang="en-US" altLang="zh-CN" dirty="0" smtClean="0"/>
              <a:t>):</a:t>
            </a:r>
          </a:p>
          <a:p>
            <a:pPr marL="0" indent="0" algn="ctr" defTabSz="91440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</a:pPr>
            <a:r>
              <a:rPr lang="en-US" altLang="zh-CN" sz="2000" b="0" dirty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[1, 1, 1, 1, 1, -1, 1, 1, -1, -1, -1, 1, 1, -1, 1, -1]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dirty="0" smtClean="0"/>
              <a:t>Option </a:t>
            </a:r>
            <a:r>
              <a:rPr lang="en-US" altLang="zh-CN" dirty="0"/>
              <a:t>3(per 80 MHz Rotation</a:t>
            </a:r>
            <a:r>
              <a:rPr lang="en-US" altLang="zh-CN" dirty="0" smtClean="0"/>
              <a:t>):</a:t>
            </a:r>
          </a:p>
          <a:p>
            <a:pPr marL="0" indent="0" algn="ctr" defTabSz="91440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</a:pPr>
            <a:r>
              <a:rPr lang="en-US" altLang="zh-CN" sz="2000" b="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[1</a:t>
            </a:r>
            <a:r>
              <a:rPr lang="en-US" altLang="zh-CN" sz="2000" b="0" dirty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, -1, -1, -1, </a:t>
            </a:r>
            <a:r>
              <a:rPr lang="en-US" altLang="zh-CN" sz="2000" b="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   1</a:t>
            </a:r>
            <a:r>
              <a:rPr lang="en-US" altLang="zh-CN" sz="2000" b="0" dirty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, -1, -1, -1</a:t>
            </a:r>
            <a:r>
              <a:rPr lang="en-US" altLang="zh-CN" sz="2000" b="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,    </a:t>
            </a:r>
            <a:r>
              <a:rPr lang="en-US" altLang="zh-CN" sz="2000" b="0" dirty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1, -1, -1, -1</a:t>
            </a:r>
            <a:r>
              <a:rPr lang="en-US" altLang="zh-CN" sz="2000" b="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,    </a:t>
            </a:r>
            <a:r>
              <a:rPr lang="en-US" altLang="zh-CN" sz="2000" b="0" dirty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-1, 1, 1, </a:t>
            </a:r>
            <a:r>
              <a:rPr lang="en-US" altLang="zh-CN" sz="2000" b="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1]</a:t>
            </a:r>
            <a:endParaRPr lang="zh-CN" altLang="en-US" sz="2000" b="0" dirty="0">
              <a:solidFill>
                <a:srgbClr val="00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567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Simulation Results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67873" y="1866901"/>
            <a:ext cx="7770813" cy="4608512"/>
          </a:xfrm>
        </p:spPr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lang="en-US" altLang="zh-CN" sz="2000" dirty="0" smtClean="0"/>
              <a:t>PAPR </a:t>
            </a:r>
            <a:r>
              <a:rPr lang="en-US" altLang="zh-CN" sz="2000" dirty="0"/>
              <a:t>for </a:t>
            </a:r>
            <a:r>
              <a:rPr lang="en-US" altLang="zh-CN" sz="2000" dirty="0" smtClean="0"/>
              <a:t>320 MHz Non-HT </a:t>
            </a:r>
            <a:r>
              <a:rPr lang="en-US" altLang="zh-CN" sz="2000" dirty="0"/>
              <a:t>duplicate </a:t>
            </a:r>
            <a:r>
              <a:rPr lang="en-US" altLang="zh-CN" sz="2000" dirty="0" smtClean="0"/>
              <a:t>transmission without preamble puncture(BPSK, 16QAM respectively) </a:t>
            </a:r>
            <a:endParaRPr lang="zh-CN" altLang="en-US" sz="2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9" y="2572780"/>
            <a:ext cx="4853280" cy="363996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535488" y="2561321"/>
            <a:ext cx="4608512" cy="3675964"/>
            <a:chOff x="4535488" y="2561321"/>
            <a:chExt cx="4608512" cy="3675964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35488" y="2561321"/>
              <a:ext cx="4608512" cy="3675964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4609306" y="3645024"/>
              <a:ext cx="353943" cy="136815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US" altLang="zh-CN" sz="1100" dirty="0" smtClean="0">
                  <a:solidFill>
                    <a:schemeClr val="tx1"/>
                  </a:solidFill>
                  <a:latin typeface="+mn-lt"/>
                </a:rPr>
                <a:t>CDF(16QAM)</a:t>
              </a:r>
              <a:endParaRPr lang="zh-CN" altLang="en-US" sz="1100" dirty="0">
                <a:solidFill>
                  <a:schemeClr val="tx1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910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Simulation Results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23899" y="1700808"/>
            <a:ext cx="7770813" cy="4608512"/>
          </a:xfrm>
        </p:spPr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lang="en-US" altLang="zh-CN" sz="2000" dirty="0" smtClean="0"/>
              <a:t>Worst PAPR </a:t>
            </a:r>
            <a:r>
              <a:rPr lang="en-US" altLang="zh-CN" sz="2000" dirty="0"/>
              <a:t>for </a:t>
            </a:r>
            <a:r>
              <a:rPr lang="en-US" altLang="zh-CN" sz="2000" dirty="0" smtClean="0"/>
              <a:t>320 MHz Non-HT </a:t>
            </a:r>
            <a:r>
              <a:rPr lang="en-US" altLang="zh-CN" sz="2000" dirty="0"/>
              <a:t>duplicate </a:t>
            </a:r>
            <a:r>
              <a:rPr lang="en-US" altLang="zh-CN" sz="2000" dirty="0" smtClean="0"/>
              <a:t>transmission with 20 MHz  preamble puncture</a:t>
            </a:r>
            <a:r>
              <a:rPr lang="en-US" altLang="zh-CN" sz="2000" dirty="0"/>
              <a:t>(BPSK, 16QAM respectively) </a:t>
            </a:r>
            <a:r>
              <a:rPr lang="en-US" altLang="zh-CN" sz="2000" dirty="0" smtClean="0"/>
              <a:t> </a:t>
            </a:r>
            <a:endParaRPr lang="zh-CN" altLang="en-US" sz="2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94358"/>
            <a:ext cx="4873625" cy="3818382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427985" y="2489088"/>
            <a:ext cx="4716016" cy="3628921"/>
            <a:chOff x="4427985" y="2489088"/>
            <a:chExt cx="4716016" cy="3628921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7985" y="2489088"/>
              <a:ext cx="4716016" cy="3628921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4571206" y="3057064"/>
              <a:ext cx="353943" cy="2247155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US" altLang="zh-CN" sz="1100" dirty="0" smtClean="0">
                  <a:solidFill>
                    <a:schemeClr val="tx1"/>
                  </a:solidFill>
                  <a:latin typeface="+mn-lt"/>
                </a:rPr>
                <a:t>CDF(16QAM with 20M puncture)</a:t>
              </a:r>
              <a:endParaRPr lang="zh-CN" altLang="en-US" sz="1100" dirty="0">
                <a:solidFill>
                  <a:schemeClr val="tx1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723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9008</TotalTime>
  <Words>1512</Words>
  <Application>Microsoft Office PowerPoint</Application>
  <PresentationFormat>全屏显示(4:3)</PresentationFormat>
  <Paragraphs>205</Paragraphs>
  <Slides>29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8" baseType="lpstr">
      <vt:lpstr>Arial Unicode MS</vt:lpstr>
      <vt:lpstr>굴림</vt:lpstr>
      <vt:lpstr>MS Gothic</vt:lpstr>
      <vt:lpstr>黑体</vt:lpstr>
      <vt:lpstr>华文细黑</vt:lpstr>
      <vt:lpstr>Arial</vt:lpstr>
      <vt:lpstr>Times New Roman</vt:lpstr>
      <vt:lpstr>Wingdings</vt:lpstr>
      <vt:lpstr>Office 主题</vt:lpstr>
      <vt:lpstr>Phase Rotation for 320 MHz Non-HT Duplicate Transmission and Pre-EHT modulated Fields</vt:lpstr>
      <vt:lpstr>Abstract</vt:lpstr>
      <vt:lpstr>Outline</vt:lpstr>
      <vt:lpstr>Backgrounds</vt:lpstr>
      <vt:lpstr>Backgrounds</vt:lpstr>
      <vt:lpstr>Backgrounds</vt:lpstr>
      <vt:lpstr>Rotation coefficients for 320 MHz Non-HT</vt:lpstr>
      <vt:lpstr>Simulation Results</vt:lpstr>
      <vt:lpstr>Simulation Results</vt:lpstr>
      <vt:lpstr>Simulation Results</vt:lpstr>
      <vt:lpstr>Simulation Results</vt:lpstr>
      <vt:lpstr>Simulation Results</vt:lpstr>
      <vt:lpstr>Simulation Results</vt:lpstr>
      <vt:lpstr>Simulation Results</vt:lpstr>
      <vt:lpstr>Simulation Results</vt:lpstr>
      <vt:lpstr>Rotation coefficients for 320M Pre-EHT modulated fields </vt:lpstr>
      <vt:lpstr>Rotation coefficients for 320M Pre-EHT modulated fields </vt:lpstr>
      <vt:lpstr>Rotation coefficients for 320M Pre-EHT modulated fields </vt:lpstr>
      <vt:lpstr>Rotation coefficients for 320M Pre-EHT modulated fields </vt:lpstr>
      <vt:lpstr>Rotation coefficients for 320M Pre-EHT modulated fields </vt:lpstr>
      <vt:lpstr>Rotation coefficients for 320M Pre-EHT modulated fields </vt:lpstr>
      <vt:lpstr>Summary</vt:lpstr>
      <vt:lpstr>References</vt:lpstr>
      <vt:lpstr>SP1</vt:lpstr>
      <vt:lpstr>SP2</vt:lpstr>
      <vt:lpstr>SP3</vt:lpstr>
      <vt:lpstr>SP4</vt:lpstr>
      <vt:lpstr>Backup</vt:lpstr>
      <vt:lpstr>Backup</vt:lpstr>
    </vt:vector>
  </TitlesOfParts>
  <Company>Huawei Technologies Co.,Ltd.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Considerations on sensing and feedback procedure</dc:title>
  <dc:creator>liuchenchen</dc:creator>
  <cp:lastModifiedBy>liuchenchen</cp:lastModifiedBy>
  <cp:revision>233</cp:revision>
  <cp:lastPrinted>1601-01-01T00:00:00Z</cp:lastPrinted>
  <dcterms:created xsi:type="dcterms:W3CDTF">2020-06-15T07:09:50Z</dcterms:created>
  <dcterms:modified xsi:type="dcterms:W3CDTF">2021-01-20T10:13:46Z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(3)SH8jL9uTtaxLUMZGfqbVWAy580v0bDQKNEs+wbY9TzObswpk/6VS1E4uGCUKw5sNqmlCLgm4
YImvLCQAoa3unySNaJN5hGwMx4p6eA2ddIlZNSlUIMJVDiK10s5ZQRk8RF1pYrckwfwBzMew
J+yWQ9241Tcumm09ZIYK5uEK8pPZjpFdPaghiKRJLz5NfhIZJ8u2ziyBymnGs2WVqH2cK3oS
SOGcoTIGeMo3jHWOw4</vt:lpwstr>
  </property>
  <property fmtid="{D5CDD505-2E9C-101B-9397-08002B2CF9AE}" pid="3" name="_2015_ms_pID_7253431">
    <vt:lpwstr>HlJTlUiC7/ZmGPZWa74nis9yZqNyTa6bLB8W9/FoNKdYwMlr5wCF1g
960LF3Z9xkE1X8IyY7jThOqlItM/UaBwzgKF55YCN+5OgBqKzPi8hLhd+t/l4tEd9xPrKPYf
a1s74ms4VfBWL0TZhaIuRd9FYPLIXhHI9JvlqGtbCAavgiTPFVQ9V3AdG9fBjjobZaQt2Ez7
avyq3e8XAab3WU+6Dx+srZvUX3Ab9x7iVLle</vt:lpwstr>
  </property>
  <property fmtid="{D5CDD505-2E9C-101B-9397-08002B2CF9AE}" pid="4" name="_2015_ms_pID_7253432">
    <vt:lpwstr>eg==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1610615447</vt:lpwstr>
  </property>
</Properties>
</file>