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9" r:id="rId2"/>
    <p:sldId id="477" r:id="rId3"/>
    <p:sldId id="491" r:id="rId4"/>
    <p:sldId id="510" r:id="rId5"/>
    <p:sldId id="490" r:id="rId6"/>
    <p:sldId id="488" r:id="rId7"/>
    <p:sldId id="509" r:id="rId8"/>
    <p:sldId id="511" r:id="rId9"/>
    <p:sldId id="512" r:id="rId10"/>
    <p:sldId id="508" r:id="rId11"/>
    <p:sldId id="486" r:id="rId12"/>
    <p:sldId id="495" r:id="rId13"/>
    <p:sldId id="500" r:id="rId14"/>
    <p:sldId id="504" r:id="rId15"/>
    <p:sldId id="496" r:id="rId16"/>
    <p:sldId id="507" r:id="rId17"/>
    <p:sldId id="517" r:id="rId18"/>
    <p:sldId id="516" r:id="rId19"/>
    <p:sldId id="499" r:id="rId20"/>
    <p:sldId id="493" r:id="rId21"/>
    <p:sldId id="494" r:id="rId2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9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CCCC"/>
    <a:srgbClr val="33CCCC"/>
    <a:srgbClr val="9966FF"/>
    <a:srgbClr val="FFCC99"/>
    <a:srgbClr val="EAEAEA"/>
    <a:srgbClr val="C00000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1" autoAdjust="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159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90"/>
      </p:cViewPr>
      <p:guideLst>
        <p:guide orient="horz" pos="3127"/>
        <p:guide pos="2141"/>
      </p:guideLst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20182" y="202270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635" y="202270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42760" y="9607410"/>
            <a:ext cx="165109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4476" y="9607410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0079" y="414317"/>
            <a:ext cx="543751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0079" y="9607410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0079" y="9595524"/>
            <a:ext cx="558847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01901" y="117368"/>
            <a:ext cx="23561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802.11-yy/XXXXr0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1173" y="117369"/>
            <a:ext cx="9160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4946650" cy="3709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34" y="4715408"/>
            <a:ext cx="4986207" cy="446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45301" y="9610806"/>
            <a:ext cx="211275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4074" y="9610806"/>
            <a:ext cx="517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9648" y="9610806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48" y="9609108"/>
            <a:ext cx="53783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7531"/>
            <a:ext cx="55277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802.11-yy/xxxxr0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46667" y="9610806"/>
            <a:ext cx="415177" cy="184666"/>
          </a:xfrm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50888"/>
            <a:ext cx="4946650" cy="3709987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8223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59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4" y="6475413"/>
            <a:ext cx="164840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401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5525" y="6475413"/>
            <a:ext cx="16484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Wook Bong Lee, Samsung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802.11-21/0102r5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January 2021</a:t>
            </a:r>
            <a:endParaRPr lang="en-US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US" sz="2600" dirty="0" smtClean="0"/>
              <a:t>Considerations on Capabilities and Operation Mode: MU-MIMO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</a:t>
            </a:r>
            <a:r>
              <a:rPr lang="en-US" sz="2000" smtClean="0"/>
              <a:t>:</a:t>
            </a:r>
            <a:r>
              <a:rPr lang="en-US" sz="2000" b="0" smtClean="0"/>
              <a:t> 2021-01-18</a:t>
            </a:r>
            <a:endParaRPr lang="en-US" sz="2000" b="0" dirty="0" smtClean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2098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977059"/>
              </p:ext>
            </p:extLst>
          </p:nvPr>
        </p:nvGraphicFramePr>
        <p:xfrm>
          <a:off x="764886" y="2722563"/>
          <a:ext cx="722711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7114"/>
                <a:gridCol w="1260000"/>
                <a:gridCol w="1429155"/>
                <a:gridCol w="910845"/>
                <a:gridCol w="1980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Name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Affiliations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Address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Phone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email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Wook Bong Lee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Samsung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wookbong.lee@Samsung.com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Pavan Veerashetty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Samsung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Junghoon Suh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Junghoon.Suh@huawei.com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Jinsoo</a:t>
                      </a:r>
                      <a:r>
                        <a:rPr lang="en-US" sz="1100" dirty="0" smtClean="0"/>
                        <a:t> Choi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LG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js.choi@lge.com</a:t>
                      </a:r>
                      <a:endParaRPr lang="en-US" sz="11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is no difference for 1x1 non-AP STA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Non-AP </a:t>
            </a:r>
            <a:r>
              <a:rPr lang="en-US" dirty="0"/>
              <a:t>STA with more than two receive antennas (high throughput demanding STAs) will try its best to have better throughput in </a:t>
            </a:r>
            <a:r>
              <a:rPr lang="en-US" dirty="0" smtClean="0"/>
              <a:t>MU-MIMO</a:t>
            </a:r>
          </a:p>
          <a:p>
            <a:pPr lvl="0"/>
            <a:r>
              <a:rPr lang="en-US" dirty="0" smtClean="0"/>
              <a:t>So</a:t>
            </a:r>
            <a:r>
              <a:rPr lang="en-US" dirty="0"/>
              <a:t>, it won’t reduce MU-MIMO Rx </a:t>
            </a:r>
            <a:r>
              <a:rPr lang="en-US" dirty="0" err="1"/>
              <a:t>Nss</a:t>
            </a:r>
            <a:r>
              <a:rPr lang="en-US" dirty="0"/>
              <a:t> unless it is beneficial for the </a:t>
            </a:r>
            <a:r>
              <a:rPr lang="en-US" dirty="0" smtClean="0"/>
              <a:t>STA</a:t>
            </a:r>
          </a:p>
          <a:p>
            <a:pPr lvl="0"/>
            <a:r>
              <a:rPr lang="en-US" dirty="0" smtClean="0"/>
              <a:t>If </a:t>
            </a:r>
            <a:r>
              <a:rPr lang="en-US" dirty="0"/>
              <a:t>changing MU-MIMO Rx </a:t>
            </a:r>
            <a:r>
              <a:rPr lang="en-US" dirty="0" err="1"/>
              <a:t>Nss</a:t>
            </a:r>
            <a:r>
              <a:rPr lang="en-US" dirty="0"/>
              <a:t> is beneficial for the STA, then it is beneficial for network throughput as </a:t>
            </a:r>
            <a:r>
              <a:rPr lang="en-US" dirty="0" smtClean="0"/>
              <a:t>well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</a:t>
            </a:r>
            <a:r>
              <a:rPr lang="en-US" dirty="0" smtClean="0"/>
              <a:t>(4/4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6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Two sets of Rx EHT-MCS Map</a:t>
            </a:r>
          </a:p>
          <a:p>
            <a:pPr lvl="1"/>
            <a:r>
              <a:rPr lang="en-US" altLang="ko-KR" dirty="0" smtClean="0"/>
              <a:t>Rx EHT-MCS Map indicates the maximum value of the maximum MCS that can be received by the STA for each number of spatial stream using SU-MIMO</a:t>
            </a:r>
          </a:p>
          <a:p>
            <a:pPr lvl="1"/>
            <a:r>
              <a:rPr lang="en-US" altLang="ko-KR" dirty="0" smtClean="0"/>
              <a:t>MU</a:t>
            </a:r>
            <a:r>
              <a:rPr lang="en-US" dirty="0" smtClean="0"/>
              <a:t>-MIMO</a:t>
            </a:r>
            <a:r>
              <a:rPr lang="en-US" altLang="ko-KR" dirty="0" smtClean="0"/>
              <a:t> </a:t>
            </a:r>
            <a:r>
              <a:rPr lang="en-US" altLang="ko-KR" dirty="0"/>
              <a:t>Rx EHT-MCS Map indicates the maximum value of the maximum MCS that can be received by the STA for each number of spatial stream using </a:t>
            </a:r>
            <a:r>
              <a:rPr lang="en-US" altLang="ko-KR" dirty="0" smtClean="0"/>
              <a:t>MU-MIMO</a:t>
            </a:r>
            <a:endParaRPr lang="en-US" altLang="ko-KR" dirty="0"/>
          </a:p>
          <a:p>
            <a:r>
              <a:rPr lang="en-US" altLang="ko-KR" dirty="0" err="1" smtClean="0"/>
              <a:t>Tx</a:t>
            </a:r>
            <a:r>
              <a:rPr lang="en-US" altLang="ko-KR" dirty="0" smtClean="0"/>
              <a:t> </a:t>
            </a:r>
            <a:r>
              <a:rPr lang="en-US" altLang="ko-KR" dirty="0"/>
              <a:t>EHT-MCS Map indicates the maximum value of the maximum MCS that can </a:t>
            </a:r>
            <a:r>
              <a:rPr lang="en-US" altLang="ko-KR" dirty="0" smtClean="0"/>
              <a:t>be transmitted by </a:t>
            </a:r>
            <a:r>
              <a:rPr lang="en-US" altLang="ko-KR" dirty="0"/>
              <a:t>the STA for each number of spatial stream </a:t>
            </a:r>
            <a:r>
              <a:rPr lang="en-US" altLang="ko-KR" dirty="0" smtClean="0"/>
              <a:t>using either SU or MU-MIMO</a:t>
            </a:r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 and MU Rx EHT MCS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087615"/>
              </p:ext>
            </p:extLst>
          </p:nvPr>
        </p:nvGraphicFramePr>
        <p:xfrm>
          <a:off x="252000" y="4689001"/>
          <a:ext cx="8460000" cy="12599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6000"/>
                <a:gridCol w="846000"/>
                <a:gridCol w="846000"/>
                <a:gridCol w="846000"/>
                <a:gridCol w="846000"/>
                <a:gridCol w="846000"/>
                <a:gridCol w="846000"/>
                <a:gridCol w="846000"/>
                <a:gridCol w="846000"/>
                <a:gridCol w="846000"/>
              </a:tblGrid>
              <a:tr h="222854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1437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Rx 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EHT-MCS Map ≤ 80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MU-MIMO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Rx EHT-MCS Map ≤ 80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Tx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EHT-MCS Map ≤ 80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Rx 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EHT-MCS Map 160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MU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-MIMO</a:t>
                      </a:r>
                      <a:r>
                        <a:rPr lang="de-DE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Rx EHT-MCS Map 160 MHz</a:t>
                      </a:r>
                      <a:endParaRPr lang="de-DE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Tx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EHT-MCS Map 160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Rx 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EHT-MCS Map 320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MU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-MIMO</a:t>
                      </a:r>
                      <a:r>
                        <a:rPr lang="de-DE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Rx EHT-MCS Map 320 MHz</a:t>
                      </a:r>
                      <a:endParaRPr lang="de-DE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Tx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EHT-MCS Map 320 MHz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2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Octets: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 or 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0 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or 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 or 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 or 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0 or </a:t>
                      </a:r>
                      <a:r>
                        <a:rPr lang="en-US" sz="900" u="none" strike="noStrike" dirty="0" smtClean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 or 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2854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3" marR="7023" marT="7023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0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sz="1800" dirty="0" smtClean="0"/>
              <a:t>Need to support 16 spatial stream (in R2), and MCS level is now increased to 15</a:t>
            </a:r>
            <a:endParaRPr lang="en-US" altLang="ko-KR" sz="1800" dirty="0"/>
          </a:p>
          <a:p>
            <a:r>
              <a:rPr lang="en-US" altLang="ko-KR" sz="1800" dirty="0" smtClean="0"/>
              <a:t>So, each subfield can be 4 Byte with following format</a:t>
            </a:r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pPr lvl="1"/>
            <a:r>
              <a:rPr lang="en-US" altLang="ko-KR" sz="1600" dirty="0" smtClean="0"/>
              <a:t>For 20 MHz only STA, </a:t>
            </a:r>
          </a:p>
          <a:p>
            <a:pPr lvl="2"/>
            <a:r>
              <a:rPr lang="en-US" altLang="ko-KR" sz="1400" dirty="0" smtClean="0"/>
              <a:t>0 indicates support for </a:t>
            </a:r>
            <a:r>
              <a:rPr lang="en-US" altLang="ko-KR" sz="1400" dirty="0"/>
              <a:t>EHT-MCS 0-7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streams, for 1 spatial stream it includes EHT-MCS </a:t>
            </a:r>
            <a:r>
              <a:rPr lang="en-US" altLang="ko-KR" sz="1400" dirty="0" smtClean="0"/>
              <a:t>15</a:t>
            </a:r>
          </a:p>
          <a:p>
            <a:pPr lvl="2"/>
            <a:r>
              <a:rPr lang="en-US" altLang="ko-KR" sz="1400" dirty="0"/>
              <a:t>1 indicates support for EHT-MCS </a:t>
            </a:r>
            <a:r>
              <a:rPr lang="en-US" altLang="ko-KR" sz="1400" dirty="0" smtClean="0"/>
              <a:t>0-9 </a:t>
            </a:r>
            <a:r>
              <a:rPr lang="en-US" altLang="ko-KR" sz="1400" dirty="0"/>
              <a:t>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streams, for 1 spatial stream it includes EHT-MCS 15</a:t>
            </a:r>
          </a:p>
          <a:p>
            <a:pPr lvl="2"/>
            <a:r>
              <a:rPr lang="en-US" altLang="ko-KR" sz="1400" dirty="0"/>
              <a:t>2 indicates support for EHT-MCS </a:t>
            </a:r>
            <a:r>
              <a:rPr lang="en-US" altLang="ko-KR" sz="1400" dirty="0" smtClean="0"/>
              <a:t>0-11 </a:t>
            </a:r>
            <a:r>
              <a:rPr lang="en-US" altLang="ko-KR" sz="1400" dirty="0"/>
              <a:t>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streams, for 1 spatial stream it includes EHT-MCS 15</a:t>
            </a:r>
          </a:p>
          <a:p>
            <a:pPr lvl="2"/>
            <a:r>
              <a:rPr lang="en-US" altLang="ko-KR" sz="1400" dirty="0"/>
              <a:t>3 indicates that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 is not supported for EHT PPDUs</a:t>
            </a:r>
            <a:r>
              <a:rPr lang="en-US" altLang="ko-KR" sz="1200" dirty="0" smtClean="0"/>
              <a:t> </a:t>
            </a:r>
          </a:p>
          <a:p>
            <a:pPr lvl="1"/>
            <a:r>
              <a:rPr lang="en-US" altLang="ko-KR" sz="1600" dirty="0" smtClean="0"/>
              <a:t>For other STA</a:t>
            </a:r>
          </a:p>
          <a:p>
            <a:pPr lvl="2"/>
            <a:r>
              <a:rPr lang="en-US" altLang="ko-KR" sz="1400" dirty="0" smtClean="0"/>
              <a:t>0 indicates support for EHT-MCS 0-9 for </a:t>
            </a:r>
            <a:r>
              <a:rPr lang="en-US" altLang="ko-KR" sz="1400" i="1" dirty="0" smtClean="0"/>
              <a:t>n</a:t>
            </a:r>
            <a:r>
              <a:rPr lang="en-US" altLang="ko-KR" sz="1400" dirty="0" smtClean="0"/>
              <a:t> spatial streams, for 1 spatial stream it includes EHT-MCS 15 </a:t>
            </a:r>
          </a:p>
          <a:p>
            <a:pPr lvl="2"/>
            <a:r>
              <a:rPr lang="en-US" altLang="ko-KR" sz="1400" dirty="0" smtClean="0"/>
              <a:t>1 </a:t>
            </a:r>
            <a:r>
              <a:rPr lang="en-US" altLang="ko-KR" sz="1400" dirty="0"/>
              <a:t>indicates support for EHT-MCS </a:t>
            </a:r>
            <a:r>
              <a:rPr lang="en-US" altLang="ko-KR" sz="1400" dirty="0" smtClean="0"/>
              <a:t>0-11 </a:t>
            </a:r>
            <a:r>
              <a:rPr lang="en-US" altLang="ko-KR" sz="1400" dirty="0"/>
              <a:t>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streams, for 1 spatial stream it includes EHT-MCS 15</a:t>
            </a:r>
          </a:p>
          <a:p>
            <a:pPr lvl="2"/>
            <a:r>
              <a:rPr lang="en-US" altLang="ko-KR" sz="1400" dirty="0" smtClean="0"/>
              <a:t>2 </a:t>
            </a:r>
            <a:r>
              <a:rPr lang="en-US" altLang="ko-KR" sz="1400" dirty="0"/>
              <a:t>indicates support for EHT-MCS </a:t>
            </a:r>
            <a:r>
              <a:rPr lang="en-US" altLang="ko-KR" sz="1400" dirty="0" smtClean="0"/>
              <a:t>0-13 </a:t>
            </a:r>
            <a:r>
              <a:rPr lang="en-US" altLang="ko-KR" sz="1400" dirty="0"/>
              <a:t>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streams, for 1 spatial stream it includes EHT-MCS </a:t>
            </a:r>
            <a:r>
              <a:rPr lang="en-US" altLang="ko-KR" sz="1400" dirty="0" smtClean="0"/>
              <a:t>15</a:t>
            </a:r>
          </a:p>
          <a:p>
            <a:pPr lvl="2"/>
            <a:r>
              <a:rPr lang="en-US" altLang="ko-KR" sz="1400" dirty="0" smtClean="0"/>
              <a:t>3 indicates that </a:t>
            </a:r>
            <a:r>
              <a:rPr lang="en-US" altLang="ko-KR" sz="1400" i="1" dirty="0" smtClean="0"/>
              <a:t>n</a:t>
            </a:r>
            <a:r>
              <a:rPr lang="en-US" altLang="ko-KR" sz="1400" dirty="0" smtClean="0"/>
              <a:t> spatial streams is not supported for EHT PPDUs</a:t>
            </a:r>
            <a:endParaRPr lang="en-US" altLang="ko-KR" sz="1400" dirty="0"/>
          </a:p>
          <a:p>
            <a:r>
              <a:rPr lang="en-US" altLang="ko-KR" dirty="0" smtClean="0"/>
              <a:t>Note: EHT-MCS 14 can be indicated separately</a:t>
            </a: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Rx/</a:t>
            </a:r>
            <a:r>
              <a:rPr lang="en-US" dirty="0" err="1" smtClean="0"/>
              <a:t>Tx</a:t>
            </a:r>
            <a:r>
              <a:rPr lang="en-US" dirty="0" smtClean="0"/>
              <a:t> EHT MCS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522507"/>
              </p:ext>
            </p:extLst>
          </p:nvPr>
        </p:nvGraphicFramePr>
        <p:xfrm>
          <a:off x="792000" y="2048278"/>
          <a:ext cx="7772400" cy="15607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B0               B1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              B3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B4               B5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B6               B7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B8               B9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B10             B11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B12             B13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B14             B15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2145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2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3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4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5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6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7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8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Bits: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B16             B17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B18             B19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B20             B21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B22             B23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B24             B25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B26             B27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B28             B29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B30             B31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2145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9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10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11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12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13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14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15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16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Bits: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/>
              <a:t>MU-MIMO supports up to 4 SS</a:t>
            </a:r>
            <a:endParaRPr lang="en-US" altLang="ko-KR" sz="1800" dirty="0"/>
          </a:p>
          <a:p>
            <a:r>
              <a:rPr lang="en-US" altLang="ko-KR" sz="1800" dirty="0" smtClean="0"/>
              <a:t>So, each subfield can be 1 Byte with following format</a:t>
            </a:r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/>
          </a:p>
          <a:p>
            <a:endParaRPr lang="en-US" altLang="ko-KR" sz="1800" dirty="0"/>
          </a:p>
          <a:p>
            <a:pPr lvl="1"/>
            <a:r>
              <a:rPr lang="en-US" altLang="ko-KR" sz="1600" dirty="0"/>
              <a:t>For 20 MHz only STA, </a:t>
            </a:r>
          </a:p>
          <a:p>
            <a:pPr lvl="2"/>
            <a:r>
              <a:rPr lang="en-US" altLang="ko-KR" sz="1400" dirty="0"/>
              <a:t>0 indicates support for EHT-MCS 0-7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</a:p>
          <a:p>
            <a:pPr lvl="2"/>
            <a:r>
              <a:rPr lang="en-US" altLang="ko-KR" sz="1400" dirty="0" smtClean="0"/>
              <a:t>1 </a:t>
            </a:r>
            <a:r>
              <a:rPr lang="en-US" altLang="ko-KR" sz="1400" dirty="0"/>
              <a:t>indicates support for EHT-MCS 0-9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</a:p>
          <a:p>
            <a:pPr lvl="2"/>
            <a:r>
              <a:rPr lang="en-US" altLang="ko-KR" sz="1400" dirty="0" smtClean="0"/>
              <a:t>2 </a:t>
            </a:r>
            <a:r>
              <a:rPr lang="en-US" altLang="ko-KR" sz="1400" dirty="0"/>
              <a:t>indicates support for EHT-MCS 0-11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</a:p>
          <a:p>
            <a:pPr lvl="2"/>
            <a:r>
              <a:rPr lang="en-US" altLang="ko-KR" sz="1400" dirty="0" smtClean="0"/>
              <a:t>3 </a:t>
            </a:r>
            <a:r>
              <a:rPr lang="en-US" altLang="ko-KR" sz="1400" dirty="0"/>
              <a:t>indicates that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 is not supported for EHT PPDUs</a:t>
            </a:r>
            <a:r>
              <a:rPr lang="en-US" altLang="ko-KR" sz="1200" dirty="0"/>
              <a:t> </a:t>
            </a:r>
          </a:p>
          <a:p>
            <a:pPr lvl="1"/>
            <a:r>
              <a:rPr lang="en-US" altLang="ko-KR" sz="1600" dirty="0"/>
              <a:t>For other STA</a:t>
            </a:r>
          </a:p>
          <a:p>
            <a:pPr lvl="2"/>
            <a:r>
              <a:rPr lang="en-US" altLang="ko-KR" sz="1400" dirty="0"/>
              <a:t>0 indicates support for EHT-MCS 0-9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  <a:endParaRPr lang="en-US" altLang="ko-KR" sz="1400" dirty="0"/>
          </a:p>
          <a:p>
            <a:pPr lvl="2"/>
            <a:r>
              <a:rPr lang="en-US" altLang="ko-KR" sz="1400" dirty="0"/>
              <a:t>1 indicates support for EHT-MCS 0-11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  <a:endParaRPr lang="en-US" altLang="ko-KR" sz="1400" dirty="0"/>
          </a:p>
          <a:p>
            <a:pPr lvl="2"/>
            <a:r>
              <a:rPr lang="en-US" altLang="ko-KR" sz="1400" dirty="0"/>
              <a:t>2 indicates support for EHT-MCS 0-13 for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</a:t>
            </a:r>
            <a:r>
              <a:rPr lang="en-US" altLang="ko-KR" sz="1400" dirty="0" smtClean="0"/>
              <a:t>streams</a:t>
            </a:r>
          </a:p>
          <a:p>
            <a:pPr lvl="2"/>
            <a:r>
              <a:rPr lang="en-US" altLang="ko-KR" sz="1400" dirty="0" smtClean="0"/>
              <a:t>3 </a:t>
            </a:r>
            <a:r>
              <a:rPr lang="en-US" altLang="ko-KR" sz="1400" dirty="0"/>
              <a:t>indicates that </a:t>
            </a:r>
            <a:r>
              <a:rPr lang="en-US" altLang="ko-KR" sz="1400" i="1" dirty="0"/>
              <a:t>n</a:t>
            </a:r>
            <a:r>
              <a:rPr lang="en-US" altLang="ko-KR" sz="1400" dirty="0"/>
              <a:t> spatial streams is not supported for EHT </a:t>
            </a:r>
            <a:r>
              <a:rPr lang="en-US" altLang="ko-KR" sz="1400" dirty="0" smtClean="0"/>
              <a:t>PPDUs</a:t>
            </a:r>
            <a:endParaRPr lang="en-US" altLang="ko-KR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MU-MIMO Rx EHT MCS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01036"/>
              </p:ext>
            </p:extLst>
          </p:nvPr>
        </p:nvGraphicFramePr>
        <p:xfrm>
          <a:off x="2052000" y="2349000"/>
          <a:ext cx="4318000" cy="78036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63600"/>
                <a:gridCol w="863600"/>
                <a:gridCol w="863600"/>
                <a:gridCol w="863600"/>
                <a:gridCol w="863600"/>
              </a:tblGrid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B0               B1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B2              B3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B4               B5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B6               B7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2145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1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2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3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Max EHT-MCS For 4 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Bits: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72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04" marR="7804" marT="78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2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/>
              <a:t>Proposal is to add an extended operating mode notification frame action field format as follows</a:t>
            </a:r>
          </a:p>
          <a:p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/>
          </a:p>
          <a:p>
            <a:endParaRPr lang="en-US" altLang="ko-KR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Operating Mode Notification </a:t>
            </a:r>
            <a:br>
              <a:rPr lang="en-US" dirty="0" smtClean="0"/>
            </a:br>
            <a:r>
              <a:rPr lang="en-US" dirty="0" smtClean="0"/>
              <a:t>Frame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" y="4892307"/>
            <a:ext cx="75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Extended Operating Mode can also be defined as standalone IE to be included in beacon and Probe response frame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368130"/>
              </p:ext>
            </p:extLst>
          </p:nvPr>
        </p:nvGraphicFramePr>
        <p:xfrm>
          <a:off x="1524000" y="2529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8000"/>
                <a:gridCol w="430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Order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Information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EHT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Extended Operating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1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Rx NSS indicates the maximum number of spatial streams that the STA supports in reception </a:t>
            </a:r>
            <a:r>
              <a:rPr lang="en-US" altLang="ko-KR" dirty="0"/>
              <a:t>using </a:t>
            </a:r>
            <a:r>
              <a:rPr lang="en-US" altLang="ko-KR" dirty="0" smtClean="0"/>
              <a:t>SU-MIMO</a:t>
            </a:r>
          </a:p>
          <a:p>
            <a:r>
              <a:rPr lang="en-US" dirty="0"/>
              <a:t>The MU-MIMO Rx NSS indicates the maximum number of spatial streams that the STA supports in reception </a:t>
            </a:r>
            <a:r>
              <a:rPr lang="en-US" altLang="ko-KR" dirty="0"/>
              <a:t>using MU-MIMO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Operating Mode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50087"/>
              </p:ext>
            </p:extLst>
          </p:nvPr>
        </p:nvGraphicFramePr>
        <p:xfrm>
          <a:off x="1815021" y="3609000"/>
          <a:ext cx="5996981" cy="950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69319"/>
                <a:gridCol w="871277"/>
                <a:gridCol w="871277"/>
                <a:gridCol w="871277"/>
                <a:gridCol w="871277"/>
                <a:gridCol w="871277"/>
                <a:gridCol w="871277"/>
              </a:tblGrid>
              <a:tr h="18019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B0            B2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B4            B7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B8            B9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B10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38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Channel Width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LDPC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Rx 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dirty="0" smtClean="0"/>
                        <a:t>MU-MIMO Rx NSS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Rx NSS Type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Bits: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70100" y="4612388"/>
            <a:ext cx="28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Operating Mode field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59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A new A-Control field which has the functionality of existing OM Control Can be defined to accommodate this new field which looks as follows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Operating Mode Control </a:t>
            </a:r>
            <a:br>
              <a:rPr lang="en-US" dirty="0" smtClean="0"/>
            </a:br>
            <a:r>
              <a:rPr lang="en-US" dirty="0" smtClean="0"/>
              <a:t>As part of A-Control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940471"/>
              </p:ext>
            </p:extLst>
          </p:nvPr>
        </p:nvGraphicFramePr>
        <p:xfrm>
          <a:off x="1332002" y="2349000"/>
          <a:ext cx="5939999" cy="20549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4119"/>
                <a:gridCol w="1216470"/>
                <a:gridCol w="1216470"/>
                <a:gridCol w="1216470"/>
                <a:gridCol w="1216470"/>
              </a:tblGrid>
              <a:tr h="18019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B0               B3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B4              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B6              B8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38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Rx </a:t>
                      </a:r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MU-MIMO Rx NSS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Channel Width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UL MU Disable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Bits: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B10            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B13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B16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2077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TX NSS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 SU Disable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DL MU-MIMO Resound Recommendation</a:t>
                      </a: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 MU Data Disable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0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Bits: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10" marR="9010" marT="901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70100" y="4612388"/>
            <a:ext cx="28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Extended OM Control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1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Do you support link adaptation feedback, from a non-AP STA to its associated AP, in EHT R2? </a:t>
            </a:r>
          </a:p>
          <a:p>
            <a:pPr lvl="1"/>
            <a:r>
              <a:rPr lang="en-US" dirty="0"/>
              <a:t>The format </a:t>
            </a:r>
            <a:r>
              <a:rPr lang="en-US" dirty="0" smtClean="0"/>
              <a:t>and contents of </a:t>
            </a:r>
            <a:r>
              <a:rPr lang="en-US" dirty="0"/>
              <a:t>the feedback is TBD (e.g., </a:t>
            </a:r>
            <a:r>
              <a:rPr lang="en-US" dirty="0" smtClean="0"/>
              <a:t>MCS, SNR,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The feedback might reflect differences between SU MIMO and MU MIMO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US" altLang="ko-KR" dirty="0" smtClean="0"/>
              <a:t>Y/N/A</a:t>
            </a:r>
            <a:endParaRPr lang="ko-KR" altLang="en-US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 #1a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January 2021</a:t>
            </a:r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option do you prefer? </a:t>
            </a:r>
            <a:endParaRPr lang="en-US" dirty="0"/>
          </a:p>
          <a:p>
            <a:pPr lvl="1"/>
            <a:r>
              <a:rPr lang="en-US" dirty="0" smtClean="0"/>
              <a:t>Option 1: OM to change MU-MIMO Rx </a:t>
            </a:r>
            <a:r>
              <a:rPr lang="en-US" dirty="0" err="1" smtClean="0"/>
              <a:t>Nss</a:t>
            </a:r>
            <a:r>
              <a:rPr lang="en-US" dirty="0" smtClean="0"/>
              <a:t> or maximum </a:t>
            </a:r>
            <a:r>
              <a:rPr lang="en-US" dirty="0" err="1" smtClean="0"/>
              <a:t>Nc</a:t>
            </a:r>
            <a:r>
              <a:rPr lang="en-US" dirty="0" smtClean="0"/>
              <a:t> for MU in release 1</a:t>
            </a:r>
          </a:p>
          <a:p>
            <a:pPr lvl="1"/>
            <a:r>
              <a:rPr lang="en-US" dirty="0" smtClean="0"/>
              <a:t>Option 2: Improve link adaptation, especially MU-MIMO in release 2 </a:t>
            </a:r>
            <a:endParaRPr lang="en-US" dirty="0"/>
          </a:p>
          <a:p>
            <a:pPr lvl="1"/>
            <a:r>
              <a:rPr lang="en-US" dirty="0" smtClean="0"/>
              <a:t>Option 3: Both option 1 and 2 </a:t>
            </a:r>
            <a:endParaRPr lang="en-US" dirty="0"/>
          </a:p>
          <a:p>
            <a:pPr lvl="1"/>
            <a:r>
              <a:rPr lang="en-US" dirty="0" smtClean="0"/>
              <a:t>Option 4: None of option 1 or 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This SP is for information gathering</a:t>
            </a:r>
          </a:p>
          <a:p>
            <a:pPr lvl="1"/>
            <a:r>
              <a:rPr lang="en-US" dirty="0" smtClean="0"/>
              <a:t>Result was </a:t>
            </a:r>
          </a:p>
          <a:p>
            <a:pPr lvl="2"/>
            <a:r>
              <a:rPr lang="en-US" dirty="0" smtClean="0"/>
              <a:t>Opt1: 25</a:t>
            </a:r>
          </a:p>
          <a:p>
            <a:pPr lvl="2"/>
            <a:r>
              <a:rPr lang="en-US" dirty="0" smtClean="0"/>
              <a:t>Opt2: 31</a:t>
            </a:r>
          </a:p>
          <a:p>
            <a:pPr lvl="2"/>
            <a:r>
              <a:rPr lang="en-US" dirty="0" smtClean="0"/>
              <a:t>Opt3: 19</a:t>
            </a:r>
          </a:p>
          <a:p>
            <a:pPr lvl="2"/>
            <a:r>
              <a:rPr lang="en-US" dirty="0" smtClean="0"/>
              <a:t>Opt4: 28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#2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30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43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480800"/>
            <a:ext cx="7772400" cy="4648200"/>
          </a:xfrm>
        </p:spPr>
        <p:txBody>
          <a:bodyPr/>
          <a:lstStyle/>
          <a:p>
            <a:r>
              <a:rPr lang="en-US" altLang="ko-KR" dirty="0" smtClean="0"/>
              <a:t>In this contribution, we provided 11ax MU-MIMO field test results and we discussed issues and proposed solutions for 11be</a:t>
            </a:r>
          </a:p>
          <a:p>
            <a:endParaRPr lang="en-US" altLang="ko-KR" dirty="0"/>
          </a:p>
          <a:p>
            <a:r>
              <a:rPr lang="en-US" altLang="ko-KR" dirty="0" smtClean="0"/>
              <a:t>Revision 1-3: </a:t>
            </a:r>
          </a:p>
          <a:p>
            <a:pPr lvl="1"/>
            <a:r>
              <a:rPr lang="en-US" altLang="ko-KR" dirty="0"/>
              <a:t>Updated </a:t>
            </a:r>
            <a:r>
              <a:rPr lang="en-US" altLang="ko-KR" dirty="0" smtClean="0"/>
              <a:t>discussions</a:t>
            </a:r>
            <a:endParaRPr lang="en-US" altLang="ko-KR" dirty="0"/>
          </a:p>
          <a:p>
            <a:pPr lvl="1"/>
            <a:r>
              <a:rPr lang="en-US" altLang="ko-KR" dirty="0" smtClean="0"/>
              <a:t>Updated proposed OM field, A-Control, SPs are modified accordingly</a:t>
            </a: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January 2021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895524" y="6475413"/>
            <a:ext cx="1648401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Wook Bong Lee, Samsung</a:t>
            </a:r>
          </a:p>
        </p:txBody>
      </p:sp>
    </p:spTree>
    <p:extLst>
      <p:ext uri="{BB962C8B-B14F-4D97-AF65-F5344CB8AC3E}">
        <p14:creationId xmlns:p14="http://schemas.microsoft.com/office/powerpoint/2010/main" val="163489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3601200"/>
          </a:xfrm>
        </p:spPr>
        <p:txBody>
          <a:bodyPr/>
          <a:lstStyle/>
          <a:p>
            <a:r>
              <a:rPr lang="en-US" sz="1600" b="0" dirty="0"/>
              <a:t>The Control Information subfield in an OM Control subfield contains information related to the </a:t>
            </a:r>
            <a:r>
              <a:rPr lang="en-US" sz="1600" b="0" dirty="0" smtClean="0"/>
              <a:t>operating mode </a:t>
            </a:r>
            <a:r>
              <a:rPr lang="en-US" sz="1600" b="0" dirty="0"/>
              <a:t>(OM) change of the STA transmitting the frame containing this information (see 26.9 (</a:t>
            </a:r>
            <a:r>
              <a:rPr lang="en-US" sz="1600" b="0" dirty="0" smtClean="0"/>
              <a:t>Operating mode </a:t>
            </a:r>
            <a:r>
              <a:rPr lang="en-US" sz="1600" b="0" dirty="0"/>
              <a:t>indication</a:t>
            </a:r>
            <a:r>
              <a:rPr lang="en-US" sz="1600" b="0" dirty="0" smtClean="0"/>
              <a:t>)).</a:t>
            </a:r>
          </a:p>
          <a:p>
            <a:r>
              <a:rPr lang="en-US" sz="1600" b="0" dirty="0"/>
              <a:t>If the operating channel width of the STA is greater than 80 MHz, then the Rx NSS subfield indicates </a:t>
            </a:r>
            <a:r>
              <a:rPr lang="en-US" sz="1600" b="0" dirty="0" smtClean="0"/>
              <a:t>the maximum </a:t>
            </a:r>
            <a:r>
              <a:rPr lang="en-US" sz="1600" b="0" dirty="0"/>
              <a:t>number of spatial streams, </a:t>
            </a:r>
            <a:r>
              <a:rPr lang="en-US" sz="1600" b="0" i="1" dirty="0"/>
              <a:t>NSS</a:t>
            </a:r>
            <a:r>
              <a:rPr lang="en-US" sz="1600" b="0" dirty="0"/>
              <a:t>, that the STA supports in reception for PPDU bandwidths </a:t>
            </a:r>
            <a:r>
              <a:rPr lang="en-US" sz="1600" b="0" dirty="0" smtClean="0"/>
              <a:t>less than </a:t>
            </a:r>
            <a:r>
              <a:rPr lang="en-US" sz="1600" b="0" dirty="0"/>
              <a:t>or equal to 80 MHz and is set to </a:t>
            </a:r>
            <a:r>
              <a:rPr lang="en-US" sz="1600" b="0" i="1" dirty="0"/>
              <a:t>NSS </a:t>
            </a:r>
            <a:r>
              <a:rPr lang="en-US" sz="1600" b="0" dirty="0"/>
              <a:t>– 1. If the operating channel width of the STA is less than or </a:t>
            </a:r>
            <a:r>
              <a:rPr lang="en-US" sz="1600" b="0" dirty="0" smtClean="0"/>
              <a:t>equal to </a:t>
            </a:r>
            <a:r>
              <a:rPr lang="en-US" sz="1600" b="0" dirty="0"/>
              <a:t>80 MHz, then the Rx NSS subfield indicates the maximum number of spatial streams, </a:t>
            </a:r>
            <a:r>
              <a:rPr lang="en-US" sz="1600" b="0" i="1" dirty="0"/>
              <a:t>NSS</a:t>
            </a:r>
            <a:r>
              <a:rPr lang="en-US" sz="1600" b="0" dirty="0"/>
              <a:t>, that the </a:t>
            </a:r>
            <a:r>
              <a:rPr lang="en-US" sz="1600" b="0" dirty="0" smtClean="0"/>
              <a:t>STA supports </a:t>
            </a:r>
            <a:r>
              <a:rPr lang="en-US" sz="1600" b="0" dirty="0"/>
              <a:t>in reception and is set to </a:t>
            </a:r>
            <a:r>
              <a:rPr lang="en-US" sz="1600" b="0" i="1" dirty="0"/>
              <a:t>NSS </a:t>
            </a:r>
            <a:r>
              <a:rPr lang="en-US" sz="1600" b="0" dirty="0"/>
              <a:t>– 1</a:t>
            </a:r>
            <a:r>
              <a:rPr lang="en-US" sz="1600" b="0" dirty="0" smtClean="0"/>
              <a:t>.</a:t>
            </a:r>
            <a:endParaRPr lang="en-US" sz="16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" y="3969000"/>
            <a:ext cx="9144000" cy="215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48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dirty="0"/>
              <a:t>The Supported HE-MCS And NSS Set field indicates the combinations of HE-MCSs and spatial </a:t>
            </a:r>
            <a:r>
              <a:rPr lang="en-US" sz="1800" b="0" dirty="0" smtClean="0"/>
              <a:t>streams that </a:t>
            </a:r>
            <a:r>
              <a:rPr lang="en-US" sz="1800" b="0" dirty="0"/>
              <a:t>a STA supports for reception and the combinations that it supports for transmission. The format of </a:t>
            </a:r>
            <a:r>
              <a:rPr lang="en-US" sz="1800" b="0" dirty="0" smtClean="0"/>
              <a:t>the field </a:t>
            </a:r>
            <a:r>
              <a:rPr lang="en-US" sz="1800" b="0" dirty="0"/>
              <a:t>is shown in Figure 9-788d (Supported HE-MCS And NSS Set field format</a:t>
            </a:r>
            <a:r>
              <a:rPr lang="en-US" sz="1800" b="0" dirty="0" smtClean="0"/>
              <a:t>). </a:t>
            </a:r>
            <a:r>
              <a:rPr lang="en-US" sz="1800" b="0" dirty="0"/>
              <a:t>The Rx HE-MCS Map and </a:t>
            </a:r>
            <a:r>
              <a:rPr lang="en-US" sz="1800" b="0" dirty="0" err="1"/>
              <a:t>Tx</a:t>
            </a:r>
            <a:r>
              <a:rPr lang="en-US" sz="1800" b="0" dirty="0"/>
              <a:t> HE-MCS Map subfields have the format shown in Figure 9-788e (</a:t>
            </a:r>
            <a:r>
              <a:rPr lang="en-US" sz="1800" b="0" dirty="0" smtClean="0"/>
              <a:t>Rx HE-MCS </a:t>
            </a:r>
            <a:r>
              <a:rPr lang="en-US" sz="1800" b="0" dirty="0"/>
              <a:t>Map subfield, </a:t>
            </a:r>
            <a:r>
              <a:rPr lang="en-US" sz="1800" b="0" dirty="0" err="1"/>
              <a:t>Tx</a:t>
            </a:r>
            <a:r>
              <a:rPr lang="en-US" sz="1800" b="0" dirty="0"/>
              <a:t> HE-MCS Map subfield and Basic HE-MCS And NSS Set field format).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HE-MCS And NSS Set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3429000"/>
            <a:ext cx="7315200" cy="1656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00" y="4934387"/>
            <a:ext cx="7315200" cy="18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1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AP: 4 transmit antennas</a:t>
            </a:r>
          </a:p>
          <a:p>
            <a:r>
              <a:rPr lang="en-US" dirty="0"/>
              <a:t>This AP </a:t>
            </a:r>
            <a:r>
              <a:rPr lang="en-US" dirty="0" smtClean="0"/>
              <a:t>scheduled </a:t>
            </a:r>
            <a:r>
              <a:rPr lang="en-US" dirty="0" err="1"/>
              <a:t>Nss</a:t>
            </a:r>
            <a:r>
              <a:rPr lang="en-US" dirty="0"/>
              <a:t> = [2, 2] using MU-MIMO when there are two non-AP STAs with </a:t>
            </a:r>
            <a:r>
              <a:rPr lang="en-US" dirty="0" err="1"/>
              <a:t>Nss</a:t>
            </a:r>
            <a:r>
              <a:rPr lang="en-US" dirty="0"/>
              <a:t> 2 reception capabilities</a:t>
            </a:r>
          </a:p>
          <a:p>
            <a:r>
              <a:rPr lang="en-US" dirty="0"/>
              <a:t>Non-AP </a:t>
            </a:r>
            <a:r>
              <a:rPr lang="en-US" dirty="0" smtClean="0"/>
              <a:t>STA: </a:t>
            </a:r>
            <a:r>
              <a:rPr lang="en-US" dirty="0"/>
              <a:t>2 receive antennas and capable of MCS 11 for </a:t>
            </a:r>
            <a:r>
              <a:rPr lang="en-US" dirty="0" err="1"/>
              <a:t>Nss</a:t>
            </a:r>
            <a:r>
              <a:rPr lang="en-US" dirty="0"/>
              <a:t> = 2</a:t>
            </a:r>
          </a:p>
          <a:p>
            <a:r>
              <a:rPr lang="en-US" dirty="0"/>
              <a:t>Run downlink throughput test</a:t>
            </a:r>
          </a:p>
          <a:p>
            <a:pPr lvl="1"/>
            <a:r>
              <a:rPr lang="en-US" dirty="0"/>
              <a:t>MU mode: two non-AP STAs connected to the AP</a:t>
            </a:r>
          </a:p>
          <a:p>
            <a:pPr lvl="1"/>
            <a:r>
              <a:rPr lang="en-US" dirty="0"/>
              <a:t>SU mode: single non-AP STA connected to the AP</a:t>
            </a:r>
          </a:p>
          <a:p>
            <a:pPr lvl="1"/>
            <a:endParaRPr lang="en-US" dirty="0"/>
          </a:p>
          <a:p>
            <a:r>
              <a:rPr lang="en-US" dirty="0"/>
              <a:t>Note that we also tested different non-AP STA. As we can’t control its capabilities, we checked 2x2+2x2 and Nss2 with MCS11, and </a:t>
            </a:r>
            <a:r>
              <a:rPr lang="en-US" dirty="0" smtClean="0"/>
              <a:t>results were </a:t>
            </a:r>
            <a:r>
              <a:rPr lang="en-US" dirty="0"/>
              <a:t>pretty much same for that of DUT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8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Test scenarios</a:t>
            </a:r>
          </a:p>
          <a:p>
            <a:pPr lvl="1"/>
            <a:r>
              <a:rPr lang="en-US" sz="1600" dirty="0" smtClean="0"/>
              <a:t>Three test cases: different Supported HE-MCS And NSS Set</a:t>
            </a:r>
          </a:p>
          <a:p>
            <a:pPr lvl="2"/>
            <a:r>
              <a:rPr lang="en-US" sz="1400" dirty="0" smtClean="0"/>
              <a:t>Case1: HE-MCS 0-7 </a:t>
            </a:r>
            <a:r>
              <a:rPr lang="en-US" sz="1400" dirty="0" err="1" smtClean="0"/>
              <a:t>Nss</a:t>
            </a:r>
            <a:r>
              <a:rPr lang="en-US" sz="1400" dirty="0" smtClean="0"/>
              <a:t> = 2</a:t>
            </a:r>
          </a:p>
          <a:p>
            <a:pPr lvl="2"/>
            <a:r>
              <a:rPr lang="en-US" sz="1400" dirty="0" smtClean="0"/>
              <a:t>Case2: HE-MCS 0-9 </a:t>
            </a:r>
            <a:r>
              <a:rPr lang="en-US" sz="1400" dirty="0" err="1" smtClean="0"/>
              <a:t>Nss</a:t>
            </a:r>
            <a:r>
              <a:rPr lang="en-US" sz="1400" dirty="0" smtClean="0"/>
              <a:t> = 2</a:t>
            </a:r>
          </a:p>
          <a:p>
            <a:pPr lvl="2"/>
            <a:r>
              <a:rPr lang="en-US" sz="1400" dirty="0" smtClean="0"/>
              <a:t>Case3: HE-MCS 0-11 </a:t>
            </a:r>
            <a:r>
              <a:rPr lang="en-US" sz="1400" dirty="0" err="1" smtClean="0"/>
              <a:t>Nss</a:t>
            </a:r>
            <a:r>
              <a:rPr lang="en-US" sz="1400" dirty="0" smtClean="0"/>
              <a:t> = 2</a:t>
            </a:r>
          </a:p>
          <a:p>
            <a:pPr lvl="2"/>
            <a:endParaRPr lang="en-US" sz="1400" dirty="0"/>
          </a:p>
          <a:p>
            <a:pPr lvl="2"/>
            <a:endParaRPr lang="en-US" sz="14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dirty="0" smtClean="0"/>
          </a:p>
          <a:p>
            <a:r>
              <a:rPr lang="en-US" sz="1800" dirty="0" smtClean="0"/>
              <a:t>Observation: </a:t>
            </a:r>
          </a:p>
          <a:p>
            <a:pPr lvl="1"/>
            <a:r>
              <a:rPr lang="en-US" sz="1600" dirty="0" err="1" smtClean="0"/>
              <a:t>Nss</a:t>
            </a:r>
            <a:r>
              <a:rPr lang="en-US" sz="1600" dirty="0" smtClean="0"/>
              <a:t> = [2, 2] with higher MCS level suffers from inter-stream interference. In this case, it is better to support only </a:t>
            </a:r>
            <a:r>
              <a:rPr lang="en-US" sz="1600" dirty="0" err="1" smtClean="0"/>
              <a:t>Nss</a:t>
            </a:r>
            <a:r>
              <a:rPr lang="en-US" sz="1600" dirty="0" smtClean="0"/>
              <a:t> = 2 HE-MCS 0-9 (only for MU)</a:t>
            </a:r>
            <a:endParaRPr lang="en-US" sz="1200" dirty="0" smtClean="0"/>
          </a:p>
          <a:p>
            <a:r>
              <a:rPr lang="en-US" dirty="0" smtClean="0"/>
              <a:t>Note that for Case 1 and Case 2, actual throughput will be better if we can support different MCS level for SU and MU. As there were quite many SU packet during the test.</a:t>
            </a:r>
          </a:p>
          <a:p>
            <a:r>
              <a:rPr lang="en-US" dirty="0"/>
              <a:t>With the same test setup, device could support </a:t>
            </a:r>
            <a:r>
              <a:rPr lang="en-US" dirty="0" err="1"/>
              <a:t>Nss</a:t>
            </a:r>
            <a:r>
              <a:rPr lang="en-US" dirty="0"/>
              <a:t> 2 with MCS 11 with almost no error in SU case </a:t>
            </a:r>
          </a:p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289808" y="2536440"/>
          <a:ext cx="6828000" cy="143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000"/>
                <a:gridCol w="2276000"/>
                <a:gridCol w="2276000"/>
              </a:tblGrid>
              <a:tr h="154089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Sum Throughput / </a:t>
                      </a:r>
                    </a:p>
                    <a:p>
                      <a:pPr algn="ctr"/>
                      <a:r>
                        <a:rPr lang="en-US" sz="1400" dirty="0" smtClean="0"/>
                        <a:t>Case 3 Sum</a:t>
                      </a:r>
                      <a:r>
                        <a:rPr lang="en-US" sz="1400" baseline="0" dirty="0" smtClean="0"/>
                        <a:t> Throughput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of MPDU Errors</a:t>
                      </a:r>
                      <a:endParaRPr lang="en-US" sz="1400" dirty="0"/>
                    </a:p>
                  </a:txBody>
                  <a:tcPr anchor="ctr"/>
                </a:tc>
              </a:tr>
              <a:tr h="154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Case 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96.2 %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41</a:t>
                      </a:r>
                      <a:endParaRPr lang="en-US" sz="1400" dirty="0"/>
                    </a:p>
                  </a:txBody>
                  <a:tcPr anchor="ctr"/>
                </a:tc>
              </a:tr>
              <a:tr h="1540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Case 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99.9 %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7959</a:t>
                      </a:r>
                      <a:endParaRPr lang="en-US" sz="1400" dirty="0"/>
                    </a:p>
                  </a:txBody>
                  <a:tcPr anchor="ctr"/>
                </a:tc>
              </a:tr>
              <a:tr h="2083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Case 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100 % 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138043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1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Test </a:t>
            </a:r>
            <a:r>
              <a:rPr lang="en-US" sz="1800" dirty="0"/>
              <a:t>scenarios</a:t>
            </a:r>
          </a:p>
          <a:p>
            <a:pPr lvl="1"/>
            <a:r>
              <a:rPr lang="en-US" sz="1600" dirty="0" smtClean="0"/>
              <a:t>Two test </a:t>
            </a:r>
            <a:r>
              <a:rPr lang="en-US" sz="1600" dirty="0"/>
              <a:t>cases: Supported HE-MCS And NSS Set</a:t>
            </a:r>
          </a:p>
          <a:p>
            <a:pPr lvl="2"/>
            <a:r>
              <a:rPr lang="en-US" sz="1400" dirty="0"/>
              <a:t>Case1: HE-MCS </a:t>
            </a:r>
            <a:r>
              <a:rPr lang="en-US" sz="1400" dirty="0" smtClean="0"/>
              <a:t>0-11 </a:t>
            </a:r>
            <a:r>
              <a:rPr lang="en-US" sz="1400" dirty="0" err="1" smtClean="0"/>
              <a:t>Nss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2</a:t>
            </a:r>
          </a:p>
          <a:p>
            <a:pPr lvl="2"/>
            <a:r>
              <a:rPr lang="en-US" sz="1400" dirty="0" smtClean="0"/>
              <a:t>Case2: </a:t>
            </a:r>
          </a:p>
          <a:p>
            <a:pPr lvl="3"/>
            <a:r>
              <a:rPr lang="en-US" sz="1200" dirty="0" smtClean="0"/>
              <a:t>One device: HE-MCS 0-11 </a:t>
            </a:r>
            <a:r>
              <a:rPr lang="en-US" sz="1200" dirty="0" err="1" smtClean="0"/>
              <a:t>Nss</a:t>
            </a:r>
            <a:r>
              <a:rPr lang="en-US" sz="1200" dirty="0"/>
              <a:t> </a:t>
            </a:r>
            <a:r>
              <a:rPr lang="en-US" sz="1200" dirty="0" smtClean="0"/>
              <a:t>= 2, </a:t>
            </a:r>
          </a:p>
          <a:p>
            <a:pPr lvl="3"/>
            <a:r>
              <a:rPr lang="en-US" sz="1200" dirty="0" smtClean="0"/>
              <a:t>Other device: HE-MCS 0-11 </a:t>
            </a:r>
            <a:r>
              <a:rPr lang="en-US" sz="1200" dirty="0" err="1" smtClean="0"/>
              <a:t>Nss</a:t>
            </a:r>
            <a:r>
              <a:rPr lang="en-US" sz="1200" dirty="0"/>
              <a:t> </a:t>
            </a:r>
            <a:r>
              <a:rPr lang="en-US" sz="1200" dirty="0" smtClean="0"/>
              <a:t>= 1 (still two receive antennas)</a:t>
            </a:r>
          </a:p>
          <a:p>
            <a:pPr lvl="3"/>
            <a:endParaRPr lang="en-US" sz="12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800" dirty="0"/>
              <a:t>Observation: </a:t>
            </a:r>
          </a:p>
          <a:p>
            <a:pPr lvl="1"/>
            <a:r>
              <a:rPr lang="en-US" sz="1600" dirty="0" smtClean="0"/>
              <a:t>Reducing </a:t>
            </a:r>
            <a:r>
              <a:rPr lang="en-US" sz="1600" dirty="0"/>
              <a:t>total number of stream helps to improve throughput in many cases </a:t>
            </a:r>
          </a:p>
          <a:p>
            <a:r>
              <a:rPr lang="en-US" sz="1800" dirty="0" smtClean="0"/>
              <a:t>Similar to test 1, actual throughput of case 2 </a:t>
            </a:r>
            <a:r>
              <a:rPr lang="en-US" sz="1800" dirty="0"/>
              <a:t>will be better if we can support different </a:t>
            </a:r>
            <a:r>
              <a:rPr lang="en-US" sz="1800" dirty="0" err="1"/>
              <a:t>Nss</a:t>
            </a:r>
            <a:r>
              <a:rPr lang="en-US" sz="1800" dirty="0"/>
              <a:t> level for SU and MU. As there were quite many SU packet during the test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60668"/>
              </p:ext>
            </p:extLst>
          </p:nvPr>
        </p:nvGraphicFramePr>
        <p:xfrm>
          <a:off x="1452937" y="3070789"/>
          <a:ext cx="6238126" cy="1258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19063"/>
                <a:gridCol w="3119063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Case 2 </a:t>
                      </a:r>
                      <a:r>
                        <a:rPr lang="en-US" sz="1400" baseline="0" dirty="0" smtClean="0"/>
                        <a:t>/ Case 1</a:t>
                      </a:r>
                      <a:endParaRPr lang="en-US" sz="1400" dirty="0"/>
                    </a:p>
                  </a:txBody>
                  <a:tcPr anchor="ctr"/>
                </a:tc>
              </a:tr>
              <a:tr h="14129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Test 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  <a:tr h="1412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Test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107.4%</a:t>
                      </a:r>
                      <a:endParaRPr lang="en-US" sz="1400" dirty="0"/>
                    </a:p>
                  </a:txBody>
                  <a:tcPr anchor="ctr"/>
                </a:tc>
              </a:tr>
              <a:tr h="3438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Test</a:t>
                      </a:r>
                      <a:r>
                        <a:rPr lang="en-US" sz="1400" baseline="0" dirty="0" smtClean="0"/>
                        <a:t> 3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114.2%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6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11ax </a:t>
            </a:r>
            <a:r>
              <a:rPr lang="en-US" dirty="0"/>
              <a:t>does not distinguish between SU and MU supported NSS and MCS </a:t>
            </a:r>
            <a:r>
              <a:rPr lang="en-US" dirty="0" smtClean="0"/>
              <a:t>level.</a:t>
            </a:r>
          </a:p>
          <a:p>
            <a:r>
              <a:rPr lang="en-US" dirty="0" smtClean="0"/>
              <a:t>When there is no inter-stream interference, indeed, a non-AP STA can support same NSS and MCS level for SU and MU operation.</a:t>
            </a:r>
          </a:p>
          <a:p>
            <a:r>
              <a:rPr lang="en-US" dirty="0" smtClean="0"/>
              <a:t>However, when there is inter-stream interference, (depending on interference level) supported NSS and MCS level for MU can be smaller than SU case.</a:t>
            </a:r>
          </a:p>
          <a:p>
            <a:r>
              <a:rPr lang="en-US" dirty="0" smtClean="0"/>
              <a:t>Note that inter-stream interference level can be increased as time between sounding and data transmission increased.</a:t>
            </a:r>
          </a:p>
          <a:p>
            <a:r>
              <a:rPr lang="en-US" dirty="0" smtClean="0"/>
              <a:t>We propose to have two different set of Supported NSS and MCS level and separate Rx NSS can be updated by e.g. OMI (OM Control)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NSS and MCS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9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AP needs to have two sets of non-AP STA capabilities for (Rx </a:t>
            </a:r>
            <a:r>
              <a:rPr lang="en-US" dirty="0" err="1"/>
              <a:t>Nss</a:t>
            </a:r>
            <a:r>
              <a:rPr lang="en-US" dirty="0"/>
              <a:t>, MCS).</a:t>
            </a:r>
          </a:p>
          <a:p>
            <a:pPr lvl="1"/>
            <a:r>
              <a:rPr lang="en-US" dirty="0"/>
              <a:t>High MCS level is sensitive to additional interference. For example, 1024 QAM and 4K QAM may be not suitable for MU-MIMO when using all of antennas to receive its spatial streams, e.g. MU-MIMO with </a:t>
            </a:r>
            <a:r>
              <a:rPr lang="en-US" dirty="0" err="1"/>
              <a:t>Nss</a:t>
            </a:r>
            <a:r>
              <a:rPr lang="en-US" dirty="0"/>
              <a:t> = 2, MCS 10 to 13 when non-AP STA has two receive antennas 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Different Rx </a:t>
            </a:r>
            <a:r>
              <a:rPr lang="en-US" dirty="0" err="1" smtClean="0"/>
              <a:t>Nss</a:t>
            </a:r>
            <a:r>
              <a:rPr lang="en-US" dirty="0" smtClean="0"/>
              <a:t>, MCS assumptions in SU and MU link adaptation</a:t>
            </a:r>
          </a:p>
          <a:p>
            <a:pPr lvl="1"/>
            <a:r>
              <a:rPr lang="en-US" dirty="0" smtClean="0"/>
              <a:t>SU </a:t>
            </a:r>
            <a:r>
              <a:rPr lang="en-US" dirty="0"/>
              <a:t>and MU show quite different </a:t>
            </a:r>
            <a:r>
              <a:rPr lang="en-US" dirty="0" smtClean="0"/>
              <a:t>performance, </a:t>
            </a:r>
            <a:r>
              <a:rPr lang="en-US" dirty="0"/>
              <a:t>so </a:t>
            </a:r>
            <a:r>
              <a:rPr lang="en-US" dirty="0" smtClean="0"/>
              <a:t>it is natural to have two </a:t>
            </a:r>
            <a:r>
              <a:rPr lang="en-US" dirty="0"/>
              <a:t>different </a:t>
            </a:r>
            <a:r>
              <a:rPr lang="en-US" dirty="0" smtClean="0"/>
              <a:t>link </a:t>
            </a:r>
            <a:r>
              <a:rPr lang="en-US" dirty="0"/>
              <a:t>adaptation </a:t>
            </a:r>
            <a:r>
              <a:rPr lang="en-US" dirty="0" smtClean="0"/>
              <a:t>results </a:t>
            </a:r>
            <a:r>
              <a:rPr lang="en-US" dirty="0"/>
              <a:t>(Rx </a:t>
            </a:r>
            <a:r>
              <a:rPr lang="en-US" dirty="0" err="1"/>
              <a:t>Nss</a:t>
            </a:r>
            <a:r>
              <a:rPr lang="en-US" dirty="0"/>
              <a:t>, MCS)</a:t>
            </a:r>
            <a:r>
              <a:rPr lang="en-US" dirty="0" smtClean="0"/>
              <a:t> </a:t>
            </a: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Dynamic link adaptation solution, e.g. feedback in BA, will be better than static/semi-static (Capability/OM) solution</a:t>
            </a:r>
          </a:p>
          <a:p>
            <a:pPr lvl="1"/>
            <a:r>
              <a:rPr lang="en-US" dirty="0"/>
              <a:t>We can develop dynamic link adaptation solution in release 2</a:t>
            </a:r>
          </a:p>
          <a:p>
            <a:pPr lvl="1"/>
            <a:r>
              <a:rPr lang="en-US" dirty="0"/>
              <a:t>In the meantime, we want some solution in release 1 as well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 (1/4)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31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Updating </a:t>
            </a:r>
            <a:r>
              <a:rPr lang="en-US" dirty="0" smtClean="0"/>
              <a:t>Rx </a:t>
            </a:r>
            <a:r>
              <a:rPr lang="en-US" dirty="0" err="1"/>
              <a:t>Nss</a:t>
            </a:r>
            <a:r>
              <a:rPr lang="en-US" dirty="0"/>
              <a:t> may result in re-grouping and re-sounding</a:t>
            </a:r>
          </a:p>
          <a:p>
            <a:pPr lvl="1"/>
            <a:r>
              <a:rPr lang="en-US" dirty="0"/>
              <a:t>AP can apply update </a:t>
            </a:r>
            <a:r>
              <a:rPr lang="en-US" dirty="0" smtClean="0"/>
              <a:t>Rx </a:t>
            </a:r>
            <a:r>
              <a:rPr lang="en-US" dirty="0" err="1"/>
              <a:t>Nss</a:t>
            </a:r>
            <a:r>
              <a:rPr lang="en-US" dirty="0"/>
              <a:t> </a:t>
            </a:r>
            <a:r>
              <a:rPr lang="en-US" dirty="0" smtClean="0"/>
              <a:t>(or MU </a:t>
            </a:r>
            <a:r>
              <a:rPr lang="en-US" dirty="0" err="1" smtClean="0"/>
              <a:t>Nc</a:t>
            </a:r>
            <a:r>
              <a:rPr lang="en-US" dirty="0" smtClean="0"/>
              <a:t>) from </a:t>
            </a:r>
            <a:r>
              <a:rPr lang="en-US" dirty="0"/>
              <a:t>next sounding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 non-AP STA may be participated in multiple Groups. In this case, if a non-AP STA determine lowering MU </a:t>
            </a:r>
            <a:r>
              <a:rPr lang="en-US" dirty="0" smtClean="0"/>
              <a:t>Rx </a:t>
            </a:r>
            <a:r>
              <a:rPr lang="en-US" dirty="0" err="1" smtClean="0"/>
              <a:t>Nss</a:t>
            </a:r>
            <a:r>
              <a:rPr lang="en-US" dirty="0" smtClean="0"/>
              <a:t> </a:t>
            </a:r>
            <a:r>
              <a:rPr lang="en-US" dirty="0"/>
              <a:t>based on a certain MU group, it may be not best</a:t>
            </a:r>
          </a:p>
          <a:p>
            <a:pPr lvl="1"/>
            <a:r>
              <a:rPr lang="en-US" dirty="0"/>
              <a:t>This is actually a good case where the signaling is helping AP not to use the group. </a:t>
            </a:r>
          </a:p>
          <a:p>
            <a:pPr lvl="1"/>
            <a:r>
              <a:rPr lang="en-US" dirty="0"/>
              <a:t>Furthermore if there are more than 3 non-AP STAs, it will be better if AP assigns 1 steam each so that non-AP STA can reject/suppress inter-stream interference using extra receive antenna. In </a:t>
            </a:r>
            <a:r>
              <a:rPr lang="en-US" dirty="0" smtClean="0"/>
              <a:t>this way, </a:t>
            </a:r>
            <a:r>
              <a:rPr lang="en-US" dirty="0"/>
              <a:t>the chance of using </a:t>
            </a:r>
            <a:r>
              <a:rPr lang="en-US" dirty="0" smtClean="0"/>
              <a:t>more number of streams </a:t>
            </a:r>
            <a:r>
              <a:rPr lang="en-US" dirty="0"/>
              <a:t>will be </a:t>
            </a:r>
            <a:r>
              <a:rPr lang="en-US" dirty="0" smtClean="0"/>
              <a:t>higher.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</a:t>
            </a:r>
            <a:r>
              <a:rPr lang="en-US" dirty="0" smtClean="0"/>
              <a:t>(2/4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56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Three streams may not be optimal as there are cases where two or four stream transmission is better. Since AP has all the information it needs to select best </a:t>
            </a:r>
            <a:r>
              <a:rPr lang="en-US" dirty="0" err="1"/>
              <a:t>Nss</a:t>
            </a:r>
            <a:r>
              <a:rPr lang="en-US" dirty="0"/>
              <a:t>, it should be AP’s role to determine right </a:t>
            </a:r>
            <a:r>
              <a:rPr lang="en-US" dirty="0" err="1"/>
              <a:t>Nss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As seen in the test results, even though AP has all the information, </a:t>
            </a:r>
            <a:r>
              <a:rPr lang="en-US" dirty="0" smtClean="0"/>
              <a:t>some AP </a:t>
            </a:r>
            <a:r>
              <a:rPr lang="en-US" dirty="0"/>
              <a:t>couldn’t select the right </a:t>
            </a:r>
            <a:r>
              <a:rPr lang="en-US" dirty="0" err="1"/>
              <a:t>Nss</a:t>
            </a:r>
            <a:r>
              <a:rPr lang="en-US" dirty="0"/>
              <a:t> value for certain cases. </a:t>
            </a:r>
          </a:p>
          <a:p>
            <a:pPr lvl="1"/>
            <a:r>
              <a:rPr lang="en-US" dirty="0"/>
              <a:t>Proposed method will help AP to determine the right </a:t>
            </a:r>
            <a:r>
              <a:rPr lang="en-US" dirty="0" err="1"/>
              <a:t>Nss</a:t>
            </a:r>
            <a:r>
              <a:rPr lang="en-US" dirty="0"/>
              <a:t> for these cases</a:t>
            </a:r>
          </a:p>
          <a:p>
            <a:pPr lvl="0"/>
            <a:endParaRPr lang="en-US" dirty="0" smtClean="0"/>
          </a:p>
          <a:p>
            <a:pPr lvl="0"/>
            <a:r>
              <a:rPr lang="en-US" dirty="0"/>
              <a:t>Note that in many case, two user with single stream each will provide much higher throughput than SU two stream case as </a:t>
            </a:r>
          </a:p>
          <a:p>
            <a:pPr lvl="1"/>
            <a:r>
              <a:rPr lang="en-US" dirty="0"/>
              <a:t>the transmitter can suppress inter stream interference more using its extra degree of freedom (e.g. 4 </a:t>
            </a:r>
            <a:r>
              <a:rPr lang="en-US" dirty="0" err="1"/>
              <a:t>Tx</a:t>
            </a:r>
            <a:r>
              <a:rPr lang="en-US" dirty="0"/>
              <a:t> to 2 streams or 3 streams) and </a:t>
            </a:r>
          </a:p>
          <a:p>
            <a:pPr lvl="1"/>
            <a:r>
              <a:rPr lang="en-US" dirty="0"/>
              <a:t>the receiver can suppress inter stream interference using its extra degree of freedom (e.g. 2 antennas to receive one spatial steam and suppress other steam interference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However, currently we observed worse MU-MIMO throughput than SU in some cases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</a:t>
            </a:r>
            <a:r>
              <a:rPr lang="en-US" dirty="0" smtClean="0"/>
              <a:t>(3/4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January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Wook Bong Lee, Samsung</a:t>
            </a:r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614916F-BBEF-4684-B6F5-1E636F42BA0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6819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189591</TotalTime>
  <Words>2492</Words>
  <Application>Microsoft Office PowerPoint</Application>
  <PresentationFormat>On-screen Show (4:3)</PresentationFormat>
  <Paragraphs>433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802-11-Submission</vt:lpstr>
      <vt:lpstr>Considerations on Capabilities and Operation Mode: MU-MIMO </vt:lpstr>
      <vt:lpstr>Introduction</vt:lpstr>
      <vt:lpstr>Test Setup</vt:lpstr>
      <vt:lpstr>Test Results</vt:lpstr>
      <vt:lpstr>Test Results 2</vt:lpstr>
      <vt:lpstr>Supported NSS and MCS level</vt:lpstr>
      <vt:lpstr>Discussions (1/4)</vt:lpstr>
      <vt:lpstr>Discussions (2/4)</vt:lpstr>
      <vt:lpstr>Discussions (3/4)</vt:lpstr>
      <vt:lpstr>Discussions (4/4)</vt:lpstr>
      <vt:lpstr>SU and MU Rx EHT MCS Map</vt:lpstr>
      <vt:lpstr>Rx/Tx EHT MCS Map</vt:lpstr>
      <vt:lpstr>MU-MIMO Rx EHT MCS Map</vt:lpstr>
      <vt:lpstr>Extended Operating Mode Notification  Frame Format</vt:lpstr>
      <vt:lpstr>Extended Operating Mode</vt:lpstr>
      <vt:lpstr>Extended Operating Mode Control  As part of A-Control</vt:lpstr>
      <vt:lpstr>SP #1a</vt:lpstr>
      <vt:lpstr>SP #2</vt:lpstr>
      <vt:lpstr>Appendix</vt:lpstr>
      <vt:lpstr>OM Control</vt:lpstr>
      <vt:lpstr>Supported HE-MCS And NSS Set field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Wook Bong Lee</cp:lastModifiedBy>
  <cp:revision>3744</cp:revision>
  <cp:lastPrinted>2020-06-10T06:40:30Z</cp:lastPrinted>
  <dcterms:created xsi:type="dcterms:W3CDTF">2007-05-21T21:00:37Z</dcterms:created>
  <dcterms:modified xsi:type="dcterms:W3CDTF">2021-03-11T01:57:45Z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NSCPROP_SA">
    <vt:lpwstr>C:\Users\tianyu.wu\Downloads\11-17-0371-04-00ba-wur-duty-cycle-mode-and-timing-synchronization-follow-up.pptx</vt:lpwstr>
  </property>
</Properties>
</file>