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7"/>
  </p:notesMasterIdLst>
  <p:handoutMasterIdLst>
    <p:handoutMasterId r:id="rId8"/>
  </p:handoutMasterIdLst>
  <p:sldIdLst>
    <p:sldId id="269" r:id="rId2"/>
    <p:sldId id="332" r:id="rId3"/>
    <p:sldId id="284" r:id="rId4"/>
    <p:sldId id="330" r:id="rId5"/>
    <p:sldId id="270" r:id="rId6"/>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charset="0"/>
        <a:ea typeface="+mn-ea"/>
        <a:cs typeface="+mn-cs"/>
      </a:defRPr>
    </a:lvl5pPr>
    <a:lvl6pPr marL="2286000" algn="l" defTabSz="457200" rtl="0" eaLnBrk="1" latinLnBrk="0" hangingPunct="1">
      <a:defRPr sz="1200" kern="1200">
        <a:solidFill>
          <a:schemeClr val="tx1"/>
        </a:solidFill>
        <a:latin typeface="Times New Roman" charset="0"/>
        <a:ea typeface="+mn-ea"/>
        <a:cs typeface="+mn-cs"/>
      </a:defRPr>
    </a:lvl6pPr>
    <a:lvl7pPr marL="2743200" algn="l" defTabSz="457200" rtl="0" eaLnBrk="1" latinLnBrk="0" hangingPunct="1">
      <a:defRPr sz="1200" kern="1200">
        <a:solidFill>
          <a:schemeClr val="tx1"/>
        </a:solidFill>
        <a:latin typeface="Times New Roman" charset="0"/>
        <a:ea typeface="+mn-ea"/>
        <a:cs typeface="+mn-cs"/>
      </a:defRPr>
    </a:lvl7pPr>
    <a:lvl8pPr marL="3200400" algn="l" defTabSz="457200" rtl="0" eaLnBrk="1" latinLnBrk="0" hangingPunct="1">
      <a:defRPr sz="1200" kern="1200">
        <a:solidFill>
          <a:schemeClr val="tx1"/>
        </a:solidFill>
        <a:latin typeface="Times New Roman" charset="0"/>
        <a:ea typeface="+mn-ea"/>
        <a:cs typeface="+mn-cs"/>
      </a:defRPr>
    </a:lvl8pPr>
    <a:lvl9pPr marL="3657600" algn="l" defTabSz="457200" rtl="0" eaLnBrk="1" latinLnBrk="0" hangingPunct="1">
      <a:defRPr sz="12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x" initials="yx"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FF99"/>
    <a:srgbClr val="1E1EFA"/>
    <a:srgbClr val="DFB7D9"/>
    <a:srgbClr val="C2C2FE"/>
    <a:srgbClr val="90FA93"/>
    <a:srgbClr val="F49088"/>
    <a:srgbClr val="FFABFF"/>
    <a:srgbClr val="FFCCFF"/>
    <a:srgbClr val="FFE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1" autoAdjust="0"/>
    <p:restoredTop sz="94660"/>
  </p:normalViewPr>
  <p:slideViewPr>
    <p:cSldViewPr>
      <p:cViewPr varScale="1">
        <p:scale>
          <a:sx n="110" d="100"/>
          <a:sy n="110" d="100"/>
        </p:scale>
        <p:origin x="1698"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7" d="100"/>
          <a:sy n="87" d="100"/>
        </p:scale>
        <p:origin x="3822" y="96"/>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en-US" smtClean="0"/>
              <a:t>doc.: IEEE 802.11-13/xxxxr0</a:t>
            </a:r>
            <a:endParaRPr lang="en-US"/>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November 2013</a:t>
            </a:r>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smtClean="0"/>
              <a:t>Philip Levis, Stanford University</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r>
              <a:rPr lang="en-US"/>
              <a:t>Page </a:t>
            </a:r>
            <a:fld id="{7BB2AFA7-5586-BD46-B254-20B26FA49A88}" type="slidenum">
              <a:rPr lang="en-US"/>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prstTxWarp prst="textNoShape">
              <a:avLst/>
            </a:prstTxWarp>
            <a:spAutoFit/>
          </a:bodyPr>
          <a:lstStyle/>
          <a:p>
            <a:pPr defTabSz="933450"/>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27971744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451921" y="79930"/>
            <a:ext cx="1910779" cy="369332"/>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200" b="1"/>
            </a:lvl1pPr>
            <a:lvl5pPr>
              <a:defRPr sz="1200" b="1"/>
            </a:lvl5pPr>
          </a:lstStyle>
          <a:p>
            <a:pPr marL="0" lvl="4" algn="r" defTabSz="933450"/>
            <a:r>
              <a:rPr lang="en-US" smtClean="0"/>
              <a:t>doc.: IEEE 802.11-13/1421r1</a:t>
            </a:r>
          </a:p>
          <a:p>
            <a:endParaRPr lang="en-US" dirty="0"/>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November 2013</a:t>
            </a:r>
            <a:endParaRPr lang="en-US"/>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r>
              <a:rPr lang="en-US" smtClean="0"/>
              <a:t>Philip Levis, Stanford University</a:t>
            </a:r>
            <a:endParaRPr lang="en-US"/>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Page </a:t>
            </a:r>
            <a:fld id="{3B191D38-BDD1-6541-816B-CB820FB164E2}" type="slidenum">
              <a:rPr lang="en-US"/>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prstTxWarp prst="textNoShape">
              <a:avLst/>
            </a:prstTxWarp>
            <a:spAutoFit/>
          </a:bodyPr>
          <a:lstStyle/>
          <a:p>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410855807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smtClean="0"/>
              <a:t>doc.: IEEE 802.11-13/xxxxr0</a:t>
            </a:r>
            <a:endParaRPr lang="en-US" dirty="0"/>
          </a:p>
        </p:txBody>
      </p:sp>
      <p:sp>
        <p:nvSpPr>
          <p:cNvPr id="5" name="Rectangle 3"/>
          <p:cNvSpPr>
            <a:spLocks noGrp="1" noChangeArrowheads="1"/>
          </p:cNvSpPr>
          <p:nvPr>
            <p:ph type="dt" idx="1"/>
          </p:nvPr>
        </p:nvSpPr>
        <p:spPr>
          <a:ln/>
        </p:spPr>
        <p:txBody>
          <a:bodyPr/>
          <a:lstStyle/>
          <a:p>
            <a:r>
              <a:rPr lang="en-US" dirty="0" smtClean="0"/>
              <a:t>November 2013</a:t>
            </a:r>
            <a:endParaRPr lang="en-US" dirty="0"/>
          </a:p>
        </p:txBody>
      </p:sp>
      <p:sp>
        <p:nvSpPr>
          <p:cNvPr id="6" name="Rectangle 6"/>
          <p:cNvSpPr>
            <a:spLocks noGrp="1" noChangeArrowheads="1"/>
          </p:cNvSpPr>
          <p:nvPr>
            <p:ph type="ftr" sz="quarter" idx="4"/>
          </p:nvPr>
        </p:nvSpPr>
        <p:spPr>
          <a:ln/>
        </p:spPr>
        <p:txBody>
          <a:bodyPr/>
          <a:lstStyle/>
          <a:p>
            <a:pPr lvl="4"/>
            <a:r>
              <a:rPr lang="en-US" dirty="0" smtClean="0"/>
              <a:t>Philip Levis, Stanford University</a:t>
            </a:r>
            <a:endParaRPr lang="en-US" dirty="0"/>
          </a:p>
        </p:txBody>
      </p:sp>
      <p:sp>
        <p:nvSpPr>
          <p:cNvPr id="7" name="Rectangle 7"/>
          <p:cNvSpPr>
            <a:spLocks noGrp="1" noChangeArrowheads="1"/>
          </p:cNvSpPr>
          <p:nvPr>
            <p:ph type="sldNum" sz="quarter" idx="5"/>
          </p:nvPr>
        </p:nvSpPr>
        <p:spPr>
          <a:ln/>
        </p:spPr>
        <p:txBody>
          <a:bodyPr/>
          <a:lstStyle/>
          <a:p>
            <a:r>
              <a:rPr lang="en-US" dirty="0"/>
              <a:t>Page </a:t>
            </a:r>
            <a:fld id="{BDEF6872-0A84-C942-A3A2-ABF96B18CF88}" type="slidenum">
              <a:rPr lang="en-US"/>
              <a:pPr/>
              <a:t>1</a:t>
            </a:fld>
            <a:endParaRPr lang="en-US" dirty="0"/>
          </a:p>
        </p:txBody>
      </p:sp>
      <p:sp>
        <p:nvSpPr>
          <p:cNvPr id="31746" name="Rectangle 2"/>
          <p:cNvSpPr>
            <a:spLocks noGrp="1" noRot="1" noChangeAspect="1" noChangeArrowheads="1" noTextEdit="1"/>
          </p:cNvSpPr>
          <p:nvPr>
            <p:ph type="sldImg"/>
          </p:nvPr>
        </p:nvSpPr>
        <p:spPr>
          <a:xfrm>
            <a:off x="1154113" y="701675"/>
            <a:ext cx="4625975" cy="3468688"/>
          </a:xfrm>
          <a:ln/>
        </p:spPr>
      </p:sp>
      <p:sp>
        <p:nvSpPr>
          <p:cNvPr id="3174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704289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smtClean="0"/>
              <a:t>doc.: IEEE 802.11-13/xxxxr0</a:t>
            </a:r>
            <a:endParaRPr lang="en-US" dirty="0"/>
          </a:p>
        </p:txBody>
      </p:sp>
      <p:sp>
        <p:nvSpPr>
          <p:cNvPr id="5" name="Rectangle 3"/>
          <p:cNvSpPr>
            <a:spLocks noGrp="1" noChangeArrowheads="1"/>
          </p:cNvSpPr>
          <p:nvPr>
            <p:ph type="dt" idx="1"/>
          </p:nvPr>
        </p:nvSpPr>
        <p:spPr>
          <a:ln/>
        </p:spPr>
        <p:txBody>
          <a:bodyPr/>
          <a:lstStyle/>
          <a:p>
            <a:r>
              <a:rPr lang="en-US" dirty="0" smtClean="0"/>
              <a:t>November 2013</a:t>
            </a:r>
            <a:endParaRPr lang="en-US" dirty="0"/>
          </a:p>
        </p:txBody>
      </p:sp>
      <p:sp>
        <p:nvSpPr>
          <p:cNvPr id="6" name="Rectangle 6"/>
          <p:cNvSpPr>
            <a:spLocks noGrp="1" noChangeArrowheads="1"/>
          </p:cNvSpPr>
          <p:nvPr>
            <p:ph type="ftr" sz="quarter" idx="4"/>
          </p:nvPr>
        </p:nvSpPr>
        <p:spPr>
          <a:ln/>
        </p:spPr>
        <p:txBody>
          <a:bodyPr/>
          <a:lstStyle/>
          <a:p>
            <a:pPr lvl="4"/>
            <a:r>
              <a:rPr lang="en-US" dirty="0" smtClean="0"/>
              <a:t>Philip Levis, Stanford University</a:t>
            </a:r>
            <a:endParaRPr lang="en-US" dirty="0"/>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3</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589771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1ECEF215-4BA6-7E4B-B3E6-576F7C1A8727}"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73909A9A-17AB-D64E-ABDB-B2DAB46BA198}" type="slidenum">
              <a:rPr lang="en-US"/>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15849896-531F-E649-85B6-C4BB428659AD}" type="slidenum">
              <a:rPr lang="en-US"/>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lvl1pPr>
              <a:defRPr smtClean="0"/>
            </a:lvl1pPr>
          </a:lstStyle>
          <a:p>
            <a:r>
              <a:rPr lang="en-US"/>
              <a:t>Slide </a:t>
            </a:r>
            <a:fld id="{303B08C7-0CD1-8846-8502-BF7BB64F440C}" type="slidenum">
              <a:rPr lang="en-US"/>
              <a:pPr/>
              <a:t>‹#›</a:t>
            </a:fld>
            <a:endParaRPr lang="en-US"/>
          </a:p>
        </p:txBody>
      </p:sp>
      <p:sp>
        <p:nvSpPr>
          <p:cNvPr id="4" name="标题 3"/>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lvl1pPr>
              <a:defRPr smtClean="0"/>
            </a:lvl1pPr>
          </a:lstStyle>
          <a:p>
            <a:r>
              <a:rPr lang="en-US"/>
              <a:t>Slide </a:t>
            </a:r>
            <a:fld id="{4CE281B3-A5CB-F64F-B915-055FA19C7012}" type="slidenum">
              <a:rPr lang="en-US"/>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lvl1pPr>
              <a:defRPr smtClean="0"/>
            </a:lvl1pPr>
          </a:lstStyle>
          <a:p>
            <a:r>
              <a:rPr lang="en-US"/>
              <a:t>Slide </a:t>
            </a:r>
            <a:fld id="{14693F8C-6A96-8140-9ED0-8C47DF1C8283}" type="slidenum">
              <a:rPr lang="en-US"/>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lvl1pPr>
              <a:defRPr smtClean="0"/>
            </a:lvl1pPr>
          </a:lstStyle>
          <a:p>
            <a:r>
              <a:rPr lang="en-US"/>
              <a:t>Slide </a:t>
            </a:r>
            <a:fld id="{FF52CB4B-E5D4-424D-A7DD-3DCF430E6D21}" type="slidenum">
              <a:rPr lang="en-US"/>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lvl1pPr>
              <a:defRPr smtClean="0"/>
            </a:lvl1pPr>
          </a:lstStyle>
          <a:p>
            <a:r>
              <a:rPr lang="en-US"/>
              <a:t>Slide </a:t>
            </a:r>
            <a:fld id="{A5ED327D-21C3-674C-981C-8A8BC9E6D25C}" type="slidenum">
              <a:rPr lang="en-US"/>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smtClean="0"/>
            </a:lvl1pPr>
          </a:lstStyle>
          <a:p>
            <a:r>
              <a:rPr lang="en-US"/>
              <a:t>Slide </a:t>
            </a:r>
            <a:fld id="{E1A22FF3-B0EE-3C41-8A57-F9CEF858FB74}" type="slidenum">
              <a:rPr lang="en-US"/>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403FA230-405D-B44B-BF48-A2D0EC29C974}" type="slidenum">
              <a:rPr lang="en-US"/>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7276F568-1379-2143-A0B7-604112B6CE93}" type="slidenum">
              <a:rPr lang="en-US"/>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r>
              <a:rPr lang="en-US"/>
              <a:t>Slide </a:t>
            </a:r>
            <a:fld id="{4C64FA26-C19D-454E-AC49-D681356F58D2}" type="slidenum">
              <a:rPr lang="en-US"/>
              <a:pPr/>
              <a:t>‹#›</a:t>
            </a:fld>
            <a:endParaRPr lang="en-US"/>
          </a:p>
        </p:txBody>
      </p:sp>
      <p:sp>
        <p:nvSpPr>
          <p:cNvPr id="1031" name="Rectangle 7"/>
          <p:cNvSpPr>
            <a:spLocks noChangeArrowheads="1"/>
          </p:cNvSpPr>
          <p:nvPr/>
        </p:nvSpPr>
        <p:spPr bwMode="auto">
          <a:xfrm>
            <a:off x="6714193" y="332601"/>
            <a:ext cx="1731308" cy="276999"/>
          </a:xfrm>
          <a:prstGeom prst="rect">
            <a:avLst/>
          </a:prstGeom>
          <a:noFill/>
          <a:ln w="9525">
            <a:noFill/>
            <a:miter lim="800000"/>
            <a:headEnd/>
            <a:tailEnd/>
          </a:ln>
          <a:effectLst/>
        </p:spPr>
        <p:txBody>
          <a:bodyPr wrap="none" lIns="0" tIns="0" rIns="0" bIns="0" anchor="b">
            <a:prstTxWarp prst="textNoShape">
              <a:avLst/>
            </a:prstTxWarp>
            <a:spAutoFit/>
          </a:bodyPr>
          <a:lstStyle/>
          <a:p>
            <a:pPr marL="457200" marR="0" lvl="4" indent="0" algn="r" defTabSz="914400" rtl="0" eaLnBrk="0" fontAlgn="base" latinLnBrk="0" hangingPunct="0">
              <a:lnSpc>
                <a:spcPct val="100000"/>
              </a:lnSpc>
              <a:spcBef>
                <a:spcPct val="0"/>
              </a:spcBef>
              <a:spcAft>
                <a:spcPct val="0"/>
              </a:spcAft>
              <a:buClrTx/>
              <a:buSzTx/>
              <a:buFontTx/>
              <a:buNone/>
              <a:tabLst/>
              <a:defRPr/>
            </a:pPr>
            <a:r>
              <a:rPr lang="en-US" sz="1800" b="1" dirty="0" smtClean="0"/>
              <a:t>11-20/1984r0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prstTxWarp prst="textNoShape">
              <a:avLst/>
            </a:prstTxWarp>
            <a:spAutoFit/>
          </a:bodyPr>
          <a:lstStyle/>
          <a:p>
            <a:r>
              <a:rPr lang="en-US" dirty="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1" name="Rectangle 7"/>
          <p:cNvSpPr>
            <a:spLocks noChangeArrowheads="1"/>
          </p:cNvSpPr>
          <p:nvPr userDrawn="1"/>
        </p:nvSpPr>
        <p:spPr bwMode="auto">
          <a:xfrm>
            <a:off x="685800" y="308403"/>
            <a:ext cx="1828800" cy="276999"/>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l" defTabSz="914400" rtl="0" eaLnBrk="0" fontAlgn="base" latinLnBrk="0" hangingPunct="0">
              <a:lnSpc>
                <a:spcPct val="100000"/>
              </a:lnSpc>
              <a:spcBef>
                <a:spcPct val="0"/>
              </a:spcBef>
              <a:spcAft>
                <a:spcPct val="0"/>
              </a:spcAft>
              <a:buClrTx/>
              <a:buSzTx/>
              <a:buFontTx/>
              <a:buNone/>
              <a:tabLst/>
              <a:defRPr/>
            </a:pPr>
            <a:r>
              <a:rPr lang="en-US" altLang="zh-CN" sz="1800" b="1" dirty="0" smtClean="0"/>
              <a:t>Dec</a:t>
            </a:r>
            <a:r>
              <a:rPr lang="en-US" sz="1800" b="1" dirty="0" smtClean="0"/>
              <a:t> 2020</a:t>
            </a:r>
            <a:endParaRPr lang="en-US" sz="1800" b="1" dirty="0"/>
          </a:p>
        </p:txBody>
      </p:sp>
      <p:sp>
        <p:nvSpPr>
          <p:cNvPr id="12" name="Rectangle 7"/>
          <p:cNvSpPr>
            <a:spLocks noChangeArrowheads="1"/>
          </p:cNvSpPr>
          <p:nvPr userDrawn="1"/>
        </p:nvSpPr>
        <p:spPr bwMode="auto">
          <a:xfrm>
            <a:off x="5943601" y="6477000"/>
            <a:ext cx="2590800" cy="184666"/>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l" defTabSz="914400" rtl="0" eaLnBrk="0" fontAlgn="base" latinLnBrk="0" hangingPunct="0">
              <a:lnSpc>
                <a:spcPct val="100000"/>
              </a:lnSpc>
              <a:spcBef>
                <a:spcPct val="0"/>
              </a:spcBef>
              <a:spcAft>
                <a:spcPct val="0"/>
              </a:spcAft>
              <a:buClrTx/>
              <a:buSzTx/>
              <a:buFontTx/>
              <a:buNone/>
              <a:tabLst/>
              <a:defRPr/>
            </a:pPr>
            <a:r>
              <a:rPr lang="en-US" sz="1200" dirty="0" smtClean="0"/>
              <a:t>Ross Jian Yu, </a:t>
            </a:r>
            <a:r>
              <a:rPr lang="en-US" sz="1200" i="1" dirty="0" smtClean="0"/>
              <a:t>et al</a:t>
            </a:r>
            <a:r>
              <a:rPr lang="en-US" sz="1200" dirty="0" smtClean="0"/>
              <a:t> Huawei Technologies</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16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16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16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16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r>
              <a:rPr lang="en-US" dirty="0"/>
              <a:t>Slide </a:t>
            </a:r>
            <a:fld id="{A1DF4EA4-62C6-4747-AA37-39380629ED0A}" type="slidenum">
              <a:rPr lang="en-US"/>
              <a:pPr/>
              <a:t>1</a:t>
            </a:fld>
            <a:endParaRPr lang="en-US" dirty="0"/>
          </a:p>
        </p:txBody>
      </p:sp>
      <p:sp>
        <p:nvSpPr>
          <p:cNvPr id="30722" name="Rectangle 2"/>
          <p:cNvSpPr>
            <a:spLocks noGrp="1" noChangeArrowheads="1"/>
          </p:cNvSpPr>
          <p:nvPr>
            <p:ph type="title"/>
          </p:nvPr>
        </p:nvSpPr>
        <p:spPr>
          <a:xfrm>
            <a:off x="167488" y="763509"/>
            <a:ext cx="9029701" cy="762000"/>
          </a:xfrm>
          <a:noFill/>
          <a:ln/>
        </p:spPr>
        <p:txBody>
          <a:bodyPr/>
          <a:lstStyle/>
          <a:p>
            <a:pPr eaLnBrk="1" hangingPunct="1">
              <a:lnSpc>
                <a:spcPct val="120000"/>
              </a:lnSpc>
            </a:pPr>
            <a:r>
              <a:rPr lang="en-US" sz="2800" dirty="0" smtClean="0">
                <a:solidFill>
                  <a:schemeClr val="tx1"/>
                </a:solidFill>
              </a:rPr>
              <a:t>Preamble Puncture Bitmap Indication for 20 and 40 MHz OFDMA Transmission</a:t>
            </a:r>
            <a:endParaRPr lang="en-US" sz="2800" dirty="0">
              <a:solidFill>
                <a:schemeClr val="tx1"/>
              </a:solidFill>
            </a:endParaRPr>
          </a:p>
        </p:txBody>
      </p:sp>
      <p:sp>
        <p:nvSpPr>
          <p:cNvPr id="30726" name="Rectangle 6"/>
          <p:cNvSpPr>
            <a:spLocks noGrp="1" noChangeArrowheads="1"/>
          </p:cNvSpPr>
          <p:nvPr>
            <p:ph type="body" idx="1"/>
          </p:nvPr>
        </p:nvSpPr>
        <p:spPr>
          <a:xfrm>
            <a:off x="609599" y="1600200"/>
            <a:ext cx="7772400" cy="381000"/>
          </a:xfrm>
          <a:noFill/>
          <a:ln/>
        </p:spPr>
        <p:txBody>
          <a:bodyPr/>
          <a:lstStyle/>
          <a:p>
            <a:pPr algn="ctr">
              <a:buFontTx/>
              <a:buNone/>
            </a:pPr>
            <a:r>
              <a:rPr lang="en-US" sz="2000" dirty="0"/>
              <a:t>Date:</a:t>
            </a:r>
            <a:r>
              <a:rPr lang="en-US" sz="2000" b="0" dirty="0" smtClean="0"/>
              <a:t> 2020-12-22</a:t>
            </a:r>
            <a:endParaRPr lang="en-US" sz="2000" b="0" dirty="0"/>
          </a:p>
        </p:txBody>
      </p:sp>
      <p:sp>
        <p:nvSpPr>
          <p:cNvPr id="30732" name="Rectangle 12"/>
          <p:cNvSpPr>
            <a:spLocks noChangeArrowheads="1"/>
          </p:cNvSpPr>
          <p:nvPr/>
        </p:nvSpPr>
        <p:spPr bwMode="auto">
          <a:xfrm>
            <a:off x="1062037" y="2057400"/>
            <a:ext cx="1447800" cy="381000"/>
          </a:xfrm>
          <a:prstGeom prst="rect">
            <a:avLst/>
          </a:prstGeom>
          <a:noFill/>
          <a:ln w="9525">
            <a:noFill/>
            <a:miter lim="800000"/>
            <a:headEnd/>
            <a:tailEnd/>
          </a:ln>
          <a:effectLst/>
        </p:spPr>
        <p:txBody>
          <a:bodyPr lIns="92075" tIns="46038" rIns="92075" bIns="46038">
            <a:prstTxWarp prst="textNoShape">
              <a:avLst/>
            </a:prstTxWarp>
          </a:bodyPr>
          <a:lstStyle/>
          <a:p>
            <a:pPr marL="342900" indent="-342900">
              <a:spcBef>
                <a:spcPct val="20000"/>
              </a:spcBef>
            </a:pPr>
            <a:r>
              <a:rPr lang="en-US" sz="2000" b="1" dirty="0"/>
              <a:t>Authors:</a:t>
            </a:r>
            <a:endParaRPr lang="en-US" sz="2000" dirty="0"/>
          </a:p>
        </p:txBody>
      </p:sp>
      <p:graphicFrame>
        <p:nvGraphicFramePr>
          <p:cNvPr id="2" name="表格 1"/>
          <p:cNvGraphicFramePr>
            <a:graphicFrameLocks noGrp="1"/>
          </p:cNvGraphicFramePr>
          <p:nvPr>
            <p:extLst>
              <p:ext uri="{D42A27DB-BD31-4B8C-83A1-F6EECF244321}">
                <p14:modId xmlns:p14="http://schemas.microsoft.com/office/powerpoint/2010/main" val="535255477"/>
              </p:ext>
            </p:extLst>
          </p:nvPr>
        </p:nvGraphicFramePr>
        <p:xfrm>
          <a:off x="647700" y="2819400"/>
          <a:ext cx="8115299" cy="1590040"/>
        </p:xfrm>
        <a:graphic>
          <a:graphicData uri="http://schemas.openxmlformats.org/drawingml/2006/table">
            <a:tbl>
              <a:tblPr firstRow="1" bandRow="1">
                <a:tableStyleId>{5940675A-B579-460E-94D1-54222C63F5DA}</a:tableStyleId>
              </a:tblPr>
              <a:tblGrid>
                <a:gridCol w="1786143"/>
                <a:gridCol w="1444446"/>
                <a:gridCol w="1615293"/>
                <a:gridCol w="978495"/>
                <a:gridCol w="2290922"/>
              </a:tblGrid>
              <a:tr h="370840">
                <a:tc>
                  <a:txBody>
                    <a:bodyPr/>
                    <a:lstStyle/>
                    <a:p>
                      <a:r>
                        <a:rPr lang="en-US" altLang="zh-CN" sz="1400" b="1" kern="1200" dirty="0" smtClean="0">
                          <a:solidFill>
                            <a:schemeClr val="tx1"/>
                          </a:solidFill>
                          <a:effectLst/>
                          <a:latin typeface="+mn-lt"/>
                          <a:ea typeface="+mn-ea"/>
                          <a:cs typeface="+mn-cs"/>
                        </a:rPr>
                        <a:t>Name</a:t>
                      </a:r>
                      <a:endParaRPr lang="zh-CN" altLang="en-US" sz="1400" b="1" dirty="0"/>
                    </a:p>
                  </a:txBody>
                  <a:tcPr/>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Affiliations</a:t>
                      </a:r>
                      <a:endParaRPr lang="zh-CN" sz="800" dirty="0">
                        <a:effectLst/>
                        <a:latin typeface="Times New Roman" panose="02020603050405020304" pitchFamily="18" charset="0"/>
                        <a:ea typeface="宋体" panose="02010600030101010101" pitchFamily="2" charset="-122"/>
                      </a:endParaRPr>
                    </a:p>
                  </a:txBody>
                  <a:tcPr marL="68580" marR="68580" marT="0" marB="0"/>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Address</a:t>
                      </a:r>
                      <a:endParaRPr lang="zh-CN" sz="800">
                        <a:effectLst/>
                        <a:latin typeface="Times New Roman" panose="02020603050405020304" pitchFamily="18" charset="0"/>
                        <a:ea typeface="宋体" panose="02010600030101010101" pitchFamily="2" charset="-122"/>
                      </a:endParaRPr>
                    </a:p>
                  </a:txBody>
                  <a:tcPr marL="68580" marR="68580" marT="0" marB="0"/>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Phone</a:t>
                      </a:r>
                      <a:endParaRPr lang="zh-CN" sz="800">
                        <a:effectLst/>
                        <a:latin typeface="Times New Roman" panose="02020603050405020304" pitchFamily="18" charset="0"/>
                        <a:ea typeface="宋体" panose="02010600030101010101" pitchFamily="2" charset="-122"/>
                      </a:endParaRPr>
                    </a:p>
                  </a:txBody>
                  <a:tcPr marL="68580" marR="68580" marT="0" marB="0"/>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email</a:t>
                      </a:r>
                      <a:endParaRPr lang="zh-CN" sz="800" dirty="0">
                        <a:effectLst/>
                        <a:latin typeface="Times New Roman" panose="02020603050405020304" pitchFamily="18" charset="0"/>
                        <a:ea typeface="宋体" panose="02010600030101010101" pitchFamily="2" charset="-122"/>
                      </a:endParaRPr>
                    </a:p>
                  </a:txBody>
                  <a:tcPr marL="68580" marR="68580" marT="0" marB="0"/>
                </a:tc>
              </a:tr>
              <a:tr h="185420">
                <a:tc>
                  <a:txBody>
                    <a:bodyPr/>
                    <a:lstStyle/>
                    <a:p>
                      <a:pPr algn="ctr"/>
                      <a:r>
                        <a:rPr lang="en-US" altLang="zh-CN" sz="1400" dirty="0" smtClean="0"/>
                        <a:t>Ross Jian Yu</a:t>
                      </a:r>
                      <a:endParaRPr lang="en-US" altLang="zh-CN" sz="1400" dirty="0"/>
                    </a:p>
                  </a:txBody>
                  <a:tcPr anchor="ctr"/>
                </a:tc>
                <a:tc>
                  <a:txBody>
                    <a:bodyPr/>
                    <a:lstStyle/>
                    <a:p>
                      <a:pPr algn="ctr" fontAlgn="b">
                        <a:spcAft>
                          <a:spcPts val="0"/>
                        </a:spcAft>
                      </a:pPr>
                      <a:r>
                        <a:rPr lang="en-US" sz="1200" dirty="0">
                          <a:effectLst/>
                          <a:latin typeface="Times New Roman" panose="02020603050405020304" pitchFamily="18" charset="0"/>
                          <a:ea typeface="宋体" panose="02010600030101010101" pitchFamily="2" charset="-122"/>
                        </a:rPr>
                        <a:t>Huawei</a:t>
                      </a:r>
                      <a:endParaRPr lang="zh-CN" sz="8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zh-CN" sz="1400" dirty="0" smtClean="0"/>
                        <a:t>ross.yujian@huawei.com</a:t>
                      </a:r>
                      <a:endParaRPr lang="zh-CN" altLang="en-US" sz="1400" dirty="0" smtClean="0"/>
                    </a:p>
                  </a:txBody>
                  <a:tcPr anchor="ctr"/>
                </a:tc>
              </a:tr>
              <a:tr h="185420">
                <a:tc>
                  <a:txBody>
                    <a:bodyPr/>
                    <a:lstStyle/>
                    <a:p>
                      <a:pPr algn="ctr"/>
                      <a:r>
                        <a:rPr lang="en-US" altLang="zh-CN" sz="1400" dirty="0" err="1" smtClean="0"/>
                        <a:t>Mengshi</a:t>
                      </a:r>
                      <a:r>
                        <a:rPr lang="en-US" altLang="zh-CN" sz="1400" dirty="0" smtClean="0"/>
                        <a:t> Hu</a:t>
                      </a:r>
                      <a:endParaRPr lang="zh-CN" altLang="en-US" sz="1400" dirty="0"/>
                    </a:p>
                  </a:txBody>
                  <a:tcPr anchor="ctr"/>
                </a:tc>
                <a:tc>
                  <a:txBody>
                    <a:bodyPr/>
                    <a:lstStyle/>
                    <a:p>
                      <a:pPr algn="ctr" fontAlgn="b">
                        <a:spcAft>
                          <a:spcPts val="0"/>
                        </a:spcAft>
                      </a:pPr>
                      <a:r>
                        <a:rPr lang="en-US" sz="1200" dirty="0">
                          <a:effectLst/>
                          <a:latin typeface="Times New Roman" panose="02020603050405020304" pitchFamily="18" charset="0"/>
                          <a:ea typeface="宋体" panose="02010600030101010101" pitchFamily="2" charset="-122"/>
                        </a:rPr>
                        <a:t>Huawei</a:t>
                      </a:r>
                      <a:endParaRPr lang="zh-CN" sz="8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185420">
                <a:tc>
                  <a:txBody>
                    <a:bodyPr/>
                    <a:lstStyle/>
                    <a:p>
                      <a:pPr algn="ctr"/>
                      <a:r>
                        <a:rPr lang="en-US" altLang="zh-CN" sz="1400" smtClean="0"/>
                        <a:t>Ming Gan</a:t>
                      </a:r>
                      <a:endParaRPr lang="zh-CN" altLang="en-US" sz="1400" dirty="0"/>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185420">
                <a:tc>
                  <a:txBody>
                    <a:bodyPr/>
                    <a:lstStyle/>
                    <a:p>
                      <a:pPr algn="ctr"/>
                      <a:r>
                        <a:rPr lang="en-US" altLang="zh-CN" sz="1400" smtClean="0"/>
                        <a:t>Wei Jiang</a:t>
                      </a:r>
                      <a:endParaRPr lang="zh-CN" altLang="en-US" sz="1400" dirty="0"/>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90154" y="1524000"/>
            <a:ext cx="7772400" cy="4114800"/>
          </a:xfrm>
        </p:spPr>
        <p:txBody>
          <a:bodyPr/>
          <a:lstStyle/>
          <a:p>
            <a:r>
              <a:rPr lang="en-US" altLang="zh-CN" sz="1800" dirty="0" smtClean="0"/>
              <a:t>In SFD [1], the following motion has passed regarding preamble puncture indication in U-SIG regarding OFDMA transmission:</a:t>
            </a:r>
          </a:p>
          <a:p>
            <a:pPr lvl="1"/>
            <a:r>
              <a:rPr lang="en-GB" altLang="zh-CN" sz="1600" dirty="0"/>
              <a:t>The punctured channel information in U-SIG for the DL OFDMA case is a 4-bit bitmap that tells which 20 MHz channel is punctured in the relevant 80 </a:t>
            </a:r>
            <a:r>
              <a:rPr lang="en-GB" altLang="zh-CN" sz="1600" dirty="0" err="1"/>
              <a:t>MHz.</a:t>
            </a:r>
            <a:endParaRPr lang="zh-CN" altLang="zh-CN" sz="1600" dirty="0"/>
          </a:p>
          <a:p>
            <a:pPr lvl="2"/>
            <a:r>
              <a:rPr lang="en-GB" altLang="zh-CN" sz="1400" dirty="0"/>
              <a:t>Information may vary from one 80 MHz to another.</a:t>
            </a:r>
            <a:endParaRPr lang="zh-CN" altLang="zh-CN" sz="1400" dirty="0"/>
          </a:p>
          <a:p>
            <a:pPr lvl="2"/>
            <a:r>
              <a:rPr lang="en-GB" altLang="zh-CN" sz="1400" dirty="0"/>
              <a:t>The information is located in the 4 LSBs of the overall 5-bit punctured channel indication field. MSB is reserved.</a:t>
            </a:r>
            <a:endParaRPr lang="zh-CN" altLang="zh-CN" sz="1400" dirty="0"/>
          </a:p>
          <a:p>
            <a:pPr lvl="2"/>
            <a:r>
              <a:rPr lang="en-GB" altLang="zh-CN" sz="1400" dirty="0"/>
              <a:t>The LSB to the 4th bit of the field apply from the lowest frequency 20 MHz channel to the highest frequency 20 MHz channel.  </a:t>
            </a:r>
            <a:endParaRPr lang="zh-CN" altLang="zh-CN" sz="1400" dirty="0"/>
          </a:p>
          <a:p>
            <a:pPr lvl="1"/>
            <a:r>
              <a:rPr lang="en-GB" altLang="zh-CN" sz="1600" dirty="0"/>
              <a:t>[Motion 137, #SP290, </a:t>
            </a:r>
            <a:r>
              <a:rPr lang="en-US" altLang="zh-CN" sz="1600" dirty="0"/>
              <a:t>[3]</a:t>
            </a:r>
            <a:r>
              <a:rPr lang="en-GB" altLang="zh-CN" sz="1600" dirty="0"/>
              <a:t> and </a:t>
            </a:r>
            <a:r>
              <a:rPr lang="en-US" altLang="zh-CN" sz="1600" dirty="0"/>
              <a:t>[92]</a:t>
            </a:r>
            <a:r>
              <a:rPr lang="en-GB" altLang="zh-CN" sz="1600" dirty="0" smtClean="0"/>
              <a:t>]</a:t>
            </a:r>
          </a:p>
          <a:p>
            <a:r>
              <a:rPr lang="en-GB" altLang="zh-CN" sz="1800" dirty="0"/>
              <a:t>In P802.11be </a:t>
            </a:r>
            <a:r>
              <a:rPr lang="en-GB" altLang="zh-CN" sz="1800" dirty="0" smtClean="0"/>
              <a:t>D0.2 [2], </a:t>
            </a:r>
            <a:r>
              <a:rPr lang="en-GB" altLang="zh-CN" sz="1800" dirty="0"/>
              <a:t>page 206</a:t>
            </a:r>
          </a:p>
          <a:p>
            <a:pPr lvl="1"/>
            <a:r>
              <a:rPr lang="en-US" altLang="zh-CN" sz="1600" dirty="0"/>
              <a:t>If B0–B1 of U-SIG-2 is set to 0, which is the OFDMA case,B3–B6 is a 4-bit bitmap that tells which 20 MHz channel is punctured in the relevant 80 MHz segment, where B3 applies to the lowest frequency 20 MHz channel and B6 to the highest frequency 20 MHz channel. For each of the bits B3–B6, a value of 0 indicates that the corresponding 20 MHz channel is punctured, and a value of 1 is used otherwise. Field value may vary from one 80 MHz to the other. B7 is Disregard and set to 1.</a:t>
            </a:r>
            <a:endParaRPr lang="zh-CN" altLang="zh-CN" sz="1600" dirty="0"/>
          </a:p>
          <a:p>
            <a:endParaRPr lang="zh-CN" altLang="en-US" sz="1800"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a:t>
            </a:fld>
            <a:endParaRPr lang="en-US"/>
          </a:p>
        </p:txBody>
      </p:sp>
      <p:sp>
        <p:nvSpPr>
          <p:cNvPr id="4" name="标题 3"/>
          <p:cNvSpPr>
            <a:spLocks noGrp="1"/>
          </p:cNvSpPr>
          <p:nvPr>
            <p:ph type="title"/>
          </p:nvPr>
        </p:nvSpPr>
        <p:spPr/>
        <p:txBody>
          <a:bodyPr/>
          <a:lstStyle/>
          <a:p>
            <a:r>
              <a:rPr lang="en-US" altLang="zh-CN" dirty="0" smtClean="0"/>
              <a:t>Background</a:t>
            </a:r>
            <a:endParaRPr lang="zh-CN" altLang="en-US" dirty="0"/>
          </a:p>
        </p:txBody>
      </p:sp>
    </p:spTree>
    <p:extLst>
      <p:ext uri="{BB962C8B-B14F-4D97-AF65-F5344CB8AC3E}">
        <p14:creationId xmlns:p14="http://schemas.microsoft.com/office/powerpoint/2010/main" val="4323839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3</a:t>
            </a:fld>
            <a:endParaRPr lang="en-US" dirty="0"/>
          </a:p>
        </p:txBody>
      </p:sp>
      <p:sp>
        <p:nvSpPr>
          <p:cNvPr id="5" name="Shape 94"/>
          <p:cNvSpPr txBox="1">
            <a:spLocks noGrp="1"/>
          </p:cNvSpPr>
          <p:nvPr>
            <p:ph idx="1"/>
          </p:nvPr>
        </p:nvSpPr>
        <p:spPr>
          <a:xfrm>
            <a:off x="828673" y="1727517"/>
            <a:ext cx="7562853" cy="4930458"/>
          </a:xfrm>
          <a:prstGeom prst="rect">
            <a:avLst/>
          </a:prstGeom>
          <a:noFill/>
          <a:ln>
            <a:noFill/>
          </a:ln>
        </p:spPr>
        <p:txBody>
          <a:bodyPr lIns="92075" tIns="46025" rIns="92075" bIns="46025" anchor="t" anchorCtr="0">
            <a:noAutofit/>
          </a:bodyPr>
          <a:lstStyle/>
          <a:p>
            <a:pPr>
              <a:lnSpc>
                <a:spcPct val="150000"/>
              </a:lnSpc>
              <a:spcBef>
                <a:spcPts val="0"/>
              </a:spcBef>
              <a:buSzPct val="100000"/>
              <a:buFont typeface="Arial" panose="020B0604020202020204" pitchFamily="34" charset="0"/>
              <a:buChar char="•"/>
            </a:pPr>
            <a:r>
              <a:rPr lang="en-GB" altLang="zh-CN" sz="1800" dirty="0"/>
              <a:t>The bitmap indication for </a:t>
            </a:r>
            <a:r>
              <a:rPr lang="en-GB" altLang="zh-CN" sz="1800" dirty="0" smtClean="0"/>
              <a:t>an 20/40 </a:t>
            </a:r>
            <a:r>
              <a:rPr lang="en-GB" altLang="zh-CN" sz="1800" dirty="0"/>
              <a:t>MHz OFDMA transmission is missing where preamble puncture shall not be applied</a:t>
            </a:r>
            <a:r>
              <a:rPr lang="en-GB" altLang="zh-CN" sz="1800" dirty="0" smtClean="0"/>
              <a:t>.</a:t>
            </a:r>
            <a:r>
              <a:rPr lang="en-GB" altLang="zh-CN" sz="1800" dirty="0"/>
              <a:t> </a:t>
            </a:r>
            <a:endParaRPr lang="en-GB" altLang="zh-CN" sz="1800" dirty="0" smtClean="0"/>
          </a:p>
          <a:p>
            <a:pPr>
              <a:lnSpc>
                <a:spcPct val="150000"/>
              </a:lnSpc>
              <a:spcBef>
                <a:spcPts val="0"/>
              </a:spcBef>
              <a:buSzPct val="100000"/>
              <a:buFont typeface="Arial" panose="020B0604020202020204" pitchFamily="34" charset="0"/>
              <a:buChar char="•"/>
            </a:pPr>
            <a:r>
              <a:rPr lang="en-US" altLang="zh-CN" sz="1800" dirty="0" smtClean="0">
                <a:solidFill>
                  <a:schemeClr val="dk1"/>
                </a:solidFill>
                <a:ea typeface="Times New Roman"/>
                <a:cs typeface="Times New Roman"/>
                <a:sym typeface="Times New Roman"/>
              </a:rPr>
              <a:t>Propose to simply indicate 1111 </a:t>
            </a:r>
            <a:r>
              <a:rPr lang="en-GB" altLang="zh-CN" sz="1600" dirty="0"/>
              <a:t>for an 20/40 MHz OFDMA </a:t>
            </a:r>
            <a:r>
              <a:rPr lang="en-GB" altLang="zh-CN" sz="1600" dirty="0" smtClean="0"/>
              <a:t>transmission.</a:t>
            </a:r>
            <a:endParaRPr lang="en-US" altLang="zh-CN" sz="1600" dirty="0" smtClean="0">
              <a:solidFill>
                <a:schemeClr val="dk1"/>
              </a:solidFill>
              <a:ea typeface="Times New Roman"/>
              <a:cs typeface="Times New Roman"/>
              <a:sym typeface="Times New Roman"/>
            </a:endParaRPr>
          </a:p>
        </p:txBody>
      </p:sp>
      <p:sp>
        <p:nvSpPr>
          <p:cNvPr id="8" name="Rectangle 2"/>
          <p:cNvSpPr>
            <a:spLocks noGrp="1" noChangeArrowheads="1"/>
          </p:cNvSpPr>
          <p:nvPr>
            <p:ph type="title"/>
          </p:nvPr>
        </p:nvSpPr>
        <p:spPr>
          <a:xfrm>
            <a:off x="609600" y="914400"/>
            <a:ext cx="8001000" cy="533400"/>
          </a:xfrm>
          <a:noFill/>
          <a:ln/>
        </p:spPr>
        <p:txBody>
          <a:bodyPr/>
          <a:lstStyle/>
          <a:p>
            <a:r>
              <a:rPr lang="en-GB" altLang="zh-CN" dirty="0" smtClean="0"/>
              <a:t>Bitmap </a:t>
            </a:r>
            <a:r>
              <a:rPr lang="en-GB" altLang="zh-CN" dirty="0"/>
              <a:t>indication for 20/40 MHz OFDMA transmission</a:t>
            </a:r>
            <a:endParaRPr lang="en-US" dirty="0">
              <a:solidFill>
                <a:schemeClr val="tx1"/>
              </a:solidFill>
            </a:endParaRPr>
          </a:p>
        </p:txBody>
      </p:sp>
    </p:spTree>
    <p:extLst>
      <p:ext uri="{BB962C8B-B14F-4D97-AF65-F5344CB8AC3E}">
        <p14:creationId xmlns:p14="http://schemas.microsoft.com/office/powerpoint/2010/main" val="2202673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r>
              <a:rPr lang="en-US" dirty="0" smtClean="0"/>
              <a:t>Slide </a:t>
            </a:r>
            <a:fld id="{303B08C7-0CD1-8846-8502-BF7BB64F440C}" type="slidenum">
              <a:rPr lang="en-US" smtClean="0"/>
              <a:pPr/>
              <a:t>4</a:t>
            </a:fld>
            <a:endParaRPr lang="en-US" dirty="0"/>
          </a:p>
        </p:txBody>
      </p:sp>
      <p:sp>
        <p:nvSpPr>
          <p:cNvPr id="4" name="标题 3"/>
          <p:cNvSpPr>
            <a:spLocks noGrp="1"/>
          </p:cNvSpPr>
          <p:nvPr>
            <p:ph type="title"/>
          </p:nvPr>
        </p:nvSpPr>
        <p:spPr/>
        <p:txBody>
          <a:bodyPr/>
          <a:lstStyle/>
          <a:p>
            <a:r>
              <a:rPr lang="en-US" dirty="0" smtClean="0"/>
              <a:t>Straw Poll #1</a:t>
            </a:r>
            <a:endParaRPr lang="en-US" dirty="0"/>
          </a:p>
        </p:txBody>
      </p:sp>
      <p:sp>
        <p:nvSpPr>
          <p:cNvPr id="7" name="内容占位符 1"/>
          <p:cNvSpPr>
            <a:spLocks noGrp="1"/>
          </p:cNvSpPr>
          <p:nvPr>
            <p:ph idx="1"/>
          </p:nvPr>
        </p:nvSpPr>
        <p:spPr>
          <a:xfrm>
            <a:off x="685800" y="1981200"/>
            <a:ext cx="8153400" cy="4114800"/>
          </a:xfrm>
        </p:spPr>
        <p:txBody>
          <a:bodyPr/>
          <a:lstStyle/>
          <a:p>
            <a:pPr algn="just"/>
            <a:r>
              <a:rPr lang="en-US" altLang="zh-CN" sz="2000" dirty="0"/>
              <a:t>Do you agree to add the following text in the </a:t>
            </a:r>
            <a:r>
              <a:rPr lang="en-US" altLang="zh-CN" sz="2000" dirty="0" err="1"/>
              <a:t>TGbe</a:t>
            </a:r>
            <a:r>
              <a:rPr lang="en-US" altLang="zh-CN" sz="2000" dirty="0"/>
              <a:t> SFD:</a:t>
            </a:r>
          </a:p>
          <a:p>
            <a:pPr lvl="1" algn="just"/>
            <a:r>
              <a:rPr lang="en-GB" altLang="zh-CN" sz="1800" dirty="0"/>
              <a:t>The bitmap indication for an 20/40 MHz OFDMA </a:t>
            </a:r>
            <a:r>
              <a:rPr lang="en-GB" altLang="zh-CN" sz="1800" dirty="0" smtClean="0"/>
              <a:t>transmission </a:t>
            </a:r>
            <a:r>
              <a:rPr lang="en-US" altLang="zh-CN" sz="1800" dirty="0" smtClean="0"/>
              <a:t>is 1111.</a:t>
            </a:r>
          </a:p>
          <a:p>
            <a:pPr lvl="2" algn="just"/>
            <a:r>
              <a:rPr lang="en-US" altLang="zh-CN" sz="1600" dirty="0" smtClean="0"/>
              <a:t>BW is set to 0 or 1, indicating 20 or 40MHz</a:t>
            </a:r>
          </a:p>
          <a:p>
            <a:pPr lvl="2" algn="just"/>
            <a:r>
              <a:rPr lang="en-US" altLang="zh-CN" sz="1600" dirty="0"/>
              <a:t>PPDU Type And Compression </a:t>
            </a:r>
            <a:r>
              <a:rPr lang="en-US" altLang="zh-CN" sz="1600" dirty="0" smtClean="0"/>
              <a:t>Mode is set to 0, indicating DL OFDMA PPDU</a:t>
            </a:r>
          </a:p>
          <a:p>
            <a:pPr lvl="1" algn="just"/>
            <a:endParaRPr lang="en-US" altLang="zh-CN" sz="1800" dirty="0"/>
          </a:p>
          <a:p>
            <a:pPr marL="0" indent="0">
              <a:buNone/>
            </a:pPr>
            <a:endParaRPr lang="en-US" sz="2000" dirty="0" smtClean="0"/>
          </a:p>
          <a:p>
            <a:pPr marL="0" indent="0">
              <a:buNone/>
            </a:pPr>
            <a:endParaRPr lang="en-US" sz="2000" dirty="0" smtClean="0"/>
          </a:p>
        </p:txBody>
      </p:sp>
    </p:spTree>
    <p:extLst>
      <p:ext uri="{BB962C8B-B14F-4D97-AF65-F5344CB8AC3E}">
        <p14:creationId xmlns:p14="http://schemas.microsoft.com/office/powerpoint/2010/main" val="40781508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85800" y="1447800"/>
            <a:ext cx="7772400" cy="4114800"/>
          </a:xfrm>
        </p:spPr>
        <p:txBody>
          <a:bodyPr/>
          <a:lstStyle/>
          <a:p>
            <a:pPr marL="533400" indent="-355600" defTabSz="622300">
              <a:spcBef>
                <a:spcPts val="0"/>
              </a:spcBef>
              <a:spcAft>
                <a:spcPts val="0"/>
              </a:spcAft>
              <a:buFont typeface="+mj-lt"/>
              <a:buAutoNum type="arabicPeriod"/>
            </a:pPr>
            <a:r>
              <a:rPr lang="en-US" altLang="zh-CN" sz="1800" b="0" dirty="0" smtClean="0"/>
              <a:t>11-20-1935-03-00be-compendium-of-straw-polls-and-potential-changes-to-the-specification-framework-document-part-2, Edward Au (Huawei)</a:t>
            </a:r>
          </a:p>
          <a:p>
            <a:pPr marL="533400" indent="-355600" defTabSz="622300">
              <a:spcBef>
                <a:spcPts val="0"/>
              </a:spcBef>
              <a:spcAft>
                <a:spcPts val="0"/>
              </a:spcAft>
              <a:buFont typeface="+mj-lt"/>
              <a:buAutoNum type="arabicPeriod"/>
            </a:pPr>
            <a:r>
              <a:rPr lang="en-US" altLang="zh-CN" sz="1800" b="0" dirty="0" smtClean="0"/>
              <a:t>P802.11be D0.2</a:t>
            </a:r>
          </a:p>
          <a:p>
            <a:pPr marL="533400" indent="-355600" defTabSz="622300">
              <a:spcBef>
                <a:spcPts val="0"/>
              </a:spcBef>
              <a:spcAft>
                <a:spcPts val="0"/>
              </a:spcAft>
            </a:pPr>
            <a:endParaRPr lang="zh-CN" altLang="en-US" sz="1800" b="0" dirty="0"/>
          </a:p>
        </p:txBody>
      </p:sp>
      <p:sp>
        <p:nvSpPr>
          <p:cNvPr id="5" name="Slide Number Placeholder 4"/>
          <p:cNvSpPr>
            <a:spLocks noGrp="1"/>
          </p:cNvSpPr>
          <p:nvPr>
            <p:ph type="sldNum" sz="quarter" idx="12"/>
          </p:nvPr>
        </p:nvSpPr>
        <p:spPr/>
        <p:txBody>
          <a:bodyPr/>
          <a:lstStyle/>
          <a:p>
            <a:r>
              <a:rPr lang="en-US" dirty="0" smtClean="0"/>
              <a:t>Slide </a:t>
            </a:r>
            <a:fld id="{A5ED327D-21C3-674C-981C-8A8BC9E6D25C}" type="slidenum">
              <a:rPr lang="en-US" smtClean="0"/>
              <a:pPr/>
              <a:t>5</a:t>
            </a:fld>
            <a:endParaRPr lang="en-US" dirty="0"/>
          </a:p>
        </p:txBody>
      </p:sp>
      <p:sp>
        <p:nvSpPr>
          <p:cNvPr id="9" name="Rectangle 2"/>
          <p:cNvSpPr txBox="1">
            <a:spLocks noChangeArrowheads="1"/>
          </p:cNvSpPr>
          <p:nvPr/>
        </p:nvSpPr>
        <p:spPr bwMode="auto">
          <a:xfrm>
            <a:off x="609600" y="756239"/>
            <a:ext cx="8001000" cy="5334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a:lstStyle>
          <a:p>
            <a:r>
              <a:rPr lang="en-IE" kern="0" dirty="0" smtClean="0">
                <a:solidFill>
                  <a:schemeClr val="tx1"/>
                </a:solidFill>
              </a:rPr>
              <a:t>References</a:t>
            </a:r>
            <a:endParaRPr lang="en-US" kern="0" dirty="0">
              <a:solidFill>
                <a:schemeClr val="tx1"/>
              </a:solidFill>
            </a:endParaRPr>
          </a:p>
        </p:txBody>
      </p:sp>
    </p:spTree>
    <p:extLst>
      <p:ext uri="{BB962C8B-B14F-4D97-AF65-F5344CB8AC3E}">
        <p14:creationId xmlns:p14="http://schemas.microsoft.com/office/powerpoint/2010/main" val="4104503873"/>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802-11-Submission.pot</Template>
  <TotalTime>89006</TotalTime>
  <Words>394</Words>
  <Application>Microsoft Office PowerPoint</Application>
  <PresentationFormat>全屏显示(4:3)</PresentationFormat>
  <Paragraphs>51</Paragraphs>
  <Slides>5</Slides>
  <Notes>2</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5</vt:i4>
      </vt:variant>
    </vt:vector>
  </HeadingPairs>
  <TitlesOfParts>
    <vt:vector size="10" baseType="lpstr">
      <vt:lpstr>ＭＳ Ｐゴシック</vt:lpstr>
      <vt:lpstr>宋体</vt:lpstr>
      <vt:lpstr>Arial</vt:lpstr>
      <vt:lpstr>Times New Roman</vt:lpstr>
      <vt:lpstr>802-11-Submission</vt:lpstr>
      <vt:lpstr>Preamble Puncture Bitmap Indication for 20 and 40 MHz OFDMA Transmission</vt:lpstr>
      <vt:lpstr>Background</vt:lpstr>
      <vt:lpstr>Bitmap indication for 20/40 MHz OFDMA transmission</vt:lpstr>
      <vt:lpstr>Straw Poll #1</vt:lpstr>
      <vt:lpstr>PowerPoint 演示文稿</vt:lpstr>
    </vt:vector>
  </TitlesOfParts>
  <Company>Huawei Technologies</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Full Duplex in EHT</dc:title>
  <dc:creator>Mengshi Hu</dc:creator>
  <cp:lastModifiedBy>Yujian (Ross Yu)</cp:lastModifiedBy>
  <cp:revision>1434</cp:revision>
  <cp:lastPrinted>1998-02-10T13:28:06Z</cp:lastPrinted>
  <dcterms:created xsi:type="dcterms:W3CDTF">2013-11-12T18:41:50Z</dcterms:created>
  <dcterms:modified xsi:type="dcterms:W3CDTF">2020-12-23T06:58:54Z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(1)O48q+nWDiKNAVXoAwq58w6onvO4eaK+wzpVW8jJCkaAk5P9kKngByeTmJxmoV2pCi42L9Tdp_x000d_
SdaonAmUIS8vKo/eqcHwCuE1YjVPXt4H6YHsSuVJYzAQCkNZjIaFaF2CAfHMCVDwVEjuHrGa_x000d_
v9XKxleKuDbPp4L/H3+OgJ2liFm+Un0d5QoNNoAKdv3/4Lf3KJItI74i5cTCkBD8XLCg4g==</vt:lpwstr>
  </property>
  <property fmtid="{D5CDD505-2E9C-101B-9397-08002B2CF9AE}" pid="3" name="_2015_ms_pID_725343">
    <vt:lpwstr>(3)AzPJPMMX+Nwn3bq5jCOfdXdyLva0rjUO77HmL3DijHlereUMkzZ6foKsnqR73YvipUnZns4t
WrfDzJOvNEym9ZxQHJ/wlBajCe4w9mcbXdJAf/7/X0noBjGj5bJEYaw8eexXU3X/5liCT6Gy
qBFYp/tBBYrDgoEV4Ivxn4HEzGYyVc8dUff8TFn0daUX+Bwt/5tFIuScLJ+SoUtCdRa+pXSg
MXttj6xPQcgnoz4suZ</vt:lpwstr>
  </property>
  <property fmtid="{D5CDD505-2E9C-101B-9397-08002B2CF9AE}" pid="4" name="_2015_ms_pID_7253431">
    <vt:lpwstr>f0mCUS1OR/qS4O/qXip0NLJNMdMOTkmTRpicbG94y6VNoxHzudtrYv
b9OwYqdq5wgjy79YfYxvPsSWsXEu3rzlCKBw8V1vFJRQObLsiQQ0l5iBPcyj6KX1+MKrP1+p
bi6YibnNcHSNO412Ls7sgk5iVIgenswRLChwBfyCgadzmq401g7SqLVCXfukqQ7sZofnO6KQ
xA55tzbpSSYp9ndpX+lfe/TKy2oYTiBx9KDP</vt:lpwstr>
  </property>
  <property fmtid="{D5CDD505-2E9C-101B-9397-08002B2CF9AE}" pid="5" name="_2015_ms_pID_7253432">
    <vt:lpwstr>+JSKnMCsD/hI6MBmjHG4xiA=</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1575852556</vt:lpwstr>
  </property>
</Properties>
</file>