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133"/>
  </p:notesMasterIdLst>
  <p:handoutMasterIdLst>
    <p:handoutMasterId r:id="rId134"/>
  </p:handoutMasterIdLst>
  <p:sldIdLst>
    <p:sldId id="256" r:id="rId5"/>
    <p:sldId id="257" r:id="rId6"/>
    <p:sldId id="506" r:id="rId7"/>
    <p:sldId id="507" r:id="rId8"/>
    <p:sldId id="508" r:id="rId9"/>
    <p:sldId id="509" r:id="rId10"/>
    <p:sldId id="510" r:id="rId11"/>
    <p:sldId id="512" r:id="rId12"/>
    <p:sldId id="514" r:id="rId13"/>
    <p:sldId id="513" r:id="rId14"/>
    <p:sldId id="511" r:id="rId15"/>
    <p:sldId id="515" r:id="rId16"/>
    <p:sldId id="517" r:id="rId17"/>
    <p:sldId id="519" r:id="rId18"/>
    <p:sldId id="526" r:id="rId19"/>
    <p:sldId id="520" r:id="rId20"/>
    <p:sldId id="521" r:id="rId21"/>
    <p:sldId id="524" r:id="rId22"/>
    <p:sldId id="522" r:id="rId23"/>
    <p:sldId id="523" r:id="rId24"/>
    <p:sldId id="533" r:id="rId25"/>
    <p:sldId id="527" r:id="rId26"/>
    <p:sldId id="528" r:id="rId27"/>
    <p:sldId id="531" r:id="rId28"/>
    <p:sldId id="530" r:id="rId29"/>
    <p:sldId id="534" r:id="rId30"/>
    <p:sldId id="536" r:id="rId31"/>
    <p:sldId id="535" r:id="rId32"/>
    <p:sldId id="532" r:id="rId33"/>
    <p:sldId id="525" r:id="rId34"/>
    <p:sldId id="537" r:id="rId35"/>
    <p:sldId id="538" r:id="rId36"/>
    <p:sldId id="539" r:id="rId37"/>
    <p:sldId id="543" r:id="rId38"/>
    <p:sldId id="544" r:id="rId39"/>
    <p:sldId id="545" r:id="rId40"/>
    <p:sldId id="540" r:id="rId41"/>
    <p:sldId id="542" r:id="rId42"/>
    <p:sldId id="541" r:id="rId43"/>
    <p:sldId id="548" r:id="rId44"/>
    <p:sldId id="546" r:id="rId45"/>
    <p:sldId id="552" r:id="rId46"/>
    <p:sldId id="550" r:id="rId47"/>
    <p:sldId id="553" r:id="rId48"/>
    <p:sldId id="560" r:id="rId49"/>
    <p:sldId id="561" r:id="rId50"/>
    <p:sldId id="562" r:id="rId51"/>
    <p:sldId id="563" r:id="rId52"/>
    <p:sldId id="564" r:id="rId53"/>
    <p:sldId id="569" r:id="rId54"/>
    <p:sldId id="557" r:id="rId55"/>
    <p:sldId id="565" r:id="rId56"/>
    <p:sldId id="566" r:id="rId57"/>
    <p:sldId id="558" r:id="rId58"/>
    <p:sldId id="559" r:id="rId59"/>
    <p:sldId id="567" r:id="rId60"/>
    <p:sldId id="570" r:id="rId61"/>
    <p:sldId id="579" r:id="rId62"/>
    <p:sldId id="583" r:id="rId63"/>
    <p:sldId id="584" r:id="rId64"/>
    <p:sldId id="585" r:id="rId65"/>
    <p:sldId id="588" r:id="rId66"/>
    <p:sldId id="590" r:id="rId67"/>
    <p:sldId id="591" r:id="rId68"/>
    <p:sldId id="592" r:id="rId69"/>
    <p:sldId id="593" r:id="rId70"/>
    <p:sldId id="594" r:id="rId71"/>
    <p:sldId id="572" r:id="rId72"/>
    <p:sldId id="573" r:id="rId73"/>
    <p:sldId id="568" r:id="rId74"/>
    <p:sldId id="595" r:id="rId75"/>
    <p:sldId id="596" r:id="rId76"/>
    <p:sldId id="580" r:id="rId77"/>
    <p:sldId id="581" r:id="rId78"/>
    <p:sldId id="599" r:id="rId79"/>
    <p:sldId id="600" r:id="rId80"/>
    <p:sldId id="601" r:id="rId81"/>
    <p:sldId id="602" r:id="rId82"/>
    <p:sldId id="603" r:id="rId83"/>
    <p:sldId id="597" r:id="rId84"/>
    <p:sldId id="605" r:id="rId85"/>
    <p:sldId id="611" r:id="rId86"/>
    <p:sldId id="606" r:id="rId87"/>
    <p:sldId id="608" r:id="rId88"/>
    <p:sldId id="609" r:id="rId89"/>
    <p:sldId id="612" r:id="rId90"/>
    <p:sldId id="610" r:id="rId91"/>
    <p:sldId id="622" r:id="rId92"/>
    <p:sldId id="613" r:id="rId93"/>
    <p:sldId id="625" r:id="rId94"/>
    <p:sldId id="614" r:id="rId95"/>
    <p:sldId id="615" r:id="rId96"/>
    <p:sldId id="616" r:id="rId97"/>
    <p:sldId id="621" r:id="rId98"/>
    <p:sldId id="617" r:id="rId99"/>
    <p:sldId id="620" r:id="rId100"/>
    <p:sldId id="626" r:id="rId101"/>
    <p:sldId id="628" r:id="rId102"/>
    <p:sldId id="624" r:id="rId103"/>
    <p:sldId id="631" r:id="rId104"/>
    <p:sldId id="632" r:id="rId105"/>
    <p:sldId id="630" r:id="rId106"/>
    <p:sldId id="629" r:id="rId107"/>
    <p:sldId id="633" r:id="rId108"/>
    <p:sldId id="636" r:id="rId109"/>
    <p:sldId id="635" r:id="rId110"/>
    <p:sldId id="640" r:id="rId111"/>
    <p:sldId id="637" r:id="rId112"/>
    <p:sldId id="638" r:id="rId113"/>
    <p:sldId id="639" r:id="rId114"/>
    <p:sldId id="641" r:id="rId115"/>
    <p:sldId id="642" r:id="rId116"/>
    <p:sldId id="643" r:id="rId117"/>
    <p:sldId id="644" r:id="rId118"/>
    <p:sldId id="645" r:id="rId119"/>
    <p:sldId id="647" r:id="rId120"/>
    <p:sldId id="648" r:id="rId121"/>
    <p:sldId id="660" r:id="rId122"/>
    <p:sldId id="649" r:id="rId123"/>
    <p:sldId id="653" r:id="rId124"/>
    <p:sldId id="657" r:id="rId125"/>
    <p:sldId id="650" r:id="rId126"/>
    <p:sldId id="654" r:id="rId127"/>
    <p:sldId id="656" r:id="rId128"/>
    <p:sldId id="658" r:id="rId129"/>
    <p:sldId id="651" r:id="rId130"/>
    <p:sldId id="659" r:id="rId131"/>
    <p:sldId id="655" r:id="rId132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220E2B-0374-4425-90CC-06DD5B205D51}" v="8" dt="2021-09-10T00:01:20.63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041" autoAdjust="0"/>
    <p:restoredTop sz="94660"/>
  </p:normalViewPr>
  <p:slideViewPr>
    <p:cSldViewPr>
      <p:cViewPr varScale="1">
        <p:scale>
          <a:sx n="114" d="100"/>
          <a:sy n="114" d="100"/>
        </p:scale>
        <p:origin x="1092" y="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5580"/>
    </p:cViewPr>
  </p:sorterViewPr>
  <p:notesViewPr>
    <p:cSldViewPr>
      <p:cViewPr varScale="1">
        <p:scale>
          <a:sx n="85" d="100"/>
          <a:sy n="85" d="100"/>
        </p:scale>
        <p:origin x="3870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3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63" Type="http://schemas.openxmlformats.org/officeDocument/2006/relationships/slide" Target="slides/slide59.xml"/><Relationship Id="rId84" Type="http://schemas.openxmlformats.org/officeDocument/2006/relationships/slide" Target="slides/slide80.xml"/><Relationship Id="rId138" Type="http://schemas.openxmlformats.org/officeDocument/2006/relationships/tableStyles" Target="tableStyles.xml"/><Relationship Id="rId16" Type="http://schemas.openxmlformats.org/officeDocument/2006/relationships/slide" Target="slides/slide12.xml"/><Relationship Id="rId107" Type="http://schemas.openxmlformats.org/officeDocument/2006/relationships/slide" Target="slides/slide103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102" Type="http://schemas.openxmlformats.org/officeDocument/2006/relationships/slide" Target="slides/slide98.xml"/><Relationship Id="rId123" Type="http://schemas.openxmlformats.org/officeDocument/2006/relationships/slide" Target="slides/slide119.xml"/><Relationship Id="rId128" Type="http://schemas.openxmlformats.org/officeDocument/2006/relationships/slide" Target="slides/slide124.xml"/><Relationship Id="rId5" Type="http://schemas.openxmlformats.org/officeDocument/2006/relationships/slide" Target="slides/slide1.xml"/><Relationship Id="rId90" Type="http://schemas.openxmlformats.org/officeDocument/2006/relationships/slide" Target="slides/slide86.xml"/><Relationship Id="rId95" Type="http://schemas.openxmlformats.org/officeDocument/2006/relationships/slide" Target="slides/slide91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113" Type="http://schemas.openxmlformats.org/officeDocument/2006/relationships/slide" Target="slides/slide109.xml"/><Relationship Id="rId118" Type="http://schemas.openxmlformats.org/officeDocument/2006/relationships/slide" Target="slides/slide114.xml"/><Relationship Id="rId134" Type="http://schemas.openxmlformats.org/officeDocument/2006/relationships/handoutMaster" Target="handoutMasters/handoutMaster1.xml"/><Relationship Id="rId139" Type="http://schemas.microsoft.com/office/2016/11/relationships/changesInfo" Target="changesInfos/changesInfo1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59" Type="http://schemas.openxmlformats.org/officeDocument/2006/relationships/slide" Target="slides/slide55.xml"/><Relationship Id="rId103" Type="http://schemas.openxmlformats.org/officeDocument/2006/relationships/slide" Target="slides/slide99.xml"/><Relationship Id="rId108" Type="http://schemas.openxmlformats.org/officeDocument/2006/relationships/slide" Target="slides/slide104.xml"/><Relationship Id="rId124" Type="http://schemas.openxmlformats.org/officeDocument/2006/relationships/slide" Target="slides/slide120.xml"/><Relationship Id="rId129" Type="http://schemas.openxmlformats.org/officeDocument/2006/relationships/slide" Target="slides/slide125.xml"/><Relationship Id="rId54" Type="http://schemas.openxmlformats.org/officeDocument/2006/relationships/slide" Target="slides/slide50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91" Type="http://schemas.openxmlformats.org/officeDocument/2006/relationships/slide" Target="slides/slide87.xml"/><Relationship Id="rId96" Type="http://schemas.openxmlformats.org/officeDocument/2006/relationships/slide" Target="slides/slide92.xml"/><Relationship Id="rId14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49" Type="http://schemas.openxmlformats.org/officeDocument/2006/relationships/slide" Target="slides/slide45.xml"/><Relationship Id="rId114" Type="http://schemas.openxmlformats.org/officeDocument/2006/relationships/slide" Target="slides/slide110.xml"/><Relationship Id="rId119" Type="http://schemas.openxmlformats.org/officeDocument/2006/relationships/slide" Target="slides/slide115.xml"/><Relationship Id="rId44" Type="http://schemas.openxmlformats.org/officeDocument/2006/relationships/slide" Target="slides/slide40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130" Type="http://schemas.openxmlformats.org/officeDocument/2006/relationships/slide" Target="slides/slide126.xml"/><Relationship Id="rId135" Type="http://schemas.openxmlformats.org/officeDocument/2006/relationships/presProps" Target="presProps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109" Type="http://schemas.openxmlformats.org/officeDocument/2006/relationships/slide" Target="slides/slide10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97" Type="http://schemas.openxmlformats.org/officeDocument/2006/relationships/slide" Target="slides/slide93.xml"/><Relationship Id="rId104" Type="http://schemas.openxmlformats.org/officeDocument/2006/relationships/slide" Target="slides/slide100.xml"/><Relationship Id="rId120" Type="http://schemas.openxmlformats.org/officeDocument/2006/relationships/slide" Target="slides/slide116.xml"/><Relationship Id="rId125" Type="http://schemas.openxmlformats.org/officeDocument/2006/relationships/slide" Target="slides/slide121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slide" Target="slides/slide88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slide" Target="slides/slide83.xml"/><Relationship Id="rId110" Type="http://schemas.openxmlformats.org/officeDocument/2006/relationships/slide" Target="slides/slide106.xml"/><Relationship Id="rId115" Type="http://schemas.openxmlformats.org/officeDocument/2006/relationships/slide" Target="slides/slide111.xml"/><Relationship Id="rId131" Type="http://schemas.openxmlformats.org/officeDocument/2006/relationships/slide" Target="slides/slide127.xml"/><Relationship Id="rId136" Type="http://schemas.openxmlformats.org/officeDocument/2006/relationships/viewProps" Target="viewProps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56" Type="http://schemas.openxmlformats.org/officeDocument/2006/relationships/slide" Target="slides/slide52.xml"/><Relationship Id="rId77" Type="http://schemas.openxmlformats.org/officeDocument/2006/relationships/slide" Target="slides/slide73.xml"/><Relationship Id="rId100" Type="http://schemas.openxmlformats.org/officeDocument/2006/relationships/slide" Target="slides/slide96.xml"/><Relationship Id="rId105" Type="http://schemas.openxmlformats.org/officeDocument/2006/relationships/slide" Target="slides/slide101.xml"/><Relationship Id="rId126" Type="http://schemas.openxmlformats.org/officeDocument/2006/relationships/slide" Target="slides/slide122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93" Type="http://schemas.openxmlformats.org/officeDocument/2006/relationships/slide" Target="slides/slide89.xml"/><Relationship Id="rId98" Type="http://schemas.openxmlformats.org/officeDocument/2006/relationships/slide" Target="slides/slide94.xml"/><Relationship Id="rId121" Type="http://schemas.openxmlformats.org/officeDocument/2006/relationships/slide" Target="slides/slide117.xml"/><Relationship Id="rId3" Type="http://schemas.openxmlformats.org/officeDocument/2006/relationships/customXml" Target="../customXml/item3.xml"/><Relationship Id="rId25" Type="http://schemas.openxmlformats.org/officeDocument/2006/relationships/slide" Target="slides/slide21.xml"/><Relationship Id="rId46" Type="http://schemas.openxmlformats.org/officeDocument/2006/relationships/slide" Target="slides/slide42.xml"/><Relationship Id="rId67" Type="http://schemas.openxmlformats.org/officeDocument/2006/relationships/slide" Target="slides/slide63.xml"/><Relationship Id="rId116" Type="http://schemas.openxmlformats.org/officeDocument/2006/relationships/slide" Target="slides/slide112.xml"/><Relationship Id="rId137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62" Type="http://schemas.openxmlformats.org/officeDocument/2006/relationships/slide" Target="slides/slide58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111" Type="http://schemas.openxmlformats.org/officeDocument/2006/relationships/slide" Target="slides/slide107.xml"/><Relationship Id="rId132" Type="http://schemas.openxmlformats.org/officeDocument/2006/relationships/slide" Target="slides/slide128.xml"/><Relationship Id="rId15" Type="http://schemas.openxmlformats.org/officeDocument/2006/relationships/slide" Target="slides/slide11.xml"/><Relationship Id="rId36" Type="http://schemas.openxmlformats.org/officeDocument/2006/relationships/slide" Target="slides/slide32.xml"/><Relationship Id="rId57" Type="http://schemas.openxmlformats.org/officeDocument/2006/relationships/slide" Target="slides/slide53.xml"/><Relationship Id="rId106" Type="http://schemas.openxmlformats.org/officeDocument/2006/relationships/slide" Target="slides/slide102.xml"/><Relationship Id="rId127" Type="http://schemas.openxmlformats.org/officeDocument/2006/relationships/slide" Target="slides/slide12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52" Type="http://schemas.openxmlformats.org/officeDocument/2006/relationships/slide" Target="slides/slide48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94" Type="http://schemas.openxmlformats.org/officeDocument/2006/relationships/slide" Target="slides/slide90.xml"/><Relationship Id="rId99" Type="http://schemas.openxmlformats.org/officeDocument/2006/relationships/slide" Target="slides/slide95.xml"/><Relationship Id="rId101" Type="http://schemas.openxmlformats.org/officeDocument/2006/relationships/slide" Target="slides/slide97.xml"/><Relationship Id="rId122" Type="http://schemas.openxmlformats.org/officeDocument/2006/relationships/slide" Target="slides/slide118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47" Type="http://schemas.openxmlformats.org/officeDocument/2006/relationships/slide" Target="slides/slide43.xml"/><Relationship Id="rId68" Type="http://schemas.openxmlformats.org/officeDocument/2006/relationships/slide" Target="slides/slide64.xml"/><Relationship Id="rId89" Type="http://schemas.openxmlformats.org/officeDocument/2006/relationships/slide" Target="slides/slide85.xml"/><Relationship Id="rId112" Type="http://schemas.openxmlformats.org/officeDocument/2006/relationships/slide" Target="slides/slide108.xml"/><Relationship Id="rId133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fred Asterjadhi" userId="39de57b9-85c0-4fd1-aaac-8ca2b6560ad0" providerId="ADAL" clId="{81965A44-A7C3-4C7F-A7FE-6FE76FCC2190}"/>
    <pc:docChg chg="modSld modMainMaster">
      <pc:chgData name="Alfred Asterjadhi" userId="39de57b9-85c0-4fd1-aaac-8ca2b6560ad0" providerId="ADAL" clId="{81965A44-A7C3-4C7F-A7FE-6FE76FCC2190}" dt="2021-09-10T15:40:04.949" v="3" actId="207"/>
      <pc:docMkLst>
        <pc:docMk/>
      </pc:docMkLst>
      <pc:sldChg chg="modSp mod">
        <pc:chgData name="Alfred Asterjadhi" userId="39de57b9-85c0-4fd1-aaac-8ca2b6560ad0" providerId="ADAL" clId="{81965A44-A7C3-4C7F-A7FE-6FE76FCC2190}" dt="2021-09-10T15:40:04.949" v="3" actId="207"/>
        <pc:sldMkLst>
          <pc:docMk/>
          <pc:sldMk cId="1875877806" sldId="653"/>
        </pc:sldMkLst>
        <pc:spChg chg="mod">
          <ac:chgData name="Alfred Asterjadhi" userId="39de57b9-85c0-4fd1-aaac-8ca2b6560ad0" providerId="ADAL" clId="{81965A44-A7C3-4C7F-A7FE-6FE76FCC2190}" dt="2021-09-10T15:40:04.949" v="3" actId="207"/>
          <ac:spMkLst>
            <pc:docMk/>
            <pc:sldMk cId="1875877806" sldId="653"/>
            <ac:spMk id="10" creationId="{99A414B4-2CCE-47B7-A036-CF3630BA2538}"/>
          </ac:spMkLst>
        </pc:spChg>
      </pc:sldChg>
      <pc:sldMasterChg chg="modSp mod">
        <pc:chgData name="Alfred Asterjadhi" userId="39de57b9-85c0-4fd1-aaac-8ca2b6560ad0" providerId="ADAL" clId="{81965A44-A7C3-4C7F-A7FE-6FE76FCC2190}" dt="2021-09-10T15:39:25.241" v="1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81965A44-A7C3-4C7F-A7FE-6FE76FCC2190}" dt="2021-09-10T15:39:25.241" v="1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75220E2B-0374-4425-90CC-06DD5B205D51}"/>
    <pc:docChg chg="undo custSel addSld modSld">
      <pc:chgData name="Alfred Asterjadhi" userId="39de57b9-85c0-4fd1-aaac-8ca2b6560ad0" providerId="ADAL" clId="{75220E2B-0374-4425-90CC-06DD5B205D51}" dt="2021-09-10T00:39:34.406" v="253" actId="207"/>
      <pc:docMkLst>
        <pc:docMk/>
      </pc:docMkLst>
      <pc:sldChg chg="modSp mod">
        <pc:chgData name="Alfred Asterjadhi" userId="39de57b9-85c0-4fd1-aaac-8ca2b6560ad0" providerId="ADAL" clId="{75220E2B-0374-4425-90CC-06DD5B205D51}" dt="2021-09-09T23:43:53.181" v="0" actId="207"/>
        <pc:sldMkLst>
          <pc:docMk/>
          <pc:sldMk cId="3954413091" sldId="648"/>
        </pc:sldMkLst>
        <pc:spChg chg="mod">
          <ac:chgData name="Alfred Asterjadhi" userId="39de57b9-85c0-4fd1-aaac-8ca2b6560ad0" providerId="ADAL" clId="{75220E2B-0374-4425-90CC-06DD5B205D51}" dt="2021-09-09T23:43:53.181" v="0" actId="207"/>
          <ac:spMkLst>
            <pc:docMk/>
            <pc:sldMk cId="3954413091" sldId="648"/>
            <ac:spMk id="7" creationId="{3126AA10-DC1C-4E34-80DA-B427588F2BD9}"/>
          </ac:spMkLst>
        </pc:spChg>
      </pc:sldChg>
      <pc:sldChg chg="modSp mod">
        <pc:chgData name="Alfred Asterjadhi" userId="39de57b9-85c0-4fd1-aaac-8ca2b6560ad0" providerId="ADAL" clId="{75220E2B-0374-4425-90CC-06DD5B205D51}" dt="2021-09-10T00:17:20.345" v="242"/>
        <pc:sldMkLst>
          <pc:docMk/>
          <pc:sldMk cId="2983386957" sldId="649"/>
        </pc:sldMkLst>
        <pc:spChg chg="mod">
          <ac:chgData name="Alfred Asterjadhi" userId="39de57b9-85c0-4fd1-aaac-8ca2b6560ad0" providerId="ADAL" clId="{75220E2B-0374-4425-90CC-06DD5B205D51}" dt="2021-09-10T00:17:20.345" v="242"/>
          <ac:spMkLst>
            <pc:docMk/>
            <pc:sldMk cId="2983386957" sldId="649"/>
            <ac:spMk id="6" creationId="{B63EF7E7-1362-4206-B209-115D49A6AA5A}"/>
          </ac:spMkLst>
        </pc:spChg>
      </pc:sldChg>
      <pc:sldChg chg="modSp mod">
        <pc:chgData name="Alfred Asterjadhi" userId="39de57b9-85c0-4fd1-aaac-8ca2b6560ad0" providerId="ADAL" clId="{75220E2B-0374-4425-90CC-06DD5B205D51}" dt="2021-09-10T00:17:27.583" v="245"/>
        <pc:sldMkLst>
          <pc:docMk/>
          <pc:sldMk cId="2376158859" sldId="650"/>
        </pc:sldMkLst>
        <pc:spChg chg="mod">
          <ac:chgData name="Alfred Asterjadhi" userId="39de57b9-85c0-4fd1-aaac-8ca2b6560ad0" providerId="ADAL" clId="{75220E2B-0374-4425-90CC-06DD5B205D51}" dt="2021-09-10T00:17:27.583" v="245"/>
          <ac:spMkLst>
            <pc:docMk/>
            <pc:sldMk cId="2376158859" sldId="650"/>
            <ac:spMk id="6" creationId="{B63EF7E7-1362-4206-B209-115D49A6AA5A}"/>
          </ac:spMkLst>
        </pc:spChg>
      </pc:sldChg>
      <pc:sldChg chg="modSp mod">
        <pc:chgData name="Alfred Asterjadhi" userId="39de57b9-85c0-4fd1-aaac-8ca2b6560ad0" providerId="ADAL" clId="{75220E2B-0374-4425-90CC-06DD5B205D51}" dt="2021-09-10T00:17:35.633" v="249"/>
        <pc:sldMkLst>
          <pc:docMk/>
          <pc:sldMk cId="1918906618" sldId="651"/>
        </pc:sldMkLst>
        <pc:spChg chg="mod">
          <ac:chgData name="Alfred Asterjadhi" userId="39de57b9-85c0-4fd1-aaac-8ca2b6560ad0" providerId="ADAL" clId="{75220E2B-0374-4425-90CC-06DD5B205D51}" dt="2021-09-10T00:17:35.633" v="249"/>
          <ac:spMkLst>
            <pc:docMk/>
            <pc:sldMk cId="1918906618" sldId="651"/>
            <ac:spMk id="6" creationId="{B63EF7E7-1362-4206-B209-115D49A6AA5A}"/>
          </ac:spMkLst>
        </pc:spChg>
        <pc:spChg chg="mod">
          <ac:chgData name="Alfred Asterjadhi" userId="39de57b9-85c0-4fd1-aaac-8ca2b6560ad0" providerId="ADAL" clId="{75220E2B-0374-4425-90CC-06DD5B205D51}" dt="2021-09-10T00:06:22.642" v="241" actId="115"/>
          <ac:spMkLst>
            <pc:docMk/>
            <pc:sldMk cId="1918906618" sldId="651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75220E2B-0374-4425-90CC-06DD5B205D51}" dt="2021-09-10T00:39:34.406" v="253" actId="207"/>
        <pc:sldMkLst>
          <pc:docMk/>
          <pc:sldMk cId="1875877806" sldId="653"/>
        </pc:sldMkLst>
        <pc:spChg chg="mod">
          <ac:chgData name="Alfred Asterjadhi" userId="39de57b9-85c0-4fd1-aaac-8ca2b6560ad0" providerId="ADAL" clId="{75220E2B-0374-4425-90CC-06DD5B205D51}" dt="2021-09-10T00:17:22.351" v="243"/>
          <ac:spMkLst>
            <pc:docMk/>
            <pc:sldMk cId="1875877806" sldId="653"/>
            <ac:spMk id="6" creationId="{B63EF7E7-1362-4206-B209-115D49A6AA5A}"/>
          </ac:spMkLst>
        </pc:spChg>
        <pc:spChg chg="mod">
          <ac:chgData name="Alfred Asterjadhi" userId="39de57b9-85c0-4fd1-aaac-8ca2b6560ad0" providerId="ADAL" clId="{75220E2B-0374-4425-90CC-06DD5B205D51}" dt="2021-09-10T00:39:34.406" v="253" actId="207"/>
          <ac:spMkLst>
            <pc:docMk/>
            <pc:sldMk cId="1875877806" sldId="653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75220E2B-0374-4425-90CC-06DD5B205D51}" dt="2021-09-10T00:17:29.453" v="246"/>
        <pc:sldMkLst>
          <pc:docMk/>
          <pc:sldMk cId="2603048680" sldId="654"/>
        </pc:sldMkLst>
        <pc:spChg chg="mod">
          <ac:chgData name="Alfred Asterjadhi" userId="39de57b9-85c0-4fd1-aaac-8ca2b6560ad0" providerId="ADAL" clId="{75220E2B-0374-4425-90CC-06DD5B205D51}" dt="2021-09-10T00:17:29.453" v="246"/>
          <ac:spMkLst>
            <pc:docMk/>
            <pc:sldMk cId="2603048680" sldId="654"/>
            <ac:spMk id="6" creationId="{B63EF7E7-1362-4206-B209-115D49A6AA5A}"/>
          </ac:spMkLst>
        </pc:spChg>
      </pc:sldChg>
      <pc:sldChg chg="modSp mod">
        <pc:chgData name="Alfred Asterjadhi" userId="39de57b9-85c0-4fd1-aaac-8ca2b6560ad0" providerId="ADAL" clId="{75220E2B-0374-4425-90CC-06DD5B205D51}" dt="2021-09-10T00:17:39.507" v="251"/>
        <pc:sldMkLst>
          <pc:docMk/>
          <pc:sldMk cId="2148223805" sldId="655"/>
        </pc:sldMkLst>
        <pc:spChg chg="mod">
          <ac:chgData name="Alfred Asterjadhi" userId="39de57b9-85c0-4fd1-aaac-8ca2b6560ad0" providerId="ADAL" clId="{75220E2B-0374-4425-90CC-06DD5B205D51}" dt="2021-09-09T23:46:31.620" v="36" actId="20577"/>
          <ac:spMkLst>
            <pc:docMk/>
            <pc:sldMk cId="2148223805" sldId="655"/>
            <ac:spMk id="2" creationId="{12372A2F-8025-42D4-B5ED-6E7667DF00C8}"/>
          </ac:spMkLst>
        </pc:spChg>
        <pc:spChg chg="mod">
          <ac:chgData name="Alfred Asterjadhi" userId="39de57b9-85c0-4fd1-aaac-8ca2b6560ad0" providerId="ADAL" clId="{75220E2B-0374-4425-90CC-06DD5B205D51}" dt="2021-09-10T00:17:39.507" v="251"/>
          <ac:spMkLst>
            <pc:docMk/>
            <pc:sldMk cId="2148223805" sldId="655"/>
            <ac:spMk id="6" creationId="{B63EF7E7-1362-4206-B209-115D49A6AA5A}"/>
          </ac:spMkLst>
        </pc:spChg>
      </pc:sldChg>
      <pc:sldChg chg="modSp mod">
        <pc:chgData name="Alfred Asterjadhi" userId="39de57b9-85c0-4fd1-aaac-8ca2b6560ad0" providerId="ADAL" clId="{75220E2B-0374-4425-90CC-06DD5B205D51}" dt="2021-09-10T00:17:31.364" v="247"/>
        <pc:sldMkLst>
          <pc:docMk/>
          <pc:sldMk cId="872284982" sldId="656"/>
        </pc:sldMkLst>
        <pc:spChg chg="mod">
          <ac:chgData name="Alfred Asterjadhi" userId="39de57b9-85c0-4fd1-aaac-8ca2b6560ad0" providerId="ADAL" clId="{75220E2B-0374-4425-90CC-06DD5B205D51}" dt="2021-09-10T00:17:31.364" v="247"/>
          <ac:spMkLst>
            <pc:docMk/>
            <pc:sldMk cId="872284982" sldId="656"/>
            <ac:spMk id="6" creationId="{B63EF7E7-1362-4206-B209-115D49A6AA5A}"/>
          </ac:spMkLst>
        </pc:spChg>
      </pc:sldChg>
      <pc:sldChg chg="modSp mod">
        <pc:chgData name="Alfred Asterjadhi" userId="39de57b9-85c0-4fd1-aaac-8ca2b6560ad0" providerId="ADAL" clId="{75220E2B-0374-4425-90CC-06DD5B205D51}" dt="2021-09-10T00:17:25.308" v="244"/>
        <pc:sldMkLst>
          <pc:docMk/>
          <pc:sldMk cId="555160158" sldId="657"/>
        </pc:sldMkLst>
        <pc:spChg chg="mod">
          <ac:chgData name="Alfred Asterjadhi" userId="39de57b9-85c0-4fd1-aaac-8ca2b6560ad0" providerId="ADAL" clId="{75220E2B-0374-4425-90CC-06DD5B205D51}" dt="2021-09-10T00:17:25.308" v="244"/>
          <ac:spMkLst>
            <pc:docMk/>
            <pc:sldMk cId="555160158" sldId="657"/>
            <ac:spMk id="6" creationId="{B63EF7E7-1362-4206-B209-115D49A6AA5A}"/>
          </ac:spMkLst>
        </pc:spChg>
      </pc:sldChg>
      <pc:sldChg chg="modSp mod">
        <pc:chgData name="Alfred Asterjadhi" userId="39de57b9-85c0-4fd1-aaac-8ca2b6560ad0" providerId="ADAL" clId="{75220E2B-0374-4425-90CC-06DD5B205D51}" dt="2021-09-10T00:17:33.665" v="248"/>
        <pc:sldMkLst>
          <pc:docMk/>
          <pc:sldMk cId="821075598" sldId="658"/>
        </pc:sldMkLst>
        <pc:spChg chg="mod">
          <ac:chgData name="Alfred Asterjadhi" userId="39de57b9-85c0-4fd1-aaac-8ca2b6560ad0" providerId="ADAL" clId="{75220E2B-0374-4425-90CC-06DD5B205D51}" dt="2021-09-10T00:17:33.665" v="248"/>
          <ac:spMkLst>
            <pc:docMk/>
            <pc:sldMk cId="821075598" sldId="658"/>
            <ac:spMk id="6" creationId="{B63EF7E7-1362-4206-B209-115D49A6AA5A}"/>
          </ac:spMkLst>
        </pc:spChg>
        <pc:spChg chg="mod">
          <ac:chgData name="Alfred Asterjadhi" userId="39de57b9-85c0-4fd1-aaac-8ca2b6560ad0" providerId="ADAL" clId="{75220E2B-0374-4425-90CC-06DD5B205D51}" dt="2021-09-09T23:58:44.052" v="214" actId="404"/>
          <ac:spMkLst>
            <pc:docMk/>
            <pc:sldMk cId="821075598" sldId="658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75220E2B-0374-4425-90CC-06DD5B205D51}" dt="2021-09-10T00:17:37.579" v="250"/>
        <pc:sldMkLst>
          <pc:docMk/>
          <pc:sldMk cId="444533402" sldId="659"/>
        </pc:sldMkLst>
        <pc:spChg chg="mod">
          <ac:chgData name="Alfred Asterjadhi" userId="39de57b9-85c0-4fd1-aaac-8ca2b6560ad0" providerId="ADAL" clId="{75220E2B-0374-4425-90CC-06DD5B205D51}" dt="2021-09-09T23:44:32.996" v="3" actId="20577"/>
          <ac:spMkLst>
            <pc:docMk/>
            <pc:sldMk cId="444533402" sldId="659"/>
            <ac:spMk id="2" creationId="{12372A2F-8025-42D4-B5ED-6E7667DF00C8}"/>
          </ac:spMkLst>
        </pc:spChg>
        <pc:spChg chg="mod">
          <ac:chgData name="Alfred Asterjadhi" userId="39de57b9-85c0-4fd1-aaac-8ca2b6560ad0" providerId="ADAL" clId="{75220E2B-0374-4425-90CC-06DD5B205D51}" dt="2021-09-10T00:17:37.579" v="250"/>
          <ac:spMkLst>
            <pc:docMk/>
            <pc:sldMk cId="444533402" sldId="659"/>
            <ac:spMk id="6" creationId="{B63EF7E7-1362-4206-B209-115D49A6AA5A}"/>
          </ac:spMkLst>
        </pc:spChg>
        <pc:spChg chg="mod">
          <ac:chgData name="Alfred Asterjadhi" userId="39de57b9-85c0-4fd1-aaac-8ca2b6560ad0" providerId="ADAL" clId="{75220E2B-0374-4425-90CC-06DD5B205D51}" dt="2021-09-10T00:01:25.278" v="237" actId="20577"/>
          <ac:spMkLst>
            <pc:docMk/>
            <pc:sldMk cId="444533402" sldId="659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75220E2B-0374-4425-90CC-06DD5B205D51}" dt="2021-09-09T23:54:22.174" v="108" actId="20577"/>
        <pc:sldMkLst>
          <pc:docMk/>
          <pc:sldMk cId="597006981" sldId="660"/>
        </pc:sldMkLst>
        <pc:spChg chg="mod">
          <ac:chgData name="Alfred Asterjadhi" userId="39de57b9-85c0-4fd1-aaac-8ca2b6560ad0" providerId="ADAL" clId="{75220E2B-0374-4425-90CC-06DD5B205D51}" dt="2021-09-09T23:52:33.636" v="70" actId="20577"/>
          <ac:spMkLst>
            <pc:docMk/>
            <pc:sldMk cId="597006981" sldId="660"/>
            <ac:spMk id="4" creationId="{7335E98F-CD54-45CC-B242-37886F48A525}"/>
          </ac:spMkLst>
        </pc:spChg>
        <pc:spChg chg="mod">
          <ac:chgData name="Alfred Asterjadhi" userId="39de57b9-85c0-4fd1-aaac-8ca2b6560ad0" providerId="ADAL" clId="{75220E2B-0374-4425-90CC-06DD5B205D51}" dt="2021-09-09T23:54:22.174" v="108" actId="20577"/>
          <ac:spMkLst>
            <pc:docMk/>
            <pc:sldMk cId="597006981" sldId="660"/>
            <ac:spMk id="8" creationId="{30ECE423-DD38-4A25-AD6E-26DF5AC61863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9/10/2021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July 2021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802.11-20/1982r38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935-10-00be-compendium-of-straw-polls-and-potential-changes-to-the-specification-framework-document-part-2.docx" TargetMode="Externa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057-03-00be-cr-on-36-3-12-8-3-part1.doc" TargetMode="External"/><Relationship Id="rId2" Type="http://schemas.openxmlformats.org/officeDocument/2006/relationships/hyperlink" Target="https://mentor.ieee.org/802.11/dcn/21/11-21-1088-00-00be-cc36-cr-on-36-6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041-00-00be-cc36-cr-on-annex-z.doc" TargetMode="External"/><Relationship Id="rId5" Type="http://schemas.openxmlformats.org/officeDocument/2006/relationships/hyperlink" Target="https://mentor.ieee.org/802.11/dcn/21/11-21-1042-03-00be-cc36-cr-on-spatial-configuration-subfield.doc" TargetMode="External"/><Relationship Id="rId4" Type="http://schemas.openxmlformats.org/officeDocument/2006/relationships/hyperlink" Target="https://mentor.ieee.org/802.11/dcn/21/11-21-1048-00-00be-cc36-cr-on-36-3-12-8-1-general.doc" TargetMode="Externa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21-00-00be-cc36-cr-on-36-3-13-10.docx" TargetMode="External"/><Relationship Id="rId2" Type="http://schemas.openxmlformats.org/officeDocument/2006/relationships/hyperlink" Target="https://mentor.ieee.org/802.11/dcn/21/11-21-1107-01-00be-cc36-cr-on-36-3-5.do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101-01-00be-cc36-cr-for-36-3-12-6-rl-sig.docx" TargetMode="Externa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85-04-00be-cc34-resolution-for-cids-related-to-mlo-ba-procedure.docx" TargetMode="External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971-03-00be-pdt-for-fast-ml-transition.docx" TargetMode="External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72-03-00be-cc36-resolution-for-cids-related-to-mlo-power-save.docx" TargetMode="External"/><Relationship Id="rId2" Type="http://schemas.openxmlformats.org/officeDocument/2006/relationships/hyperlink" Target="https://mentor.ieee.org/802.11/dcn/21/11-21-1172-02-00be-cc36-resolution-for-cids-related-to-mlo-power-sav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180-02-00be-cc36-cr-for-5386.docx" TargetMode="External"/><Relationship Id="rId5" Type="http://schemas.openxmlformats.org/officeDocument/2006/relationships/hyperlink" Target="https://mentor.ieee.org/802.11/dcn/21/11-21-1087-05-00be-cc36-resolution-for-cids-in-clause-35-3-2.docx" TargetMode="External"/><Relationship Id="rId4" Type="http://schemas.openxmlformats.org/officeDocument/2006/relationships/hyperlink" Target="https://mentor.ieee.org/802.11/dcn/21/11-21-1175-04-00be-cc36-resolution-for-cids-related-to-ml-advertisement-part-1.docx" TargetMode="Externa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06-03-00be-cc36-cr-9-4-2-295b-2-mld-capabilities-field.docx" TargetMode="External"/><Relationship Id="rId2" Type="http://schemas.openxmlformats.org/officeDocument/2006/relationships/hyperlink" Target="https://mentor.ieee.org/802.11/dcn/21/11-21-1085-06-00be-cc36-resolution-for-cids-related-to-ml-element-part-1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1223-03-00be-cr-for-wnm-sleep-mode.docx" TargetMode="External"/><Relationship Id="rId4" Type="http://schemas.openxmlformats.org/officeDocument/2006/relationships/hyperlink" Target="https://mentor.ieee.org/802.11/dcn/21/11-21-1132-02-00be-cc-36-cr-for-35-3-3.docx" TargetMode="Externa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099-01-00be-cc36-cr-for-for-36-3-12-3-l-stf.docx" TargetMode="External"/><Relationship Id="rId2" Type="http://schemas.openxmlformats.org/officeDocument/2006/relationships/hyperlink" Target="https://mentor.ieee.org/802.11/dcn/21/11-21-1102-00-00be-cc36-cr-for-36-3-12-5-l-sig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096-01-00be-cc36-cr-for-36-1-4-ppdu-formats.docx" TargetMode="External"/><Relationship Id="rId5" Type="http://schemas.openxmlformats.org/officeDocument/2006/relationships/hyperlink" Target="https://mentor.ieee.org/802.11/dcn/21/11-21-1097-01-00be-cc36-cr-for-36-3-4-eht-ppdu-formats.docx" TargetMode="External"/><Relationship Id="rId4" Type="http://schemas.openxmlformats.org/officeDocument/2006/relationships/hyperlink" Target="https://mentor.ieee.org/802.11/dcn/21/11-21-1098-01-00be-cc36-cr-for-36-3-12-1-introduction.docx" TargetMode="Externa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134-01-00be-cc36-cr-for-pilot.doc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480-03-00be-pdt-phy-s-flatness.docx" TargetMode="External"/><Relationship Id="rId13" Type="http://schemas.openxmlformats.org/officeDocument/2006/relationships/hyperlink" Target="https://mentor.ieee.org/802.11/dcn/21/11-21-0013-02-00be-proposed-draft-text-pdt-phy-receive-specification-general-and-receiver-minimum-input-sensitivity-and-channel-rejection.docx" TargetMode="External"/><Relationship Id="rId3" Type="http://schemas.openxmlformats.org/officeDocument/2006/relationships/hyperlink" Target="https://mentor.ieee.org/802.11/dcn/20/11-20-1957-01-00be-proposed-spec-text-for-eht-mac-and-mlo-intros.docx" TargetMode="External"/><Relationship Id="rId7" Type="http://schemas.openxmlformats.org/officeDocument/2006/relationships/hyperlink" Target="https://mentor.ieee.org/802.11/dcn/20/11-20-1837-05-00be-pdt-phy-rx-procedure.docx" TargetMode="External"/><Relationship Id="rId12" Type="http://schemas.openxmlformats.org/officeDocument/2006/relationships/hyperlink" Target="https://mentor.ieee.org/802.11/dcn/21/11-21-0014-01-00be-proposed-draft-text-pdt-phy-modulation-accuracy.docx" TargetMode="External"/><Relationship Id="rId2" Type="http://schemas.openxmlformats.org/officeDocument/2006/relationships/hyperlink" Target="https://mentor.ieee.org/802.11/dcn/20/11-20-1722-04-00be-mac-pdt-nsep-tbd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0/11-20-1340-06-00be-pdt-phy-packet-extension.docx" TargetMode="External"/><Relationship Id="rId11" Type="http://schemas.openxmlformats.org/officeDocument/2006/relationships/hyperlink" Target="https://mentor.ieee.org/802.11/dcn/21/11-21-0010-01-00be-pdt-phy-preamble-puncture-update.docx" TargetMode="External"/><Relationship Id="rId5" Type="http://schemas.openxmlformats.org/officeDocument/2006/relationships/hyperlink" Target="https://mentor.ieee.org/802.11/dcn/20/11-20-1963-01-00be-resolve-some-phy-tbds-in-d0-2.docx" TargetMode="External"/><Relationship Id="rId10" Type="http://schemas.openxmlformats.org/officeDocument/2006/relationships/hyperlink" Target="https://mentor.ieee.org/802.11/dcn/20/11-20-1826-07-00be-pdt-joint-spatial-stream-and-mimo-protocol.docx" TargetMode="External"/><Relationship Id="rId4" Type="http://schemas.openxmlformats.org/officeDocument/2006/relationships/hyperlink" Target="https://mentor.ieee.org/802.11/dcn/21/11-21-0073-03-00be-pdt-mac-mlo-csa-ecsa-quiet-element.docx" TargetMode="External"/><Relationship Id="rId9" Type="http://schemas.openxmlformats.org/officeDocument/2006/relationships/hyperlink" Target="https://mentor.ieee.org/802.11/dcn/21/11-21-0049-01-00be-pdt-phy-update-to-preamble-u-sig-for-d0-3.docx" TargetMode="External"/><Relationship Id="rId14" Type="http://schemas.openxmlformats.org/officeDocument/2006/relationships/hyperlink" Target="https://mentor.ieee.org/802.11/dcn/21/11-21-0002-02-00be-pdt-phy-eht-preamble-l-stf-l-ltf-l-sig-and-rl-sig-update.docx" TargetMode="Externa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69-02-00be-cc36-cr-for-he-variant-user-info-field.docx" TargetMode="External"/><Relationship Id="rId2" Type="http://schemas.openxmlformats.org/officeDocument/2006/relationships/hyperlink" Target="https://mentor.ieee.org/802.11/dcn/21/11-21-1103-01-00be-cc36-cr-on-9-4-1-67a-d-d101-part1.do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233-03-00be-cc36-cr-on-9-3-1-22-1-1.docx" TargetMode="Externa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093-02-00be-cc36-cr-for-36-3-2-3-null-subcarriers.docx" TargetMode="External"/><Relationship Id="rId2" Type="http://schemas.openxmlformats.org/officeDocument/2006/relationships/hyperlink" Target="https://mentor.ieee.org/802.11/dcn/21/11-21-1159-03-00be-cr-phy-txmask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150-01-00be-cc36-cr-on-36-3-12-8-5.doc" TargetMode="External"/><Relationship Id="rId5" Type="http://schemas.openxmlformats.org/officeDocument/2006/relationships/hyperlink" Target="https://mentor.ieee.org/802.11/dcn/21/11-21-1182-00-00be-cc36-cr-on-spatial-configuration-subfield-part2.doc" TargetMode="External"/><Relationship Id="rId4" Type="http://schemas.openxmlformats.org/officeDocument/2006/relationships/hyperlink" Target="https://mentor.ieee.org/802.11/dcn/21/11-21-1094-00-00be-cc36-cr-for-annex-c.docx" TargetMode="Externa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70-02-00be-cc36-cr-for-transmit-requirements-for-ppdus-sent-in-response-to-a-triggering-frame.docx" TargetMode="External"/><Relationship Id="rId2" Type="http://schemas.openxmlformats.org/officeDocument/2006/relationships/hyperlink" Target="https://mentor.ieee.org/802.11/dcn/21/11-21-1149-00-00be-cc36-cr-on-36-3-12-8-4.doc" TargetMode="External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06-04-00be-cc36-cr-9-4-2-295b-2-mld-capabilities-field.docx" TargetMode="External"/><Relationship Id="rId2" Type="http://schemas.openxmlformats.org/officeDocument/2006/relationships/hyperlink" Target="https://mentor.ieee.org/802.11/dcn/21/11-21-1211-04-00be-cc-36-cr-for-ft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203-02-00be-cc36-cr-35-3-15-4-capability-signaling.docx" TargetMode="External"/><Relationship Id="rId5" Type="http://schemas.openxmlformats.org/officeDocument/2006/relationships/hyperlink" Target="https://mentor.ieee.org/802.11/dcn/21/11-21-1203-01-00be-cc36-cr-35-3-15-4-capability-signaling.docx" TargetMode="External"/><Relationship Id="rId4" Type="http://schemas.openxmlformats.org/officeDocument/2006/relationships/hyperlink" Target="https://mentor.ieee.org/802.11/dcn/21/11-21-1197-02-00be-cc36-resolution-for-cids-related-to-nsep-part1.docx" TargetMode="Externa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81-01-00be-cc36-cr-for-cids-in-clause-35-5-2.docx" TargetMode="External"/><Relationship Id="rId2" Type="http://schemas.openxmlformats.org/officeDocument/2006/relationships/hyperlink" Target="https://mentor.ieee.org/802.11/dcn/21/11-21-1105-05-00be-cc36-cr-on-9-3-1-19-d101.do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289-00-00be-cc-36-cr-for-9-6-34-2.docx" TargetMode="Externa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059-01-00be-comment-resolution-for-cc37.docx" TargetMode="External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84-04-00be-july-sept-tgbe-teleconference-minutes.docx" TargetMode="External"/><Relationship Id="rId2" Type="http://schemas.openxmlformats.org/officeDocument/2006/relationships/hyperlink" Target="https://mentor.ieee.org/802.11/dcn/21/11-21-1226-00-00be-tgbe-july-2021-meeting-minutes.docx" TargetMode="External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077-01-00be-cc36-comment-resolution-on-sounding-ndp.docx" TargetMode="External"/><Relationship Id="rId2" Type="http://schemas.openxmlformats.org/officeDocument/2006/relationships/hyperlink" Target="https://mentor.ieee.org/802.11/dcn/21/11-21-1095-01-00be-cc36-cr-for-36-3-2-5-20-mhz-operating-non-ap-eht-sta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212-01-00be-d1-0-cr-for-section-36-3-9-3.docx" TargetMode="External"/><Relationship Id="rId5" Type="http://schemas.openxmlformats.org/officeDocument/2006/relationships/hyperlink" Target="https://mentor.ieee.org/802.11/dcn/21/11-21-1216-01-00be-d1-0-cr-for-section-36-3-20.docx" TargetMode="External"/><Relationship Id="rId4" Type="http://schemas.openxmlformats.org/officeDocument/2006/relationships/hyperlink" Target="https://mentor.ieee.org/802.11/dcn/21/11-21-1219-00-00be-d1-0-cr-for-section-36-3-12.docx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53-02-00be-cc36-cr-for-36-3-12-8-2-eht-sig-content-channels.docx" TargetMode="External"/><Relationship Id="rId2" Type="http://schemas.openxmlformats.org/officeDocument/2006/relationships/hyperlink" Target="https://mentor.ieee.org/802.11/dcn/21/11-21-1078-00-00be-cc36-comment-resolution-on-u-sig-part-1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245-01-00be-cc36-cr-for-cid-5718-and-8102.docx" TargetMode="External"/><Relationship Id="rId5" Type="http://schemas.openxmlformats.org/officeDocument/2006/relationships/hyperlink" Target="https://mentor.ieee.org/802.11/dcn/21/11-21-1231-02-00be-11be-d1-0-cr-on-36-3-12-8-6.docx" TargetMode="External"/><Relationship Id="rId4" Type="http://schemas.openxmlformats.org/officeDocument/2006/relationships/hyperlink" Target="https://mentor.ieee.org/802.11/dcn/21/11-21-1227-02-00be-cr-phy-txrxprocedure.docx" TargetMode="Externa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46-03-00be-cc36-comment-resolution-on-u-sig-part-2.docx" TargetMode="External"/><Relationship Id="rId2" Type="http://schemas.openxmlformats.org/officeDocument/2006/relationships/hyperlink" Target="https://mentor.ieee.org/802.11/dcn/21/11-21-1166-01-00be-cc36-cr-on-eht-phy-introduction-1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167-01-00be-cc36-cr-on-eht-phy-introduction-part2.docx" TargetMode="Externa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09-04-00be-cc-36-cr-for-eht-om.docx" TargetMode="External"/><Relationship Id="rId2" Type="http://schemas.openxmlformats.org/officeDocument/2006/relationships/hyperlink" Target="https://mentor.ieee.org/802.11/dcn/21/11-21-1132-04-00be-cc-36-cr-for-35-3-3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221-01-00be-cc36-cr-for-ml-ie-usage-for-ml-setup-part-1.docx" TargetMode="External"/><Relationship Id="rId5" Type="http://schemas.openxmlformats.org/officeDocument/2006/relationships/hyperlink" Target="https://mentor.ieee.org/802.11/dcn/21/11-21-1263-01-00be-cc36-resolution-for-cids-related-to-mbssid.docx" TargetMode="External"/><Relationship Id="rId4" Type="http://schemas.openxmlformats.org/officeDocument/2006/relationships/hyperlink" Target="https://mentor.ieee.org/802.11/dcn/21/11-21-1209-06-00be-cc-36-cr-for-eht-om.docx" TargetMode="Externa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74-04-00be-cc36-cr-for-d1-0-probe-request-mle-cids.docx" TargetMode="External"/><Relationship Id="rId2" Type="http://schemas.openxmlformats.org/officeDocument/2006/relationships/hyperlink" Target="https://mentor.ieee.org/802.11/dcn/21/11-21-1274-02-00be-cc36-cr-for-d1-0-probe-request-mle-cid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186-00-00be-cc36-resolution-for-cids-related-to-mlo-ba-procedures.docx" TargetMode="External"/><Relationship Id="rId5" Type="http://schemas.openxmlformats.org/officeDocument/2006/relationships/hyperlink" Target="https://mentor.ieee.org/802.11/dcn/21/11-21-1176-05-00be-cc36-resolution-for-cids-related-to-ml-advertisement-part-2.docx" TargetMode="External"/><Relationship Id="rId4" Type="http://schemas.openxmlformats.org/officeDocument/2006/relationships/hyperlink" Target="https://mentor.ieee.org/802.11/dcn/21/11-21-1260-01-00be-proposed-resolution-to-11be-cc36-cids-on-group-addressed-data-frame-duplicate-detection.docx" TargetMode="Externa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40-10-00be-cc34-resolution-for-cids-related-to-tdls-handling.docx" TargetMode="External"/><Relationship Id="rId2" Type="http://schemas.openxmlformats.org/officeDocument/2006/relationships/hyperlink" Target="https://mentor.ieee.org/802.11/dcn/21/11-21-1258-02-00be-cr-nstr-limited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332-04-00be-cc-36-cr-for-presence-bitmap-9-4-2-295b-3.docx" TargetMode="External"/><Relationship Id="rId5" Type="http://schemas.openxmlformats.org/officeDocument/2006/relationships/hyperlink" Target="https://mentor.ieee.org/802.11/dcn/21/11-21-1259-03-00be-cr-35-3-14-3-nstr-operation.docx" TargetMode="External"/><Relationship Id="rId4" Type="http://schemas.openxmlformats.org/officeDocument/2006/relationships/hyperlink" Target="https://mentor.ieee.org/802.11/dcn/21/11-21-1399-03-00be-cc36-cr-for-ml-probe-request.docx" TargetMode="Externa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07-02-00be-cc36-resolution-for-cids-for-35-3-4-1.docx" TargetMode="External"/><Relationship Id="rId2" Type="http://schemas.openxmlformats.org/officeDocument/2006/relationships/hyperlink" Target="https://mentor.ieee.org/802.11/dcn/21/11-21-1276-01-00be-cc36-cr-for-d1-0-multi-link-retransmit-procedures-cids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236-03-00be-cc36-cr-on-35-2-1-3.docx" TargetMode="External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37-02-00be-d1-0-cr-for-section-9-2-5-2-and-9-3-1-19.docx" TargetMode="External"/><Relationship Id="rId2" Type="http://schemas.openxmlformats.org/officeDocument/2006/relationships/hyperlink" Target="https://mentor.ieee.org/802.11/dcn/21/11-21-1250-00-00be-d1-0-cr-for-section-35-5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1333-04-00be-cr-trigger-frame-common-info-field-format.docx" TargetMode="External"/><Relationship Id="rId4" Type="http://schemas.openxmlformats.org/officeDocument/2006/relationships/hyperlink" Target="https://mentor.ieee.org/802.11/dcn/21/11-21-1104-02-00be-cc36-cr-on-9-4-1-67a-d-d101-part2.doc" TargetMode="External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351-01-00be-cc36-cr-for-4-3-15c-eht-sta.docx" TargetMode="External"/><Relationship Id="rId2" Type="http://schemas.openxmlformats.org/officeDocument/2006/relationships/hyperlink" Target="https://mentor.ieee.org/802.11/dcn/21/11-21-1352-03-00be-cc36-cr-bw-indication-for-non-ht-duplicated-frames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1449-01-00be-cr-trigger-frame-common-info-part2.docx" TargetMode="External"/><Relationship Id="rId4" Type="http://schemas.openxmlformats.org/officeDocument/2006/relationships/hyperlink" Target="https://mentor.ieee.org/802.11/dcn/21/11-21-1388-03-00be-cc36-cr-for-cid-4897-5495-and-6799.docx" TargetMode="Externa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148-01-00be-pdt-eht-sig-crc-reference.doc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1/11-21-0139-03-00be-pdt-phy-eht-dup-mode.docx" TargetMode="External"/><Relationship Id="rId3" Type="http://schemas.openxmlformats.org/officeDocument/2006/relationships/hyperlink" Target="https://mentor.ieee.org/802.11/dcn/21/11-21-0076-01-00be-pdt-tbd-mac-mlo-multi-link-setup-usage-and-rules-of-ml-ie.docx" TargetMode="External"/><Relationship Id="rId7" Type="http://schemas.openxmlformats.org/officeDocument/2006/relationships/hyperlink" Target="https://mentor.ieee.org/802.11/dcn/21/11-21-0114-04-00be-pdt-updates-on-ltf.docx" TargetMode="External"/><Relationship Id="rId2" Type="http://schemas.openxmlformats.org/officeDocument/2006/relationships/hyperlink" Target="https://mentor.ieee.org/802.11/dcn/21/11-21-0034-04-00be-pdt-mac-quality-of-service-for-latency-sensitive-traffic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104-03-00be-subcarriers-and-resource-allocation-for-multiple-rus-update.docx" TargetMode="External"/><Relationship Id="rId11" Type="http://schemas.openxmlformats.org/officeDocument/2006/relationships/hyperlink" Target="https://mentor.ieee.org/802.11/dcn/21/11-21-0153-00-00be-pdt-tbd-phy-parameters-for-eht-mcss.docx" TargetMode="External"/><Relationship Id="rId5" Type="http://schemas.openxmlformats.org/officeDocument/2006/relationships/hyperlink" Target="https://mentor.ieee.org/802.11/dcn/20/11-20-1958-03-00be-pdt-phy-phase-noise-per-160mhz.docx" TargetMode="External"/><Relationship Id="rId10" Type="http://schemas.openxmlformats.org/officeDocument/2006/relationships/hyperlink" Target="https://mentor.ieee.org/802.11/dcn/21/11-21-0143-02-00be-pdt-eht-sig-mcs-table.docx" TargetMode="External"/><Relationship Id="rId4" Type="http://schemas.openxmlformats.org/officeDocument/2006/relationships/hyperlink" Target="https://mentor.ieee.org/802.11/dcn/21/11-21-0056-03-00be-mac-pdt-motion-146-sps-336-337.docx" TargetMode="External"/><Relationship Id="rId9" Type="http://schemas.openxmlformats.org/officeDocument/2006/relationships/hyperlink" Target="https://mentor.ieee.org/802.11/dcn/21/11-21-0140-02-00be-pdt-eht-preamble-eht-sig-for-d04.docx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135-07-00be-jan-mar-tgbe-teleconference-minutes.docx" TargetMode="External"/><Relationship Id="rId2" Type="http://schemas.openxmlformats.org/officeDocument/2006/relationships/hyperlink" Target="https://mentor.ieee.org/802.11/dcn/21/11-21-0103-01-00be-tgbe-january-2021-meeting-minutes.docx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36-01-00be-eht-sig-cr-d03-part-2.doc" TargetMode="External"/><Relationship Id="rId2" Type="http://schemas.openxmlformats.org/officeDocument/2006/relationships/hyperlink" Target="https://mentor.ieee.org/802.11/dcn/21/11-21-0235-01-00be-eht-sig-cr-d03-part-1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75-00-00be-eht-sig-cr-d03-part-3.doc" TargetMode="External"/><Relationship Id="rId5" Type="http://schemas.openxmlformats.org/officeDocument/2006/relationships/hyperlink" Target="https://mentor.ieee.org/802.11/dcn/21/11-21-0274-00-00be-d0-3-cr-for-36-3-11-9.docx" TargetMode="External"/><Relationship Id="rId4" Type="http://schemas.openxmlformats.org/officeDocument/2006/relationships/hyperlink" Target="https://mentor.ieee.org/802.11/dcn/21/11-21-0273-01-00be-d0-3-cr-for-36-3-2-5.docx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28-01-00be-d03-crs-on-timing-related-parameters.docx" TargetMode="External"/><Relationship Id="rId2" Type="http://schemas.openxmlformats.org/officeDocument/2006/relationships/hyperlink" Target="https://mentor.ieee.org/802.11/dcn/21/11-21-0289-00-00be-eht-sig-cr-d03-part-4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97-01-00be-beamforming-cid-cr-d03.doc" TargetMode="External"/><Relationship Id="rId5" Type="http://schemas.openxmlformats.org/officeDocument/2006/relationships/hyperlink" Target="https://mentor.ieee.org/802.11/dcn/21/11-21-0294-00-00be-cr-for-clause-36-3-11-3.docx" TargetMode="External"/><Relationship Id="rId4" Type="http://schemas.openxmlformats.org/officeDocument/2006/relationships/hyperlink" Target="https://mentor.ieee.org/802.11/dcn/21/11-21-0322-01-00be-11be-d0-3-cr-on-36-3-11-8-6.docx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37-00-00be-eht-sig-cr-d03-cid2410.doc" TargetMode="External"/><Relationship Id="rId2" Type="http://schemas.openxmlformats.org/officeDocument/2006/relationships/hyperlink" Target="https://mentor.ieee.org/802.11/dcn/21/11-21-0293-02-00be-cr-for-clause-36-3-4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358-00-00be-d0-3-cr-for-section-36-3-18-4-3-and-36-3-19-2.docx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96-04-00be-cr-for-35-3-3.docx" TargetMode="External"/><Relationship Id="rId2" Type="http://schemas.openxmlformats.org/officeDocument/2006/relationships/hyperlink" Target="https://mentor.ieee.org/802.11/dcn/21/11-21-0250-02-00be-cc34-resolution-for-cids-related-to-mlo-power-save.doc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651-08-00be-pdt-tbds-mac-mlo-discovery-discovery-procedures-including-probing-and-rnr.docx" TargetMode="External"/><Relationship Id="rId13" Type="http://schemas.openxmlformats.org/officeDocument/2006/relationships/hyperlink" Target="https://mentor.ieee.org/802.11/dcn/21/11-21-0087-06-00be-pdt-mac-triggered-su.docx" TargetMode="External"/><Relationship Id="rId18" Type="http://schemas.openxmlformats.org/officeDocument/2006/relationships/hyperlink" Target="https://mentor.ieee.org/802.11/dcn/21/11-21-0224-04-00be-pdt-eht-phy-capabilities-information-field.docx" TargetMode="External"/><Relationship Id="rId3" Type="http://schemas.openxmlformats.org/officeDocument/2006/relationships/hyperlink" Target="https://mentor.ieee.org/802.11/dcn/21/11-21-0137-04-00be-proposed-draft-text-pdt-joint-fix-tbds-in-spatial-stream-and-mimo-protocol-enhancement-part-1.docx" TargetMode="External"/><Relationship Id="rId7" Type="http://schemas.openxmlformats.org/officeDocument/2006/relationships/hyperlink" Target="https://mentor.ieee.org/802.11/dcn/21/11-21-0132-03-00be-pdt-mac-mlo-blindness.docx" TargetMode="External"/><Relationship Id="rId12" Type="http://schemas.openxmlformats.org/officeDocument/2006/relationships/hyperlink" Target="https://mentor.ieee.org/802.11/dcn/21/11-21-0131-07-00be-proposed-draft-specification-for-om-in-a-control.docx" TargetMode="External"/><Relationship Id="rId17" Type="http://schemas.openxmlformats.org/officeDocument/2006/relationships/hyperlink" Target="https://mentor.ieee.org/802.11/dcn/21/11-21-0220-01-00be-pdt-eht-preamble-eht-sig-for-d0-4-part-2.docx" TargetMode="External"/><Relationship Id="rId2" Type="http://schemas.openxmlformats.org/officeDocument/2006/relationships/hyperlink" Target="https://mentor.ieee.org/802.11/dcn/21/11-21-0011-10-00be-proposed-draft-text-pdt-joint-spatial-stream-and-mimo-protocol-enhancement-part-2.docx" TargetMode="External"/><Relationship Id="rId16" Type="http://schemas.openxmlformats.org/officeDocument/2006/relationships/hyperlink" Target="https://mentor.ieee.org/802.11/dcn/21/11-21-0193-01-00be-pdt-phy-transmit-requirements-for-ppdus-sent-in-response-to-a-triggering-fram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113-01-00be-pdt-fix-the-tbds-in-association-and-reassociation-primitives.docx" TargetMode="External"/><Relationship Id="rId11" Type="http://schemas.openxmlformats.org/officeDocument/2006/relationships/hyperlink" Target="https://mentor.ieee.org/802.11/dcn/21/11-21-0142-09-00be-pdt-mac-restricted-twt.docx" TargetMode="External"/><Relationship Id="rId5" Type="http://schemas.openxmlformats.org/officeDocument/2006/relationships/hyperlink" Target="https://mentor.ieee.org/802.11/dcn/20/11-20-1667-05-00be-pdt-mac-mlo-discovery-information-request.docx" TargetMode="External"/><Relationship Id="rId15" Type="http://schemas.openxmlformats.org/officeDocument/2006/relationships/hyperlink" Target="https://mentor.ieee.org/802.11/dcn/21/11-21-0055-04-00be-mac-pdt-motion-137-sp-244.docx" TargetMode="External"/><Relationship Id="rId10" Type="http://schemas.openxmlformats.org/officeDocument/2006/relationships/hyperlink" Target="https://mentor.ieee.org/802.11/dcn/21/11-21-0081-05-00be-mlo-group-addressed-frame.docx" TargetMode="External"/><Relationship Id="rId4" Type="http://schemas.openxmlformats.org/officeDocument/2006/relationships/hyperlink" Target="https://mentor.ieee.org/802.11/dcn/20/11-20-1727-04-00be-pdt-mac-mlo-6-3-x-nsep-priority-access.docx" TargetMode="External"/><Relationship Id="rId9" Type="http://schemas.openxmlformats.org/officeDocument/2006/relationships/hyperlink" Target="https://mentor.ieee.org/802.11/dcn/21/11-21-0290-00-00be-editorial-fixes-to-subclause-35-3-4-3.docx" TargetMode="External"/><Relationship Id="rId14" Type="http://schemas.openxmlformats.org/officeDocument/2006/relationships/hyperlink" Target="https://mentor.ieee.org/802.11/dcn/21/11-21-0169-00-00be-pdt-mlo-txop-termination-of-nstr-mld.docx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53-01-00be-cc34-resolution-for-cids-related-to-eht-capabilities-ie.docx" TargetMode="External"/><Relationship Id="rId2" Type="http://schemas.openxmlformats.org/officeDocument/2006/relationships/hyperlink" Target="https://mentor.ieee.org/802.11/dcn/21/11-21-0252-04-00be-cc34-resolution-for-misc-cids-related-to-clause-9-11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131-07-00be-proposed-draft-specification-for-om-in-a-control.docx" TargetMode="External"/><Relationship Id="rId4" Type="http://schemas.openxmlformats.org/officeDocument/2006/relationships/hyperlink" Target="https://mentor.ieee.org/802.11/dcn/21/11-21-0242-04-00be-cc34-resolution-for-cids-related-to-ml-ie.docx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34-03-00be-cr-for-clause-36-3-3.docx" TargetMode="External"/><Relationship Id="rId2" Type="http://schemas.openxmlformats.org/officeDocument/2006/relationships/hyperlink" Target="https://mentor.ieee.org/802.11/dcn/21/11-21-0323-01-00be-comment-resolutions-for-clause-36-3-10-mathematical-description-of-signals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292-02-00be-cr-for-cid-1081-2255-and-2990.docx" TargetMode="External"/><Relationship Id="rId4" Type="http://schemas.openxmlformats.org/officeDocument/2006/relationships/hyperlink" Target="https://mentor.ieee.org/802.11/dcn/21/11-21-0324-02-00be-comment-resolutions-for-clause-36-3-12-3-coding.docx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59-04-00be-pdt-trigger-frame-for-eht.docx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53-03-00be-u-sig-comment-resolution-part-2.docx" TargetMode="External"/><Relationship Id="rId2" Type="http://schemas.openxmlformats.org/officeDocument/2006/relationships/hyperlink" Target="https://mentor.ieee.org/802.11/dcn/21/11-21-0325-07-00be-u-sig-comment-resolution-part-1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338-00-00be-eht-sig-cr-on-p802-11be-d0-3-part5.doc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72-01-00be-pdt-eht-ppe-thresholds-field.docx" TargetMode="External"/><Relationship Id="rId2" Type="http://schemas.openxmlformats.org/officeDocument/2006/relationships/hyperlink" Target="https://mentor.ieee.org/802.11/dcn/21/11-21-0309-02-00be-pdt-initial-text-proposal-for-b-4-3-and-b-4-36a-2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402-03-00be-pdt-nominal-packet-padding-values-selection-rules.docx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81-04-00be-resolutions-for-cc34-cids-for-mlo-discovery-procedures-rnr.docx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40-02-00be-pdt-eht-psr-based-sr.docx" TargetMode="External"/><Relationship Id="rId2" Type="http://schemas.openxmlformats.org/officeDocument/2006/relationships/hyperlink" Target="https://mentor.ieee.org/802.11/dcn/21/11-21-0330-02-00be-d0-3-cr-for-section-10-6-and-10-23.doc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71-01-00be-cr-on-ppdu-encoding.docx" TargetMode="External"/><Relationship Id="rId2" Type="http://schemas.openxmlformats.org/officeDocument/2006/relationships/hyperlink" Target="https://mentor.ieee.org/802.11/dcn/21/11-21-0350-02-00be-eht-sig-cr-d03-annex-z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60-05-00be-crs-on-cids-related-to-clause-36-1-1.docx" TargetMode="External"/><Relationship Id="rId5" Type="http://schemas.openxmlformats.org/officeDocument/2006/relationships/hyperlink" Target="https://mentor.ieee.org/802.11/dcn/21/11-21-0384-02-00be-comment-resolutions-for-clause-36-3-13-packet-extension.docx" TargetMode="External"/><Relationship Id="rId4" Type="http://schemas.openxmlformats.org/officeDocument/2006/relationships/hyperlink" Target="https://mentor.ieee.org/802.11/dcn/21/11-21-0353-03-00be-u-sig-comment-resolution-part-2.docx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10-02-00be-cr-for-36-3-2-4-and-36-3-12-9-pilot-subcarriers.docx" TargetMode="External"/><Relationship Id="rId2" Type="http://schemas.openxmlformats.org/officeDocument/2006/relationships/hyperlink" Target="https://mentor.ieee.org/802.11/dcn/21/11-21-0331-04-00be-d03-cr-on-eht-phy-introduction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22-01-00be-d0-3-remaining-crs-on-eht-ltf-of-tb-ppdu.doc" TargetMode="External"/><Relationship Id="rId5" Type="http://schemas.openxmlformats.org/officeDocument/2006/relationships/hyperlink" Target="https://mentor.ieee.org/802.11/dcn/21/11-21-0415-02-00be-comment-resolutions-for-clause-36-3-11-10-eht-ltf.doc" TargetMode="External"/><Relationship Id="rId4" Type="http://schemas.openxmlformats.org/officeDocument/2006/relationships/hyperlink" Target="https://mentor.ieee.org/802.11/dcn/21/11-21-0312-03-00be-cr-for-clause-36-3-11-8-2.docx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24-04-00be-cr-for-36-3-22-and-annex-e.doc" TargetMode="External"/><Relationship Id="rId2" Type="http://schemas.openxmlformats.org/officeDocument/2006/relationships/hyperlink" Target="https://mentor.ieee.org/802.11/dcn/21/11-21-0416-03-00be-comment-resolutions-for-clause-36-3-12-2-scrambler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464-02-00be-eht-sig-cr-d03-part-6.doc" TargetMode="External"/><Relationship Id="rId5" Type="http://schemas.openxmlformats.org/officeDocument/2006/relationships/hyperlink" Target="https://mentor.ieee.org/802.11/dcn/21/11-21-0443-01-00be-segment-parser-cr-on-p802-11be-d0-3-part1.doc" TargetMode="External"/><Relationship Id="rId4" Type="http://schemas.openxmlformats.org/officeDocument/2006/relationships/hyperlink" Target="https://mentor.ieee.org/802.11/dcn/21/11-21-0417-03-00be-cr-for-clause-36-3-2-3-subcarriers-and-resource-allocation-for-multiple-rus.doc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82-01-00be-comment-resolution-for-ofdm-modulation.docx" TargetMode="External"/><Relationship Id="rId2" Type="http://schemas.openxmlformats.org/officeDocument/2006/relationships/hyperlink" Target="https://mentor.ieee.org/802.11/dcn/21/11-21-0477-01-00be-comment-resolution-for-non-ht-duplicate-transmission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516-01-00be-cr-for-cid-1307-1554.docx" TargetMode="External"/><Relationship Id="rId4" Type="http://schemas.openxmlformats.org/officeDocument/2006/relationships/hyperlink" Target="https://mentor.ieee.org/802.11/dcn/21/11-21-0401-01-00be-cr-for-cid-1253-and-1306.docx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60-06-00be-cr-for-12-4.docx" TargetMode="External"/><Relationship Id="rId2" Type="http://schemas.openxmlformats.org/officeDocument/2006/relationships/hyperlink" Target="https://mentor.ieee.org/802.11/dcn/21/11-21-0373-07-00be-cr-mac-str-capability-signaling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02-02-00be-crs-for-d0-3-multi-link-retransmission-cids.docx" TargetMode="External"/><Relationship Id="rId5" Type="http://schemas.openxmlformats.org/officeDocument/2006/relationships/hyperlink" Target="https://mentor.ieee.org/802.11/dcn/21/11-21-0387-02-00be-cr-for-cids-2093-and-2094.docx" TargetMode="External"/><Relationship Id="rId4" Type="http://schemas.openxmlformats.org/officeDocument/2006/relationships/hyperlink" Target="https://mentor.ieee.org/802.11/dcn/21/11-21-0320-05-00be-cr-for-35-3-11.docx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1-01-00be-d0-3-cr-for-cid-1599.docx" TargetMode="External"/><Relationship Id="rId2" Type="http://schemas.openxmlformats.org/officeDocument/2006/relationships/hyperlink" Target="https://mentor.ieee.org/802.11/dcn/21/11-21-0272-03-00be-d0-3-cr-for-spatial-stream-and-mimo-enhancement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527-00-00be-eht-cr-2661-2671.doc" TargetMode="Externa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1/11-21-0397-07-00be-pdt-ml-element-for-transmitting-ap.docx" TargetMode="External"/><Relationship Id="rId3" Type="http://schemas.openxmlformats.org/officeDocument/2006/relationships/hyperlink" Target="https://mentor.ieee.org/802.11/dcn/21/11-21-0233-03-00be-pdt-mld-security-considerations.docx" TargetMode="External"/><Relationship Id="rId7" Type="http://schemas.openxmlformats.org/officeDocument/2006/relationships/hyperlink" Target="https://mentor.ieee.org/802.11/dcn/21/11-21-0082-05-00be-pdt-mac-mlo-power-save-listen-interval.docx" TargetMode="External"/><Relationship Id="rId2" Type="http://schemas.openxmlformats.org/officeDocument/2006/relationships/hyperlink" Target="https://mentor.ieee.org/802.11/dcn/21/11-21-0490-00-00be-pdt-trigger-frame-updat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36-06-00be-pdt-mac-mlo-single-sta-trigger.docx" TargetMode="External"/><Relationship Id="rId5" Type="http://schemas.openxmlformats.org/officeDocument/2006/relationships/hyperlink" Target="https://mentor.ieee.org/802.11/dcn/21/11-21-0349-03-00be-pdt-group-address-frame-reception-for-non-ap-mld.docx" TargetMode="External"/><Relationship Id="rId10" Type="http://schemas.openxmlformats.org/officeDocument/2006/relationships/hyperlink" Target="https://mentor.ieee.org/802.11/dcn/21/11-21-0470-02-00be-pdt-additional-eht-phy-capability-signaling.docx" TargetMode="External"/><Relationship Id="rId4" Type="http://schemas.openxmlformats.org/officeDocument/2006/relationships/hyperlink" Target="https://mentor.ieee.org/802.11/dcn/21/11-21-0257-03-00be-proposed-draft-specification-for-multi-link-group-addressed-frame-reception.docx" TargetMode="External"/><Relationship Id="rId9" Type="http://schemas.openxmlformats.org/officeDocument/2006/relationships/hyperlink" Target="https://mentor.ieee.org/802.11/dcn/21/11-21-0468-01-00be-pdt-supported-eht-mcs-and-nss-set-field.docx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935-03-00be-compendium-of-straw-polls-and-potential-changes-to-the-specification-framework-document-part-2.docx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72-03-00be-d0-3-cr-for-spatial-stream-and-mimo-enhancement.docx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490-04-00be-pdt-trigger-frame-update.docx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36-02-00be-march-2021-meeting-minutes.docx" TargetMode="External"/><Relationship Id="rId2" Type="http://schemas.openxmlformats.org/officeDocument/2006/relationships/hyperlink" Target="https://mentor.ieee.org/802.11/dcn/21/11-21-0135-08-00be-jan-mar-tgbe-teleconference-minutes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539-06-00be-mar-may-tgbe-teleconference-minutes.docx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6-01-00be-proposed-resolution-to-clause-36-editorial-comments-part-1.docx" TargetMode="External"/><Relationship Id="rId2" Type="http://schemas.openxmlformats.org/officeDocument/2006/relationships/hyperlink" Target="https://mentor.ieee.org/802.11/dcn/21/11-21-0489-03-00be-cr-on-cid-1279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17-01-00be-cr-for-cid-1329-2788-3279.docx" TargetMode="External"/><Relationship Id="rId5" Type="http://schemas.openxmlformats.org/officeDocument/2006/relationships/hyperlink" Target="https://mentor.ieee.org/802.11/dcn/21/11-21-0503-01-00be-proposed-resolution-to-clause-36-editorial-comments-part-3.docx" TargetMode="External"/><Relationship Id="rId4" Type="http://schemas.openxmlformats.org/officeDocument/2006/relationships/hyperlink" Target="https://mentor.ieee.org/802.11/dcn/21/11-21-0497-01-00be-proposed-resolution-to-clause-36-editorial-comments-part-2.docx" TargetMode="Externa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5-03-00be-u-sig-comment-resolution-part-4.docx" TargetMode="External"/><Relationship Id="rId2" Type="http://schemas.openxmlformats.org/officeDocument/2006/relationships/hyperlink" Target="https://mentor.ieee.org/802.11/dcn/21/11-21-0507-01-00be-eht-sig-cr-d03-part-7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51-01-00be-cr-for-cid-1606.docx" TargetMode="External"/><Relationship Id="rId5" Type="http://schemas.openxmlformats.org/officeDocument/2006/relationships/hyperlink" Target="https://mentor.ieee.org/802.11/dcn/21/11-21-0295-03-00be-cr-for-clause-36-3-11-5.docx" TargetMode="External"/><Relationship Id="rId4" Type="http://schemas.openxmlformats.org/officeDocument/2006/relationships/hyperlink" Target="https://mentor.ieee.org/802.11/dcn/21/11-21-0520-00-00be-d0-3-cr-for-construction-of-eht-data-field.doc" TargetMode="Externa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542-01-00be-segment-parser-cr-on-p802-11be-d0-3-part2.docx" TargetMode="External"/><Relationship Id="rId2" Type="http://schemas.openxmlformats.org/officeDocument/2006/relationships/hyperlink" Target="https://mentor.ieee.org/802.11/dcn/21/11-21-0556-02-00be-cr-phy-txrxprocedure-txblock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40-02-00be-comment-resolutions-on-10-cids-related-to-clause-36-1-1.docx" TargetMode="External"/><Relationship Id="rId5" Type="http://schemas.openxmlformats.org/officeDocument/2006/relationships/hyperlink" Target="https://mentor.ieee.org/802.11/dcn/21/11-21-0567-01-00be-d0-3-cr-for-section-36-3-11-2.docx" TargetMode="External"/><Relationship Id="rId4" Type="http://schemas.openxmlformats.org/officeDocument/2006/relationships/hyperlink" Target="https://mentor.ieee.org/802.11/dcn/21/11-21-0543-02-00be-segment-parser-cr-on-p802-11be-d0-3-part3.docx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585-01-00be-cr-to-36-5-parameters-for-eht-mcss.docx" TargetMode="External"/><Relationship Id="rId2" Type="http://schemas.openxmlformats.org/officeDocument/2006/relationships/hyperlink" Target="https://mentor.ieee.org/802.11/dcn/21/11-21-0584-00-00be-cr-to-36-2-5-effect-of-ch-bandwidth-parameter-on-ppdu-format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629-01-00be-resolutions-for-comments-on-36-3-2-1-part-1.docx" TargetMode="External"/><Relationship Id="rId5" Type="http://schemas.openxmlformats.org/officeDocument/2006/relationships/hyperlink" Target="https://mentor.ieee.org/802.11/dcn/21/11-21-0634-02-00be-d0-3-cr-for-cid-1652-1954-and-2765.doc" TargetMode="External"/><Relationship Id="rId4" Type="http://schemas.openxmlformats.org/officeDocument/2006/relationships/hyperlink" Target="https://mentor.ieee.org/802.11/dcn/21/11-21-0591-00-00be-cr-for-eht-sig-cc-part-2.docx" TargetMode="Externa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35-03-00be-cr-d0-3-clause-36-2.docx" TargetMode="External"/><Relationship Id="rId2" Type="http://schemas.openxmlformats.org/officeDocument/2006/relationships/hyperlink" Target="https://mentor.ieee.org/802.11/dcn/21/11-21-0678-00-00be-resolution-for-tbd-in-ldpc-tone-mapper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98-03-00be-cr-on-p802-11be-d0-3-clause-36-3-11-8-5-eht-sig.doc" TargetMode="External"/><Relationship Id="rId5" Type="http://schemas.openxmlformats.org/officeDocument/2006/relationships/hyperlink" Target="https://mentor.ieee.org/802.11/dcn/21/11-21-0304-01-00be-cr-on-p802-11be-d0-3-preamble-puncturing-clause.doc" TargetMode="External"/><Relationship Id="rId4" Type="http://schemas.openxmlformats.org/officeDocument/2006/relationships/hyperlink" Target="https://mentor.ieee.org/802.11/dcn/21/11-21-0636-01-00be-cr-d0-3-clause-36-2-misc.docx" TargetMode="Externa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77-00-00be-cr-for-cid-1347-and-1948.docx" TargetMode="External"/><Relationship Id="rId2" Type="http://schemas.openxmlformats.org/officeDocument/2006/relationships/hyperlink" Target="https://mentor.ieee.org/802.11/dcn/21/11-21-0566-01-00be-comment-resolutions-for-clause-36-3-12-3-coding-part-ii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675-02-00be-resolutions-for-comments-on-36-3-2-1-part-2.docx" TargetMode="External"/><Relationship Id="rId5" Type="http://schemas.openxmlformats.org/officeDocument/2006/relationships/hyperlink" Target="https://mentor.ieee.org/802.11/dcn/21/11-21-0726-01-00be-cc34-cid1321-rl-sig.docx" TargetMode="External"/><Relationship Id="rId4" Type="http://schemas.openxmlformats.org/officeDocument/2006/relationships/hyperlink" Target="https://mentor.ieee.org/802.11/dcn/21/11-21-0702-01-00be-cr-on-cid-1345.docx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339-08-00be-pdt-phy-data-field-coding.docx" TargetMode="External"/><Relationship Id="rId3" Type="http://schemas.openxmlformats.org/officeDocument/2006/relationships/hyperlink" Target="https://mentor.ieee.org/802.11/dcn/20/11-20-1743-05-00be-pdt-tbd-mac-emlsr-operation.pptx" TargetMode="External"/><Relationship Id="rId7" Type="http://schemas.openxmlformats.org/officeDocument/2006/relationships/hyperlink" Target="https://mentor.ieee.org/802.11/dcn/20/11-20-1337-09-00be-pdt-phy-mathematical-description-of-signals.docx" TargetMode="External"/><Relationship Id="rId2" Type="http://schemas.openxmlformats.org/officeDocument/2006/relationships/hyperlink" Target="https://mentor.ieee.org/802.11/dcn/20/11-20-1826-06-00be-pdt-joint-spatial-stream-and-mimo-protocol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0/11-20-1924-05-00be-pdt-for-clarification-of-mld-association.docx" TargetMode="External"/><Relationship Id="rId5" Type="http://schemas.openxmlformats.org/officeDocument/2006/relationships/hyperlink" Target="https://mentor.ieee.org/802.11/dcn/20/11-20-1914-01-00be-mac-pdt-motion-112-sp-27.docx" TargetMode="External"/><Relationship Id="rId10" Type="http://schemas.openxmlformats.org/officeDocument/2006/relationships/hyperlink" Target="https://mentor.ieee.org/802.11/dcn/20/11-20-1925-06-00be-pdt-eht-preamble-eht-sig-follow-up.docx" TargetMode="External"/><Relationship Id="rId4" Type="http://schemas.openxmlformats.org/officeDocument/2006/relationships/hyperlink" Target="https://mentor.ieee.org/802.11/dcn/20/11-20-1910-02-00be-pdt-mac-mlo-start-time-sync.docx" TargetMode="External"/><Relationship Id="rId9" Type="http://schemas.openxmlformats.org/officeDocument/2006/relationships/hyperlink" Target="https://mentor.ieee.org/802.11/dcn/20/11-20-1340-04-00be-pdt-phy-packet-extension.docx" TargetMode="Externa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44-03-00be-cr-for-cids-on-36-3-2-2-part-1.docx" TargetMode="External"/><Relationship Id="rId2" Type="http://schemas.openxmlformats.org/officeDocument/2006/relationships/hyperlink" Target="https://mentor.ieee.org/802.11/dcn/21/11-21-0731-01-00be-cr-for-36-3-2-2-20mhz-operating-sta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03-03-00be-cr-on-some-cids-in-p802-11be-d0-3-u-sig-sub-clause-36-3-11-7-2.doc" TargetMode="External"/><Relationship Id="rId5" Type="http://schemas.openxmlformats.org/officeDocument/2006/relationships/hyperlink" Target="https://mentor.ieee.org/802.11/dcn/21/11-21-0748-00-00be-cr-for-cid-1249-1250-1962-3275.doc" TargetMode="External"/><Relationship Id="rId4" Type="http://schemas.openxmlformats.org/officeDocument/2006/relationships/hyperlink" Target="https://mentor.ieee.org/802.11/dcn/21/11-21-0477-02-00be-comment-resolution-for-non-ht-duplicate-transmission.docx" TargetMode="Externa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88-04-00be-cc34-cr-emlsr-part3.docx" TargetMode="External"/><Relationship Id="rId2" Type="http://schemas.openxmlformats.org/officeDocument/2006/relationships/hyperlink" Target="https://mentor.ieee.org/802.11/dcn/21/11-21-0281-04-00be-resolutions-for-cc34-cids-for-mlo-discovery-procedures-rnr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54-06-00be-cc34-resolution-for-cids-related-to-ml-ie-part-2.docx" TargetMode="External"/><Relationship Id="rId5" Type="http://schemas.openxmlformats.org/officeDocument/2006/relationships/hyperlink" Target="https://mentor.ieee.org/802.11/dcn/21/11-21-0483-03-00be-tgbe-cc34-security-comment-resolutions.docx" TargetMode="External"/><Relationship Id="rId4" Type="http://schemas.openxmlformats.org/officeDocument/2006/relationships/hyperlink" Target="https://mentor.ieee.org/802.11/dcn/21/11-21-0465-03-00be-cr-for-figure-10-1.docx" TargetMode="Externa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21-03-00be-tbd-and-cr-for-bss-parameter-critical-update-procedure.docx" TargetMode="External"/><Relationship Id="rId2" Type="http://schemas.openxmlformats.org/officeDocument/2006/relationships/hyperlink" Target="https://mentor.ieee.org/802.11/dcn/21/11-21-0506-03-00be-cc34-resolution-for-cids-related-to-ml-ie-part-3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19-07-00be-cc34-cr-emlsr-part4.docx" TargetMode="External"/><Relationship Id="rId5" Type="http://schemas.openxmlformats.org/officeDocument/2006/relationships/hyperlink" Target="https://mentor.ieee.org/802.11/dcn/21/11-21-0511-05-00be-cr-for-claues-9-4-1-9-9-4-1-11-9-6-34-and-15-10-on-nsep.docx" TargetMode="External"/><Relationship Id="rId4" Type="http://schemas.openxmlformats.org/officeDocument/2006/relationships/hyperlink" Target="https://mentor.ieee.org/802.11/dcn/21/11-21-0301-05-00be-crs-for-d0-3-ml-element-type-cids.docx" TargetMode="Externa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59-00-00be-proposed-resolution-to-clause-35-editorial-comments-part-1.docx" TargetMode="External"/><Relationship Id="rId2" Type="http://schemas.openxmlformats.org/officeDocument/2006/relationships/hyperlink" Target="https://mentor.ieee.org/802.11/dcn/21/11-21-0282-06-00be-resolutions-for-cc34-cids-for-mlo-tid-to-link-mapping-subclause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222-15-00be-pdt-mac-common-info-ml-element.docx" TargetMode="External"/><Relationship Id="rId4" Type="http://schemas.openxmlformats.org/officeDocument/2006/relationships/hyperlink" Target="https://mentor.ieee.org/802.11/dcn/21/11-21-0775-00-00be-proposed-resolution-to-clause-35-editorial-comments-part-2.docx" TargetMode="Externa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682-00-00be-comment-resolution-on-trigger-frame.docx" TargetMode="Externa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1/11-21-0157-04-00be-pdt-effect-of-ch-bandwidth-parameter-on-ppdu-format.docx" TargetMode="External"/><Relationship Id="rId13" Type="http://schemas.openxmlformats.org/officeDocument/2006/relationships/hyperlink" Target="https://mentor.ieee.org/802.11/dcn/21/11-21-0679-00-00be-pdt-for-phy-mib-variable-related-to-242ru-support-in-annex-c.docx" TargetMode="External"/><Relationship Id="rId18" Type="http://schemas.openxmlformats.org/officeDocument/2006/relationships/hyperlink" Target="https://mentor.ieee.org/802.11/dcn/21/11-21-0701-00-00be-resolution-for-tbd-in-36-3-12-9-eht-stf.docx" TargetMode="External"/><Relationship Id="rId3" Type="http://schemas.openxmlformats.org/officeDocument/2006/relationships/hyperlink" Target="https://mentor.ieee.org/802.11/dcn/21/11-21-0221-09-00be-pdt-mac-mlo-nstr-blindness-tbd.docx" TargetMode="External"/><Relationship Id="rId21" Type="http://schemas.openxmlformats.org/officeDocument/2006/relationships/hyperlink" Target="https://mentor.ieee.org/802.11/dcn/21/11-21-0728-03-00be-tbds-in-36-4.docx" TargetMode="External"/><Relationship Id="rId7" Type="http://schemas.openxmlformats.org/officeDocument/2006/relationships/hyperlink" Target="https://mentor.ieee.org/802.11/dcn/21/11-21-0267-03-00be-pdt-mlo-short-frame-in-blindness-issue.docx" TargetMode="External"/><Relationship Id="rId12" Type="http://schemas.openxmlformats.org/officeDocument/2006/relationships/hyperlink" Target="https://mentor.ieee.org/802.11/dcn/21/11-21-0659-00-00be-resolution-for-tbd-in-ofdm-modulation.docx" TargetMode="External"/><Relationship Id="rId17" Type="http://schemas.openxmlformats.org/officeDocument/2006/relationships/hyperlink" Target="https://mentor.ieee.org/802.11/dcn/21/11-21-0692-02-00be-pdt-phy-fix-tbds-in-36-3-2-2.docx" TargetMode="External"/><Relationship Id="rId2" Type="http://schemas.openxmlformats.org/officeDocument/2006/relationships/hyperlink" Target="https://mentor.ieee.org/802.11/dcn/21/11-21-0494-06-00be-mac-pdt-320mhz-indication-for-non-ht-duplicated-frames.docx" TargetMode="External"/><Relationship Id="rId16" Type="http://schemas.openxmlformats.org/officeDocument/2006/relationships/hyperlink" Target="https://mentor.ieee.org/802.11/dcn/21/11-21-0686-02-00be-pdt-nominal-packet-padding-values-selection-rules-update-tbd.docx" TargetMode="External"/><Relationship Id="rId20" Type="http://schemas.openxmlformats.org/officeDocument/2006/relationships/hyperlink" Target="https://mentor.ieee.org/802.11/dcn/21/11-21-0721-00-00be-pdt-resolution-for-tbd-in-36-3-16-transmit-requirement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614-00-00be-editorial-fixes-to-subclauses-35-7-and-35-14.docx" TargetMode="External"/><Relationship Id="rId11" Type="http://schemas.openxmlformats.org/officeDocument/2006/relationships/hyperlink" Target="https://mentor.ieee.org/802.11/dcn/21/11-21-0649-02-00be-pdt-on-phase-rotation-for-320-mhz-pre-eht-transmission-and-non-ht-duplicate-transmission.docx" TargetMode="External"/><Relationship Id="rId5" Type="http://schemas.openxmlformats.org/officeDocument/2006/relationships/hyperlink" Target="https://mentor.ieee.org/802.11/dcn/20/11-20-1407-20-00be-pdt-mac-mlo-soft-ap-mld-operation.docx" TargetMode="External"/><Relationship Id="rId15" Type="http://schemas.openxmlformats.org/officeDocument/2006/relationships/hyperlink" Target="https://mentor.ieee.org/802.11/dcn/21/11-21-0685-01-00be-pdt-eht-ppe-thresholds-field-update.docx" TargetMode="External"/><Relationship Id="rId23" Type="http://schemas.openxmlformats.org/officeDocument/2006/relationships/hyperlink" Target="https://mentor.ieee.org/802.11/dcn/21/11-21-0680-02-00be-text-change-for-usage-of-1x-eht-ltf.docx" TargetMode="External"/><Relationship Id="rId10" Type="http://schemas.openxmlformats.org/officeDocument/2006/relationships/hyperlink" Target="https://mentor.ieee.org/802.11/dcn/21/11-21-0639-04-00be-proposed-resolution-of-remaining-tbds-in-36-3-19-4-4-and-36-3-20-3.docx" TargetMode="External"/><Relationship Id="rId19" Type="http://schemas.openxmlformats.org/officeDocument/2006/relationships/hyperlink" Target="https://mentor.ieee.org/802.11/dcn/21/11-21-0719-00-00be-pdt-update-phy-subclause-36-2-6-5.doc" TargetMode="External"/><Relationship Id="rId4" Type="http://schemas.openxmlformats.org/officeDocument/2006/relationships/hyperlink" Target="https://mentor.ieee.org/802.11/dcn/21/11-21-0019-10-00be-pdt-mlo-tid-to-link-mapping.docx" TargetMode="External"/><Relationship Id="rId9" Type="http://schemas.openxmlformats.org/officeDocument/2006/relationships/hyperlink" Target="https://mentor.ieee.org/802.11/dcn/21/11-21-0528-00-00be-pdt-phy-clause-3-2-definitions-updates.docx" TargetMode="External"/><Relationship Id="rId14" Type="http://schemas.openxmlformats.org/officeDocument/2006/relationships/hyperlink" Target="https://mentor.ieee.org/802.11/dcn/21/11-21-0653-01-00be-solutions-for-tbds-in-packet-extension.docx" TargetMode="External"/><Relationship Id="rId22" Type="http://schemas.openxmlformats.org/officeDocument/2006/relationships/hyperlink" Target="https://mentor.ieee.org/802.11/dcn/21/11-21-0745-00-00be-proposed-resolutions-for-tbds-in-annex-b.docx" TargetMode="Externa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2-05-00be-remaining-tbds-in-tgbe-d0-4.docx" TargetMode="Externa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3-08-00be-cr-for-cids-related-to-eht-operation-element.docx" TargetMode="Externa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663-04-00be-cr-for-eht-trs.doc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612-05-00be-cc34-cr-tim-indication.docx" TargetMode="Externa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58-12-00be-cr-35-3-13-3-nstr-operation.docx" TargetMode="Externa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68-08-00be-pdt-channel-access-triggered-su.docx" TargetMode="External"/><Relationship Id="rId2" Type="http://schemas.openxmlformats.org/officeDocument/2006/relationships/hyperlink" Target="https://mentor.ieee.org/802.11/dcn/21/11-21-0335-12-00be-pdt-mac-mlo-emlmr-tbd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778-02-00be-proposed-changes-for-puncturing.docx" TargetMode="External"/><Relationship Id="rId5" Type="http://schemas.openxmlformats.org/officeDocument/2006/relationships/hyperlink" Target="https://mentor.ieee.org/802.11/dcn/21/11-21-0755-04-00be-pdt-clarification-extra-ltf-phy-capability.docx" TargetMode="External"/><Relationship Id="rId4" Type="http://schemas.openxmlformats.org/officeDocument/2006/relationships/hyperlink" Target="https://mentor.ieee.org/802.11/dcn/21/11-21-0160-01-00be-pdt-mac-mlo-emlsr-tbds.docx" TargetMode="Externa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86-03-00be-cr-for-cid-3165.docx" TargetMode="External"/><Relationship Id="rId2" Type="http://schemas.openxmlformats.org/officeDocument/2006/relationships/hyperlink" Target="https://mentor.ieee.org/802.11/dcn/21/11-21-0754-01-00be-cr-for-cids-1244-1254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555-07-00be-mac-pdt-nsep-tbds.docx" TargetMode="External"/><Relationship Id="rId4" Type="http://schemas.openxmlformats.org/officeDocument/2006/relationships/hyperlink" Target="https://mentor.ieee.org/802.11/dcn/21/11-21-0683-05-00be-restricted-twt-quiet-interval-tbd-cr.docx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706-03-00be-tgbe-coexistence-assessment-document.docx" TargetMode="Externa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2-09-00be-remaining-tbds-in-tgbe-d0-4.docx" TargetMode="Externa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2-11-00be-remaining-tbds-in-tgbe-d0-4.docx" TargetMode="Externa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893-01-00be-pdt-correction-to-trigger-frame-ru-allocation-table.docx" TargetMode="External"/><Relationship Id="rId2" Type="http://schemas.openxmlformats.org/officeDocument/2006/relationships/hyperlink" Target="https://mentor.ieee.org/802.11/dcn/21/11-21-0696-02-00be-pdt-mac-spec-text-for-motion-150-sp-372.docx" TargetMode="Externa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81-05-00be-resolutions-for-cc34-cids-for-channel-switching-quieting.docx" TargetMode="External"/><Relationship Id="rId7" Type="http://schemas.openxmlformats.org/officeDocument/2006/relationships/hyperlink" Target="https://mentor.ieee.org/802.11/dcn/21/11-21-0493-01-00be-cr-for-cid-2849.docx" TargetMode="External"/><Relationship Id="rId2" Type="http://schemas.openxmlformats.org/officeDocument/2006/relationships/hyperlink" Target="https://mentor.ieee.org/802.11/dcn/21/11-21-0514-10-00be-proposed-cr-for-clause-35-3-13-6-sync-ppdu-start-tim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462-09-00be-pdt-mac-restricted-twt-tbds-crs-part1.docx" TargetMode="External"/><Relationship Id="rId5" Type="http://schemas.openxmlformats.org/officeDocument/2006/relationships/hyperlink" Target="https://mentor.ieee.org/802.11/dcn/21/11-21-0390-02-00be-cr-for-35-3-5.docx" TargetMode="External"/><Relationship Id="rId4" Type="http://schemas.openxmlformats.org/officeDocument/2006/relationships/hyperlink" Target="https://mentor.ieee.org/802.11/dcn/21/11-21-0255-06-00be-cc34-resolution-for-cids-related-to-mbssid.docx" TargetMode="Externa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99-07-00be-crs-for-d0-3-eht-sta-features-cids.docx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080-09-00be-twt-for-mld.docx" TargetMode="Externa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907-01-00be-pdt-note-in-trigger-frame-ru-allocation-table.docx" TargetMode="External"/><Relationship Id="rId2" Type="http://schemas.openxmlformats.org/officeDocument/2006/relationships/hyperlink" Target="https://mentor.ieee.org/802.11/dcn/21/11-21-0916-01-00be-pdt-additional-corrections-to-the-trigger-frame-ru-allocation-table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886-03-00be-proposed-changes-to-sounding-fb.docx" TargetMode="Externa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8-04-00be-cr-for-cids-related-to-str-operation.docx" TargetMode="External"/><Relationship Id="rId2" Type="http://schemas.openxmlformats.org/officeDocument/2006/relationships/hyperlink" Target="https://mentor.ieee.org/802.11/dcn/21/11-21-0340-11-00be-cr-for-cid-1977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480-05-00be-resolutions-for-cc34-cids-for-more-data-usage.docx" TargetMode="External"/><Relationship Id="rId5" Type="http://schemas.openxmlformats.org/officeDocument/2006/relationships/hyperlink" Target="https://mentor.ieee.org/802.11/dcn/21/11-21-0423-01-00be-cr-for-11-3-part-i.docx" TargetMode="External"/><Relationship Id="rId4" Type="http://schemas.openxmlformats.org/officeDocument/2006/relationships/hyperlink" Target="https://mentor.ieee.org/802.11/dcn/21/11-21-0544-00-00be-cr-for-cids-1809-and-2368.docx" TargetMode="Externa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33-02-00be-cr-for-capability-information-field-related-cids.docx" TargetMode="External"/><Relationship Id="rId2" Type="http://schemas.openxmlformats.org/officeDocument/2006/relationships/hyperlink" Target="https://mentor.ieee.org/802.11/dcn/21/11-21-0434-01-00be-cr-for-11-3-4.docx" TargetMode="Externa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538-05-00be-cr-for-35-4-1-dl-mu-operation.docx" TargetMode="External"/><Relationship Id="rId2" Type="http://schemas.openxmlformats.org/officeDocument/2006/relationships/hyperlink" Target="https://mentor.ieee.org/802.11/dcn/21/11-21-0455-09-00be-cr-for-35-2-1-2-preamble-puncturing.docx" TargetMode="Externa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55-09-00be-cr-for-35-2-1-2-preamble-puncturing.docx" TargetMode="External"/><Relationship Id="rId2" Type="http://schemas.openxmlformats.org/officeDocument/2006/relationships/hyperlink" Target="https://mentor.ieee.org/802.11/dcn/21/11-21-0455-07-00be-cr-for-35-2-1-2-preamble-puncturing.docx" TargetMode="Externa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786-08-00be-nov-jan-tgbe-teleconference-minutes.docx" TargetMode="Externa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922-05-00be-may-july-tgbe-teleconference-minutes.docx" TargetMode="External"/><Relationship Id="rId2" Type="http://schemas.openxmlformats.org/officeDocument/2006/relationships/hyperlink" Target="https://mentor.ieee.org/802.11/dcn/21/11-21-0902-00-00be-tgbe-may-2021-meeting-minutes.docx" TargetMode="Externa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995-01-00be-proposed-draft-text-pdt-phy-modulation-accuracy-update.docx" TargetMode="External"/><Relationship Id="rId2" Type="http://schemas.openxmlformats.org/officeDocument/2006/relationships/hyperlink" Target="https://mentor.ieee.org/802.11/dcn/21/11-21-0467-02-00be-cr-for-35-3-4-3-multi-link-element-usag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991-03-00be-pdt-on-mu-rts.docx" TargetMode="External"/><Relationship Id="rId5" Type="http://schemas.openxmlformats.org/officeDocument/2006/relationships/hyperlink" Target="https://mentor.ieee.org/802.11/dcn/21/11-21-0960-01-00be-pdt-eht-psr-based-sr-part2.docx" TargetMode="External"/><Relationship Id="rId4" Type="http://schemas.openxmlformats.org/officeDocument/2006/relationships/hyperlink" Target="https://mentor.ieee.org/802.11/dcn/21/11-21-1003-00-00be-pdt-for-supported-eht-mcs-and-nss-set-field.docx" TargetMode="Externa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530-05-00be-cr-nstr-link-pair-definition.docx" TargetMode="External"/><Relationship Id="rId2" Type="http://schemas.openxmlformats.org/officeDocument/2006/relationships/hyperlink" Target="https://mentor.ieee.org/802.11/dcn/21/11-21-0510-05-00be-cr-for-clauses-3-1-and-4-5-11a-on-nsep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435-03-00be-cr-for-11-3-5.docx" TargetMode="External"/><Relationship Id="rId5" Type="http://schemas.openxmlformats.org/officeDocument/2006/relationships/hyperlink" Target="https://mentor.ieee.org/802.11/dcn/21/11-21-0700-01-00be-cr-for-4-5-3.docx" TargetMode="External"/><Relationship Id="rId4" Type="http://schemas.openxmlformats.org/officeDocument/2006/relationships/hyperlink" Target="https://mentor.ieee.org/802.11/dcn/21/11-21-0300-03-00be-crs-for-d0-3-group-key-handshake-cids.docx" TargetMode="Externa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88-01-00be-tgbe-cc34-cids-2476-3133.docx" TargetMode="External"/><Relationship Id="rId2" Type="http://schemas.openxmlformats.org/officeDocument/2006/relationships/hyperlink" Target="https://mentor.ieee.org/802.11/dcn/21/11-21-0523-03-00be-cr-for-35-3-5-4-multi-link-setup-ie-usag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77-05-00be-cr-mld-architecture.docx" TargetMode="External"/><Relationship Id="rId5" Type="http://schemas.openxmlformats.org/officeDocument/2006/relationships/hyperlink" Target="https://mentor.ieee.org/802.11/dcn/21/11-21-0500-05-00be-cr-for-35-3-2-3.docx" TargetMode="External"/><Relationship Id="rId4" Type="http://schemas.openxmlformats.org/officeDocument/2006/relationships/hyperlink" Target="https://mentor.ieee.org/802.11/dcn/21/11-21-0499-06-00be-cr-for-cids-related-to-ml-ie-usage-for-multi-link-setup.docx" TargetMode="Externa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69-02-00be-cr-for-cid-3017.docx" TargetMode="Externa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662-04-00be-cr-for-35-4-2-ul-mu-operation.docx" TargetMode="External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923-01-00be-11be-spectral-mask-floor.pptx" TargetMode="External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467-02-00be-cr-for-35-3-4-3-multi-link-element-usage.docx" TargetMode="External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053-01-00be-cc36-cr-for-36-3-2-6-ru-and-mru-restrictions-for-20-mhz-operation.docx" TargetMode="External"/><Relationship Id="rId2" Type="http://schemas.openxmlformats.org/officeDocument/2006/relationships/hyperlink" Target="https://mentor.ieee.org/802.11/dcn/21/11-21-1052-01-00be-cc36-cr-for-36-3-12-9-eht-stf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131-00-00be-cc36-plme.docx" TargetMode="External"/><Relationship Id="rId5" Type="http://schemas.openxmlformats.org/officeDocument/2006/relationships/hyperlink" Target="https://mentor.ieee.org/802.11/dcn/21/11-21-1127-02-00be-cc36-cr-on-ppdu-encoding-process.docx" TargetMode="External"/><Relationship Id="rId4" Type="http://schemas.openxmlformats.org/officeDocument/2006/relationships/hyperlink" Target="https://mentor.ieee.org/802.11/dcn/21/11-21-1054-01-00be-cc36-cr-for-cid-4971-to-4974.doc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Alfred Asterjadhi, Qualcomm Inc.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dirty="0"/>
              <a:t>TGbe Motions List for Teleconferences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2021-07-30</a:t>
            </a:r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0385986"/>
              </p:ext>
            </p:extLst>
          </p:nvPr>
        </p:nvGraphicFramePr>
        <p:xfrm>
          <a:off x="461963" y="2486025"/>
          <a:ext cx="854075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8552553" imgH="2514074" progId="Word.Document.8">
                  <p:embed/>
                </p:oleObj>
              </mc:Choice>
              <mc:Fallback>
                <p:oleObj name="Document" r:id="rId3" imgW="8552553" imgH="2514074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963" y="2486025"/>
                        <a:ext cx="8540750" cy="25034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endParaRPr lang="en-GB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B539251-052C-42F3-9641-76D2DA66B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150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C9ED483-91FF-42D1-8D30-9A0BAA5A1E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19600"/>
          </a:xfrm>
        </p:spPr>
        <p:txBody>
          <a:bodyPr/>
          <a:lstStyle/>
          <a:p>
            <a:pPr marL="0" indent="0"/>
            <a:r>
              <a:rPr lang="en-US" sz="1800" dirty="0"/>
              <a:t>Move to add to the 11be SFD, candidate specification text in </a:t>
            </a:r>
            <a:r>
              <a:rPr lang="en-US" sz="1800" dirty="0">
                <a:hlinkClick r:id="rId2"/>
              </a:rPr>
              <a:t>11-20/1935r10</a:t>
            </a:r>
            <a:r>
              <a:rPr lang="en-US" sz="1800" dirty="0"/>
              <a:t> that is identified with the following tags: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SP355, SP356, SP357, SP358, SP359, SP360, SP361, SP362, SP363, SP364,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SP365, SP366, SP367, SP368, SP369, SP370, SP371, SP372, SP373, SP374,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SP375, SP376, SP377, SP378, SP379, </a:t>
            </a:r>
            <a:r>
              <a:rPr lang="en-US" sz="1600" u="sng" dirty="0">
                <a:solidFill>
                  <a:srgbClr val="FF0000"/>
                </a:solidFill>
              </a:rPr>
              <a:t>SP380, SP381, SP382, SP383, SP384</a:t>
            </a:r>
            <a:r>
              <a:rPr lang="en-US" sz="16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800" dirty="0"/>
              <a:t>Move: Edward Au			Second: Ross Jian Yu</a:t>
            </a:r>
          </a:p>
          <a:p>
            <a:pPr marL="0" indent="0"/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600" i="1" dirty="0"/>
              <a:t>Note 1: These are all candidate SFD texts highlighted in yellow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  <a:p>
            <a:pPr marL="0" indent="0"/>
            <a:r>
              <a:rPr lang="en-US" sz="1600" i="1" dirty="0"/>
              <a:t>Note 2: SPs in </a:t>
            </a:r>
            <a:r>
              <a:rPr lang="en-US" sz="1600" i="1" dirty="0">
                <a:solidFill>
                  <a:srgbClr val="FF0000"/>
                </a:solidFill>
              </a:rPr>
              <a:t>red</a:t>
            </a:r>
            <a:r>
              <a:rPr lang="en-US" sz="1600" i="1" dirty="0"/>
              <a:t> are those added on the fly as per discussions during the Joint conf call.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59FAEF-D1E9-4168-9AA5-CADA9593254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41D0D-D830-446D-9CA6-ADD8EEB737A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B7745C-6D2D-4C96-AB63-4A8AC6CA39B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5109566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221 (CC36-PHY-2)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8152 in </a:t>
            </a:r>
            <a:r>
              <a:rPr lang="en-US" sz="1200" b="0" dirty="0">
                <a:hlinkClick r:id="rId2"/>
              </a:rPr>
              <a:t>1088r0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4670, 4854, 4855, 4856, 5416, 5417, 5418, 5420, 5478, 5479, 5528, 6153, 6438, 6439, 6467, 6468, 6469, 7002, 8110, 8111, 8112, 8113, 8114, 8115 in </a:t>
            </a:r>
            <a:r>
              <a:rPr lang="en-US" sz="1200" b="0" dirty="0">
                <a:hlinkClick r:id="rId3"/>
              </a:rPr>
              <a:t>1057r3</a:t>
            </a:r>
            <a:r>
              <a:rPr lang="en-US" sz="1200" b="0" dirty="0"/>
              <a:t> </a:t>
            </a:r>
            <a:r>
              <a:rPr lang="en-US" sz="1200" b="0" i="1" dirty="0"/>
              <a:t>[24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7209, 7210, 4852, 5415, 8108, 8109, 8016, 8106, 8017, 8107, 8018, 4851 in </a:t>
            </a:r>
            <a:r>
              <a:rPr lang="en-US" sz="1200" b="0" dirty="0">
                <a:hlinkClick r:id="rId4"/>
              </a:rPr>
              <a:t>1048r0</a:t>
            </a:r>
            <a:r>
              <a:rPr lang="en-US" sz="1200" b="0" dirty="0"/>
              <a:t> </a:t>
            </a:r>
            <a:r>
              <a:rPr lang="en-US" sz="1200" b="0" i="1" dirty="0"/>
              <a:t>[12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5484  in </a:t>
            </a:r>
            <a:r>
              <a:rPr lang="en-US" sz="1200" b="0" dirty="0">
                <a:hlinkClick r:id="rId5"/>
              </a:rPr>
              <a:t>1042r3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4915, 4916, 5433, 6473, 6474, 6475 in </a:t>
            </a:r>
            <a:r>
              <a:rPr lang="en-US" sz="1200" b="0" dirty="0">
                <a:hlinkClick r:id="rId6"/>
              </a:rPr>
              <a:t>1041r0</a:t>
            </a:r>
            <a:r>
              <a:rPr lang="en-US" sz="1200" b="0" dirty="0"/>
              <a:t> </a:t>
            </a:r>
            <a:r>
              <a:rPr lang="en-US" sz="1200" b="0" i="1" dirty="0"/>
              <a:t>[6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Ross Jian Yu 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5126633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222 (CC36-PHY-3)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5093, 7971 in </a:t>
            </a:r>
            <a:r>
              <a:rPr lang="en-US" sz="1200" b="0" dirty="0">
                <a:hlinkClick r:id="rId2"/>
              </a:rPr>
              <a:t>1107r1</a:t>
            </a:r>
            <a:r>
              <a:rPr lang="en-US" sz="1200" b="0" dirty="0"/>
              <a:t> </a:t>
            </a:r>
            <a:r>
              <a:rPr lang="en-US" sz="1200" b="0" i="1" dirty="0"/>
              <a:t>[2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4910, 6830, 6831, 7012 in </a:t>
            </a:r>
            <a:r>
              <a:rPr lang="en-US" sz="1200" b="0" dirty="0">
                <a:hlinkClick r:id="rId3"/>
              </a:rPr>
              <a:t>1121r0</a:t>
            </a:r>
            <a:r>
              <a:rPr lang="en-US" sz="1200" b="0" dirty="0"/>
              <a:t> </a:t>
            </a:r>
            <a:r>
              <a:rPr lang="en-US" sz="1200" b="0" i="1" dirty="0"/>
              <a:t>[4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5719, 7998 in </a:t>
            </a:r>
            <a:r>
              <a:rPr lang="en-US" sz="1200" b="0" dirty="0">
                <a:hlinkClick r:id="rId4"/>
              </a:rPr>
              <a:t>1101r1</a:t>
            </a:r>
            <a:r>
              <a:rPr lang="en-US" sz="1200" b="0" dirty="0"/>
              <a:t> </a:t>
            </a:r>
            <a:r>
              <a:rPr lang="en-US" sz="1200" b="0" i="1" dirty="0"/>
              <a:t>[2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Edward Au			Second: Bin Tian 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0628340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223 (MAC-5)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1751, 1684, 2445, 3029, 2871, 2870, 1930, 1931, 1199, 1932, 1686, 1446, 1427, 1065, 3339, 2353, 3340, 2837, 1689, 2713, 1752, 2756, 2838, 3383 in </a:t>
            </a:r>
            <a:r>
              <a:rPr lang="en-US" sz="1200" b="0" dirty="0">
                <a:hlinkClick r:id="rId2"/>
              </a:rPr>
              <a:t>285r4</a:t>
            </a:r>
            <a:r>
              <a:rPr lang="en-US" sz="1200" b="0" dirty="0"/>
              <a:t> </a:t>
            </a:r>
            <a:r>
              <a:rPr lang="en-US" sz="1200" b="0" i="1" dirty="0"/>
              <a:t>[24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Abhishek Patil  				Second: Stephen McCann</a:t>
            </a:r>
          </a:p>
          <a:p>
            <a:pPr marL="0" indent="0"/>
            <a:r>
              <a:rPr lang="en-US" sz="1400" dirty="0"/>
              <a:t>Discussion: None.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4634145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224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u="sng" dirty="0">
                <a:solidFill>
                  <a:srgbClr val="FF0000"/>
                </a:solidFill>
              </a:rPr>
              <a:t>Only part I in </a:t>
            </a:r>
            <a:r>
              <a:rPr lang="en-US" sz="1400" dirty="0">
                <a:hlinkClick r:id="rId2"/>
              </a:rPr>
              <a:t>971r3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Second: Po-Kai Huang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3022684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225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instruct the TGbe Editor to create IEEE802.11be D1.1 draft after incorporating the approved changes as specified in </a:t>
            </a:r>
            <a:r>
              <a:rPr lang="en-US" sz="1600" dirty="0">
                <a:solidFill>
                  <a:schemeClr val="tx1"/>
                </a:solidFill>
              </a:rPr>
              <a:t>Motions 204 to 224 (motions with numerical values)</a:t>
            </a:r>
            <a:r>
              <a:rPr lang="en-US" sz="16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Abhishek Patil		Second: Laurent Cariou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9523093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August 11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3682967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226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4465, 6210, 6300, 5259, 4466, 5260, 8342, 7725, 6211, 4386, 4467, 6302, 7415, 6301, 7416, 6212, 4067, 4388, 7417, 4114, 6735, 4468, 7419 in </a:t>
            </a:r>
            <a:r>
              <a:rPr lang="en-US" sz="1200" b="0" dirty="0">
                <a:hlinkClick r:id="rId2"/>
              </a:rPr>
              <a:t>1172r2</a:t>
            </a:r>
            <a:r>
              <a:rPr lang="en-US" sz="1200" b="0" dirty="0"/>
              <a:t> </a:t>
            </a:r>
            <a:r>
              <a:rPr lang="en-US" sz="1200" b="0" i="1" dirty="0"/>
              <a:t>[23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6134, 4387 in </a:t>
            </a:r>
            <a:r>
              <a:rPr lang="en-US" sz="1200" b="0" dirty="0">
                <a:hlinkClick r:id="rId3"/>
              </a:rPr>
              <a:t>1172r3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5043, 4013, 4018, 5044 in </a:t>
            </a:r>
            <a:r>
              <a:rPr lang="en-US" sz="1200" b="0" dirty="0">
                <a:hlinkClick r:id="rId4"/>
              </a:rPr>
              <a:t>1175r4</a:t>
            </a:r>
            <a:r>
              <a:rPr lang="en-US" sz="1200" b="0" dirty="0"/>
              <a:t> </a:t>
            </a:r>
            <a:r>
              <a:rPr lang="en-US" sz="1200" b="0" i="1" dirty="0"/>
              <a:t>[4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7715, 6864, 7716, 7365, 5736, 5738, 5737, 4246, 7717, 5390, 4108, 4361, 5600, 5801, 5913, 6221, 6566, 6870, 8223, 8330, 7805, 5391, 4035, 6567, 4377, 6534, 7811, 7847, 8224, 5045, 5601, 6222, 6395, 6872, 7059, 7718, 6568, 4362, 5250, 5966, 7514, 6570, 6396, 6569, 5046, 6878, 5047, 7395, 5739, 6397, 4249 in </a:t>
            </a:r>
            <a:r>
              <a:rPr lang="en-GB" sz="1200" b="0" u="sng" dirty="0">
                <a:solidFill>
                  <a:srgbClr val="0000FF"/>
                </a:solidFill>
                <a:effectLst/>
                <a:ea typeface="Times New Roman" panose="02020603050405020304" pitchFamily="18" charset="0"/>
                <a:hlinkClick r:id="rId5"/>
              </a:rPr>
              <a:t>1087r5</a:t>
            </a:r>
            <a:r>
              <a:rPr lang="en-US" sz="1200" b="0" i="1" dirty="0"/>
              <a:t> [51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5386 in </a:t>
            </a:r>
            <a:r>
              <a:rPr lang="en-US" sz="1200" b="0" dirty="0">
                <a:hlinkClick r:id="rId6"/>
              </a:rPr>
              <a:t>1180r2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0" i="1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Second: Abhishek Patil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5793285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227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7566, 7439, 4100, 6865, 4106, 5742, 4814, 5743, 6235, 4815, 4810, 8280, 7568, 4816, 7569, 6869, 8281, 6387, 6015, 6705, 6868, 5126, 6236, 7702, 5829, 7577, 5830, 7579, 7581, 5831, 5128, 6880, 6867, 5129, 7511, 8286, 8287, 8288, 4017, 4366, 5130, 5389, 6223, 7340, 4818, 6755, 6366, 8289, 6390, 6575, 7351, 8170, 4735 in </a:t>
            </a:r>
            <a:r>
              <a:rPr lang="en-US" sz="1200" b="0" dirty="0">
                <a:hlinkClick r:id="rId2"/>
              </a:rPr>
              <a:t>1085r6</a:t>
            </a:r>
            <a:r>
              <a:rPr lang="en-US" sz="1200" b="0" dirty="0"/>
              <a:t> </a:t>
            </a:r>
            <a:r>
              <a:rPr lang="en-US" sz="1200" b="0" i="1" dirty="0"/>
              <a:t>[53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4365, 5746, 6599, 6388, 4266, 8284, 7040, 7582, 8283, 8285 in </a:t>
            </a:r>
            <a:r>
              <a:rPr lang="en-US" sz="1200" b="0" dirty="0">
                <a:hlinkClick r:id="rId3"/>
              </a:rPr>
              <a:t>1206r3</a:t>
            </a:r>
            <a:r>
              <a:rPr lang="en-US" sz="1200" b="0" dirty="0"/>
              <a:t> </a:t>
            </a:r>
            <a:r>
              <a:rPr lang="en-US" sz="1200" b="0" i="1" dirty="0"/>
              <a:t>[10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6183, 5155, 4250, 5142, 5192, 5209, 5238, 5449, 6537, 6538, 6617, 7454, 7668, 7721, 7882, 8229, 8332 in </a:t>
            </a:r>
            <a:r>
              <a:rPr lang="en-US" sz="1200" b="0" dirty="0">
                <a:hlinkClick r:id="rId4"/>
              </a:rPr>
              <a:t>1132r2</a:t>
            </a:r>
            <a:r>
              <a:rPr lang="en-US" sz="1200" b="0" dirty="0"/>
              <a:t> </a:t>
            </a:r>
            <a:r>
              <a:rPr lang="en-US" sz="1200" b="0" i="1" dirty="0"/>
              <a:t>[17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4128, 4129, 5781, 6178, 6179 in </a:t>
            </a:r>
            <a:r>
              <a:rPr lang="en-US" sz="1200" b="0" dirty="0">
                <a:hlinkClick r:id="rId5"/>
              </a:rPr>
              <a:t>1223r3</a:t>
            </a:r>
            <a:r>
              <a:rPr lang="en-US" sz="1200" b="0" dirty="0"/>
              <a:t> </a:t>
            </a:r>
            <a:r>
              <a:rPr lang="en-US" sz="1200" b="0" i="1" dirty="0"/>
              <a:t>[5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Second: Rajat Pushkarna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2945412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228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4569, 4667, 7198, 7399, 7996, 7997, 8103 in </a:t>
            </a:r>
            <a:r>
              <a:rPr lang="en-GB" sz="1200" b="0" u="sng" dirty="0">
                <a:solidFill>
                  <a:srgbClr val="7030A0"/>
                </a:solidFill>
                <a:effectLst/>
                <a:ea typeface="Times New Roman" panose="02020603050405020304" pitchFamily="18" charset="0"/>
                <a:hlinkClick r:id="rId2"/>
              </a:rPr>
              <a:t>1100r2</a:t>
            </a:r>
            <a:r>
              <a:rPr lang="en-US" sz="1200" b="0" dirty="0"/>
              <a:t> </a:t>
            </a:r>
            <a:r>
              <a:rPr lang="en-US" sz="1200" b="0" i="1" dirty="0"/>
              <a:t>[7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4664, 4579, 7197, 7313 in </a:t>
            </a:r>
            <a:r>
              <a:rPr lang="en-GB" sz="1200" b="0" u="sng" dirty="0">
                <a:solidFill>
                  <a:srgbClr val="7030A0"/>
                </a:solidFill>
                <a:effectLst/>
                <a:ea typeface="Times New Roman" panose="02020603050405020304" pitchFamily="18" charset="0"/>
                <a:hlinkClick r:id="rId3"/>
              </a:rPr>
              <a:t>1099r1</a:t>
            </a:r>
            <a:r>
              <a:rPr lang="en-US" sz="1200" b="0" i="1" dirty="0"/>
              <a:t> [4 CIDs]</a:t>
            </a:r>
            <a:endParaRPr lang="en-GB" sz="1200" b="0" u="sng" dirty="0">
              <a:solidFill>
                <a:srgbClr val="7030A0"/>
              </a:solidFill>
              <a:effectLst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4552, 7196 in </a:t>
            </a:r>
            <a:r>
              <a:rPr lang="en-GB" sz="1200" b="0" u="sng" dirty="0">
                <a:solidFill>
                  <a:srgbClr val="7030A0"/>
                </a:solidFill>
                <a:effectLst/>
                <a:ea typeface="Times New Roman" panose="02020603050405020304" pitchFamily="18" charset="0"/>
                <a:hlinkClick r:id="rId4"/>
              </a:rPr>
              <a:t>1098r1</a:t>
            </a:r>
            <a:r>
              <a:rPr lang="en-US" sz="1200" b="0" i="1" dirty="0"/>
              <a:t> [2 CIDs]</a:t>
            </a:r>
            <a:endParaRPr lang="en-GB" sz="1200" b="0" u="sng" dirty="0">
              <a:solidFill>
                <a:srgbClr val="7030A0"/>
              </a:solidFill>
              <a:effectLst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4689, 4690, 4803, 4943, 5399, 5470, 7179, 7180, 7749 in </a:t>
            </a:r>
            <a:r>
              <a:rPr lang="en-GB" sz="1200" b="0" u="sng" dirty="0">
                <a:solidFill>
                  <a:srgbClr val="7030A0"/>
                </a:solidFill>
                <a:effectLst/>
                <a:ea typeface="Times New Roman" panose="02020603050405020304" pitchFamily="18" charset="0"/>
                <a:hlinkClick r:id="rId5"/>
              </a:rPr>
              <a:t>1097r1</a:t>
            </a:r>
            <a:r>
              <a:rPr lang="en-US" sz="1200" b="0" i="1" dirty="0"/>
              <a:t> [9 CIDs]</a:t>
            </a:r>
            <a:endParaRPr lang="en-GB" sz="1200" b="0" u="sng" dirty="0">
              <a:solidFill>
                <a:srgbClr val="7030A0"/>
              </a:solidFill>
              <a:effectLst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4981, 5091, 7117, 7323, 7324, 8083 in </a:t>
            </a:r>
            <a:r>
              <a:rPr lang="en-GB" sz="1200" b="0" u="sng" dirty="0">
                <a:solidFill>
                  <a:srgbClr val="7030A0"/>
                </a:solidFill>
                <a:effectLst/>
                <a:ea typeface="Times New Roman" panose="02020603050405020304" pitchFamily="18" charset="0"/>
                <a:hlinkClick r:id="rId6"/>
              </a:rPr>
              <a:t>1096r1</a:t>
            </a:r>
            <a:r>
              <a:rPr lang="en-US" sz="1200" b="0" i="1" dirty="0"/>
              <a:t> [6 CIDs]</a:t>
            </a:r>
            <a:endParaRPr lang="en-GB" sz="1200" b="0" u="sng" dirty="0">
              <a:solidFill>
                <a:srgbClr val="7030A0"/>
              </a:solidFill>
              <a:effectLst/>
              <a:ea typeface="Times New Roman" panose="02020603050405020304" pitchFamily="18" charset="0"/>
            </a:endParaRPr>
          </a:p>
          <a:p>
            <a:pPr marL="0" indent="0"/>
            <a:endParaRPr lang="en-US" sz="1200" b="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Stephen McCann 				Second: Bin Tian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4178920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229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4685, 5013, 5014, 5015, 5016, 5017, 5018, 7249, 7250, 7251, 7314, 7478 in </a:t>
            </a:r>
            <a:r>
              <a:rPr lang="en-GB" sz="1200" b="0" u="sng" dirty="0">
                <a:solidFill>
                  <a:srgbClr val="7030A0"/>
                </a:solidFill>
                <a:effectLst/>
                <a:ea typeface="Times New Roman" panose="02020603050405020304" pitchFamily="18" charset="0"/>
                <a:hlinkClick r:id="rId2"/>
              </a:rPr>
              <a:t>1134r1</a:t>
            </a:r>
            <a:r>
              <a:rPr lang="en-US" sz="1200" b="0" dirty="0"/>
              <a:t> </a:t>
            </a:r>
            <a:r>
              <a:rPr lang="en-US" sz="1200" b="0" i="1" dirty="0"/>
              <a:t>[12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Mike Montemurro			Second: Bin Tian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1772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151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1722r4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1957r1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0073r3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5"/>
              </a:rPr>
              <a:t>1963r1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1340r6</a:t>
            </a:r>
            <a:r>
              <a:rPr lang="en-US" sz="1400" dirty="0"/>
              <a:t>, </a:t>
            </a:r>
            <a:r>
              <a:rPr lang="en-US" sz="1400" dirty="0">
                <a:hlinkClick r:id="rId7"/>
              </a:rPr>
              <a:t>1837r5</a:t>
            </a:r>
            <a:r>
              <a:rPr lang="en-US" sz="1400" dirty="0"/>
              <a:t>, </a:t>
            </a:r>
            <a:r>
              <a:rPr lang="en-US" sz="1400" dirty="0">
                <a:hlinkClick r:id="rId8"/>
              </a:rPr>
              <a:t>1480r3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0049r1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1826r7</a:t>
            </a:r>
            <a:r>
              <a:rPr lang="en-US" sz="1400" dirty="0"/>
              <a:t>, </a:t>
            </a:r>
            <a:r>
              <a:rPr lang="en-US" sz="1400" dirty="0">
                <a:hlinkClick r:id="rId11"/>
              </a:rPr>
              <a:t>0010r1</a:t>
            </a:r>
            <a:r>
              <a:rPr lang="en-US" sz="1400" dirty="0"/>
              <a:t>, </a:t>
            </a:r>
            <a:r>
              <a:rPr lang="en-US" sz="1400" dirty="0">
                <a:hlinkClick r:id="rId12"/>
              </a:rPr>
              <a:t>0014r1</a:t>
            </a:r>
            <a:r>
              <a:rPr lang="en-US" sz="1400" dirty="0"/>
              <a:t>, </a:t>
            </a:r>
            <a:r>
              <a:rPr lang="en-US" sz="1400" dirty="0">
                <a:hlinkClick r:id="rId13"/>
              </a:rPr>
              <a:t>0013r2</a:t>
            </a:r>
            <a:r>
              <a:rPr lang="en-US" sz="1400" dirty="0"/>
              <a:t>, </a:t>
            </a:r>
            <a:r>
              <a:rPr lang="en-US" sz="1400" dirty="0">
                <a:hlinkClick r:id="rId14"/>
              </a:rPr>
              <a:t>0002r2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r>
              <a:rPr lang="en-US" sz="1600" dirty="0"/>
              <a:t>And instruct the TGbe Editor to create IEEE802.11be D0.3 draft after incorporating these additional changes along with other approved changes as specified in Motion 147.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917577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230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4331, 4594, 4889, 4890, 4891, 4892, 5025, 5397 in </a:t>
            </a:r>
            <a:r>
              <a:rPr lang="en-US" sz="1200" b="0" u="sng" dirty="0">
                <a:solidFill>
                  <a:srgbClr val="0563C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1103r1</a:t>
            </a:r>
            <a:r>
              <a:rPr lang="en-US" sz="1200" b="0" dirty="0"/>
              <a:t> </a:t>
            </a:r>
            <a:r>
              <a:rPr lang="en-US" sz="1200" b="0" i="1" dirty="0"/>
              <a:t>[8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4324, 4344, 4345, 4346, 7899, 7900, 7901, 7903 in </a:t>
            </a:r>
            <a:r>
              <a:rPr lang="en-US" sz="1200" b="0" dirty="0">
                <a:hlinkClick r:id="rId3"/>
              </a:rPr>
              <a:t>1169r2</a:t>
            </a:r>
            <a:r>
              <a:rPr lang="en-US" sz="1200" b="0" dirty="0"/>
              <a:t> </a:t>
            </a:r>
            <a:r>
              <a:rPr lang="en-US" sz="1200" b="0" i="1" dirty="0"/>
              <a:t>[8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4501, 4808, 5791, 6689, 6690, 6691 in </a:t>
            </a:r>
            <a:r>
              <a:rPr lang="en-US" sz="1200" b="0" u="sng" dirty="0">
                <a:solidFill>
                  <a:srgbClr val="0563C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1233r3</a:t>
            </a:r>
            <a:r>
              <a:rPr lang="en-US" sz="1200" b="0" i="1" dirty="0"/>
              <a:t> [6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Lei Huang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2509245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August 25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8511019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231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4639, 4955, 4956, 5020, 5021, 5097, 6094, 6148, 6149, 6444, 6816, 6817, 6837, 7257, 7258, 7259, 7260, 7261, 7262, 7315, 7743, 8142 in </a:t>
            </a:r>
            <a:r>
              <a:rPr lang="en-US" sz="1200" b="0" dirty="0">
                <a:hlinkClick r:id="rId2"/>
              </a:rPr>
              <a:t>1159r3</a:t>
            </a:r>
            <a:r>
              <a:rPr lang="en-US" sz="1200" b="0" dirty="0"/>
              <a:t> </a:t>
            </a:r>
            <a:r>
              <a:rPr lang="en-US" sz="1200" b="0" i="1" dirty="0"/>
              <a:t>[22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5406, 7157 in </a:t>
            </a:r>
            <a:r>
              <a:rPr lang="en-US" sz="1200" b="0" dirty="0">
                <a:hlinkClick r:id="rId3"/>
              </a:rPr>
              <a:t>1093r2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4500, 4623 in </a:t>
            </a:r>
            <a:r>
              <a:rPr lang="en-US" sz="1200" b="0" dirty="0">
                <a:hlinkClick r:id="rId4"/>
              </a:rPr>
              <a:t>1094r0</a:t>
            </a:r>
            <a:r>
              <a:rPr lang="en-US" sz="1200" b="0" i="1" dirty="0"/>
              <a:t> [2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5483, 4952 in </a:t>
            </a:r>
            <a:r>
              <a:rPr lang="en-US" sz="1200" b="0" dirty="0">
                <a:hlinkClick r:id="rId5"/>
              </a:rPr>
              <a:t>1182r0</a:t>
            </a:r>
            <a:r>
              <a:rPr lang="en-US" sz="1200" b="0" i="1" dirty="0"/>
              <a:t> [2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4951, 5423, 5424, 5425, 5426, 5427, 5482, 7003, 7221, 7222, 7223, 7224, 7225, 7226, 8122, 8123, 8124, 8125 in </a:t>
            </a:r>
            <a:r>
              <a:rPr lang="en-US" sz="1200" b="0" dirty="0">
                <a:hlinkClick r:id="rId6"/>
              </a:rPr>
              <a:t>1150r1</a:t>
            </a:r>
            <a:r>
              <a:rPr lang="en-US" sz="1200" b="0" dirty="0"/>
              <a:t> </a:t>
            </a:r>
            <a:r>
              <a:rPr lang="en-US" sz="1200" b="0" i="1" dirty="0"/>
              <a:t>[18 CIDs]</a:t>
            </a:r>
            <a:endParaRPr lang="en-US" sz="1200" b="0" dirty="0"/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Second: Xiaogang Chen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2899352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232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6440, 6441, 4671, 4857, 4858, 5422, 5480, 8119, 8120 in </a:t>
            </a:r>
            <a:r>
              <a:rPr lang="en-US" sz="1200" b="0" dirty="0">
                <a:hlinkClick r:id="rId2"/>
              </a:rPr>
              <a:t>1149r0</a:t>
            </a:r>
            <a:r>
              <a:rPr lang="en-US" sz="1200" b="0" dirty="0"/>
              <a:t> </a:t>
            </a:r>
            <a:r>
              <a:rPr lang="en-US" sz="1200" b="0" i="1" dirty="0"/>
              <a:t>[9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6142, 6143, 7255 in </a:t>
            </a:r>
            <a:r>
              <a:rPr lang="en-US" sz="1200" b="0" dirty="0">
                <a:hlinkClick r:id="rId3"/>
              </a:rPr>
              <a:t>1170r2</a:t>
            </a:r>
            <a:r>
              <a:rPr lang="en-US" sz="1200" b="0" dirty="0"/>
              <a:t> </a:t>
            </a:r>
            <a:r>
              <a:rPr lang="en-US" sz="1200" b="0" i="1" dirty="0"/>
              <a:t>[3 CIDs]</a:t>
            </a:r>
            <a:endParaRPr lang="en-US" sz="1200" b="0" dirty="0"/>
          </a:p>
          <a:p>
            <a:pPr marL="0" indent="0"/>
            <a:r>
              <a:rPr lang="en-US" altLang="en-US" sz="1200" b="1" dirty="0"/>
              <a:t>and incorporate the text changes into the latest TGbe draft.</a:t>
            </a:r>
            <a:endParaRPr lang="en-US" sz="1200" dirty="0"/>
          </a:p>
          <a:p>
            <a:pPr marL="0" indent="0"/>
            <a:endParaRPr lang="en-US" sz="1200" b="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Ross Jian Yu			Second: Rui Yang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2287551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233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5070, 7452, 6228 in </a:t>
            </a:r>
            <a:r>
              <a:rPr lang="en-US" sz="1200" b="0" dirty="0">
                <a:hlinkClick r:id="rId2"/>
              </a:rPr>
              <a:t>1211r4</a:t>
            </a:r>
            <a:r>
              <a:rPr lang="en-US" sz="1200" b="0" dirty="0"/>
              <a:t> </a:t>
            </a:r>
            <a:r>
              <a:rPr lang="en-US" sz="1200" b="0" i="1" dirty="0"/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4014 in </a:t>
            </a:r>
            <a:r>
              <a:rPr lang="en-US" sz="1200" b="0" dirty="0">
                <a:hlinkClick r:id="rId3"/>
              </a:rPr>
              <a:t>1206r4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4132, 5285, 6480, 6162, 7518, 6163, 6164, 5151, 6482, 7519, 7520, 7521, 6481, 4133, 5579, 7549, 7550, 5587, 5868, 5859, 7548, 4299, 4007, 4153, 5592, 6663, 6239, 7355, 5593, 7525, 4820, 5595, 7055, 7709 in </a:t>
            </a:r>
            <a:r>
              <a:rPr lang="en-US" sz="1200" b="0" dirty="0">
                <a:hlinkClick r:id="rId4"/>
              </a:rPr>
              <a:t>1197r2</a:t>
            </a:r>
            <a:r>
              <a:rPr lang="en-US" sz="1200" b="0" dirty="0"/>
              <a:t> </a:t>
            </a:r>
            <a:r>
              <a:rPr lang="en-US" sz="1200" b="0" i="1" dirty="0"/>
              <a:t>[34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4116, 4076, 5764, 6312, 4403, 8248, 6856, 6857, 6983, 6313, 7342, 6137, 7343, 7630, 7728, 4404, 6858, 4830, 7623, 7624, 7625, 7626, 4831, 6959, 6314, 8206, 5304, 6769, 4931, 6770, </a:t>
            </a:r>
            <a:r>
              <a:rPr lang="en-US" sz="1200" b="0" strike="sngStrike" dirty="0">
                <a:solidFill>
                  <a:srgbClr val="FF0000"/>
                </a:solidFill>
              </a:rPr>
              <a:t>7627, 7856</a:t>
            </a:r>
            <a:r>
              <a:rPr lang="en-US" sz="1200" b="0" dirty="0"/>
              <a:t>, 7628, 4474 in </a:t>
            </a:r>
            <a:r>
              <a:rPr lang="en-US" sz="1200" b="0" dirty="0">
                <a:hlinkClick r:id="rId5"/>
              </a:rPr>
              <a:t>1203r1</a:t>
            </a:r>
            <a:r>
              <a:rPr lang="en-US" sz="1200" b="0" dirty="0"/>
              <a:t> </a:t>
            </a:r>
            <a:r>
              <a:rPr lang="en-US" sz="1200" b="0" i="1" dirty="0"/>
              <a:t>[32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u="sng" dirty="0"/>
              <a:t>7627, 7856 in </a:t>
            </a:r>
            <a:r>
              <a:rPr lang="en-US" sz="1200" b="0" u="sng" dirty="0">
                <a:hlinkClick r:id="rId6"/>
              </a:rPr>
              <a:t>1203r2</a:t>
            </a:r>
            <a:r>
              <a:rPr lang="en-US" sz="1200" b="0" u="sng" dirty="0"/>
              <a:t> </a:t>
            </a:r>
            <a:r>
              <a:rPr lang="en-US" sz="1200" b="0" i="1" u="sng" dirty="0"/>
              <a:t>[2 CIDs]</a:t>
            </a:r>
          </a:p>
          <a:p>
            <a:pPr marL="0" indent="0"/>
            <a:r>
              <a:rPr lang="en-US" altLang="en-US" sz="1200" b="1" dirty="0"/>
              <a:t>and incorporate the text changes into the latest TGbe draft.</a:t>
            </a:r>
            <a:endParaRPr lang="en-US" sz="1200" dirty="0"/>
          </a:p>
          <a:p>
            <a:pPr marL="0" indent="0"/>
            <a:endParaRPr lang="en-US" sz="1200" b="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George Cherian				Second: John Wullert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1909112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234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4146, 8262, 4148, 5083, 5084, 6005, 5787 in </a:t>
            </a:r>
            <a:r>
              <a:rPr lang="en-US" sz="1200" b="0" dirty="0">
                <a:hlinkClick r:id="rId2"/>
              </a:rPr>
              <a:t>1105r5</a:t>
            </a:r>
            <a:r>
              <a:rPr lang="en-US" sz="1200" b="0" dirty="0"/>
              <a:t> </a:t>
            </a:r>
            <a:r>
              <a:rPr lang="en-US" sz="1200" b="0" i="1" dirty="0"/>
              <a:t>[7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6838, 6839, 6840, 6841, 6842, 6843, 6844, 6845, 6846, 6847, 6848, 6849, 6850, 6851, 7923, 7924, 8364, 8365, 8366, 8367, 8368 in </a:t>
            </a:r>
            <a:r>
              <a:rPr lang="en-US" sz="1200" b="0" dirty="0">
                <a:hlinkClick r:id="rId3"/>
              </a:rPr>
              <a:t>1281r1</a:t>
            </a:r>
            <a:r>
              <a:rPr lang="en-US" sz="1200" b="0" dirty="0"/>
              <a:t> </a:t>
            </a:r>
            <a:r>
              <a:rPr lang="en-US" sz="1200" b="0" i="1" dirty="0"/>
              <a:t>[21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6078, 7444 in </a:t>
            </a:r>
            <a:r>
              <a:rPr lang="en-US" sz="1200" b="0" dirty="0">
                <a:hlinkClick r:id="rId4"/>
              </a:rPr>
              <a:t>1289r0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</a:p>
          <a:p>
            <a:pPr marL="0" indent="0"/>
            <a:r>
              <a:rPr lang="en-US" altLang="en-US" sz="1200" b="1" dirty="0"/>
              <a:t>and incorporate the text changes into the latest TGbe draft.</a:t>
            </a:r>
            <a:endParaRPr lang="en-US" sz="1200" dirty="0"/>
          </a:p>
          <a:p>
            <a:pPr marL="0" indent="0"/>
            <a:endParaRPr lang="en-US" sz="1200" b="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Yunbo Li				Second: Po-Kai Huang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3560939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235 (CAD CR)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 of CC37 listed below: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6, 26, 27, 35, 38, 39, 51, 52, 53, 10, 11, 12, 13, 14, 15,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16, 17, 18, 5, 19, 20, 21, 28, 31, 54, 55, 56, 29, 32, 34,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36, 37, 41, 42, 43, 44, 45, 47, 48, 49, 50, 1, 2, 3, 4,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7, 8, 9, 22, 23, 24, 25, 30, 33, 40, 46, 57 in </a:t>
            </a:r>
            <a:r>
              <a:rPr lang="en-US" sz="1200" b="0" dirty="0">
                <a:hlinkClick r:id="rId2"/>
              </a:rPr>
              <a:t>1059r1</a:t>
            </a:r>
            <a:r>
              <a:rPr lang="en-US" sz="1200" b="0" dirty="0"/>
              <a:t> </a:t>
            </a:r>
            <a:r>
              <a:rPr lang="en-US" sz="1200" b="0" i="1" dirty="0"/>
              <a:t>[57 CIDs]</a:t>
            </a:r>
          </a:p>
          <a:p>
            <a:pPr marL="0" indent="0"/>
            <a:endParaRPr lang="en-US" sz="1400" b="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Sigurd Schelstraete			Second: Mike Montemurro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0699454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September 15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4413091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July Electronic: </a:t>
            </a:r>
            <a:r>
              <a:rPr lang="en-US" sz="18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https://mentor.ieee.org/802.11/dcn/21/11-21-1226-</a:t>
            </a:r>
            <a:r>
              <a:rPr lang="en-US" sz="18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00</a:t>
            </a:r>
            <a:r>
              <a:rPr lang="en-US" sz="18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-00be-tgbe-july-2021-meeting-minutes.docx</a:t>
            </a:r>
            <a:endParaRPr lang="en-US" sz="1800" dirty="0">
              <a:solidFill>
                <a:srgbClr val="6B9F25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July-Sept.: </a:t>
            </a:r>
            <a:r>
              <a:rPr lang="en-US" sz="18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https://mentor.ieee.org/802.11/dcn/21/11-21-1284-</a:t>
            </a:r>
            <a:r>
              <a:rPr lang="en-US" sz="1800" dirty="0">
                <a:solidFill>
                  <a:srgbClr val="FF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04</a:t>
            </a:r>
            <a:r>
              <a:rPr lang="en-US" sz="18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-00be-july-sept-tgbe-teleconference-minutes.docx</a:t>
            </a:r>
            <a:endParaRPr lang="en-US" sz="1800" dirty="0">
              <a:cs typeface="+mn-cs"/>
            </a:endParaRPr>
          </a:p>
          <a:p>
            <a:endParaRPr lang="en-US" sz="1800" dirty="0"/>
          </a:p>
          <a:p>
            <a:r>
              <a:rPr lang="en-US" sz="1800" dirty="0"/>
              <a:t>Move: 				Second:</a:t>
            </a:r>
          </a:p>
          <a:p>
            <a:r>
              <a:rPr lang="en-US" sz="1800" dirty="0"/>
              <a:t>Discussion:</a:t>
            </a:r>
          </a:p>
          <a:p>
            <a:r>
              <a:rPr lang="en-US" sz="1800" dirty="0"/>
              <a:t>Result: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7006981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236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4537, 5525, 5526, 5566, 5873, 6791, 6792, 6793, 7158, 7159, 7160, 7161, 7162, 7163, 7164, 7165 in </a:t>
            </a:r>
            <a:r>
              <a:rPr lang="en-US" sz="1200" b="0" dirty="0">
                <a:hlinkClick r:id="rId2"/>
              </a:rPr>
              <a:t>1095r1</a:t>
            </a:r>
            <a:r>
              <a:rPr lang="en-US" sz="1200" b="0" dirty="0"/>
              <a:t> </a:t>
            </a:r>
            <a:r>
              <a:rPr lang="en-US" sz="1200" b="0" i="1" dirty="0"/>
              <a:t>[16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4786, 4787, 4788, 4912, 5407, 7256, 7480 in </a:t>
            </a:r>
            <a:r>
              <a:rPr lang="en-US" sz="1200" b="0" dirty="0">
                <a:hlinkClick r:id="rId3"/>
              </a:rPr>
              <a:t>1077r1</a:t>
            </a:r>
            <a:r>
              <a:rPr lang="en-US" sz="1200" b="0" dirty="0"/>
              <a:t> </a:t>
            </a:r>
            <a:r>
              <a:rPr lang="en-US" sz="1200" b="0" i="1" dirty="0"/>
              <a:t>[7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7906, 7995 in </a:t>
            </a:r>
            <a:r>
              <a:rPr lang="en-US" sz="1200" b="0" dirty="0">
                <a:hlinkClick r:id="rId4"/>
              </a:rPr>
              <a:t>1219r0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4614, 5432, 6818, 7269, 7316 in </a:t>
            </a:r>
            <a:r>
              <a:rPr lang="en-US" sz="1200" b="0" dirty="0">
                <a:hlinkClick r:id="rId5"/>
              </a:rPr>
              <a:t>1216r1</a:t>
            </a:r>
            <a:r>
              <a:rPr lang="en-US" sz="1200" b="0" dirty="0"/>
              <a:t> </a:t>
            </a:r>
            <a:r>
              <a:rPr lang="en-US" sz="1200" b="0" i="1" dirty="0"/>
              <a:t>[5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4553, 4544, 6095 in </a:t>
            </a:r>
            <a:r>
              <a:rPr lang="en-US" sz="1200" b="0" dirty="0">
                <a:hlinkClick r:id="rId6"/>
              </a:rPr>
              <a:t>1212r1</a:t>
            </a:r>
            <a:r>
              <a:rPr lang="en-US" sz="1200" b="0" dirty="0"/>
              <a:t> </a:t>
            </a:r>
            <a:r>
              <a:rPr lang="en-US" sz="1200" b="0" i="1" dirty="0"/>
              <a:t>[3 CIDs]</a:t>
            </a:r>
            <a:endParaRPr lang="en-US" sz="1200" b="0" dirty="0"/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				Second:</a:t>
            </a:r>
          </a:p>
          <a:p>
            <a:pPr marL="0" indent="0"/>
            <a:r>
              <a:rPr lang="en-US" sz="1400" dirty="0"/>
              <a:t>Discussion:</a:t>
            </a:r>
          </a:p>
          <a:p>
            <a:r>
              <a:rPr lang="en-US" sz="1400" dirty="0"/>
              <a:t>Result: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33869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FEBRUARY 24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2398597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237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4848, 5002, 8105 in </a:t>
            </a:r>
            <a:r>
              <a:rPr lang="en-US" sz="1200" b="0" dirty="0">
                <a:hlinkClick r:id="rId2"/>
              </a:rPr>
              <a:t>1078r0</a:t>
            </a:r>
            <a:r>
              <a:rPr lang="en-US" sz="1200" b="0" dirty="0"/>
              <a:t> </a:t>
            </a:r>
            <a:r>
              <a:rPr lang="en-US" sz="1200" b="0" i="1" dirty="0"/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200" b="0" dirty="0"/>
              <a:t>8024, 8023, 8022, 8021, 8020, 8019, 7220, 7219, 7218, 7212, 6152, 4853, 4668 in </a:t>
            </a:r>
            <a:r>
              <a:rPr lang="pt-BR" sz="1200" b="0" dirty="0">
                <a:hlinkClick r:id="rId3"/>
              </a:rPr>
              <a:t>1153r2</a:t>
            </a:r>
            <a:r>
              <a:rPr lang="pt-BR" sz="1200" b="0" dirty="0"/>
              <a:t> </a:t>
            </a:r>
            <a:r>
              <a:rPr lang="pt-BR" sz="1200" b="0" i="1" dirty="0">
                <a:solidFill>
                  <a:schemeClr val="tx1"/>
                </a:solidFill>
              </a:rPr>
              <a:t>[13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4666, 4913, 6096, 6151, 6819, 6820, 6821, 6908, 6912, 7270, 7271, 7272, 7273, 7274, 7275, 7276, 7277, 7278, 7279, 7280, 8143, 8144, 8145, 8147, 8148, 8149, 8150 in </a:t>
            </a:r>
            <a:r>
              <a:rPr lang="en-US" sz="1200" b="0" dirty="0">
                <a:hlinkClick r:id="rId4"/>
              </a:rPr>
              <a:t>1227r2</a:t>
            </a:r>
            <a:r>
              <a:rPr lang="en-US" sz="1200" b="0" dirty="0"/>
              <a:t> </a:t>
            </a:r>
            <a:r>
              <a:rPr lang="en-US" sz="1200" b="0" i="1" dirty="0"/>
              <a:t>[27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4861, 7227, 7228, 4862, 4863, 8126, 4677, 8127, 8128 in </a:t>
            </a:r>
            <a:r>
              <a:rPr lang="en-US" sz="1200" b="0" dirty="0">
                <a:hlinkClick r:id="rId5"/>
              </a:rPr>
              <a:t>1231r2</a:t>
            </a:r>
            <a:r>
              <a:rPr lang="en-US" sz="1200" b="0" dirty="0"/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[9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5718, 8102 in </a:t>
            </a:r>
            <a:r>
              <a:rPr lang="en-US" sz="1200" b="0" dirty="0">
                <a:hlinkClick r:id="rId6"/>
              </a:rPr>
              <a:t>1245r1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				Second:</a:t>
            </a:r>
          </a:p>
          <a:p>
            <a:pPr marL="0" indent="0"/>
            <a:r>
              <a:rPr lang="en-US" sz="1400" dirty="0"/>
              <a:t>Discussion:</a:t>
            </a:r>
          </a:p>
          <a:p>
            <a:r>
              <a:rPr lang="en-US" sz="1400" dirty="0"/>
              <a:t>Result: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5877806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238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6909, 6910, 7949, 7094, 7096, 7948, 4894, 5086, 5087, 5088, 7097, 7638, 7803, 7804, 7953, 7954, 5713, 5723, 7952, 7098, 6916, 7360, 7361, 7362, 7363, 7639, 7951, 5679, 7640, 8081, 7957, 7636 in </a:t>
            </a:r>
            <a:r>
              <a:rPr lang="en-US" sz="1200" b="0" dirty="0">
                <a:hlinkClick r:id="rId2"/>
              </a:rPr>
              <a:t>1166r1</a:t>
            </a:r>
            <a:r>
              <a:rPr lang="en-US" sz="1200" b="0" dirty="0"/>
              <a:t> </a:t>
            </a:r>
            <a:r>
              <a:rPr lang="en-US" sz="1200" b="0" i="1" dirty="0"/>
              <a:t>[32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4849, 4850, 5003, 5004, 5005, 5413, 5414, 5821, 6800, 6801, 6802, 7208, 7477, 8215 in </a:t>
            </a:r>
            <a:r>
              <a:rPr lang="en-US" sz="1200" b="0" dirty="0">
                <a:hlinkClick r:id="rId3"/>
              </a:rPr>
              <a:t>1146r3</a:t>
            </a:r>
            <a:r>
              <a:rPr lang="en-US" sz="1200" b="0" dirty="0"/>
              <a:t> </a:t>
            </a:r>
            <a:r>
              <a:rPr lang="en-US" sz="1200" b="0" i="1" dirty="0"/>
              <a:t>[14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7637, 7320, 5454, 5872, 7955, 7960, 7101, 7102, 7961, 8082, 7110, 7972, 4520, 7965, 7103, 7641, 7099, 7104, 7963, 5089 in </a:t>
            </a:r>
            <a:r>
              <a:rPr lang="en-US" sz="1200" b="0" dirty="0">
                <a:hlinkClick r:id="rId4"/>
              </a:rPr>
              <a:t>1167r1</a:t>
            </a:r>
            <a:r>
              <a:rPr lang="en-US" sz="1200" b="0" dirty="0"/>
              <a:t> </a:t>
            </a:r>
            <a:r>
              <a:rPr lang="en-US" sz="1200" b="0" i="1" dirty="0"/>
              <a:t>[20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				Second:</a:t>
            </a:r>
          </a:p>
          <a:p>
            <a:pPr marL="0" indent="0"/>
            <a:r>
              <a:rPr lang="en-US" sz="1400" dirty="0"/>
              <a:t>Discussion:</a:t>
            </a:r>
          </a:p>
          <a:p>
            <a:r>
              <a:rPr lang="en-US" sz="1400" dirty="0"/>
              <a:t>Result: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5160158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239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5602, 8227, 8228, 8230, 5658, 5969, 6185 in </a:t>
            </a:r>
            <a:r>
              <a:rPr lang="en-US" sz="1200" b="0" dirty="0">
                <a:hlinkClick r:id="rId2"/>
              </a:rPr>
              <a:t>1132r4</a:t>
            </a:r>
            <a:r>
              <a:rPr lang="en-US" sz="1200" b="0" dirty="0"/>
              <a:t> </a:t>
            </a:r>
            <a:r>
              <a:rPr lang="en-US" sz="1200" b="0" i="1" dirty="0"/>
              <a:t>[7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4090, 7087, 4137, 5505, 5782, 6082, 4870, 5732, 7678, 6662, 4138, 7551, 7552, 5893, 6150, 7936, 4927, 6002, 4162, 8064, 4339, 5731, 4928, 5113, 6750, 6974, 7021, 4163, 7937, 5503, 7085, 7086, 6573, 6574, 6576, 5615, 7679 in </a:t>
            </a:r>
            <a:r>
              <a:rPr lang="en-US" sz="1200" b="0" dirty="0">
                <a:hlinkClick r:id="rId3"/>
              </a:rPr>
              <a:t>1209r4</a:t>
            </a:r>
            <a:r>
              <a:rPr lang="en-US" sz="1200" b="0" dirty="0"/>
              <a:t> </a:t>
            </a:r>
            <a:r>
              <a:rPr lang="en-US" sz="1200" b="0" i="1" dirty="0"/>
              <a:t>[37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5536 </a:t>
            </a:r>
            <a:r>
              <a:rPr lang="en-US" sz="1200" b="0"/>
              <a:t>in </a:t>
            </a:r>
            <a:r>
              <a:rPr lang="en-US" sz="1200" b="0">
                <a:hlinkClick r:id="rId4"/>
              </a:rPr>
              <a:t>1209r6</a:t>
            </a:r>
            <a:r>
              <a:rPr lang="en-US" sz="1200" b="0"/>
              <a:t> </a:t>
            </a:r>
            <a:r>
              <a:rPr lang="en-US" sz="1200" b="0" dirty="0"/>
              <a:t>[1 CID]</a:t>
            </a:r>
            <a:endParaRPr lang="en-US" sz="1200" b="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6169, 4307, 4196, 4308, 6175, 6330 in </a:t>
            </a:r>
            <a:r>
              <a:rPr lang="en-US" sz="1200" b="0" dirty="0">
                <a:hlinkClick r:id="rId5"/>
              </a:rPr>
              <a:t>1263r1</a:t>
            </a:r>
            <a:r>
              <a:rPr lang="en-US" sz="1200" b="0" dirty="0"/>
              <a:t> </a:t>
            </a:r>
            <a:r>
              <a:rPr lang="en-US" sz="1200" b="0" i="1" dirty="0"/>
              <a:t>[6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5276, 5277, 8034, 8188, 5055, 5056, 8337, 8339, 8189, 5916, 4380, 4381, 6627, 6628, 6401, 6601, 5606, 6279, 6752, 8234, 6360, 7722, 5982, 5376, 6753, 7723, 6399, 8235, 6400, 6277, 7515, 7724, 7814, 7815, 8336, 5983 in </a:t>
            </a:r>
            <a:r>
              <a:rPr lang="en-US" sz="1200" b="0" dirty="0">
                <a:hlinkClick r:id="rId6"/>
              </a:rPr>
              <a:t>1221r1</a:t>
            </a:r>
            <a:r>
              <a:rPr lang="en-US" sz="1200" b="0" dirty="0"/>
              <a:t> </a:t>
            </a:r>
            <a:r>
              <a:rPr lang="en-US" sz="1200" b="0" i="1" dirty="0"/>
              <a:t>[36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				Second:</a:t>
            </a:r>
          </a:p>
          <a:p>
            <a:pPr marL="0" indent="0"/>
            <a:r>
              <a:rPr lang="en-US" sz="1400" dirty="0"/>
              <a:t>Discussion:</a:t>
            </a:r>
          </a:p>
          <a:p>
            <a:r>
              <a:rPr lang="en-US" sz="1400" dirty="0"/>
              <a:t>Result: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6158859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240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2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5741, 5827, 5834, 6451, 6700, 6701, 6890, 6891, 6892, 6893, 6975, 7585, 7586, 7587, 7673, 8057, 8165, 8291 in </a:t>
            </a:r>
            <a:r>
              <a:rPr lang="en-US" sz="1200" b="0" dirty="0">
                <a:hlinkClick r:id="rId2"/>
              </a:rPr>
              <a:t>1274r2</a:t>
            </a:r>
            <a:r>
              <a:rPr lang="en-US" sz="1200" b="0" dirty="0"/>
              <a:t> </a:t>
            </a:r>
            <a:r>
              <a:rPr lang="en-US" sz="1200" b="0" i="1" dirty="0"/>
              <a:t>[18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5833, 6130, 6131, 8167  in </a:t>
            </a:r>
            <a:r>
              <a:rPr lang="en-US" sz="1200" b="0" dirty="0">
                <a:hlinkClick r:id="rId3"/>
              </a:rPr>
              <a:t>1274r4</a:t>
            </a:r>
            <a:r>
              <a:rPr lang="en-US" sz="1200" b="0" dirty="0"/>
              <a:t> </a:t>
            </a:r>
            <a:r>
              <a:rPr lang="en-US" sz="1200" b="0" i="1" dirty="0"/>
              <a:t>[4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6651, 6661, 5291, 5292, 6633, 6634, 6936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1260r1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4102, 6013, 7701, 6605, 6021, 7041, 6016, 6017, 6019, 6018, 8329, 5904, 6571, 6873, 6874, 6875, 7848, 6572, 4248, 7719, 7720, 6877, 6536, 5968, 5898, 8226, 5048, 4037, 8331, 5907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1176r5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[30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5164, 7592, 5165, 7370, 4739, 7594, 6674, 7593, 4384, 7369, 6762, 4452, 6207, 6290, 6669, 7600, 6670, 7595, 6291, 6292, 4275, 6461, 7670, 7744, 5923, 7475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1186r0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[26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0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200" b="1" dirty="0"/>
              <a:t>and incorporate the text changes into the latest TGbe draft.</a:t>
            </a:r>
            <a:endParaRPr lang="en-US" sz="1200" dirty="0"/>
          </a:p>
          <a:p>
            <a:pPr marL="0" indent="0"/>
            <a:endParaRPr lang="en-US" sz="1200" dirty="0"/>
          </a:p>
          <a:p>
            <a:pPr marL="0" indent="0"/>
            <a:r>
              <a:rPr lang="en-US" sz="1200" dirty="0"/>
              <a:t>Move: 				Second:</a:t>
            </a:r>
          </a:p>
          <a:p>
            <a:pPr marL="0" indent="0"/>
            <a:r>
              <a:rPr lang="en-US" sz="1200" dirty="0"/>
              <a:t>Discussion:</a:t>
            </a:r>
          </a:p>
          <a:p>
            <a:r>
              <a:rPr lang="en-US" sz="1200" dirty="0"/>
              <a:t>Result:</a:t>
            </a:r>
          </a:p>
          <a:p>
            <a:endParaRPr lang="en-US" sz="1200" dirty="0"/>
          </a:p>
          <a:p>
            <a:pPr marL="0" indent="0"/>
            <a:r>
              <a:rPr lang="en-US" sz="1200" i="1" dirty="0"/>
              <a:t>Note: These are comment resolution documents that obtained ≥ 75% support during the straw poll phase and that have </a:t>
            </a:r>
            <a:r>
              <a:rPr lang="en-US" sz="1200" i="1" dirty="0">
                <a:highlight>
                  <a:srgbClr val="FFFF00"/>
                </a:highlight>
              </a:rPr>
              <a:t>NOT</a:t>
            </a:r>
            <a:r>
              <a:rPr lang="en-US" sz="12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3048680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241 (MAC-3)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2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4271, 4272, 4351, 4751, 5232, 5290, 4220, 5641, 5656, 5896, 6104, 6157, 6405, 6650, 6935, 6971, 7382, 7383, 7384, 7484, 7500, 7555, 7711, 7777, 7778, 7874, 7887, 8301, 8302 in </a:t>
            </a:r>
            <a:r>
              <a:rPr lang="en-US" sz="1200" b="0" dirty="0">
                <a:hlinkClick r:id="rId2"/>
              </a:rPr>
              <a:t>1258r2</a:t>
            </a:r>
            <a:r>
              <a:rPr lang="en-US" sz="1200" b="0" dirty="0"/>
              <a:t> [</a:t>
            </a:r>
            <a:r>
              <a:rPr lang="en-US" sz="1200" b="0" i="1" dirty="0"/>
              <a:t>29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5156, 6684, 6714, 4032, 6517, 6518, 5068, 6519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240r10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dirty="0"/>
              <a:t>[</a:t>
            </a:r>
            <a:r>
              <a:rPr lang="en-US" sz="1200" b="0" i="1" dirty="0"/>
              <a:t>8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6262, 6237, 6238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1399r3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dirty="0"/>
              <a:t>[</a:t>
            </a:r>
            <a:r>
              <a:rPr lang="en-US" sz="1200" b="0" i="1" dirty="0"/>
              <a:t>3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4216, 4217, 4218, 4219, 4221, 4222, 4223, 4473, 4726, 4752, 4826, 4827, 4828, 4829, 5993, 6310, 6311, 6494, 6559, 6737, 6854, 6956, 6957, 6958, 6994, 6995, 7784, 7785, 7786, 7823, 8042, 8204, 8205, 8344, 8345, 8346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1259r3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dirty="0"/>
              <a:t>[36</a:t>
            </a:r>
            <a:r>
              <a:rPr lang="en-US" sz="1200" b="0" i="1" dirty="0"/>
              <a:t>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4019, 4734, 5039, 5825, 5940, 6677, 6678, 6707, 7705, 8166, 8290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1332r4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dirty="0"/>
              <a:t>[</a:t>
            </a:r>
            <a:r>
              <a:rPr lang="en-US" sz="1200" b="0" i="1" dirty="0"/>
              <a:t>11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200" b="1" dirty="0"/>
              <a:t>and incorporate the text changes into the latest TGbe draft.</a:t>
            </a:r>
            <a:endParaRPr lang="en-US" sz="1200" dirty="0"/>
          </a:p>
          <a:p>
            <a:pPr marL="0" indent="0"/>
            <a:endParaRPr lang="en-US" sz="1200" dirty="0"/>
          </a:p>
          <a:p>
            <a:pPr marL="0" indent="0"/>
            <a:r>
              <a:rPr lang="en-US" sz="1200" dirty="0"/>
              <a:t>Move: 				Second:</a:t>
            </a:r>
          </a:p>
          <a:p>
            <a:pPr marL="0" indent="0"/>
            <a:r>
              <a:rPr lang="en-US" sz="1200" dirty="0"/>
              <a:t>Discussion:</a:t>
            </a:r>
          </a:p>
          <a:p>
            <a:r>
              <a:rPr lang="en-US" sz="1200" dirty="0"/>
              <a:t>Result:</a:t>
            </a:r>
          </a:p>
          <a:p>
            <a:endParaRPr lang="en-US" sz="1200" dirty="0"/>
          </a:p>
          <a:p>
            <a:pPr marL="0" indent="0"/>
            <a:r>
              <a:rPr lang="en-US" sz="1200" i="1" dirty="0"/>
              <a:t>Note: These are comment resolution documents that obtained ≥ 75% support during the straw poll phase and that have </a:t>
            </a:r>
            <a:r>
              <a:rPr lang="en-US" sz="1200" i="1" dirty="0">
                <a:highlight>
                  <a:srgbClr val="FFFF00"/>
                </a:highlight>
              </a:rPr>
              <a:t>NOT</a:t>
            </a:r>
            <a:r>
              <a:rPr lang="en-US" sz="12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2284982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242 (MAC-4)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2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7824, 6740, 6379, 6378, 6323, 4756, 4485, 4420, 4418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1276r1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[9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6398, 5970, 5971, 4363, 5251, 6193, 6259, 4039, 4364, 5049, 5768, 5908, 5909, 6098, 6260, 6261, 8030, 4252, 6194, 4040, 5603, 8231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1207r2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4185, 5315, 5367, 7561, 7697, 6122, 4187, 4188, 7058, 8028, 4189, 4190, 7328, 7329, 4194, 7667, 5243, 5961, 6354, 6529, 4353, 4354, 4355, 4356, 4357, 4358, 4359, 4360, 4374, 4375, 4376, 5152, 5960, 6127, 6138, 5140, 4183, 4184, 7712, 8314, 8315, 5162, 6553, 7713, 7714, 8029, 5207, 5208, 5236, 5373, 6592, 6593, 8320, 8321, 6977, 7331, 8328, 7405, 7406, 5374, 7664, 5448, 6393, 6394, 6528, 6530, 7559, 6552, 7325, 6532, 6533, 6554, 7453, 7560, 7773, 8313, 7775, 8316, 7772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1236r3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[79 CIDs]</a:t>
            </a:r>
          </a:p>
          <a:p>
            <a:pPr marL="0" indent="0"/>
            <a:r>
              <a:rPr lang="en-US" altLang="en-US" sz="1200" b="1" dirty="0"/>
              <a:t>and incorporate the text changes into the latest TGbe draft.</a:t>
            </a:r>
            <a:endParaRPr lang="en-US" sz="1200" dirty="0"/>
          </a:p>
          <a:p>
            <a:pPr marL="0" indent="0"/>
            <a:endParaRPr lang="en-US" sz="1200" dirty="0"/>
          </a:p>
          <a:p>
            <a:pPr marL="0" indent="0"/>
            <a:r>
              <a:rPr lang="en-US" sz="1200" dirty="0"/>
              <a:t>Move: 				Second:</a:t>
            </a:r>
          </a:p>
          <a:p>
            <a:pPr marL="0" indent="0"/>
            <a:r>
              <a:rPr lang="en-US" sz="1200" dirty="0"/>
              <a:t>Discussion:</a:t>
            </a:r>
          </a:p>
          <a:p>
            <a:r>
              <a:rPr lang="en-US" sz="1200" dirty="0"/>
              <a:t>Result:</a:t>
            </a:r>
          </a:p>
          <a:p>
            <a:endParaRPr lang="en-US" sz="1200" dirty="0"/>
          </a:p>
          <a:p>
            <a:pPr marL="0" indent="0"/>
            <a:r>
              <a:rPr lang="en-US" sz="1200" i="1" dirty="0"/>
              <a:t>Note: These are comment resolution documents that obtained ≥ 75% support during the straw poll phase and that have </a:t>
            </a:r>
            <a:r>
              <a:rPr lang="en-US" sz="1200" i="1" dirty="0">
                <a:highlight>
                  <a:srgbClr val="FFFF00"/>
                </a:highlight>
              </a:rPr>
              <a:t>NOT</a:t>
            </a:r>
            <a:r>
              <a:rPr lang="en-US" sz="12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1075598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243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7081, 7933, 7934, 7935 in </a:t>
            </a:r>
            <a:r>
              <a:rPr lang="en-US" sz="1200" b="0" dirty="0">
                <a:hlinkClick r:id="rId2"/>
              </a:rPr>
              <a:t>1250r0</a:t>
            </a:r>
            <a:r>
              <a:rPr lang="en-US" sz="1200" b="0" dirty="0"/>
              <a:t> </a:t>
            </a:r>
            <a:r>
              <a:rPr lang="en-US" sz="1200" b="0" i="1" dirty="0"/>
              <a:t>[4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strike="sngStrike" dirty="0">
                <a:solidFill>
                  <a:srgbClr val="FF0000"/>
                </a:solidFill>
              </a:rPr>
              <a:t>5537, 5393</a:t>
            </a:r>
            <a:r>
              <a:rPr lang="en-US" sz="1200" b="0" dirty="0"/>
              <a:t>, 6006, 5506, 8079, 6931, 7918, 5788, 4806, 5314, 5538, 5789, 8080, 5790, 6007, 6008, 7473, 6009, 4871, 7389, 7390, 5395, 7022, 7921, 8157, 4126, 5396, 8303 in </a:t>
            </a:r>
            <a:r>
              <a:rPr lang="en-US" sz="1200" b="0" dirty="0">
                <a:hlinkClick r:id="rId3"/>
              </a:rPr>
              <a:t>1237r2</a:t>
            </a:r>
            <a:r>
              <a:rPr lang="en-US" sz="1200" b="0" dirty="0"/>
              <a:t> </a:t>
            </a:r>
            <a:r>
              <a:rPr lang="en-US" sz="1200" b="0" i="1" dirty="0"/>
              <a:t>[26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4144, 5394, 4150, 4143, </a:t>
            </a:r>
            <a:r>
              <a:rPr lang="en-US" sz="1200" b="0" u="sng" dirty="0"/>
              <a:t>5393</a:t>
            </a:r>
            <a:r>
              <a:rPr lang="en-US" sz="1200" b="0" dirty="0"/>
              <a:t>, </a:t>
            </a:r>
            <a:r>
              <a:rPr lang="en-US" sz="1200" b="0" u="sng" dirty="0"/>
              <a:t>5537</a:t>
            </a:r>
            <a:r>
              <a:rPr lang="en-US" sz="1200" b="0" dirty="0"/>
              <a:t> in </a:t>
            </a:r>
            <a:r>
              <a:rPr lang="en-US" sz="1200" b="0" dirty="0">
                <a:hlinkClick r:id="rId3"/>
              </a:rPr>
              <a:t>1237r4</a:t>
            </a:r>
            <a:r>
              <a:rPr lang="en-US" sz="1200" b="0" dirty="0"/>
              <a:t> </a:t>
            </a:r>
            <a:r>
              <a:rPr lang="en-US" sz="1200" b="0" i="1" dirty="0"/>
              <a:t>[6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5085, 5398, 5676, 6083, 6084, 6085, 6086, 6087, 6088, 6089 in </a:t>
            </a:r>
            <a:r>
              <a:rPr lang="en-US" sz="1200" b="0" dirty="0">
                <a:hlinkClick r:id="rId4"/>
              </a:rPr>
              <a:t>1104r2</a:t>
            </a:r>
            <a:r>
              <a:rPr lang="en-US" sz="1200" b="0" dirty="0"/>
              <a:t> </a:t>
            </a:r>
            <a:r>
              <a:rPr lang="en-US" sz="1200" b="0" i="1" dirty="0"/>
              <a:t>[10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4807, 5200, 5539, 4104, 4502, 4809, 5792, 5793, 7789, 8055, 8158, 4873, 6692, 6693, 8069, 8159, 4961, 7474, 4503, 7023, 4321, 4096, 4320, 7790, 5439, 7795, 6145, 5366, 5199, 5366, 7796, 8068, 4874, 5114, 5794, 4872, 4962, 6487, 5116, 4327, 8160 in </a:t>
            </a:r>
            <a:r>
              <a:rPr lang="en-US" sz="1200" b="0" dirty="0">
                <a:hlinkClick r:id="rId5"/>
              </a:rPr>
              <a:t>1333r4</a:t>
            </a:r>
            <a:r>
              <a:rPr lang="en-US" sz="1200" b="0" dirty="0"/>
              <a:t> </a:t>
            </a:r>
            <a:r>
              <a:rPr lang="en-US" sz="1200" b="0" i="1" dirty="0"/>
              <a:t>[41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				Second:</a:t>
            </a:r>
          </a:p>
          <a:p>
            <a:pPr marL="0" indent="0"/>
            <a:r>
              <a:rPr lang="en-US" sz="1400" dirty="0"/>
              <a:t>Discussion:</a:t>
            </a:r>
          </a:p>
          <a:p>
            <a:r>
              <a:rPr lang="en-US" sz="1400" dirty="0"/>
              <a:t>Result: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8906618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244 (Joint-2)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4124, 5695, 7379, 7440, 7837, 7838, 7839, 7840, 8066, 8258, 6004, 6003, 4145, 7681, 5697, 8259, 8260, 8261, 7377, 5696, 7878, 7387, 7388, 4893, 5548, 5549, 5233, 5550, 5551, 5553, 4975, 5552, 5554 in </a:t>
            </a:r>
            <a:r>
              <a:rPr lang="en-US" sz="1200" b="0" dirty="0">
                <a:hlinkClick r:id="rId2"/>
              </a:rPr>
              <a:t>1352r3</a:t>
            </a:r>
            <a:r>
              <a:rPr lang="en-US" sz="1200" b="0" dirty="0"/>
              <a:t> </a:t>
            </a:r>
            <a:r>
              <a:rPr lang="en-US" sz="1200" b="0" i="1" dirty="0"/>
              <a:t>[33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6188, 6158, 6114, 4127 in </a:t>
            </a:r>
            <a:r>
              <a:rPr lang="en-US" sz="1200" b="0" dirty="0">
                <a:hlinkClick r:id="rId3"/>
              </a:rPr>
              <a:t>1351r1</a:t>
            </a:r>
            <a:r>
              <a:rPr lang="en-US" sz="1200" b="0" dirty="0"/>
              <a:t> </a:t>
            </a:r>
            <a:r>
              <a:rPr lang="en-US" sz="1200" b="0" i="1" dirty="0"/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4897, 5495, 6799 in </a:t>
            </a:r>
            <a:r>
              <a:rPr lang="en-US" sz="1200" b="0" dirty="0">
                <a:hlinkClick r:id="rId4"/>
              </a:rPr>
              <a:t>1388r3</a:t>
            </a:r>
            <a:r>
              <a:rPr lang="en-US" sz="1200" b="0" dirty="0"/>
              <a:t> </a:t>
            </a:r>
            <a:r>
              <a:rPr lang="en-US" sz="1200" b="0" i="1" dirty="0"/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7481, 8072, 4878, 5543, 7895, 7797, 7409, 4504, 5507, 4319, 5508, 4505, 5657, 5509, 6146, 7024, 7798, 8070, 4964, 5540, 4965, 7025, 7683, 8071, 5440, 4966, 5541, 5795, 4877, 5542, 4340, 4341, 5115, 7794, 7350 in </a:t>
            </a:r>
            <a:r>
              <a:rPr lang="en-US" sz="1200" b="0" dirty="0">
                <a:hlinkClick r:id="rId5"/>
              </a:rPr>
              <a:t>1449r1</a:t>
            </a:r>
            <a:r>
              <a:rPr lang="en-US" sz="1200" b="0" dirty="0"/>
              <a:t> </a:t>
            </a:r>
            <a:r>
              <a:rPr lang="en-US" sz="1200" b="0" i="1" dirty="0"/>
              <a:t>[35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				Second:</a:t>
            </a:r>
          </a:p>
          <a:p>
            <a:pPr marL="0" indent="0"/>
            <a:r>
              <a:rPr lang="en-US" sz="1400" dirty="0"/>
              <a:t>Discussion:</a:t>
            </a:r>
          </a:p>
          <a:p>
            <a:r>
              <a:rPr lang="en-US" sz="1400" dirty="0"/>
              <a:t>Result: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4533402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245 (PDT)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2"/>
              </a:rPr>
              <a:t>1148r1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Joint: 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 		Second:  </a:t>
            </a:r>
          </a:p>
          <a:p>
            <a:pPr marL="0" indent="0"/>
            <a:r>
              <a:rPr lang="en-US" sz="1600" dirty="0"/>
              <a:t>Discussion:  </a:t>
            </a:r>
            <a:endParaRPr lang="en-US" sz="1600" b="0" dirty="0"/>
          </a:p>
          <a:p>
            <a:pPr marL="0" indent="0"/>
            <a:r>
              <a:rPr lang="en-US" sz="1600" dirty="0"/>
              <a:t>Result:</a:t>
            </a:r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  <a:p>
            <a:pPr marL="0" indent="0"/>
            <a:endParaRPr lang="en-US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82238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152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0034r4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0076r1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0056r3</a:t>
            </a:r>
            <a:r>
              <a:rPr lang="en-US" sz="1400" dirty="0"/>
              <a:t>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5"/>
              </a:rPr>
              <a:t>1958r3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0104r3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0114</a:t>
            </a:r>
            <a:r>
              <a:rPr lang="en-US" sz="1400" dirty="0">
                <a:solidFill>
                  <a:srgbClr val="FF00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r4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0139</a:t>
            </a:r>
            <a:r>
              <a:rPr lang="en-US" sz="1400" dirty="0">
                <a:solidFill>
                  <a:srgbClr val="FF000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r3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0140r2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0143r2</a:t>
            </a:r>
            <a:r>
              <a:rPr lang="en-US" sz="1400" dirty="0"/>
              <a:t>, </a:t>
            </a:r>
            <a:r>
              <a:rPr lang="en-US" sz="1400" dirty="0">
                <a:hlinkClick r:id="rId11"/>
              </a:rPr>
              <a:t>0153r0</a:t>
            </a:r>
            <a:r>
              <a:rPr lang="en-US" sz="14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Edward Au				Second: Wook Bong Lee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07348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MARCH </a:t>
            </a:r>
            <a:r>
              <a:rPr lang="en-US" dirty="0">
                <a:solidFill>
                  <a:schemeClr val="tx1"/>
                </a:solidFill>
              </a:rPr>
              <a:t>10</a:t>
            </a:r>
            <a:r>
              <a:rPr lang="en-US" baseline="30000" dirty="0">
                <a:solidFill>
                  <a:schemeClr val="tx1"/>
                </a:solidFill>
              </a:rPr>
              <a:t>t</a:t>
            </a:r>
            <a:r>
              <a:rPr lang="en-US" baseline="30000" dirty="0"/>
              <a:t>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29182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Electronic January: </a:t>
            </a:r>
            <a:r>
              <a:rPr lang="en-US" sz="1800" dirty="0">
                <a:solidFill>
                  <a:srgbClr val="6B9F25"/>
                </a:solidFill>
                <a:hlinkClick r:id="rId2"/>
              </a:rPr>
              <a:t>https://mentor.ieee.org/802.11/dcn/21/11-21-0103-01-00be-tgbe-january-2021-meeting-minutes.docx</a:t>
            </a:r>
            <a:endParaRPr lang="en-US" sz="1800" dirty="0">
              <a:solidFill>
                <a:srgbClr val="6B9F25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cs typeface="+mn-cs"/>
              </a:rPr>
              <a:t>Teleconferences Jan-March: </a:t>
            </a:r>
            <a:r>
              <a:rPr lang="en-US" sz="1800" dirty="0">
                <a:cs typeface="+mn-cs"/>
                <a:hlinkClick r:id="rId3"/>
              </a:rPr>
              <a:t>https://mentor.ieee.org/802.11/dcn/21/11-21-0135-07-00be-jan-mar-tgbe-teleconference-minutes.docx</a:t>
            </a:r>
            <a:endParaRPr lang="en-US" sz="1800" dirty="0">
              <a:cs typeface="+mn-cs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cs typeface="+mn-cs"/>
            </a:endParaRPr>
          </a:p>
          <a:p>
            <a:endParaRPr lang="en-US" sz="1800" dirty="0"/>
          </a:p>
          <a:p>
            <a:r>
              <a:rPr lang="en-US" sz="1800" dirty="0"/>
              <a:t>Move: Dennis Sundman		Second: 	Ross Jian Yu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48397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153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1600" dirty="0"/>
              <a:t>1377, 1378, 1622, 1970, 3049, 3184, 3185, 3293, 3294 in </a:t>
            </a:r>
            <a:r>
              <a:rPr lang="pt-BR" sz="1600" dirty="0">
                <a:hlinkClick r:id="rId2"/>
              </a:rPr>
              <a:t>235r1</a:t>
            </a:r>
            <a:r>
              <a:rPr lang="pt-BR" sz="1600" dirty="0"/>
              <a:t> </a:t>
            </a:r>
            <a:r>
              <a:rPr lang="pt-BR" sz="1600" i="1" dirty="0"/>
              <a:t>[9 CIDs]</a:t>
            </a:r>
            <a:endParaRPr lang="en-US" sz="1600" i="1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1394, 1395, 1396, 1397, 1398, 1402, 1403, 1564, 1565, 1623, 2404, 2405, 2406, 2407, 2408, 2409, 2682, 2683, 2684, 2685, 2810, 3107, 3186, 3188, 3192, 3295, 3296, 3297, 3298, 3299, 3300, 3301, 3302, 3303, 3304, 3305 in </a:t>
            </a:r>
            <a:r>
              <a:rPr lang="en-US" sz="1600" dirty="0">
                <a:hlinkClick r:id="rId3"/>
              </a:rPr>
              <a:t>236r1</a:t>
            </a:r>
            <a:r>
              <a:rPr lang="en-US" sz="1600" dirty="0"/>
              <a:t> </a:t>
            </a:r>
            <a:r>
              <a:rPr lang="en-US" sz="1600" i="1" dirty="0"/>
              <a:t>[36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1252, 1302, 1304, 1305, 1553, 2698, 2992, 3276, 3277, 3278 in </a:t>
            </a:r>
            <a:r>
              <a:rPr lang="en-US" sz="1600" dirty="0">
                <a:hlinkClick r:id="rId4"/>
              </a:rPr>
              <a:t>273r1</a:t>
            </a:r>
            <a:r>
              <a:rPr lang="en-US" sz="1600" dirty="0"/>
              <a:t> </a:t>
            </a:r>
            <a:r>
              <a:rPr lang="en-US" sz="1600" i="1" dirty="0"/>
              <a:t>[10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2662, 2815, 3076, 3110, 3113, 3114, 3312 in </a:t>
            </a:r>
            <a:r>
              <a:rPr lang="en-US" sz="1600" dirty="0">
                <a:hlinkClick r:id="rId5"/>
              </a:rPr>
              <a:t>274r0</a:t>
            </a:r>
            <a:r>
              <a:rPr lang="en-US" sz="1600" dirty="0"/>
              <a:t> </a:t>
            </a:r>
            <a:r>
              <a:rPr lang="en-US" sz="1600" i="1" dirty="0"/>
              <a:t>[7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1406, 1624, 1625, 3004, 3081, 3194 in </a:t>
            </a:r>
            <a:r>
              <a:rPr lang="en-US" sz="1600" dirty="0">
                <a:hlinkClick r:id="rId6"/>
              </a:rPr>
              <a:t>275r0</a:t>
            </a:r>
            <a:r>
              <a:rPr lang="en-US" sz="1600" dirty="0"/>
              <a:t> </a:t>
            </a:r>
            <a:r>
              <a:rPr lang="en-US" sz="1600" i="1" dirty="0"/>
              <a:t>[6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0195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154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3054, 3056, 3057, 3058, 3059, 3060, 3061, 3062, 3064 in </a:t>
            </a:r>
            <a:r>
              <a:rPr lang="en-US" sz="1600" dirty="0">
                <a:hlinkClick r:id="rId2"/>
              </a:rPr>
              <a:t>289r0</a:t>
            </a:r>
            <a:r>
              <a:rPr lang="en-US" sz="1600" dirty="0"/>
              <a:t> </a:t>
            </a:r>
            <a:r>
              <a:rPr lang="en-US" sz="1600" i="1" dirty="0"/>
              <a:t>[9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1256, 2609, 1257, 1325, 1327, 1326, 1258, 1558, 1317, 2608, 1320, 1322, 1323, 1324, 1328, 3285, 1611 in </a:t>
            </a:r>
            <a:r>
              <a:rPr lang="en-US" sz="1600" dirty="0">
                <a:hlinkClick r:id="rId3"/>
              </a:rPr>
              <a:t>328r1</a:t>
            </a:r>
            <a:r>
              <a:rPr lang="en-US" sz="1600" dirty="0"/>
              <a:t> </a:t>
            </a:r>
            <a:r>
              <a:rPr lang="en-US" sz="1600" i="1" dirty="0"/>
              <a:t>[17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1629, 2812, 2813, 2814, 3066, 3067, 3108, 3109, 3307, 3308, 3309, 3310, 3311 in </a:t>
            </a:r>
            <a:r>
              <a:rPr lang="en-US" sz="1600" dirty="0">
                <a:hlinkClick r:id="rId4"/>
              </a:rPr>
              <a:t>322r1</a:t>
            </a:r>
            <a:r>
              <a:rPr lang="en-US" sz="1600" dirty="0"/>
              <a:t> </a:t>
            </a:r>
            <a:r>
              <a:rPr lang="en-US" sz="1600" i="1" dirty="0"/>
              <a:t>[13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1343, 1344, 2789, 3000, 3102 in </a:t>
            </a:r>
            <a:r>
              <a:rPr lang="en-US" sz="1600" dirty="0">
                <a:hlinkClick r:id="rId5"/>
              </a:rPr>
              <a:t>294r0</a:t>
            </a:r>
            <a:r>
              <a:rPr lang="en-US" sz="1600" dirty="0"/>
              <a:t> </a:t>
            </a:r>
            <a:r>
              <a:rPr lang="en-US" sz="1600" i="1" dirty="0"/>
              <a:t>[5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2027, 2028, 2029, 2030, 2031, 2219 in </a:t>
            </a:r>
            <a:r>
              <a:rPr lang="en-US" sz="1600" dirty="0">
                <a:hlinkClick r:id="rId6"/>
              </a:rPr>
              <a:t>297r1</a:t>
            </a:r>
            <a:r>
              <a:rPr lang="en-US" sz="1600" dirty="0"/>
              <a:t> </a:t>
            </a:r>
            <a:r>
              <a:rPr lang="en-US" sz="1600" i="1" dirty="0"/>
              <a:t>[6 CIDs]</a:t>
            </a:r>
          </a:p>
          <a:p>
            <a:pPr marL="457200" lvl="1" indent="0"/>
            <a:endParaRPr lang="en-US" sz="1200" dirty="0"/>
          </a:p>
          <a:p>
            <a:pPr marL="0" indent="0"/>
            <a:r>
              <a:rPr lang="en-US" sz="1600" dirty="0"/>
              <a:t>Move: Edward Au				Second: Rojan Chitrakar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6245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155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1309, 1311, 1963, 1964, 2762, 3043, 3156, 3157, 3158, 3168 in </a:t>
            </a:r>
            <a:r>
              <a:rPr lang="en-US" sz="1600" dirty="0">
                <a:hlinkClick r:id="rId2"/>
              </a:rPr>
              <a:t>293r2</a:t>
            </a:r>
            <a:r>
              <a:rPr lang="en-US" sz="1600" dirty="0"/>
              <a:t> </a:t>
            </a:r>
            <a:r>
              <a:rPr lang="en-US" sz="1600" i="1" dirty="0"/>
              <a:t>[10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2410 in </a:t>
            </a:r>
            <a:r>
              <a:rPr lang="en-US" sz="1600" dirty="0">
                <a:hlinkClick r:id="rId3"/>
              </a:rPr>
              <a:t>337r0</a:t>
            </a:r>
            <a:r>
              <a:rPr lang="en-US" sz="1600" dirty="0"/>
              <a:t> </a:t>
            </a:r>
            <a:r>
              <a:rPr lang="en-US" sz="1600" i="1" dirty="0"/>
              <a:t>[1 CID]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2956, 2957 in </a:t>
            </a:r>
            <a:r>
              <a:rPr lang="en-US" sz="1600" dirty="0">
                <a:hlinkClick r:id="rId4"/>
              </a:rPr>
              <a:t>358r0</a:t>
            </a:r>
            <a:r>
              <a:rPr lang="en-US" sz="1600" dirty="0"/>
              <a:t> </a:t>
            </a:r>
            <a:r>
              <a:rPr lang="en-US" sz="1600" i="1" dirty="0"/>
              <a:t>[2 CIDs]</a:t>
            </a:r>
          </a:p>
          <a:p>
            <a:pPr marL="457200" lvl="1" indent="0"/>
            <a:endParaRPr lang="en-US" sz="1200" dirty="0"/>
          </a:p>
          <a:p>
            <a:pPr marL="0" indent="0"/>
            <a:r>
              <a:rPr lang="en-US" sz="1600" dirty="0"/>
              <a:t>Move: Edward Au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127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156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1027, 2561, 1107, 3411, 1108, 2090, 2282, 2356, 3255, 2325, 1167, 2601, 1695, 3031, 1168, 2252, 3032, 1818, 1696, 3321, 1635, 3203, 2326, 1169 in </a:t>
            </a:r>
            <a:r>
              <a:rPr lang="en-US" sz="16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250r</a:t>
            </a:r>
            <a:r>
              <a:rPr lang="en-US" sz="16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</a:t>
            </a:r>
            <a:r>
              <a:rPr lang="en-US" sz="1600" dirty="0"/>
              <a:t> </a:t>
            </a:r>
            <a:r>
              <a:rPr lang="en-US" sz="1600" i="1" dirty="0"/>
              <a:t>[24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1156, 1668, 1779, 1920, 2123, 2493, 2547, 2548, 2827, 2970, 3371, 1158, 2759, 2473, 2588, 1670 in </a:t>
            </a:r>
            <a:r>
              <a:rPr lang="en-US" sz="1600" dirty="0">
                <a:hlinkClick r:id="rId3"/>
              </a:rPr>
              <a:t>296r4</a:t>
            </a:r>
            <a:r>
              <a:rPr lang="en-US" sz="1600" dirty="0"/>
              <a:t> </a:t>
            </a:r>
            <a:r>
              <a:rPr lang="en-US" sz="1600" i="1" dirty="0"/>
              <a:t>[16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Po-Kai Huang				Second: Ming Gan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7828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0813" cy="1676399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sz="2800" dirty="0">
                <a:solidFill>
                  <a:srgbClr val="0000FF"/>
                </a:solidFill>
                <a:latin typeface="Arial Black" panose="020B0A04020102020204" pitchFamily="34" charset="0"/>
              </a:rPr>
              <a:t>IEEE 802.11 TGbe: Enhancements for Extremely High Throughput (EHT) WLAN Task Group</a:t>
            </a:r>
            <a:endParaRPr lang="en-GB" sz="28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2743201"/>
            <a:ext cx="7770813" cy="3732212"/>
          </a:xfrm>
          <a:ln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4000" dirty="0">
                <a:latin typeface="Arial" panose="020B0604020202020204" pitchFamily="34" charset="0"/>
              </a:rPr>
              <a:t>Online Teleconferences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altLang="en-US" dirty="0">
              <a:latin typeface="Arial" panose="020B0604020202020204" pitchFamily="34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Chair: Alfred Asterjadhi (Qualcomm Inc.)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Vice Chair: Laurent Cariou (Intel)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Vice Chair: Matthew Fischer (Broadcom)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Secretary: Dennis Sundman (Ericsson)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Technical Editor: Edward Au (Huawei)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altLang="en-US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Alfred Asterjadhi, Qualcomm Inc.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565958B-DD30-4EE7-AF20-DC550898176B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157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Joint: </a:t>
            </a:r>
            <a:r>
              <a:rPr lang="en-US" sz="14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11r</a:t>
            </a:r>
            <a:r>
              <a:rPr lang="en-US" sz="14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137r4</a:t>
            </a:r>
            <a:r>
              <a:rPr lang="en-US" sz="1400" dirty="0"/>
              <a:t>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4"/>
              </a:rPr>
              <a:t>1727r4</a:t>
            </a:r>
            <a:r>
              <a:rPr lang="en-US" sz="1400" dirty="0"/>
              <a:t>, </a:t>
            </a:r>
            <a:r>
              <a:rPr lang="en-US" sz="1400" dirty="0">
                <a:hlinkClick r:id="rId5"/>
              </a:rPr>
              <a:t>1667r5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113r1</a:t>
            </a:r>
            <a:r>
              <a:rPr lang="en-US" sz="1400" dirty="0"/>
              <a:t>, </a:t>
            </a:r>
            <a:r>
              <a:rPr lang="en-US" sz="1400" dirty="0">
                <a:hlinkClick r:id="rId7"/>
              </a:rPr>
              <a:t>132r3</a:t>
            </a:r>
            <a:r>
              <a:rPr lang="en-US" sz="1400" dirty="0"/>
              <a:t>, </a:t>
            </a:r>
            <a:r>
              <a:rPr lang="en-US" sz="1400" dirty="0">
                <a:hlinkClick r:id="rId8"/>
              </a:rPr>
              <a:t>1651r8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290r0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081r5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142</a:t>
            </a:r>
            <a:r>
              <a:rPr lang="en-US" sz="1400" dirty="0">
                <a:solidFill>
                  <a:srgbClr val="FF0000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r9</a:t>
            </a:r>
            <a:r>
              <a:rPr lang="en-US" sz="1400" dirty="0"/>
              <a:t>, </a:t>
            </a:r>
            <a:r>
              <a:rPr lang="en-US" sz="1400" dirty="0">
                <a:hlinkClick r:id="rId12"/>
              </a:rPr>
              <a:t>131r7</a:t>
            </a:r>
            <a:r>
              <a:rPr lang="en-US" sz="1400" dirty="0"/>
              <a:t>, </a:t>
            </a:r>
            <a:r>
              <a:rPr lang="en-US" sz="1400" dirty="0">
                <a:hlinkClick r:id="rId13"/>
              </a:rPr>
              <a:t>87r6</a:t>
            </a:r>
            <a:r>
              <a:rPr lang="en-US" sz="1400" dirty="0"/>
              <a:t>, </a:t>
            </a:r>
            <a:r>
              <a:rPr lang="en-US" sz="1400" dirty="0">
                <a:hlinkClick r:id="rId14"/>
              </a:rPr>
              <a:t>169r0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FF0000"/>
                </a:solidFill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55r4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16"/>
              </a:rPr>
              <a:t>193r1</a:t>
            </a:r>
            <a:r>
              <a:rPr lang="en-US" sz="1400" dirty="0"/>
              <a:t>, </a:t>
            </a:r>
            <a:r>
              <a:rPr lang="en-US" sz="1400" dirty="0">
                <a:hlinkClick r:id="rId17"/>
              </a:rPr>
              <a:t>220r1</a:t>
            </a:r>
            <a:r>
              <a:rPr lang="en-US" sz="1400" dirty="0"/>
              <a:t>, </a:t>
            </a:r>
            <a:r>
              <a:rPr lang="en-US" sz="1400" dirty="0">
                <a:hlinkClick r:id="rId18"/>
              </a:rPr>
              <a:t>224r4</a:t>
            </a:r>
            <a:r>
              <a:rPr lang="en-US" sz="1400" dirty="0"/>
              <a:t>, 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Wook Bong Lee</a:t>
            </a:r>
          </a:p>
          <a:p>
            <a:pPr marL="0" indent="0"/>
            <a:r>
              <a:rPr lang="en-US" sz="1600" dirty="0"/>
              <a:t>Discussion: </a:t>
            </a:r>
            <a:r>
              <a:rPr lang="en-US" sz="1600" b="0" dirty="0"/>
              <a:t>Some discussion on 142r8. Fixed to r9 as per amendment.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64357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157-a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amend motion 157 by replacing 142r8 with 142r9.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Chunyu Hu				Second: Ming Gan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64931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158 (MAC-2)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1010, 1128, 1011, 1014, 1020, 1130, 1023 in </a:t>
            </a:r>
            <a:r>
              <a:rPr lang="en-US" sz="1400" dirty="0">
                <a:hlinkClick r:id="rId2"/>
              </a:rPr>
              <a:t>252r4</a:t>
            </a:r>
            <a:r>
              <a:rPr lang="en-US" sz="1400" dirty="0"/>
              <a:t> </a:t>
            </a:r>
            <a:r>
              <a:rPr lang="en-US" sz="1400" i="1" dirty="0"/>
              <a:t>[7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1126, 1004, 2246, 3352, 3353, 3354, 3355, 3356, 3357, 3358, 1009, 1121, 1133, 1022 in </a:t>
            </a:r>
            <a:r>
              <a:rPr lang="en-US" sz="1400" dirty="0">
                <a:hlinkClick r:id="rId3"/>
              </a:rPr>
              <a:t>253r1</a:t>
            </a:r>
            <a:r>
              <a:rPr lang="en-US" sz="1400" dirty="0"/>
              <a:t> </a:t>
            </a:r>
            <a:r>
              <a:rPr lang="en-US" sz="1400" i="1" dirty="0"/>
              <a:t>[14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1006, 2095, 1774, 1897, 2860, 1831, 1007, 1898, 2861, 1154, 2850, 2450, 3366, 3152, 1716, 2898, 1477, 1155, 1414, 2581, 3367, 3359, 2583, 3360, 2859, 2295, 1494, 1033, 2580, 2181, 1183, 1777, 1918, 2414, 2582, 3211, 3249, 3368, 2182, 1744, 1047, 3221, 2120, 2584, 3210, 2585, 1415, 2744  in </a:t>
            </a:r>
            <a:r>
              <a:rPr lang="en-US" sz="1400" dirty="0">
                <a:hlinkClick r:id="rId4"/>
              </a:rPr>
              <a:t>242r4</a:t>
            </a:r>
            <a:r>
              <a:rPr lang="en-US" sz="1400" dirty="0"/>
              <a:t> </a:t>
            </a:r>
            <a:r>
              <a:rPr lang="en-US" sz="1400" i="1" dirty="0"/>
              <a:t>[48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2004</a:t>
            </a:r>
            <a:r>
              <a:rPr lang="en-US" sz="1400" dirty="0"/>
              <a:t> in </a:t>
            </a:r>
            <a:r>
              <a:rPr lang="en-US" sz="1400" dirty="0">
                <a:hlinkClick r:id="rId5"/>
              </a:rPr>
              <a:t>131r7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Stephen Palm				Second: Laurent Cariou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13812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159 (PHY-4)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1259, 1330, 1331, 1332, 1335, 1336, 1337, 1339, 1340, 1341, 1559, 1560, 1968, 2611, 2612, 2613, 2615, 3044, 3170, 3171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323r1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[20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1307, 1308, 1554, 3155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3"/>
              </a:rPr>
              <a:t>334r3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[4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1142, 2642, 2648, 2649, 2903, 2950, 3115, 3116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4"/>
              </a:rPr>
              <a:t>324r2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[8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1081, 2255 and 2990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5"/>
              </a:rPr>
              <a:t>292r2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[3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2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200" dirty="0"/>
          </a:p>
          <a:p>
            <a:pPr marL="0" indent="0"/>
            <a:r>
              <a:rPr lang="en-US" sz="1600" dirty="0"/>
              <a:t>Move: Edward Au 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80256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160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259r4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Steve Shellhammer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96838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MARCH </a:t>
            </a:r>
            <a:r>
              <a:rPr lang="en-US" dirty="0">
                <a:solidFill>
                  <a:schemeClr val="tx1"/>
                </a:solidFill>
              </a:rPr>
              <a:t>15</a:t>
            </a:r>
            <a:r>
              <a:rPr lang="en-US" baseline="30000" dirty="0">
                <a:solidFill>
                  <a:schemeClr val="tx1"/>
                </a:solidFill>
              </a:rPr>
              <a:t>t</a:t>
            </a:r>
            <a:r>
              <a:rPr lang="en-US" baseline="30000" dirty="0"/>
              <a:t>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27796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161 (PHY-5)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1349, 1350, 1351, 1353, 1354, 1355, 1356, 1360, 1561, 1612, 1949, 1969, 2175, 2256, 2704, 2705, 2724, 2728, 2729, 2730, 2791, 2792, 2794, 2796, 2800, 3086, 3172, 3173, 3286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325r7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[29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1370, 1371, 2179, 2635, 2636, 2638, 2804, 2805, 3105, 3106, 3183, 3292, 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3047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3"/>
              </a:rPr>
              <a:t>353r3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[13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1400, 2811, 2934, 3193, 3005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4"/>
              </a:rPr>
              <a:t>338r0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[5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200" dirty="0"/>
          </a:p>
          <a:p>
            <a:pPr marL="0" indent="0"/>
            <a:r>
              <a:rPr lang="en-US" sz="1600" dirty="0"/>
              <a:t>Move: Edward Au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06014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162 (PHY-6)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309r2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372r1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402r3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13240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163 (MAC-3)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1015, 1016, 1017, 1018, 1019, 1124, 1125, 1205, 1728, 1775, 1901, 1902, 1903, 2156, 2157,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2494, 2566, 2567, 2568, 2820, 2972, 2973, 2974, 3014, 3015, 3259, 3361, 3362, 2969, 1042,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1044, 1045, 1048, 1049, 1187, 1188, 1189, 1420, 1421, 1422, 1423, 1673, 1675, 1676, 1782,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1808, 1926, 2124, 2150, 2419, 2421, 2512, 2591, 2592, 2858, 3217, 1039, 1040, 1041, 1186,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1418, 1671, 1672, 1780, 1781, 1865, 1866, 1873, 1923, 1924, 1925, 1973, 2186, 2187, 2298,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2299, 2589, 2590, 2854, 2867, 2876, 2968, 2975, 2976, 3215, 3216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281r4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[86 CIDs]</a:t>
            </a:r>
          </a:p>
          <a:p>
            <a:pPr marL="400050" lvl="1" indent="0"/>
            <a:endParaRPr lang="en-US" sz="1200" dirty="0"/>
          </a:p>
          <a:p>
            <a:pPr marL="0" indent="0"/>
            <a:r>
              <a:rPr lang="en-US" sz="1600" dirty="0"/>
              <a:t>Move: Laurent Cariou				Second: Rojan Chitrakar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22633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164 (Joint-2)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1102, 1740, 1769, 1846, 1916, 2572, 3363, 1141 in 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330r2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sz="1600" dirty="0"/>
              <a:t>to accept changes to the TGbe draft as specified in the following document: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3"/>
              </a:rPr>
              <a:t>440r2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0" indent="0"/>
            <a:r>
              <a:rPr lang="en-US" sz="1600" dirty="0"/>
              <a:t>Move: Wook Bong Lee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and PDTs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9871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January 06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48830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165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instruct the TGbe Editor to create IEEE802.11be D0.4 draft after incorporating the approved changes as specified in </a:t>
            </a:r>
            <a:r>
              <a:rPr lang="en-US" sz="1600" dirty="0">
                <a:solidFill>
                  <a:schemeClr val="tx1"/>
                </a:solidFill>
              </a:rPr>
              <a:t>Motions 152 to 164 (motions with numerical values)</a:t>
            </a:r>
            <a:r>
              <a:rPr lang="en-US" sz="16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Laurent Cariou			Second: Bin Tian</a:t>
            </a:r>
          </a:p>
          <a:p>
            <a:pPr marL="0" indent="0"/>
            <a:r>
              <a:rPr lang="en-US" sz="1600" dirty="0"/>
              <a:t>Discussion: None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05484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B8B1C-1E5A-4358-9016-FD797DD3B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 Update Motion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E91BD-538C-4E05-9E09-C37134AC95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600" dirty="0"/>
              <a:t>Move to amend TGbe Timeline as follows: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</a:rPr>
              <a:t>PAR approved										Mar 2019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</a:rPr>
              <a:t>First TG meeting									May 2019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</a:rPr>
              <a:t>D0.1 											Sept 2020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D1.0 </a:t>
            </a:r>
            <a:r>
              <a:rPr lang="en-US" altLang="en-US" sz="1400" strike="sngStrike" dirty="0">
                <a:solidFill>
                  <a:srgbClr val="FF0000"/>
                </a:solidFill>
              </a:rPr>
              <a:t>Letter Ballot </a:t>
            </a:r>
            <a:r>
              <a:rPr lang="en-US" altLang="en-US" sz="1400" dirty="0">
                <a:solidFill>
                  <a:srgbClr val="FF0000"/>
                </a:solidFill>
              </a:rPr>
              <a:t> </a:t>
            </a:r>
            <a:r>
              <a:rPr lang="en-US" altLang="en-US" sz="1400" u="sng" dirty="0">
                <a:solidFill>
                  <a:srgbClr val="FF0000"/>
                </a:solidFill>
              </a:rPr>
              <a:t>WG Comment Collection 	</a:t>
            </a:r>
            <a:r>
              <a:rPr lang="en-US" altLang="en-US" sz="1400" dirty="0"/>
              <a:t>				May 2021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D2.0 </a:t>
            </a:r>
            <a:r>
              <a:rPr lang="en-US" altLang="en-US" sz="1400" strike="sngStrike" dirty="0">
                <a:solidFill>
                  <a:srgbClr val="FF0000"/>
                </a:solidFill>
              </a:rPr>
              <a:t>LB recirculation</a:t>
            </a:r>
            <a:r>
              <a:rPr lang="en-US" altLang="en-US" sz="1400" u="sng" dirty="0">
                <a:solidFill>
                  <a:srgbClr val="FF0000"/>
                </a:solidFill>
              </a:rPr>
              <a:t> WG Comment Collection</a:t>
            </a:r>
            <a:r>
              <a:rPr lang="en-US" altLang="en-US" sz="1400" dirty="0"/>
              <a:t>				Mar 2022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D3.0 L</a:t>
            </a:r>
            <a:r>
              <a:rPr lang="en-US" altLang="en-US" sz="1400" u="sng" dirty="0">
                <a:solidFill>
                  <a:srgbClr val="FF0000"/>
                </a:solidFill>
              </a:rPr>
              <a:t>etter</a:t>
            </a:r>
            <a:r>
              <a:rPr lang="en-US" altLang="en-US" sz="1400" dirty="0"/>
              <a:t> B</a:t>
            </a:r>
            <a:r>
              <a:rPr lang="en-US" altLang="en-US" sz="1400" u="sng" dirty="0">
                <a:solidFill>
                  <a:srgbClr val="FF0000"/>
                </a:solidFill>
              </a:rPr>
              <a:t>allot</a:t>
            </a:r>
            <a:r>
              <a:rPr lang="en-US" altLang="en-US" sz="1400" dirty="0"/>
              <a:t> </a:t>
            </a:r>
            <a:r>
              <a:rPr lang="en-US" altLang="en-US" sz="1400" strike="sngStrike" dirty="0">
                <a:solidFill>
                  <a:srgbClr val="FF0000"/>
                </a:solidFill>
              </a:rPr>
              <a:t>recirculation </a:t>
            </a:r>
            <a:r>
              <a:rPr lang="en-US" altLang="en-US" sz="1400" dirty="0"/>
              <a:t>							Nov  2022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Initial Sponsor Ballot (D4.0)							May 2023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Final 802.11 WG approval								Mar 2024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802 EC approval									Mar 2024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 err="1"/>
              <a:t>RevCom</a:t>
            </a:r>
            <a:r>
              <a:rPr lang="en-US" altLang="en-US" sz="1400" dirty="0"/>
              <a:t> and SASB approval							May 2024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Bin Tian						Second: Matthew Fischer</a:t>
            </a:r>
          </a:p>
          <a:p>
            <a:pPr marL="0" indent="0"/>
            <a:r>
              <a:rPr lang="en-US" sz="1400" dirty="0"/>
              <a:t>Discussion: Minor discussion on whether motion number is needed. Not necessary.</a:t>
            </a:r>
          </a:p>
          <a:p>
            <a:r>
              <a:rPr lang="en-US" sz="1400" dirty="0"/>
              <a:t>Result: </a:t>
            </a:r>
            <a:r>
              <a:rPr lang="en-US" sz="14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BC67D3-74E5-4DC9-A4EA-54FD7E0A917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232C10-016E-4331-876A-61793C070ED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5EA9B23-2B9F-4E45-9C86-BC08EF71C4F7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94517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April 14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93886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166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3055, 3063 in </a:t>
            </a:r>
            <a:r>
              <a:rPr lang="en-US" sz="1400" dirty="0">
                <a:hlinkClick r:id="rId2"/>
              </a:rPr>
              <a:t>350r2</a:t>
            </a:r>
            <a:r>
              <a:rPr lang="en-US" sz="1400" dirty="0"/>
              <a:t> </a:t>
            </a:r>
            <a:r>
              <a:rPr lang="en-US" sz="1400" i="1" dirty="0"/>
              <a:t>[2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1556, 3280, 3281, 3282, 3283, 2763 in </a:t>
            </a:r>
            <a:r>
              <a:rPr lang="en-US" sz="1400" dirty="0">
                <a:hlinkClick r:id="rId3"/>
              </a:rPr>
              <a:t>371r1</a:t>
            </a:r>
            <a:r>
              <a:rPr lang="en-US" sz="1400" dirty="0"/>
              <a:t> </a:t>
            </a:r>
            <a:r>
              <a:rPr lang="en-US" sz="1400" i="1" dirty="0"/>
              <a:t>[6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1357, 1358, 1359, 1361, 1362, 1364, 1365, 1366, 1367, 1368, 1562, 1613, 1614, 1615, 1620, 1621, 2176, 2177, 2178, 2399, 2400, 2401, 2402, 2628, 2629, 2630, 2631, 2750, 2793, 2795, 2797, 2802, 2803, 2932, 2933, 2948, 3001, 3002, 3003, 3046, 3048, 3176, 3177, 3179, 3180, 3181, 3182, 3187, 3287, 3288, 3290, 3291 in </a:t>
            </a:r>
            <a:r>
              <a:rPr lang="en-US" sz="1400" dirty="0">
                <a:hlinkClick r:id="rId4"/>
              </a:rPr>
              <a:t>354r3</a:t>
            </a:r>
            <a:r>
              <a:rPr lang="en-US" sz="1400" dirty="0"/>
              <a:t> </a:t>
            </a:r>
            <a:r>
              <a:rPr lang="en-US" sz="1400" i="1" dirty="0"/>
              <a:t>[52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2674 in </a:t>
            </a:r>
            <a:r>
              <a:rPr lang="en-US" sz="1400" dirty="0">
                <a:hlinkClick r:id="rId5"/>
              </a:rPr>
              <a:t>384r2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1239, 2676, 1517, 1603, 1263, 1264, 3261, 1266, 1980, 3087, 2983, 3088, 3262, 1982, 1983, 3089, 3090, 3091, 1267, 3092, 3093, 3263, 3264, 3265, 3266, 2987 in </a:t>
            </a:r>
            <a:r>
              <a:rPr lang="en-US" sz="1400" dirty="0">
                <a:hlinkClick r:id="rId6"/>
              </a:rPr>
              <a:t>360r5</a:t>
            </a:r>
            <a:r>
              <a:rPr lang="en-US" sz="1400" dirty="0"/>
              <a:t> </a:t>
            </a:r>
            <a:r>
              <a:rPr lang="en-US" sz="1400" i="1" dirty="0"/>
              <a:t>[26 CIDs]</a:t>
            </a:r>
          </a:p>
          <a:p>
            <a:pPr marL="0" indent="0"/>
            <a:r>
              <a:rPr lang="en-US" sz="1600" dirty="0"/>
              <a:t>Move: Edward Au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80074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167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8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1082,1268,1981,2254,2773,1270,1269,1518,1604,2668, 3160, 3161,1261, 1262, 1271, 1273, 1519, 2722, 2986, 2989, 1605, 2988, 1272, 2774, 2775, 2776, 2942 in </a:t>
            </a:r>
            <a:r>
              <a:rPr lang="en-US" sz="1400" dirty="0">
                <a:hlinkClick r:id="rId2"/>
              </a:rPr>
              <a:t>331r4</a:t>
            </a:r>
            <a:r>
              <a:rPr lang="en-US" sz="1400" dirty="0"/>
              <a:t> </a:t>
            </a:r>
            <a:r>
              <a:rPr lang="en-US" sz="1400" i="1" dirty="0"/>
              <a:t>[27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1251, 1590, 1591, 1996, 3042, 2606 in </a:t>
            </a:r>
            <a:r>
              <a:rPr lang="en-US" sz="1400" dirty="0">
                <a:hlinkClick r:id="rId3"/>
              </a:rPr>
              <a:t>310r2</a:t>
            </a:r>
            <a:r>
              <a:rPr lang="en-US" sz="1400" dirty="0"/>
              <a:t> </a:t>
            </a:r>
            <a:r>
              <a:rPr lang="en-US" sz="1400" i="1" dirty="0"/>
              <a:t>[6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1379, 1380, 1381, 1383, 1384, </a:t>
            </a:r>
            <a:r>
              <a:rPr lang="en-US" sz="1400" strike="sngStrike" dirty="0">
                <a:solidFill>
                  <a:srgbClr val="FF0000"/>
                </a:solidFill>
              </a:rPr>
              <a:t>1386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1390, 1391, 1393, 1993, 1994, 2172, 2173, 2174, 2670, 2681, 2732, </a:t>
            </a:r>
            <a:r>
              <a:rPr lang="en-US" sz="1400" strike="sngStrike" dirty="0">
                <a:solidFill>
                  <a:srgbClr val="FF0000"/>
                </a:solidFill>
              </a:rPr>
              <a:t>2733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2806, </a:t>
            </a:r>
            <a:r>
              <a:rPr lang="en-US" sz="1400" strike="sngStrike" dirty="0">
                <a:solidFill>
                  <a:srgbClr val="FF0000"/>
                </a:solidFill>
              </a:rPr>
              <a:t>2807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2808, 3159, 3050, </a:t>
            </a:r>
            <a:r>
              <a:rPr lang="en-US" sz="1400" strike="sngStrike" dirty="0">
                <a:solidFill>
                  <a:srgbClr val="FF0000"/>
                </a:solidFill>
              </a:rPr>
              <a:t>3051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3052, 3053 in </a:t>
            </a:r>
            <a:r>
              <a:rPr lang="en-US" sz="1400" dirty="0">
                <a:hlinkClick r:id="rId4"/>
              </a:rPr>
              <a:t>312r3</a:t>
            </a:r>
            <a:r>
              <a:rPr lang="en-US" sz="1400" dirty="0"/>
              <a:t> </a:t>
            </a:r>
            <a:r>
              <a:rPr lang="en-US" sz="1400" i="1" dirty="0"/>
              <a:t>[2</a:t>
            </a:r>
            <a:r>
              <a:rPr lang="en-US" sz="1400" i="1" u="sng" dirty="0">
                <a:solidFill>
                  <a:srgbClr val="FF0000"/>
                </a:solidFill>
              </a:rPr>
              <a:t>2</a:t>
            </a:r>
            <a:r>
              <a:rPr lang="en-US" sz="1400" i="1" strike="sngStrike" dirty="0">
                <a:solidFill>
                  <a:srgbClr val="FF0000"/>
                </a:solidFill>
              </a:rPr>
              <a:t>6</a:t>
            </a:r>
            <a:r>
              <a:rPr lang="en-US" sz="1400" i="1" dirty="0"/>
              <a:t>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1413, 1568, 1569, 1584, 1630, 1979, 1998, 1999, 2000, 2001, 2230, 2663, 2816, 2938, 3068, 3075 in </a:t>
            </a:r>
            <a:r>
              <a:rPr lang="en-US" sz="1400" dirty="0">
                <a:hlinkClick r:id="rId5"/>
              </a:rPr>
              <a:t>415r2</a:t>
            </a:r>
            <a:r>
              <a:rPr lang="en-US" sz="1400" dirty="0"/>
              <a:t> </a:t>
            </a:r>
            <a:r>
              <a:rPr lang="en-US" sz="1400" i="1" dirty="0"/>
              <a:t>[16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2939, 2675, 1570 in </a:t>
            </a:r>
            <a:r>
              <a:rPr lang="en-US" sz="1400" dirty="0">
                <a:hlinkClick r:id="rId6"/>
              </a:rPr>
              <a:t>522r1</a:t>
            </a:r>
            <a:r>
              <a:rPr lang="en-US" sz="1400" dirty="0"/>
              <a:t> </a:t>
            </a:r>
            <a:r>
              <a:rPr lang="en-US" sz="1400" i="1" dirty="0"/>
              <a:t>[16 CIDs]</a:t>
            </a:r>
            <a:endParaRPr lang="en-US" sz="1400" dirty="0"/>
          </a:p>
          <a:p>
            <a:pPr marL="0" indent="0"/>
            <a:r>
              <a:rPr lang="en-US" sz="1800" dirty="0"/>
              <a:t>Move: Edward Au				Second: Bin Tian</a:t>
            </a:r>
          </a:p>
          <a:p>
            <a:pPr marL="0" indent="0"/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pPr marL="0" indent="0"/>
            <a:endParaRPr lang="en-US" sz="1600" i="1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51757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168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1571, 1572, 3070, 2666, 3407, 2659, 1971, 2026, 2412, 2664, 3069, 2665, 3071 in </a:t>
            </a:r>
            <a:r>
              <a:rPr lang="en-US" sz="1400" b="0" dirty="0">
                <a:hlinkClick r:id="rId2"/>
              </a:rPr>
              <a:t>416r3</a:t>
            </a:r>
            <a:r>
              <a:rPr lang="en-US" sz="1400" b="0" dirty="0"/>
              <a:t> </a:t>
            </a:r>
            <a:r>
              <a:rPr lang="en-US" sz="1400" b="0" i="1" dirty="0"/>
              <a:t>[13 CIDs</a:t>
            </a:r>
            <a:r>
              <a:rPr lang="en-US" sz="1400" b="0" dirty="0"/>
              <a:t>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1577, 1956 in </a:t>
            </a:r>
            <a:r>
              <a:rPr lang="en-US" sz="1400" b="0" dirty="0">
                <a:hlinkClick r:id="rId3"/>
              </a:rPr>
              <a:t>424r4</a:t>
            </a:r>
            <a:r>
              <a:rPr lang="en-US" sz="1400" b="0" dirty="0"/>
              <a:t> </a:t>
            </a:r>
            <a:r>
              <a:rPr lang="en-US" sz="1400" b="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1245, 1247, 1290, 1293, 1294, 1295, 1299, 1609, 1988, 1989, 1990, 1991, 2393, 2394, 2395, 2396, 2397, 2398, 2785, 2786, 2787, 2927, 2928, 2929, 2930, 2931, 3041, 3098, 3154, 3166, 3269, 3270, 3271, 3272, 3273, 3274, 1296, 1297, 1298, 2693, 2695, 2696, 2697, 2784, 2946, 3079, 2605 in </a:t>
            </a:r>
            <a:r>
              <a:rPr lang="en-US" sz="1400" b="0" dirty="0">
                <a:hlinkClick r:id="rId4"/>
              </a:rPr>
              <a:t>417r3</a:t>
            </a:r>
            <a:r>
              <a:rPr lang="en-US" sz="1400" b="0" dirty="0"/>
              <a:t> </a:t>
            </a:r>
            <a:r>
              <a:rPr lang="en-US" sz="1400" b="0" i="1" dirty="0"/>
              <a:t>[47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1587, 2442, 2443, 2672, 2673, 2817, 2951, 2952, 2953, 3072 in </a:t>
            </a:r>
            <a:r>
              <a:rPr lang="en-US" sz="1400" b="0" dirty="0">
                <a:hlinkClick r:id="rId5"/>
              </a:rPr>
              <a:t>443r1</a:t>
            </a:r>
            <a:r>
              <a:rPr lang="en-US" sz="1400" b="0" dirty="0"/>
              <a:t> </a:t>
            </a:r>
            <a:r>
              <a:rPr lang="en-US" sz="1400" b="0" i="1" dirty="0"/>
              <a:t>[10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1410, 3189, 3190, 3191, 2643 in </a:t>
            </a:r>
            <a:r>
              <a:rPr lang="en-US" sz="1400" b="0" dirty="0">
                <a:hlinkClick r:id="rId6"/>
              </a:rPr>
              <a:t>464r2</a:t>
            </a:r>
            <a:r>
              <a:rPr lang="en-US" sz="1400" b="0" dirty="0"/>
              <a:t> </a:t>
            </a:r>
            <a:r>
              <a:rPr lang="en-US" sz="1400" b="0" i="1" dirty="0"/>
              <a:t>[5 CIDs]</a:t>
            </a:r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014972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169 (PHY-4)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1573, 1574, 1575, 1576, 3074, 3118 in </a:t>
            </a:r>
            <a:r>
              <a:rPr lang="en-US" sz="1400" b="0" dirty="0">
                <a:hlinkClick r:id="rId2"/>
              </a:rPr>
              <a:t>477r1</a:t>
            </a:r>
            <a:r>
              <a:rPr lang="en-US" sz="1400" b="0" dirty="0"/>
              <a:t> </a:t>
            </a:r>
            <a:r>
              <a:rPr lang="en-US" sz="1400" b="0" i="1" dirty="0"/>
              <a:t>[6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3117 in </a:t>
            </a:r>
            <a:r>
              <a:rPr lang="en-US" sz="1400" b="0" dirty="0">
                <a:hlinkClick r:id="rId3"/>
              </a:rPr>
              <a:t>482r1</a:t>
            </a:r>
            <a:r>
              <a:rPr lang="en-US" sz="1400" b="0" dirty="0"/>
              <a:t> </a:t>
            </a:r>
            <a:r>
              <a:rPr lang="en-US" sz="1400" b="0" i="1" dirty="0"/>
              <a:t>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1253, 1306 in </a:t>
            </a:r>
            <a:r>
              <a:rPr lang="en-US" sz="1400" b="0" dirty="0">
                <a:hlinkClick r:id="rId4"/>
              </a:rPr>
              <a:t>401r1</a:t>
            </a:r>
            <a:r>
              <a:rPr lang="en-US" sz="1400" b="0" dirty="0"/>
              <a:t> </a:t>
            </a:r>
            <a:r>
              <a:rPr lang="en-US" sz="1400" b="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1307, 1554 in </a:t>
            </a:r>
            <a:r>
              <a:rPr lang="en-US" sz="1400" b="0" dirty="0">
                <a:hlinkClick r:id="rId5"/>
              </a:rPr>
              <a:t>516r1</a:t>
            </a:r>
            <a:r>
              <a:rPr lang="en-US" sz="1400" b="0" dirty="0"/>
              <a:t> </a:t>
            </a:r>
            <a:r>
              <a:rPr lang="en-US" sz="1400" b="0" i="1" dirty="0"/>
              <a:t>[2 CIDs]</a:t>
            </a:r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172080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170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343400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1759, 2719, 2139, 1465, 2887, 1466, 1656, 3392, 1796, 1217 in </a:t>
            </a:r>
            <a:r>
              <a:rPr lang="en-US" sz="1600" dirty="0">
                <a:hlinkClick r:id="rId2"/>
              </a:rPr>
              <a:t>373r7</a:t>
            </a:r>
            <a:r>
              <a:rPr lang="en-US" sz="1600" dirty="0"/>
              <a:t> </a:t>
            </a:r>
            <a:r>
              <a:rPr lang="en-US" sz="1600" i="1" dirty="0"/>
              <a:t>[10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2864, 2284, 2285, 2286, 2487, 2576 in </a:t>
            </a:r>
            <a:r>
              <a:rPr lang="en-US" sz="1600" dirty="0">
                <a:hlinkClick r:id="rId3"/>
              </a:rPr>
              <a:t>260r6</a:t>
            </a:r>
            <a:r>
              <a:rPr lang="en-US" sz="1600" dirty="0"/>
              <a:t> </a:t>
            </a:r>
            <a:r>
              <a:rPr lang="en-US" sz="1600" i="1" dirty="0"/>
              <a:t>[6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1162, 1163, 1174, 2914, 2328, 2913, 1632, 2056, 2751, 2496, 1077, 1842, 1845, 1101 in </a:t>
            </a:r>
            <a:r>
              <a:rPr lang="en-US" sz="1600" dirty="0">
                <a:hlinkClick r:id="rId4"/>
              </a:rPr>
              <a:t>320r5</a:t>
            </a:r>
            <a:r>
              <a:rPr lang="en-US" sz="1600" dirty="0"/>
              <a:t> </a:t>
            </a:r>
            <a:r>
              <a:rPr lang="en-US" sz="1600" i="1" dirty="0"/>
              <a:t>[14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2093, 2094 in </a:t>
            </a:r>
            <a:r>
              <a:rPr lang="en-US" sz="1600" dirty="0">
                <a:hlinkClick r:id="rId5"/>
              </a:rPr>
              <a:t>387r2</a:t>
            </a:r>
            <a:r>
              <a:rPr lang="en-US" sz="1600" dirty="0"/>
              <a:t> </a:t>
            </a:r>
            <a:r>
              <a:rPr lang="en-US" sz="1600" i="1" dirty="0"/>
              <a:t>[2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1064, 1687, 2598, 2714, 2761, 2909, 3338, 3381, 3382 in </a:t>
            </a:r>
            <a:r>
              <a:rPr lang="en-US" sz="1600" dirty="0">
                <a:hlinkClick r:id="rId6"/>
              </a:rPr>
              <a:t>302r2</a:t>
            </a:r>
            <a:r>
              <a:rPr lang="en-US" sz="1600" dirty="0"/>
              <a:t> </a:t>
            </a:r>
            <a:r>
              <a:rPr lang="en-US" sz="1600" i="1" dirty="0"/>
              <a:t>[9 CIDs]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Po-Kai Huang				Second: George Cherian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529145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171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1094, 1103, 1115, </a:t>
            </a:r>
            <a:r>
              <a:rPr lang="en-US" sz="1600" strike="sngStrike" dirty="0">
                <a:solidFill>
                  <a:srgbClr val="FF0000"/>
                </a:solidFill>
              </a:rPr>
              <a:t>1120, </a:t>
            </a:r>
            <a:r>
              <a:rPr lang="en-US" sz="1600" dirty="0"/>
              <a:t>1487, 1493, 1639, 1641, 1939, 2221, 2222, 2223, 2224, 2225, 2226, 2227, 2228, 2229, 2941, 3124, 3125, 3242 in </a:t>
            </a:r>
            <a:r>
              <a:rPr lang="en-US" sz="1600" dirty="0">
                <a:hlinkClick r:id="rId2"/>
              </a:rPr>
              <a:t>272r3</a:t>
            </a:r>
            <a:r>
              <a:rPr lang="en-US" sz="1600" dirty="0"/>
              <a:t> </a:t>
            </a:r>
            <a:r>
              <a:rPr lang="en-US" sz="1600" i="1" dirty="0"/>
              <a:t>[</a:t>
            </a:r>
            <a:r>
              <a:rPr lang="en-US" sz="1600" i="1" dirty="0">
                <a:solidFill>
                  <a:srgbClr val="FF0000"/>
                </a:solidFill>
              </a:rPr>
              <a:t>21</a:t>
            </a:r>
            <a:r>
              <a:rPr lang="en-US" sz="1600" i="1" dirty="0"/>
              <a:t>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1599 in </a:t>
            </a:r>
            <a:r>
              <a:rPr lang="en-US" sz="1600" dirty="0">
                <a:hlinkClick r:id="rId3"/>
              </a:rPr>
              <a:t>491r1</a:t>
            </a:r>
            <a:r>
              <a:rPr lang="en-US" sz="1600" dirty="0"/>
              <a:t> </a:t>
            </a:r>
            <a:r>
              <a:rPr lang="en-US" sz="1600" i="1" dirty="0"/>
              <a:t>[1 CID]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2661, 2671 in </a:t>
            </a:r>
            <a:r>
              <a:rPr lang="en-US" sz="1600" dirty="0">
                <a:hlinkClick r:id="rId4"/>
              </a:rPr>
              <a:t>527r0</a:t>
            </a:r>
            <a:r>
              <a:rPr lang="en-US" sz="1600" dirty="0"/>
              <a:t> </a:t>
            </a:r>
            <a:r>
              <a:rPr lang="en-US" sz="1600" i="1" dirty="0"/>
              <a:t>[2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Stephen McCann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018791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172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strike="sngStrike" dirty="0">
                <a:solidFill>
                  <a:srgbClr val="FF0000"/>
                </a:solidFill>
              </a:rPr>
              <a:t>Joint: </a:t>
            </a:r>
            <a:r>
              <a:rPr lang="en-US" sz="1400" strike="sngStrike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490r0</a:t>
            </a:r>
            <a:r>
              <a:rPr lang="en-US" sz="1400" strike="sngStrike" dirty="0">
                <a:solidFill>
                  <a:srgbClr val="FF0000"/>
                </a:solidFill>
              </a:rPr>
              <a:t>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3"/>
              </a:rPr>
              <a:t>233r3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257r3</a:t>
            </a:r>
            <a:r>
              <a:rPr lang="en-US" sz="1400" dirty="0"/>
              <a:t>, </a:t>
            </a:r>
            <a:r>
              <a:rPr lang="en-US" sz="1400" dirty="0">
                <a:hlinkClick r:id="rId5"/>
              </a:rPr>
              <a:t>349r3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336</a:t>
            </a:r>
            <a:r>
              <a:rPr lang="en-US" sz="1400" dirty="0">
                <a:solidFill>
                  <a:srgbClr val="FF000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r6</a:t>
            </a:r>
            <a:r>
              <a:rPr lang="en-US" sz="1400" dirty="0"/>
              <a:t>, </a:t>
            </a:r>
            <a:r>
              <a:rPr lang="en-US" sz="1400" dirty="0">
                <a:hlinkClick r:id="rId7"/>
              </a:rPr>
              <a:t>82r5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397</a:t>
            </a:r>
            <a:r>
              <a:rPr lang="en-US" sz="1400" dirty="0">
                <a:solidFill>
                  <a:srgbClr val="FF000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r7</a:t>
            </a:r>
            <a:r>
              <a:rPr lang="en-US" sz="1400" dirty="0"/>
              <a:t>,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9"/>
              </a:rPr>
              <a:t>468r1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470r2</a:t>
            </a:r>
            <a:r>
              <a:rPr lang="en-US" sz="1400" dirty="0"/>
              <a:t>,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Young Hoon Kwon		Second: Ming Gan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3559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4DC227E-9B6E-4DEE-A8F2-C026B7CF2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146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4C898FD-7E7E-4AEB-9030-454136F5FD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800" dirty="0"/>
              <a:t>Move to add to the 11be SFD, candidate specification text in </a:t>
            </a:r>
            <a:r>
              <a:rPr lang="en-US" sz="1800" dirty="0">
                <a:hlinkClick r:id="rId2"/>
              </a:rPr>
              <a:t>11-20/1935r4</a:t>
            </a:r>
            <a:r>
              <a:rPr lang="en-US" sz="1800" dirty="0"/>
              <a:t> that is identified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SP334, SP335, SP336, SP337, SP338, SP339, SP340,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SP341, SP342, SP343, SP344, SP346, SP347, SP348, SP349, SP350,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SP351, SP352, SP353, SP354.</a:t>
            </a:r>
            <a:endParaRPr lang="en-US" sz="2000" dirty="0"/>
          </a:p>
          <a:p>
            <a:pPr marL="0" indent="0"/>
            <a:endParaRPr lang="en-US" sz="2000" dirty="0"/>
          </a:p>
          <a:p>
            <a:pPr marL="0" indent="0"/>
            <a:r>
              <a:rPr lang="en-US" sz="2000" dirty="0"/>
              <a:t>Move: Edward Au				Second: Laurent Cariou</a:t>
            </a:r>
          </a:p>
          <a:p>
            <a:r>
              <a:rPr lang="en-US" sz="2000" dirty="0"/>
              <a:t>Discussion: Revision clarifications.</a:t>
            </a:r>
          </a:p>
          <a:p>
            <a:r>
              <a:rPr lang="en-US" sz="20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r>
              <a:rPr lang="en-US" sz="1600" dirty="0"/>
              <a:t>Note: These are all candidate SFD texts highlighted in </a:t>
            </a:r>
            <a:r>
              <a:rPr lang="en-US" sz="1600" dirty="0">
                <a:highlight>
                  <a:srgbClr val="FFFF00"/>
                </a:highlight>
              </a:rPr>
              <a:t>yellow </a:t>
            </a:r>
            <a:r>
              <a:rPr lang="en-US" sz="1600" u="sng" dirty="0"/>
              <a:t>that have NOT received</a:t>
            </a:r>
            <a:r>
              <a:rPr lang="en-US" sz="1600" dirty="0"/>
              <a:t> a request for further discussion</a:t>
            </a:r>
          </a:p>
          <a:p>
            <a:endParaRPr lang="en-US" sz="2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E48E5-C9F3-40AD-97F5-AA23FCECE5C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FA0A0-E38D-44CA-A7B0-321775CDC6E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7400D-5900-4D56-9B2B-255E48529B2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153634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173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1120 in </a:t>
            </a:r>
            <a:r>
              <a:rPr lang="en-US" sz="1600" dirty="0">
                <a:hlinkClick r:id="rId2"/>
              </a:rPr>
              <a:t>272r4</a:t>
            </a:r>
            <a:r>
              <a:rPr lang="en-US" sz="1600" dirty="0"/>
              <a:t> </a:t>
            </a:r>
            <a:r>
              <a:rPr lang="en-US" sz="1600" i="1" dirty="0"/>
              <a:t>[</a:t>
            </a:r>
            <a:r>
              <a:rPr lang="en-US" sz="1600" i="1" dirty="0">
                <a:solidFill>
                  <a:srgbClr val="FF0000"/>
                </a:solidFill>
              </a:rPr>
              <a:t>1</a:t>
            </a:r>
            <a:r>
              <a:rPr lang="en-US" sz="1600" i="1" dirty="0"/>
              <a:t>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Wook Bong Lee			Second: Edward Au</a:t>
            </a:r>
          </a:p>
          <a:p>
            <a:pPr marL="0" indent="0"/>
            <a:r>
              <a:rPr lang="en-US" sz="1600" dirty="0"/>
              <a:t>Discussion: Minor discussion on revision number.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is a comment resolution from a document that obtained ≥ 75% support during the straw poll phase, but the author asked to present an updated revision.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403794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174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Joint: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490r4</a:t>
            </a:r>
            <a:r>
              <a:rPr lang="en-US" sz="1400" dirty="0">
                <a:solidFill>
                  <a:schemeClr val="tx1"/>
                </a:solidFill>
              </a:rPr>
              <a:t>,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Yanjun Sun			Second: Ming Gan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This is a proposed draft text (PDT) that obtained ≥ 75% support during the straw poll phase, but the author asked to present an updated revision.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441855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May 12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91650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cs typeface="+mn-cs"/>
              </a:rPr>
              <a:t>Teleconferences Jan-March: </a:t>
            </a:r>
            <a:r>
              <a:rPr lang="en-US" sz="1800" dirty="0">
                <a:solidFill>
                  <a:srgbClr val="6B9F25"/>
                </a:solidFill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https://mentor.ieee.org/802.11/dcn/21/11-21-0135-</a:t>
            </a:r>
            <a:r>
              <a:rPr lang="en-US" sz="1800" dirty="0">
                <a:solidFill>
                  <a:srgbClr val="FF0000"/>
                </a:solidFill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08</a:t>
            </a:r>
            <a:r>
              <a:rPr lang="en-US" sz="1800" dirty="0">
                <a:solidFill>
                  <a:srgbClr val="6B9F25"/>
                </a:solidFill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-00be-jan-mar-tgbe-teleconference-minutes.docx</a:t>
            </a:r>
            <a:endParaRPr lang="en-US" sz="1800" dirty="0">
              <a:solidFill>
                <a:srgbClr val="6B9F25"/>
              </a:solidFill>
              <a:cs typeface="+mn-cs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March Electronic Plenary: </a:t>
            </a:r>
            <a:r>
              <a:rPr lang="en-US" sz="18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https://mentor.ieee.org/802.11/dcn/21/11-21-0436-0</a:t>
            </a:r>
            <a:r>
              <a:rPr lang="en-US" sz="1800" dirty="0">
                <a:solidFill>
                  <a:srgbClr val="FF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</a:t>
            </a:r>
            <a:r>
              <a:rPr lang="en-US" sz="18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-00be-march-2021-meeting-minutes.docx</a:t>
            </a:r>
            <a:endParaRPr lang="en-US" sz="18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March-May: </a:t>
            </a:r>
            <a:r>
              <a:rPr lang="en-US" sz="1800" dirty="0">
                <a:solidFill>
                  <a:srgbClr val="6B9F2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https://mentor.ieee.org/802.11/dcn/21/11-21-0539-0</a:t>
            </a:r>
            <a:r>
              <a:rPr lang="en-US" sz="1800" dirty="0">
                <a:solidFill>
                  <a:srgbClr val="FF0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6</a:t>
            </a:r>
            <a:r>
              <a:rPr lang="en-US" sz="1800" dirty="0">
                <a:solidFill>
                  <a:srgbClr val="6B9F2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-00be-mar-may-tgbe-teleconference-minutes.docx</a:t>
            </a:r>
            <a:endParaRPr lang="en-US" sz="18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cs typeface="+mn-cs"/>
            </a:endParaRPr>
          </a:p>
          <a:p>
            <a:endParaRPr lang="en-US" sz="1800" dirty="0"/>
          </a:p>
          <a:p>
            <a:r>
              <a:rPr lang="en-US" sz="1800" dirty="0"/>
              <a:t>Move: Dennis Sundman		Second: 	Mike Montemurro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43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174945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175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1279 in </a:t>
            </a:r>
            <a:r>
              <a:rPr lang="en-US" sz="1400" dirty="0">
                <a:hlinkClick r:id="rId2"/>
              </a:rPr>
              <a:t>489r3</a:t>
            </a:r>
            <a:r>
              <a:rPr lang="en-US" sz="1400" dirty="0"/>
              <a:t> </a:t>
            </a:r>
            <a:r>
              <a:rPr lang="en-US" sz="1400" i="1" dirty="0"/>
              <a:t>[1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1265, 2687, 2943, 1608, 1961, 2621, 1958, 1959, 2766, 2780, 1284, 2359, 1291, 2926, 1292, 3099, 2024, 2025, 2694, 1246, 1248, 1300, 1301, 1303, 1316, 1319, 1318, 1334, 1338, 1346 in </a:t>
            </a:r>
            <a:r>
              <a:rPr lang="en-US" sz="1400" dirty="0">
                <a:hlinkClick r:id="rId3"/>
              </a:rPr>
              <a:t>496r1</a:t>
            </a:r>
            <a:r>
              <a:rPr lang="en-US" sz="1400" dirty="0"/>
              <a:t> </a:t>
            </a:r>
            <a:r>
              <a:rPr lang="en-US" sz="1400" i="1" dirty="0"/>
              <a:t>[30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1333, 2624, 2625, 2667, 2772, 2220, 3119, 1997, 1589, 2954, 2658, 2757, 1388, 2616, 2441, 2709, 3112, 3111, 2735, 2737, 2736, 1405, 2809, 1392, 2734, 2771, 2770, 1363, 1374, 1375, 1376, 1382, 1385, 1389, 1401, 1404, 2360, 1643, 2614 in </a:t>
            </a:r>
            <a:r>
              <a:rPr lang="en-US" sz="1400" dirty="0">
                <a:hlinkClick r:id="rId4"/>
              </a:rPr>
              <a:t>497r1</a:t>
            </a:r>
            <a:r>
              <a:rPr lang="en-US" sz="1400" dirty="0"/>
              <a:t> </a:t>
            </a:r>
            <a:r>
              <a:rPr lang="en-US" sz="1400" i="1" dirty="0"/>
              <a:t>[39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1313, 1315, 1310, 1348, 1387, 1399, 2699, 2767, 2660, 2947, 3167, 2639, 3082, 3083, 2640, 3085, 2768, 2626, 2725, 2726, 3174, 3178, 2769, 1255, 3080, 1409, 3104, 2650, 2651, 2692, 2702, 2703 in </a:t>
            </a:r>
            <a:r>
              <a:rPr lang="en-US" sz="1400" dirty="0">
                <a:hlinkClick r:id="rId5"/>
              </a:rPr>
              <a:t>503r1</a:t>
            </a:r>
            <a:r>
              <a:rPr lang="en-US" sz="1400" dirty="0"/>
              <a:t> [32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1329, 2788, 3279 in </a:t>
            </a:r>
            <a:r>
              <a:rPr lang="en-US" sz="1400" dirty="0">
                <a:hlinkClick r:id="rId6"/>
              </a:rPr>
              <a:t>517r1</a:t>
            </a:r>
            <a:r>
              <a:rPr lang="en-US" sz="1400" dirty="0"/>
              <a:t> [3 CIDs]</a:t>
            </a:r>
          </a:p>
          <a:p>
            <a:pPr marL="0" indent="0"/>
            <a:r>
              <a:rPr lang="en-US" sz="1600" dirty="0"/>
              <a:t>Move: Mike Montemurro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336589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176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2198, 2644, 2645 in </a:t>
            </a:r>
            <a:r>
              <a:rPr lang="en-US" sz="1400" dirty="0">
                <a:hlinkClick r:id="rId2"/>
              </a:rPr>
              <a:t>507r1</a:t>
            </a:r>
            <a:r>
              <a:rPr lang="en-US" sz="1400" dirty="0"/>
              <a:t> </a:t>
            </a:r>
            <a:r>
              <a:rPr lang="en-US" sz="1400" i="1" dirty="0"/>
              <a:t>[3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1352, 1372, 1373, 1563, 1617, 1618, 1619, 1951, 2627, 2634, 2706, 2727, 2801, 2949, 3175 in </a:t>
            </a:r>
            <a:r>
              <a:rPr lang="en-US" sz="1400" dirty="0">
                <a:hlinkClick r:id="rId3"/>
              </a:rPr>
              <a:t>495r3</a:t>
            </a:r>
            <a:r>
              <a:rPr lang="en-US" sz="1400" dirty="0"/>
              <a:t> </a:t>
            </a:r>
            <a:r>
              <a:rPr lang="en-US" sz="1400" i="1" dirty="0"/>
              <a:t>[15 CIDs]</a:t>
            </a:r>
            <a:endParaRPr lang="en-US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1610, 1644, 1947, 2994, 2995, 2996, 2997, 2998, 2999, 3284 in </a:t>
            </a:r>
            <a:r>
              <a:rPr lang="en-US" sz="1400" dirty="0">
                <a:hlinkClick r:id="rId4"/>
              </a:rPr>
              <a:t>520r0</a:t>
            </a:r>
            <a:r>
              <a:rPr lang="en-US" sz="1400" dirty="0"/>
              <a:t> </a:t>
            </a:r>
            <a:r>
              <a:rPr lang="en-US" sz="1400" i="1" dirty="0"/>
              <a:t>[10 CIDs]</a:t>
            </a:r>
            <a:endParaRPr lang="en-US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2641, 2688, 1342, 2689, 3103, 3084 in </a:t>
            </a:r>
            <a:r>
              <a:rPr lang="en-US" sz="1400" dirty="0">
                <a:hlinkClick r:id="rId5"/>
              </a:rPr>
              <a:t>295r3</a:t>
            </a:r>
            <a:r>
              <a:rPr lang="en-US" sz="1400" dirty="0"/>
              <a:t> </a:t>
            </a:r>
            <a:r>
              <a:rPr lang="en-US" sz="1400" i="1" dirty="0"/>
              <a:t>[6 CIDs]</a:t>
            </a:r>
            <a:endParaRPr lang="en-US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1606 in </a:t>
            </a:r>
            <a:r>
              <a:rPr lang="en-US" sz="1400" dirty="0">
                <a:hlinkClick r:id="rId6"/>
              </a:rPr>
              <a:t>551r1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Bin Tian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307294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177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1280, 1312, 1314, 1555, 1594, 1945, 1946, 1965, 1966, 3100, 3101, 3196, 3197 in </a:t>
            </a:r>
            <a:r>
              <a:rPr lang="pt-BR" sz="1400" dirty="0">
                <a:hlinkClick r:id="rId2"/>
              </a:rPr>
              <a:t>556r2</a:t>
            </a:r>
            <a:r>
              <a:rPr lang="pt-BR" sz="1400" dirty="0"/>
              <a:t> </a:t>
            </a:r>
            <a:r>
              <a:rPr lang="en-US" sz="1400" i="1" dirty="0"/>
              <a:t>[13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1411, 1953 in </a:t>
            </a:r>
            <a:r>
              <a:rPr lang="pt-BR" sz="1400" dirty="0">
                <a:hlinkClick r:id="rId3"/>
              </a:rPr>
              <a:t>542r1</a:t>
            </a:r>
            <a:r>
              <a:rPr lang="pt-BR" sz="1400" dirty="0"/>
              <a:t> </a:t>
            </a:r>
            <a:r>
              <a:rPr lang="en-US" sz="140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2993, 1588 in </a:t>
            </a:r>
            <a:r>
              <a:rPr lang="pt-BR" sz="1400" dirty="0">
                <a:hlinkClick r:id="rId4"/>
              </a:rPr>
              <a:t>543r2</a:t>
            </a:r>
            <a:r>
              <a:rPr lang="pt-BR" sz="1400" dirty="0"/>
              <a:t> </a:t>
            </a:r>
            <a:r>
              <a:rPr lang="en-US" sz="140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3045 in </a:t>
            </a:r>
            <a:r>
              <a:rPr lang="pt-BR" sz="1400" dirty="0">
                <a:hlinkClick r:id="rId5"/>
              </a:rPr>
              <a:t>567r1</a:t>
            </a:r>
            <a:r>
              <a:rPr lang="pt-BR" sz="1400" dirty="0"/>
              <a:t> </a:t>
            </a:r>
            <a:r>
              <a:rPr lang="en-US" sz="1400" i="1" dirty="0"/>
              <a:t>[1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1241, 2617, 2618, 2619, 2620, 2677, 2678, 2679, 2680, 3039 in </a:t>
            </a:r>
            <a:r>
              <a:rPr lang="pt-BR" sz="1400" dirty="0">
                <a:hlinkClick r:id="rId6"/>
              </a:rPr>
              <a:t>540r2</a:t>
            </a:r>
            <a:r>
              <a:rPr lang="pt-BR" sz="1400" dirty="0"/>
              <a:t> </a:t>
            </a:r>
            <a:r>
              <a:rPr lang="en-US" sz="1400" i="1" dirty="0"/>
              <a:t>[10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r>
              <a:rPr lang="en-US" sz="1600" dirty="0"/>
              <a:t>Move: Mike Montemurro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461520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178 (PHY-4)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1541 in </a:t>
            </a:r>
            <a:r>
              <a:rPr lang="pt-BR" sz="1400" dirty="0">
                <a:hlinkClick r:id="rId2"/>
              </a:rPr>
              <a:t>584r0</a:t>
            </a:r>
            <a:r>
              <a:rPr lang="pt-BR" sz="1400" dirty="0"/>
              <a:t> </a:t>
            </a:r>
            <a:r>
              <a:rPr lang="en-US" sz="1400" i="1" dirty="0"/>
              <a:t>[1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1995, 2844, 2845, 2846 </a:t>
            </a:r>
            <a:r>
              <a:rPr lang="pt-BR" sz="1400" dirty="0"/>
              <a:t>in </a:t>
            </a:r>
            <a:r>
              <a:rPr lang="pt-BR" sz="1400" dirty="0">
                <a:hlinkClick r:id="rId3"/>
              </a:rPr>
              <a:t>585r1</a:t>
            </a:r>
            <a:r>
              <a:rPr lang="pt-BR" sz="1400" dirty="0"/>
              <a:t> </a:t>
            </a:r>
            <a:r>
              <a:rPr lang="en-US" sz="1400" i="1" dirty="0"/>
              <a:t>[4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1386, 2733, 2807, 3051 in </a:t>
            </a:r>
            <a:r>
              <a:rPr lang="pt-BR" sz="1400" dirty="0">
                <a:hlinkClick r:id="rId4"/>
              </a:rPr>
              <a:t>591r0</a:t>
            </a:r>
            <a:r>
              <a:rPr lang="pt-BR" sz="1400" dirty="0"/>
              <a:t> </a:t>
            </a:r>
            <a:r>
              <a:rPr lang="en-US" sz="1400" i="1" dirty="0"/>
              <a:t>[4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1954, 2765 in </a:t>
            </a:r>
            <a:r>
              <a:rPr lang="pt-BR" sz="1400" dirty="0">
                <a:solidFill>
                  <a:srgbClr val="6B9F25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634</a:t>
            </a:r>
            <a:r>
              <a:rPr lang="pt-BR" sz="1400" dirty="0">
                <a:solidFill>
                  <a:srgbClr val="FF000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r2</a:t>
            </a:r>
            <a:r>
              <a:rPr lang="pt-BR" sz="1400" dirty="0"/>
              <a:t> </a:t>
            </a:r>
            <a:r>
              <a:rPr lang="en-US" sz="1400" i="1" dirty="0"/>
              <a:t>[2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1242, 1281, 1282, 1283, 2690, 2691, 2944, 2945, 3163 in </a:t>
            </a:r>
            <a:r>
              <a:rPr lang="pt-BR" sz="1400" dirty="0">
                <a:hlinkClick r:id="rId6"/>
              </a:rPr>
              <a:t>629r1</a:t>
            </a:r>
            <a:r>
              <a:rPr lang="pt-BR" sz="1400" dirty="0"/>
              <a:t> </a:t>
            </a:r>
            <a:r>
              <a:rPr lang="en-US" sz="1400" i="1" dirty="0"/>
              <a:t>[9 CIDs]</a:t>
            </a:r>
            <a:endParaRPr lang="pt-BR" sz="1400" dirty="0"/>
          </a:p>
          <a:p>
            <a:pPr marL="0" indent="0"/>
            <a:r>
              <a:rPr lang="en-US" sz="1600" dirty="0"/>
              <a:t>Move: Ross Jian Yu				Second: Jianhan Liu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992944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179 (PHY-5)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1972 in </a:t>
            </a:r>
            <a:r>
              <a:rPr lang="pt-BR" sz="1400" dirty="0">
                <a:hlinkClick r:id="rId2"/>
              </a:rPr>
              <a:t>678r0</a:t>
            </a:r>
            <a:r>
              <a:rPr lang="pt-BR" sz="1400" dirty="0"/>
              <a:t> </a:t>
            </a:r>
            <a:r>
              <a:rPr lang="en-US" sz="1400" i="1" dirty="0"/>
              <a:t>[1 CID]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3239, 3077, 2146, 1260, 1520, 1521, 1955, 2016, 3162, 1240, 1522, 1523, 1274, 1524, 1525, 1526, 1527, 1528, 1529, 1530, 3126, 1531, 1532, 1533, 1534, 1535, 1536, 1537, 1538, 2777, 2778 in </a:t>
            </a:r>
            <a:r>
              <a:rPr lang="pt-BR" sz="1400" dirty="0">
                <a:hlinkClick r:id="rId3"/>
              </a:rPr>
              <a:t>635r3</a:t>
            </a:r>
            <a:r>
              <a:rPr lang="pt-BR" sz="1400" dirty="0"/>
              <a:t> </a:t>
            </a:r>
            <a:r>
              <a:rPr lang="en-US" sz="1400" i="1" dirty="0"/>
              <a:t>[31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1276, 1278, 1539, 1540, 2991, 3040 in </a:t>
            </a:r>
            <a:r>
              <a:rPr lang="pt-BR" sz="1400" dirty="0">
                <a:hlinkClick r:id="rId4"/>
              </a:rPr>
              <a:t>636r1</a:t>
            </a:r>
            <a:r>
              <a:rPr lang="pt-BR" sz="1400" dirty="0"/>
              <a:t> </a:t>
            </a:r>
            <a:r>
              <a:rPr lang="en-US" sz="1400" i="1" dirty="0"/>
              <a:t>[6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1585, 1586, 1952, 2707, 2985 in </a:t>
            </a:r>
            <a:r>
              <a:rPr lang="pt-BR" sz="1400" dirty="0">
                <a:solidFill>
                  <a:schemeClr val="tx1"/>
                </a:solidFill>
                <a:hlinkClick r:id="rId5"/>
              </a:rPr>
              <a:t>304r1</a:t>
            </a:r>
            <a:r>
              <a:rPr lang="pt-BR" sz="1400" dirty="0">
                <a:solidFill>
                  <a:schemeClr val="tx1"/>
                </a:solidFill>
              </a:rPr>
              <a:t> [5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1407, 1408, 1566, 1567, 1626, 1627, 1628, 2411, 2738, 2739, 3065, 3195, 3306, 3065, in </a:t>
            </a:r>
            <a:r>
              <a:rPr lang="pt-BR" sz="1400" dirty="0">
                <a:solidFill>
                  <a:schemeClr val="tx1"/>
                </a:solidFill>
                <a:hlinkClick r:id="rId6"/>
              </a:rPr>
              <a:t>298r3</a:t>
            </a:r>
            <a:r>
              <a:rPr lang="pt-BR" sz="1400" dirty="0">
                <a:solidFill>
                  <a:schemeClr val="tx1"/>
                </a:solidFill>
              </a:rPr>
              <a:t> [14 CIDs]</a:t>
            </a:r>
          </a:p>
          <a:p>
            <a:pPr marL="0" indent="0"/>
            <a:endParaRPr lang="pt-BR" sz="1600" dirty="0"/>
          </a:p>
          <a:p>
            <a:pPr marL="0" indent="0"/>
            <a:r>
              <a:rPr lang="en-US" sz="1600" dirty="0"/>
              <a:t>Move: Ross Jian Yu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652963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180 (PHY-6)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2646, 2647, 2652, 2653, 2657 in </a:t>
            </a:r>
            <a:r>
              <a:rPr lang="pt-BR" sz="1400" dirty="0">
                <a:solidFill>
                  <a:schemeClr val="tx1"/>
                </a:solidFill>
                <a:hlinkClick r:id="rId2"/>
              </a:rPr>
              <a:t>566r1</a:t>
            </a:r>
            <a:r>
              <a:rPr lang="pt-BR" sz="1400" dirty="0">
                <a:solidFill>
                  <a:schemeClr val="tx1"/>
                </a:solidFill>
              </a:rPr>
              <a:t> [5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1347, 1948 in </a:t>
            </a:r>
            <a:r>
              <a:rPr lang="pt-BR" sz="1400" dirty="0">
                <a:solidFill>
                  <a:schemeClr val="tx1"/>
                </a:solidFill>
                <a:hlinkClick r:id="rId3"/>
              </a:rPr>
              <a:t>677r0</a:t>
            </a:r>
            <a:r>
              <a:rPr lang="pt-BR" sz="1400" dirty="0">
                <a:solidFill>
                  <a:schemeClr val="tx1"/>
                </a:solidFill>
              </a:rPr>
              <a:t> 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1345 in </a:t>
            </a:r>
            <a:r>
              <a:rPr lang="pt-BR" sz="1400" dirty="0">
                <a:solidFill>
                  <a:schemeClr val="tx1"/>
                </a:solidFill>
                <a:hlinkClick r:id="rId4"/>
              </a:rPr>
              <a:t>702r1</a:t>
            </a:r>
            <a:r>
              <a:rPr lang="pt-BR" sz="1400" dirty="0">
                <a:solidFill>
                  <a:schemeClr val="tx1"/>
                </a:solidFill>
              </a:rPr>
              <a:t> 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1321 in </a:t>
            </a:r>
            <a:r>
              <a:rPr lang="pt-BR" sz="1400" dirty="0">
                <a:solidFill>
                  <a:schemeClr val="tx1"/>
                </a:solidFill>
                <a:hlinkClick r:id="rId5"/>
              </a:rPr>
              <a:t>726r1</a:t>
            </a:r>
            <a:r>
              <a:rPr lang="pt-BR" sz="1400" dirty="0">
                <a:solidFill>
                  <a:schemeClr val="tx1"/>
                </a:solidFill>
              </a:rPr>
              <a:t> 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1542, 1543, 1607, 1984, 2448, 2449, 2779, 3078, 3094, 3164 in </a:t>
            </a:r>
            <a:r>
              <a:rPr lang="en-US" sz="1400" dirty="0">
                <a:solidFill>
                  <a:schemeClr val="tx1"/>
                </a:solidFill>
                <a:hlinkClick r:id="rId6"/>
              </a:rPr>
              <a:t>675r2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pt-BR" sz="1400" dirty="0">
                <a:solidFill>
                  <a:schemeClr val="tx1"/>
                </a:solidFill>
              </a:rPr>
              <a:t>[10 CID]</a:t>
            </a:r>
          </a:p>
          <a:p>
            <a:pPr marL="400050" lvl="1" indent="0"/>
            <a:endParaRPr lang="pt-BR" sz="1400" dirty="0">
              <a:solidFill>
                <a:schemeClr val="tx1"/>
              </a:solidFill>
            </a:endParaRPr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 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0818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B1CCF-A3B8-464F-B2A9-73CCCFCFF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59A49E-A5A4-4F56-B099-147C6D55F1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19600"/>
          </a:xfrm>
        </p:spPr>
        <p:txBody>
          <a:bodyPr/>
          <a:lstStyle/>
          <a:p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hlinkClick r:id="rId2"/>
              </a:rPr>
              <a:t>1826r6</a:t>
            </a:r>
            <a:r>
              <a:rPr lang="en-US" sz="1200" dirty="0"/>
              <a:t>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hlinkClick r:id="rId3"/>
              </a:rPr>
              <a:t>1743r5</a:t>
            </a:r>
            <a:r>
              <a:rPr lang="en-US" sz="1200" dirty="0"/>
              <a:t>, </a:t>
            </a:r>
            <a:r>
              <a:rPr lang="en-US" sz="1200" dirty="0">
                <a:hlinkClick r:id="rId4"/>
              </a:rPr>
              <a:t>1910r2</a:t>
            </a:r>
            <a:r>
              <a:rPr lang="en-US" sz="1200" dirty="0"/>
              <a:t>, </a:t>
            </a:r>
            <a:r>
              <a:rPr lang="en-US" sz="1200" dirty="0">
                <a:hlinkClick r:id="rId5"/>
              </a:rPr>
              <a:t>1914r1</a:t>
            </a:r>
            <a:r>
              <a:rPr lang="en-US" sz="1200" dirty="0"/>
              <a:t>, </a:t>
            </a:r>
            <a:r>
              <a:rPr lang="en-US" sz="1200" dirty="0">
                <a:hlinkClick r:id="rId6"/>
              </a:rPr>
              <a:t>1924r5</a:t>
            </a:r>
            <a:r>
              <a:rPr lang="en-US" sz="1200" dirty="0"/>
              <a:t>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1337r9</a:t>
            </a:r>
            <a:r>
              <a:rPr lang="en-US" sz="1200" dirty="0"/>
              <a:t>, </a:t>
            </a:r>
            <a:r>
              <a:rPr lang="en-US" sz="1200" dirty="0">
                <a:hlinkClick r:id="rId8"/>
              </a:rPr>
              <a:t>1339r8</a:t>
            </a:r>
            <a:r>
              <a:rPr lang="en-US" sz="1200" dirty="0"/>
              <a:t>, </a:t>
            </a:r>
            <a:r>
              <a:rPr lang="en-US" sz="1200" dirty="0">
                <a:hlinkClick r:id="rId9"/>
              </a:rPr>
              <a:t>1340r4</a:t>
            </a:r>
            <a:r>
              <a:rPr lang="en-US" sz="1200" dirty="0"/>
              <a:t>, </a:t>
            </a:r>
            <a:r>
              <a:rPr lang="en-US" sz="1200" dirty="0">
                <a:hlinkClick r:id="rId10"/>
              </a:rPr>
              <a:t>1925r6</a:t>
            </a:r>
            <a:r>
              <a:rPr lang="en-US" sz="1200" dirty="0"/>
              <a:t>.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Laurent Cariou</a:t>
            </a:r>
          </a:p>
          <a:p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>
              <a:highlight>
                <a:srgbClr val="00FF00"/>
              </a:highlight>
            </a:endParaRPr>
          </a:p>
          <a:p>
            <a:pPr marL="0" indent="0"/>
            <a:r>
              <a:rPr lang="en-US" sz="1400" dirty="0"/>
              <a:t>Note 1: These are all proposed draft texts (PDTs) that obtained ≥ 75% support during the straw poll phase and </a:t>
            </a:r>
            <a:r>
              <a:rPr lang="en-US" sz="1400" u="sng" dirty="0"/>
              <a:t>that have NOT received</a:t>
            </a:r>
            <a:r>
              <a:rPr lang="en-US" sz="1400" dirty="0"/>
              <a:t> a request for further discussion</a:t>
            </a:r>
          </a:p>
          <a:p>
            <a:pPr marL="0" indent="0"/>
            <a:r>
              <a:rPr lang="en-US" sz="1400" dirty="0"/>
              <a:t>Note 2: Revision for 11-20/1337 was revised from R7 to R9 as per latest discussions in PHY ad-hoc.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267D9C-D778-49BA-82AB-8C413C74571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7C7D1-C953-405A-A030-614FB89807DA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48D43E9-E005-4F47-90F5-77DFD10F832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268279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181 (PHY-7)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1286, 1546, 1547, 1944, 1960, 1985, 2018, 2019, 2781, 3095, 3267 in </a:t>
            </a:r>
            <a:r>
              <a:rPr lang="pt-BR" sz="1400" dirty="0">
                <a:solidFill>
                  <a:schemeClr val="tx1"/>
                </a:solidFill>
                <a:hlinkClick r:id="rId2"/>
              </a:rPr>
              <a:t>731r1</a:t>
            </a:r>
            <a:r>
              <a:rPr lang="pt-BR" sz="1400" dirty="0">
                <a:solidFill>
                  <a:schemeClr val="tx1"/>
                </a:solidFill>
              </a:rPr>
              <a:t> [11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1243, 1285, 1287, 1288, 1289, 1544, 1545, 1548, 1549, 1550, 1551, 1552, 1986, 1987, 2017, 2020, 2021, 2022, 2023, 2604, 2782, 2783, 3096, 3097, 3268 in </a:t>
            </a:r>
            <a:r>
              <a:rPr lang="pt-BR" sz="1400" dirty="0">
                <a:solidFill>
                  <a:schemeClr val="tx1"/>
                </a:solidFill>
                <a:hlinkClick r:id="rId3"/>
              </a:rPr>
              <a:t>744r3</a:t>
            </a:r>
            <a:r>
              <a:rPr lang="pt-BR" sz="1400" dirty="0">
                <a:solidFill>
                  <a:schemeClr val="tx1"/>
                </a:solidFill>
              </a:rPr>
              <a:t> [25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3074 in </a:t>
            </a:r>
            <a:r>
              <a:rPr lang="en-US" sz="1400" dirty="0">
                <a:solidFill>
                  <a:schemeClr val="tx1"/>
                </a:solidFill>
                <a:hlinkClick r:id="rId4"/>
              </a:rPr>
              <a:t>477r2</a:t>
            </a:r>
            <a:r>
              <a:rPr lang="en-US" sz="1400" dirty="0">
                <a:solidFill>
                  <a:schemeClr val="tx1"/>
                </a:solidFill>
              </a:rPr>
              <a:t> [</a:t>
            </a:r>
            <a:r>
              <a:rPr lang="en-US" sz="1400" dirty="0">
                <a:solidFill>
                  <a:srgbClr val="FF0000"/>
                </a:solidFill>
              </a:rPr>
              <a:t>1</a:t>
            </a:r>
            <a:r>
              <a:rPr lang="en-US" sz="1400" dirty="0">
                <a:solidFill>
                  <a:schemeClr val="tx1"/>
                </a:solidFill>
              </a:rPr>
              <a:t>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1249, 1250, 1962, 3275 in </a:t>
            </a:r>
            <a:r>
              <a:rPr lang="en-US" sz="1400" dirty="0">
                <a:solidFill>
                  <a:schemeClr val="tx1"/>
                </a:solidFill>
                <a:hlinkClick r:id="rId5"/>
              </a:rPr>
              <a:t>748r0</a:t>
            </a:r>
            <a:r>
              <a:rPr lang="en-US" sz="1400" dirty="0">
                <a:solidFill>
                  <a:schemeClr val="tx1"/>
                </a:solidFill>
              </a:rPr>
              <a:t> [4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1369, 1616, 1992, 2444, 2632, 2633, 2669, 2798, 2799, 3289 in </a:t>
            </a:r>
            <a:r>
              <a:rPr lang="en-US" sz="1400" dirty="0">
                <a:solidFill>
                  <a:schemeClr val="tx1"/>
                </a:solidFill>
                <a:hlinkClick r:id="rId6"/>
              </a:rPr>
              <a:t>303r3</a:t>
            </a:r>
            <a:r>
              <a:rPr lang="en-US" sz="1400" dirty="0">
                <a:solidFill>
                  <a:schemeClr val="tx1"/>
                </a:solidFill>
              </a:rPr>
              <a:t> [10]</a:t>
            </a:r>
          </a:p>
          <a:p>
            <a:pPr marL="0" indent="0"/>
            <a:r>
              <a:rPr lang="en-US" sz="1600" dirty="0"/>
              <a:t>Move: Yan Xin				Second: Rui Cao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469468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182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1046, 2151 in </a:t>
            </a:r>
            <a:r>
              <a:rPr lang="en-US" sz="1400" dirty="0">
                <a:hlinkClick r:id="rId2"/>
              </a:rPr>
              <a:t>281r4</a:t>
            </a:r>
            <a:r>
              <a:rPr lang="en-US" sz="1400" dirty="0"/>
              <a:t> </a:t>
            </a:r>
            <a:r>
              <a:rPr lang="en-US" sz="1400" i="1" dirty="0"/>
              <a:t>[2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1436, 1440, 2102, 2103, 2332, 2346, 2915, 2918, 2935, 3324, 3400 in </a:t>
            </a:r>
            <a:r>
              <a:rPr lang="en-US" sz="1400" dirty="0">
                <a:hlinkClick r:id="rId3"/>
              </a:rPr>
              <a:t>288r4</a:t>
            </a:r>
            <a:r>
              <a:rPr lang="en-US" sz="1400" dirty="0"/>
              <a:t> </a:t>
            </a:r>
            <a:r>
              <a:rPr lang="en-US" sz="1400" i="1" dirty="0"/>
              <a:t>[11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1737 in </a:t>
            </a:r>
            <a:r>
              <a:rPr lang="en-US" sz="1400" dirty="0">
                <a:hlinkClick r:id="rId4"/>
              </a:rPr>
              <a:t>465r3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2089, 1578, 2482, 2086, 2283, 2087, 2578, 2577, 2290, 1030, 2490, 1579, 2491, 2492, 1583, 2579 in </a:t>
            </a:r>
            <a:r>
              <a:rPr lang="en-US" sz="1400" dirty="0">
                <a:hlinkClick r:id="rId5"/>
              </a:rPr>
              <a:t>483r3</a:t>
            </a:r>
            <a:r>
              <a:rPr lang="en-US" sz="1400" dirty="0"/>
              <a:t> </a:t>
            </a:r>
            <a:r>
              <a:rPr lang="en-US" sz="1400" i="1" dirty="0"/>
              <a:t>[16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2294, 1858, 1859, 1034, 2149, 1861, 2831, 1833, 1860, 2586, 2183, 1799, 1035, 2451, 1036, 1050, 1778, 2165, 1864, 1919, 3315, 1184, 1185, 2866, 3335, 2309, 2964, 2472, 2296, 2868, 3021, 3212, 3369, 3370, 1005, 1896, 3016, </a:t>
            </a:r>
            <a:r>
              <a:rPr lang="en-US" sz="1400" u="sng" dirty="0">
                <a:solidFill>
                  <a:srgbClr val="FF0000"/>
                </a:solidFill>
              </a:rPr>
              <a:t>1862, 2167</a:t>
            </a:r>
            <a:r>
              <a:rPr lang="en-US" sz="1400" dirty="0"/>
              <a:t> in </a:t>
            </a:r>
            <a:r>
              <a:rPr lang="en-US" sz="1400" dirty="0">
                <a:hlinkClick r:id="rId6"/>
              </a:rPr>
              <a:t>254r6</a:t>
            </a:r>
            <a:r>
              <a:rPr lang="en-US" sz="1400" dirty="0"/>
              <a:t> </a:t>
            </a:r>
            <a:r>
              <a:rPr lang="en-US" sz="1400" i="1" dirty="0"/>
              <a:t>[3</a:t>
            </a:r>
            <a:r>
              <a:rPr lang="en-US" sz="1400" i="1" u="sng" dirty="0">
                <a:solidFill>
                  <a:srgbClr val="FF0000"/>
                </a:solidFill>
              </a:rPr>
              <a:t>9</a:t>
            </a:r>
            <a:r>
              <a:rPr lang="en-US" sz="1400" i="1" dirty="0"/>
              <a:t>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Mike Montemurro				Second: George Cherian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081256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183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2159, 2161, 3018, 1908, 3019, 1906, 1907, 2436, 1776, 3127 in </a:t>
            </a:r>
            <a:r>
              <a:rPr lang="en-US" sz="1400" dirty="0">
                <a:hlinkClick r:id="rId2"/>
              </a:rPr>
              <a:t>506r3</a:t>
            </a:r>
            <a:r>
              <a:rPr lang="en-US" sz="1400" dirty="0"/>
              <a:t> </a:t>
            </a:r>
            <a:r>
              <a:rPr lang="en-US" sz="1400" i="1" dirty="0"/>
              <a:t>[10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1691 1067, 1068 1069 1070 1201 1202 1071 1231 1498 1692 2130 2300 2599 3030 3225 2131 3240, 3319 in </a:t>
            </a:r>
            <a:r>
              <a:rPr lang="en-US" sz="1400" dirty="0">
                <a:hlinkClick r:id="rId3"/>
              </a:rPr>
              <a:t>621r3</a:t>
            </a:r>
            <a:r>
              <a:rPr lang="en-US" sz="1400" dirty="0"/>
              <a:t> </a:t>
            </a:r>
            <a:r>
              <a:rPr lang="en-US" sz="1400" i="1" dirty="0"/>
              <a:t>[1</a:t>
            </a:r>
            <a:r>
              <a:rPr lang="en-US" sz="1400" i="1" u="sng" dirty="0">
                <a:solidFill>
                  <a:srgbClr val="FF0000"/>
                </a:solidFill>
              </a:rPr>
              <a:t>9</a:t>
            </a:r>
            <a:r>
              <a:rPr lang="en-US" sz="1400" i="1" dirty="0"/>
              <a:t>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2160, 2857, 1732, 1834, 2164, 3247, </a:t>
            </a:r>
            <a:r>
              <a:rPr lang="en-US" sz="1400" u="sng" dirty="0">
                <a:solidFill>
                  <a:srgbClr val="FF0000"/>
                </a:solidFill>
              </a:rPr>
              <a:t>1905, 2587</a:t>
            </a:r>
            <a:r>
              <a:rPr lang="en-US" sz="1400" dirty="0"/>
              <a:t> in </a:t>
            </a:r>
            <a:r>
              <a:rPr lang="en-US" sz="1400" dirty="0">
                <a:solidFill>
                  <a:srgbClr val="6B9F2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301r5</a:t>
            </a:r>
            <a:r>
              <a:rPr lang="en-US" sz="1400" dirty="0"/>
              <a:t> </a:t>
            </a:r>
            <a:r>
              <a:rPr lang="en-US" sz="1400" i="1" dirty="0"/>
              <a:t>[</a:t>
            </a:r>
            <a:r>
              <a:rPr lang="en-US" sz="1400" i="1" u="sng" dirty="0">
                <a:solidFill>
                  <a:srgbClr val="FF0000"/>
                </a:solidFill>
              </a:rPr>
              <a:t>8</a:t>
            </a:r>
            <a:r>
              <a:rPr lang="en-US" sz="1400" i="1" dirty="0"/>
              <a:t>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1008, 1119, 1127, 1463, 1467, 1469, 1470, 1471, 1472, 1488, 1504, 1505, 1705, 1706, 1707, 1708, 1734, 1735, 1835, 2304, 2305, 2306, 2565, 2569, 2570, 2571, 2821, 2893, 2902, 3038 in </a:t>
            </a:r>
            <a:r>
              <a:rPr lang="en-US" sz="1400" dirty="0">
                <a:solidFill>
                  <a:schemeClr val="tx1"/>
                </a:solidFill>
                <a:hlinkClick r:id="rId5"/>
              </a:rPr>
              <a:t>511r5</a:t>
            </a:r>
            <a:r>
              <a:rPr lang="en-US" sz="1400" dirty="0">
                <a:solidFill>
                  <a:schemeClr val="tx1"/>
                </a:solidFill>
              </a:rPr>
              <a:t> [30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1773, 2603, 2742, 2745, 2916, 2917, 2937, 3206, 2143 in </a:t>
            </a:r>
            <a:r>
              <a:rPr lang="en-US" sz="1400" dirty="0">
                <a:solidFill>
                  <a:schemeClr val="tx1"/>
                </a:solidFill>
                <a:hlinkClick r:id="rId6"/>
              </a:rPr>
              <a:t>319r7</a:t>
            </a:r>
            <a:r>
              <a:rPr lang="en-US" sz="1400" dirty="0">
                <a:solidFill>
                  <a:schemeClr val="tx1"/>
                </a:solidFill>
              </a:rPr>
              <a:t> [9 CIDs]</a:t>
            </a:r>
          </a:p>
          <a:p>
            <a:pPr marL="457200" lvl="1" indent="0"/>
            <a:endParaRPr lang="en-US" sz="1400" dirty="0"/>
          </a:p>
          <a:p>
            <a:pPr marL="0" indent="0"/>
            <a:r>
              <a:rPr lang="en-US" sz="1600" dirty="0"/>
              <a:t>Move: Rojan Chitrakar				Second: Subir Das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602871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184 (MAC-3)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1649, 2439, 1496, 1680, 1788, 2311, 2906, 1790, 2312, 2427, 2907, 2908, 3027, 3377, 1062, 1682, 1791, 1880, 2099, 2152, 2320, 2340, 2429, 2851, 3028, 3378, </a:t>
            </a:r>
            <a:r>
              <a:rPr lang="en-US" sz="1400" strike="sngStrike" dirty="0">
                <a:solidFill>
                  <a:srgbClr val="FF0000"/>
                </a:solidFill>
              </a:rPr>
              <a:t>1001,</a:t>
            </a:r>
            <a:r>
              <a:rPr lang="en-US" sz="1400" dirty="0">
                <a:solidFill>
                  <a:schemeClr val="tx1"/>
                </a:solidFill>
              </a:rPr>
              <a:t> 1648, in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282r6</a:t>
            </a:r>
            <a:r>
              <a:rPr lang="en-US" sz="1400" dirty="0">
                <a:solidFill>
                  <a:schemeClr val="tx1"/>
                </a:solidFill>
              </a:rPr>
              <a:t> [2</a:t>
            </a:r>
            <a:r>
              <a:rPr lang="en-US" sz="1400" u="sng" dirty="0">
                <a:solidFill>
                  <a:srgbClr val="FF0000"/>
                </a:solidFill>
              </a:rPr>
              <a:t>7</a:t>
            </a:r>
            <a:r>
              <a:rPr lang="en-US" sz="1400" dirty="0">
                <a:solidFill>
                  <a:schemeClr val="tx1"/>
                </a:solidFill>
              </a:rPr>
              <a:t>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1476, 3334, 2520, 2372, 2852, 1153, 3424, 1416, 2415, 1495, 2200, 2201, 2202, 2203, 2204, 2521, 2752, 2856, 2205, 1717, 3425, 2374, 3022, 3213, 3214, 3336, 2352, 2474, 2417, 1043, 1745 in </a:t>
            </a:r>
            <a:r>
              <a:rPr lang="en-US" sz="1400" dirty="0">
                <a:solidFill>
                  <a:schemeClr val="tx1"/>
                </a:solidFill>
                <a:hlinkClick r:id="rId3"/>
              </a:rPr>
              <a:t>759r0</a:t>
            </a:r>
            <a:r>
              <a:rPr lang="en-US" sz="1400" dirty="0">
                <a:solidFill>
                  <a:schemeClr val="tx1"/>
                </a:solidFill>
              </a:rPr>
              <a:t> [31 CIDs].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2248, 2542, 2828, 2039, 2855, 2375, 2829, 1419, 2249, 2376, 3227, 2126, 2063, 3024, 2753, 1442, 2042, 2043, 1746, 2067, 3250, 1052, 1786, 1787, 2062, 2425, 2426, 3218, 2044, 2378, 1223, 1224, 1225, 3238, 2250, 2478, 2068, 3375, 3376, 2045, 1226 in </a:t>
            </a:r>
            <a:r>
              <a:rPr lang="en-US" sz="1400" dirty="0">
                <a:solidFill>
                  <a:schemeClr val="tx1"/>
                </a:solidFill>
                <a:hlinkClick r:id="rId4"/>
              </a:rPr>
              <a:t>775r0</a:t>
            </a:r>
            <a:r>
              <a:rPr lang="en-US" sz="1400" dirty="0">
                <a:solidFill>
                  <a:schemeClr val="tx1"/>
                </a:solidFill>
              </a:rPr>
              <a:t> [41 CIDs].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1078, 1475, 2981 in </a:t>
            </a:r>
            <a:r>
              <a:rPr lang="en-US" sz="1400" dirty="0">
                <a:solidFill>
                  <a:schemeClr val="tx1"/>
                </a:solidFill>
                <a:hlinkClick r:id="rId5"/>
              </a:rPr>
              <a:t>222r15</a:t>
            </a:r>
            <a:r>
              <a:rPr lang="en-US" sz="1400" dirty="0">
                <a:solidFill>
                  <a:schemeClr val="tx1"/>
                </a:solidFill>
              </a:rPr>
              <a:t> [3 CIDs]</a:t>
            </a:r>
          </a:p>
          <a:p>
            <a:pPr marL="0" indent="0"/>
            <a:r>
              <a:rPr lang="en-US" sz="1600" dirty="0"/>
              <a:t>Move: Ming Gan				Second: Stephen Palm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596462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185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1003, 1595, 1596, 1597, 1598, 1600, 1601, 1940, 2011</a:t>
            </a:r>
            <a:r>
              <a:rPr lang="en-US" sz="1200" u="sng" dirty="0">
                <a:solidFill>
                  <a:srgbClr val="FF0000"/>
                </a:solidFill>
              </a:rPr>
              <a:t>, 1602</a:t>
            </a:r>
            <a:r>
              <a:rPr lang="en-US" sz="1200" dirty="0">
                <a:solidFill>
                  <a:schemeClr val="tx1"/>
                </a:solidFill>
              </a:rPr>
              <a:t> in </a:t>
            </a:r>
            <a:r>
              <a:rPr lang="en-US" sz="1200" dirty="0">
                <a:solidFill>
                  <a:schemeClr val="tx1"/>
                </a:solidFill>
                <a:hlinkClick r:id="rId2"/>
              </a:rPr>
              <a:t>682r0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i="1" dirty="0">
                <a:solidFill>
                  <a:schemeClr val="tx1"/>
                </a:solidFill>
              </a:rPr>
              <a:t>[</a:t>
            </a:r>
            <a:r>
              <a:rPr lang="en-US" sz="1200" i="1" u="sng" dirty="0">
                <a:solidFill>
                  <a:srgbClr val="FF0000"/>
                </a:solidFill>
              </a:rPr>
              <a:t>10</a:t>
            </a:r>
            <a:r>
              <a:rPr lang="en-US" sz="1200" i="1" dirty="0">
                <a:solidFill>
                  <a:schemeClr val="tx1"/>
                </a:solidFill>
              </a:rPr>
              <a:t>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16962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186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Joint: </a:t>
            </a:r>
            <a:r>
              <a:rPr lang="en-GB" sz="1400" u="sng" dirty="0">
                <a:hlinkClick r:id="rId2"/>
              </a:rPr>
              <a:t>494r6</a:t>
            </a:r>
            <a:r>
              <a:rPr lang="en-US" sz="1400" dirty="0">
                <a:solidFill>
                  <a:schemeClr val="tx1"/>
                </a:solidFill>
              </a:rPr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GB" sz="1400" u="sng" dirty="0">
                <a:hlinkClick r:id="rId3"/>
              </a:rPr>
              <a:t>221r9</a:t>
            </a:r>
            <a:r>
              <a:rPr lang="en-US" sz="1400" dirty="0"/>
              <a:t>, </a:t>
            </a:r>
            <a:r>
              <a:rPr lang="en-GB" sz="1400" u="sng" dirty="0">
                <a:hlinkClick r:id="rId4"/>
              </a:rPr>
              <a:t>019r10</a:t>
            </a:r>
            <a:r>
              <a:rPr lang="en-US" sz="1400" dirty="0"/>
              <a:t>, </a:t>
            </a:r>
            <a:r>
              <a:rPr lang="en-GB" sz="1400" u="sng" dirty="0">
                <a:hlinkClick r:id="rId5"/>
              </a:rPr>
              <a:t>1407r20</a:t>
            </a:r>
            <a:r>
              <a:rPr lang="en-US" sz="1400" dirty="0"/>
              <a:t>, </a:t>
            </a:r>
            <a:r>
              <a:rPr lang="en-GB" sz="1400" u="sng" dirty="0">
                <a:hlinkClick r:id="rId6"/>
              </a:rPr>
              <a:t>614r0</a:t>
            </a:r>
            <a:r>
              <a:rPr lang="en-GB" sz="1400" u="sng" dirty="0"/>
              <a:t>,</a:t>
            </a:r>
            <a:r>
              <a:rPr lang="en-US" sz="1400" dirty="0"/>
              <a:t> </a:t>
            </a:r>
            <a:r>
              <a:rPr lang="en-US" sz="1400" dirty="0">
                <a:solidFill>
                  <a:srgbClr val="FF0000"/>
                </a:solidFill>
                <a:hlinkClick r:id="rId7"/>
              </a:rPr>
              <a:t>267r3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GB" sz="1400" u="sng" dirty="0">
                <a:hlinkClick r:id="rId8"/>
              </a:rPr>
              <a:t>157r4</a:t>
            </a:r>
            <a:r>
              <a:rPr lang="en-US" sz="1400" dirty="0"/>
              <a:t>, </a:t>
            </a:r>
            <a:r>
              <a:rPr lang="en-GB" sz="1400" u="sng" dirty="0">
                <a:hlinkClick r:id="rId9"/>
              </a:rPr>
              <a:t>528r0</a:t>
            </a:r>
            <a:r>
              <a:rPr lang="en-US" sz="1400" dirty="0"/>
              <a:t>, </a:t>
            </a:r>
            <a:r>
              <a:rPr lang="en-GB" sz="1400" u="sng" dirty="0">
                <a:hlinkClick r:id="rId10"/>
              </a:rPr>
              <a:t>639r4</a:t>
            </a:r>
            <a:r>
              <a:rPr lang="en-US" sz="1400" dirty="0"/>
              <a:t>, </a:t>
            </a:r>
            <a:r>
              <a:rPr lang="en-GB" sz="1400" u="sng" dirty="0">
                <a:hlinkClick r:id="rId11"/>
              </a:rPr>
              <a:t>649r2</a:t>
            </a:r>
            <a:r>
              <a:rPr lang="en-US" sz="1400" dirty="0"/>
              <a:t>, </a:t>
            </a:r>
            <a:r>
              <a:rPr lang="en-GB" sz="1400" u="sng" dirty="0">
                <a:hlinkClick r:id="rId12"/>
              </a:rPr>
              <a:t>659r0</a:t>
            </a:r>
            <a:r>
              <a:rPr lang="en-US" sz="1400" dirty="0"/>
              <a:t> , </a:t>
            </a:r>
            <a:r>
              <a:rPr lang="en-GB" sz="1400" u="sng" dirty="0">
                <a:hlinkClick r:id="rId13"/>
              </a:rPr>
              <a:t>679r0</a:t>
            </a:r>
            <a:r>
              <a:rPr lang="en-US" sz="1400" dirty="0"/>
              <a:t>, </a:t>
            </a:r>
            <a:r>
              <a:rPr lang="en-GB" sz="1400" u="sng" dirty="0">
                <a:hlinkClick r:id="rId14"/>
              </a:rPr>
              <a:t>653r1</a:t>
            </a:r>
            <a:r>
              <a:rPr lang="en-US" sz="1400" dirty="0"/>
              <a:t>, </a:t>
            </a:r>
            <a:r>
              <a:rPr lang="en-GB" sz="1400" u="sng" dirty="0">
                <a:hlinkClick r:id="rId15"/>
              </a:rPr>
              <a:t>685r1</a:t>
            </a:r>
            <a:r>
              <a:rPr lang="en-US" sz="1400" dirty="0"/>
              <a:t>, </a:t>
            </a:r>
            <a:r>
              <a:rPr lang="en-GB" sz="1400" u="sng" dirty="0">
                <a:hlinkClick r:id="rId16"/>
              </a:rPr>
              <a:t>686r2</a:t>
            </a:r>
            <a:r>
              <a:rPr lang="en-US" sz="1400" dirty="0"/>
              <a:t>, </a:t>
            </a:r>
            <a:r>
              <a:rPr lang="en-GB" sz="1400" u="sng" dirty="0">
                <a:hlinkClick r:id="rId17"/>
              </a:rPr>
              <a:t>692r2</a:t>
            </a:r>
            <a:r>
              <a:rPr lang="en-US" sz="1400" dirty="0"/>
              <a:t>, </a:t>
            </a:r>
            <a:r>
              <a:rPr lang="en-GB" sz="1400" u="sng" dirty="0">
                <a:hlinkClick r:id="rId18"/>
              </a:rPr>
              <a:t>701r0</a:t>
            </a:r>
            <a:r>
              <a:rPr lang="en-US" sz="1400" dirty="0"/>
              <a:t>, </a:t>
            </a:r>
            <a:r>
              <a:rPr lang="en-GB" sz="1400" u="sng" dirty="0">
                <a:hlinkClick r:id="rId19"/>
              </a:rPr>
              <a:t>719r0</a:t>
            </a:r>
            <a:r>
              <a:rPr lang="en-US" sz="1400" dirty="0"/>
              <a:t>, </a:t>
            </a:r>
            <a:r>
              <a:rPr lang="en-GB" sz="1400" u="sng" dirty="0">
                <a:hlinkClick r:id="rId20"/>
              </a:rPr>
              <a:t>721r0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FF0000"/>
                </a:solidFill>
                <a:hlinkClick r:id="rId21"/>
              </a:rPr>
              <a:t>728r3</a:t>
            </a:r>
            <a:r>
              <a:rPr lang="en-US" sz="1400" dirty="0"/>
              <a:t>,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>
                <a:solidFill>
                  <a:srgbClr val="FF0000"/>
                </a:solidFill>
                <a:hlinkClick r:id="rId22"/>
              </a:rPr>
              <a:t>745r0</a:t>
            </a:r>
            <a:r>
              <a:rPr lang="en-US" sz="1400" dirty="0"/>
              <a:t>,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>
                <a:solidFill>
                  <a:srgbClr val="FF0000"/>
                </a:solidFill>
                <a:hlinkClick r:id="rId23"/>
              </a:rPr>
              <a:t>680r2</a:t>
            </a:r>
            <a:endParaRPr lang="en-US" sz="1400" dirty="0">
              <a:solidFill>
                <a:srgbClr val="FF0000"/>
              </a:solidFill>
            </a:endParaRP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Jianhan Liu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403541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86D4E-9F1B-4EBF-A65C-97465B6A6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EBC0E-3DA4-420F-87D5-DFA325780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accept changes to the TGbe draft as specified in </a:t>
            </a:r>
            <a:r>
              <a:rPr lang="en-US" sz="2000" dirty="0">
                <a:hlinkClick r:id="rId2"/>
              </a:rPr>
              <a:t>572r</a:t>
            </a:r>
            <a:r>
              <a:rPr lang="en-US" sz="2000" dirty="0">
                <a:solidFill>
                  <a:srgbClr val="FF0000"/>
                </a:solidFill>
                <a:hlinkClick r:id="rId2"/>
              </a:rPr>
              <a:t>5</a:t>
            </a:r>
            <a:r>
              <a:rPr lang="en-US" sz="2000" dirty="0"/>
              <a:t>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#</a:t>
            </a:r>
            <a:r>
              <a:rPr lang="en-US" sz="1400" b="0" dirty="0"/>
              <a:t>MAC Fix 1, #MAC Fix 2, #MAC Fix 3, #MAC Fix 4</a:t>
            </a:r>
          </a:p>
          <a:p>
            <a:pPr>
              <a:buFontTx/>
              <a:buChar char="-"/>
            </a:pPr>
            <a:endParaRPr lang="en-US" sz="1600" dirty="0"/>
          </a:p>
          <a:p>
            <a:pPr>
              <a:buFontTx/>
              <a:buChar char="-"/>
            </a:pPr>
            <a:endParaRPr lang="en-US" sz="1600" dirty="0"/>
          </a:p>
          <a:p>
            <a:pPr marL="0" indent="0"/>
            <a:r>
              <a:rPr lang="en-US" sz="1600" dirty="0"/>
              <a:t>Move: George Cherian				Second: Edward Au</a:t>
            </a:r>
          </a:p>
          <a:p>
            <a:pPr marL="0" indent="0"/>
            <a:r>
              <a:rPr lang="en-US" sz="1600" dirty="0"/>
              <a:t>Discussion: Some discussion on the revision number.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for resolving leftover TBDs in the TGbe draft 0.3.</a:t>
            </a:r>
          </a:p>
          <a:p>
            <a:pPr>
              <a:buFontTx/>
              <a:buChar char="-"/>
            </a:pPr>
            <a:endParaRPr lang="en-US" sz="16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1A8847-A22C-42F0-8315-3059BF9BF9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78A06-4ED2-4279-BC61-87280C5AADD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3CD3A7-495D-4CA3-B332-BC40A5D7537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755282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May 17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1758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A0768-3789-4DE5-98B9-7412B564E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188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C48961-A3F2-40B1-BD12-46922D4C94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0" dirty="0"/>
              <a:t>1729, 1806, 2488, 1904, 1941, 2247, 2546, 3246 in </a:t>
            </a:r>
            <a:r>
              <a:rPr lang="en-US" sz="1800" b="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11/21-573r8</a:t>
            </a:r>
            <a:r>
              <a:rPr lang="en-US" sz="1800" b="0" dirty="0">
                <a:solidFill>
                  <a:schemeClr val="tx1"/>
                </a:solidFill>
              </a:rPr>
              <a:t> </a:t>
            </a:r>
            <a:r>
              <a:rPr lang="en-US" sz="1800" b="0" i="1" dirty="0">
                <a:solidFill>
                  <a:schemeClr val="tx1"/>
                </a:solidFill>
              </a:rPr>
              <a:t>[8 CIDs]</a:t>
            </a:r>
          </a:p>
          <a:p>
            <a:pPr marL="0" indent="0"/>
            <a:endParaRPr lang="en-US" sz="2000" dirty="0"/>
          </a:p>
          <a:p>
            <a:pPr marL="0" indent="0"/>
            <a:endParaRPr lang="en-US" sz="2000" dirty="0"/>
          </a:p>
          <a:p>
            <a:pPr marL="0" indent="0"/>
            <a:r>
              <a:rPr lang="en-US" sz="2000" dirty="0"/>
              <a:t>Move: Guogang Huang			Second: Ross Jian Yu</a:t>
            </a:r>
          </a:p>
          <a:p>
            <a:pPr marL="0" indent="0"/>
            <a:r>
              <a:rPr lang="en-US" sz="2000" dirty="0"/>
              <a:t>Discussion: None.</a:t>
            </a:r>
            <a:endParaRPr lang="en-US" sz="2000" b="0" dirty="0"/>
          </a:p>
          <a:p>
            <a:r>
              <a:rPr lang="en-US" sz="2000" dirty="0"/>
              <a:t>Preliminary Result: 82Y, 30N, 46A (preliminary fails)</a:t>
            </a:r>
            <a:endParaRPr lang="en-US" sz="2000" dirty="0">
              <a:highlight>
                <a:srgbClr val="00FF00"/>
              </a:highlight>
            </a:endParaRPr>
          </a:p>
          <a:p>
            <a:pPr marL="0" indent="0"/>
            <a:r>
              <a:rPr lang="en-US" sz="2000" dirty="0">
                <a:highlight>
                  <a:srgbClr val="FF0000"/>
                </a:highlight>
              </a:rPr>
              <a:t>Result: 75Y, 30N, 46A (fails). </a:t>
            </a:r>
          </a:p>
          <a:p>
            <a:pPr marL="0" indent="0"/>
            <a:br>
              <a:rPr lang="en-US" sz="1800" i="1" dirty="0"/>
            </a:br>
            <a:r>
              <a:rPr lang="en-US" sz="1800" i="1" dirty="0"/>
              <a:t>Note: The number of </a:t>
            </a:r>
            <a:r>
              <a:rPr lang="en-US" sz="1800" i="1" dirty="0" err="1"/>
              <a:t>CCFSes</a:t>
            </a:r>
            <a:r>
              <a:rPr lang="en-US" sz="1800" i="1" dirty="0"/>
              <a:t> in this document is </a:t>
            </a:r>
            <a:r>
              <a:rPr lang="en-US" sz="1800" i="1" dirty="0">
                <a:solidFill>
                  <a:srgbClr val="FF0000"/>
                </a:solidFill>
              </a:rPr>
              <a:t>X</a:t>
            </a:r>
            <a:r>
              <a:rPr lang="en-US" sz="1800" i="1" dirty="0">
                <a:solidFill>
                  <a:schemeClr val="tx1"/>
                </a:solidFill>
              </a:rPr>
              <a:t>. SP result: y, n, a.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D0CA55-AC0F-4E3E-B8E2-A38F2F743FA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91A676-184E-4F05-BEAC-BDE60E8242A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5B26B3-2157-43AA-B942-8C01778E726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529008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9F048-7CB9-4D80-AF5B-C394E742E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692873-3B5F-4E44-B3D6-C47DF8C2D7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/>
              <a:t>1650, 2003, 2012 in </a:t>
            </a:r>
            <a:r>
              <a:rPr lang="en-US" sz="2000" b="0" dirty="0">
                <a:hlinkClick r:id="rId2"/>
              </a:rPr>
              <a:t>11/21-663r4</a:t>
            </a:r>
            <a:r>
              <a:rPr lang="en-US" sz="2000" b="0" dirty="0">
                <a:solidFill>
                  <a:srgbClr val="FF0000"/>
                </a:solidFill>
              </a:rPr>
              <a:t> </a:t>
            </a:r>
            <a:r>
              <a:rPr lang="en-US" sz="2000" b="0" i="1" dirty="0">
                <a:solidFill>
                  <a:schemeClr val="tx1"/>
                </a:solidFill>
              </a:rPr>
              <a:t>[3 CIDs]</a:t>
            </a:r>
          </a:p>
          <a:p>
            <a:pPr marL="0" indent="0"/>
            <a:endParaRPr lang="en-US" sz="2000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FF0000"/>
              </a:solidFill>
            </a:endParaRPr>
          </a:p>
          <a:p>
            <a:pPr marL="0" indent="0"/>
            <a:r>
              <a:rPr lang="en-US" sz="2000" dirty="0"/>
              <a:t>Move: Jason Guo			Second: Ross Jian Yu</a:t>
            </a:r>
          </a:p>
          <a:p>
            <a:pPr marL="0" indent="0"/>
            <a:r>
              <a:rPr lang="en-US" sz="2000" dirty="0"/>
              <a:t>Discussion: None.</a:t>
            </a:r>
            <a:endParaRPr lang="en-US" sz="2000" b="0" dirty="0"/>
          </a:p>
          <a:p>
            <a:r>
              <a:rPr lang="en-US" sz="2000" dirty="0"/>
              <a:t>Preliminary Result: 86Y, 34N, 44A (preliminary fails)</a:t>
            </a:r>
            <a:endParaRPr lang="en-US" sz="2000" dirty="0">
              <a:highlight>
                <a:srgbClr val="00FF00"/>
              </a:highlight>
            </a:endParaRPr>
          </a:p>
          <a:p>
            <a:pPr marL="0" indent="0"/>
            <a:r>
              <a:rPr lang="en-US" sz="2000" dirty="0">
                <a:highlight>
                  <a:srgbClr val="FF0000"/>
                </a:highlight>
              </a:rPr>
              <a:t>Result: 80Y, 33N, 44A (fails)</a:t>
            </a:r>
          </a:p>
          <a:p>
            <a:endParaRPr lang="en-US" sz="2000" dirty="0"/>
          </a:p>
          <a:p>
            <a:r>
              <a:rPr lang="en-US" sz="2000" i="1" dirty="0"/>
              <a:t>Note: No SP ran yet.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5C9781-A128-4215-85DC-F5D76397C3D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16B2BA-4346-4277-9E18-97F7548D2F1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C669002-C25A-4F59-82EF-9DCD9DC1F2F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39597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4DC227E-9B6E-4DEE-A8F2-C026B7CF2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148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4C898FD-7E7E-4AEB-9030-454136F5FD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4"/>
          </a:xfrm>
        </p:spPr>
        <p:txBody>
          <a:bodyPr/>
          <a:lstStyle/>
          <a:p>
            <a:pPr marL="0" indent="0"/>
            <a:r>
              <a:rPr lang="en-US" sz="1100" dirty="0"/>
              <a:t>Move to add to the 11be SFD the following: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/>
              <a:t>	In R1, there exists a mode where an EHT AP may announce restricted service periods (SPs) such that: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Any EHT non-AP STA that supports following the announced restricted SPs, and associated to the AP, shall end its TXOP before the start of the restricted SP(s).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EHT non-AP STAs are allowed to ignore the quiet intervals (which are advertised in Quiet elements by the AP) if they overlap with the restricted SP.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An EHT AP may announce quiet intervals with Quiet Elements that overlap with restricted SPs and the abovementioned exception applies. The rules on transmitting Quiet Element for restricted SPs are TBD.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The support for the restricted SPs is optional for the EHT non-AP STA.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The support for this mode is optional for the EHT AP.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Note: Such restricted SPs are intended to provide more predictable latency performance for latency sensitive traffic</a:t>
            </a:r>
            <a:endParaRPr lang="en-US" sz="1100" dirty="0"/>
          </a:p>
          <a:p>
            <a:pPr marL="0" indent="0"/>
            <a:endParaRPr lang="en-US" sz="1050" dirty="0"/>
          </a:p>
          <a:p>
            <a:pPr marL="0" indent="0"/>
            <a:r>
              <a:rPr lang="en-US" sz="1100" dirty="0"/>
              <a:t>Move: Chunyu Hu					Second: Ming Gan</a:t>
            </a:r>
          </a:p>
          <a:p>
            <a:pPr marL="0" indent="0"/>
            <a:r>
              <a:rPr lang="en-US" sz="1100" dirty="0"/>
              <a:t>Discussion: Yes.</a:t>
            </a:r>
          </a:p>
          <a:p>
            <a:pPr marL="0" indent="0"/>
            <a:r>
              <a:rPr lang="en-US" sz="1100" dirty="0"/>
              <a:t>Preliminary Result: 83Y, 21N, 20 A (2 on the chat voted Yes). Passes.</a:t>
            </a:r>
          </a:p>
          <a:p>
            <a:pPr marL="0" indent="0"/>
            <a:r>
              <a:rPr lang="en-US" sz="1100" dirty="0">
                <a:highlight>
                  <a:srgbClr val="00FF00"/>
                </a:highlight>
              </a:rPr>
              <a:t>Result: 75Y, 21N, 20A. Motion Passes.</a:t>
            </a:r>
          </a:p>
          <a:p>
            <a:pPr marL="0" indent="0"/>
            <a:endParaRPr lang="en-US" sz="1100" dirty="0"/>
          </a:p>
          <a:p>
            <a:pPr marL="0" indent="0"/>
            <a:r>
              <a:rPr lang="en-US" sz="1100" dirty="0"/>
              <a:t>Note 1: These are all candidate SFD texts highlighted in </a:t>
            </a:r>
            <a:r>
              <a:rPr lang="en-US" sz="1100" dirty="0">
                <a:highlight>
                  <a:srgbClr val="FFFF00"/>
                </a:highlight>
              </a:rPr>
              <a:t>yellow</a:t>
            </a:r>
            <a:r>
              <a:rPr lang="en-US" sz="1100" dirty="0"/>
              <a:t> that have received a request for further discussion</a:t>
            </a:r>
          </a:p>
          <a:p>
            <a:pPr marL="0" indent="0"/>
            <a:r>
              <a:rPr lang="en-US" sz="1100" dirty="0"/>
              <a:t>Note 2: The above text is equivalent to the candidate specification text in 11-20/1935r4 identified by tag SP345</a:t>
            </a:r>
          </a:p>
          <a:p>
            <a:pPr marL="0" indent="0"/>
            <a:r>
              <a:rPr lang="en-US" sz="1100" i="1" dirty="0"/>
              <a:t>Ref: [20/1046r10 (Prioritized EDCA channel access - slot management, Chunyu Hu, Facebook), SP#1A, Y/N/A: 89/28/21]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1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E48E5-C9F3-40AD-97F5-AA23FCECE5C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FA0A0-E38D-44CA-A7B0-321775CDC6E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7400D-5900-4D56-9B2B-255E48529B2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194221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0" dirty="0"/>
              <a:t>1432, 1697, 2135, 2136, 2153, 2302, 2341, 2342, 3149, 3256, 3322, 3387 in </a:t>
            </a:r>
            <a:r>
              <a:rPr lang="en-US" sz="1800" b="0" dirty="0">
                <a:hlinkClick r:id="rId2"/>
              </a:rPr>
              <a:t>11/21-612r5</a:t>
            </a:r>
            <a:r>
              <a:rPr lang="en-US" sz="1800" b="0" dirty="0"/>
              <a:t> </a:t>
            </a:r>
            <a:r>
              <a:rPr lang="en-US" sz="1800" b="0" i="1" dirty="0"/>
              <a:t>[12 CIDs]</a:t>
            </a:r>
            <a:endParaRPr lang="en-US" sz="1800" b="0" i="1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FF0000"/>
              </a:solidFill>
            </a:endParaRPr>
          </a:p>
          <a:p>
            <a:pPr marL="0" indent="0"/>
            <a:r>
              <a:rPr lang="en-US" sz="1800" dirty="0"/>
              <a:t>Move: Minyoung Park				Second: Rojan Chitrakar</a:t>
            </a:r>
          </a:p>
          <a:p>
            <a:pPr marL="0" indent="0"/>
            <a:r>
              <a:rPr lang="en-US" sz="1800" dirty="0"/>
              <a:t>Discussion: None.</a:t>
            </a:r>
            <a:endParaRPr lang="en-US" sz="1800" b="0" dirty="0"/>
          </a:p>
          <a:p>
            <a:r>
              <a:rPr lang="en-US" sz="1800" dirty="0"/>
              <a:t>Preliminary Result: 103Y, 17N, 31A (preliminary passes)</a:t>
            </a:r>
            <a:endParaRPr lang="en-US" sz="1800" dirty="0">
              <a:highlight>
                <a:srgbClr val="00FF00"/>
              </a:highlight>
            </a:endParaRPr>
          </a:p>
          <a:p>
            <a:pPr marL="0" indent="0"/>
            <a:r>
              <a:rPr lang="en-US" sz="1800" dirty="0">
                <a:highlight>
                  <a:srgbClr val="00FF00"/>
                </a:highlight>
              </a:rPr>
              <a:t>Result: 99Y, 17N, 30A (passes).</a:t>
            </a:r>
          </a:p>
          <a:p>
            <a:endParaRPr lang="en-US" sz="1800" dirty="0"/>
          </a:p>
          <a:p>
            <a:r>
              <a:rPr lang="en-US" sz="1800" i="1" dirty="0"/>
              <a:t>Note: SP result 34y, 38n, 31a.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784224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1176, 1177, 1178, 1434, 1700, 1701, 2100, 2101, 2194, 2209, 2711, 2980, 3033, 3034, 3035, 3036, 3140, 3146, 3147, 3389, 3390, 3391, 3428 in </a:t>
            </a:r>
            <a:r>
              <a:rPr lang="en-US" sz="1600" b="0" dirty="0">
                <a:hlinkClick r:id="rId2"/>
              </a:rPr>
              <a:t>11/21-558r12</a:t>
            </a:r>
            <a:r>
              <a:rPr lang="en-US" sz="1600" b="0" dirty="0"/>
              <a:t> </a:t>
            </a:r>
            <a:r>
              <a:rPr lang="en-US" sz="1600" b="0" i="1" dirty="0"/>
              <a:t>[23 CIDs]</a:t>
            </a:r>
            <a:endParaRPr lang="en-US" sz="1600" b="0" i="1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Note: The last paragraph that was stricken out- undo the change (i.e., keep it)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Move: George Cherian		Second: Matthew Fischer</a:t>
            </a:r>
          </a:p>
          <a:p>
            <a:pPr marL="0" indent="0"/>
            <a:r>
              <a:rPr lang="en-US" sz="1800" dirty="0"/>
              <a:t>Discussion: One objection.</a:t>
            </a:r>
            <a:endParaRPr lang="en-US" sz="1800" b="0" dirty="0"/>
          </a:p>
          <a:p>
            <a:r>
              <a:rPr lang="en-US" sz="1800" dirty="0"/>
              <a:t>Preliminary Result: 91Y, 20N, 42A (preliminary passes).</a:t>
            </a:r>
            <a:endParaRPr lang="en-US" sz="1800" dirty="0">
              <a:highlight>
                <a:srgbClr val="00FF00"/>
              </a:highlight>
            </a:endParaRPr>
          </a:p>
          <a:p>
            <a:pPr marL="0" indent="0"/>
            <a:r>
              <a:rPr lang="en-US" sz="1800" dirty="0">
                <a:highlight>
                  <a:srgbClr val="00FF00"/>
                </a:highlight>
              </a:rPr>
              <a:t>Result: 87Y, 20N, 40A (passes).</a:t>
            </a:r>
          </a:p>
          <a:p>
            <a:endParaRPr lang="en-US" sz="1800" dirty="0"/>
          </a:p>
          <a:p>
            <a:r>
              <a:rPr lang="en-US" sz="1800" i="1" dirty="0"/>
              <a:t>Note: Result: 30y,18n,31a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232708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745078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361361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311204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498389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970636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037A78D-0642-40E5-A789-64336A361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Phase motions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6A6C78C-3A11-4B76-B451-7F3CF59E56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C3E228F-ACC6-44D1-81E0-2FC47C7775F1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89CC4C-2CE7-4511-BD28-6B4D52AED85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F17554-6E90-4452-8F8C-BDF2B220599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496420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197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2"/>
              </a:rPr>
              <a:t>335r12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268r8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160r1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5"/>
              </a:rPr>
              <a:t>755r4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778r2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Laurent Cariou			Second: Matthew Fischer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107435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198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1244, 1254 in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754r1</a:t>
            </a:r>
            <a:r>
              <a:rPr lang="en-US" sz="1400" dirty="0">
                <a:solidFill>
                  <a:schemeClr val="tx1"/>
                </a:solidFill>
              </a:rPr>
              <a:t> [2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3165 in </a:t>
            </a:r>
            <a:r>
              <a:rPr lang="en-US" sz="1400" dirty="0">
                <a:solidFill>
                  <a:schemeClr val="tx1"/>
                </a:solidFill>
                <a:hlinkClick r:id="rId3"/>
              </a:rPr>
              <a:t>786r3</a:t>
            </a:r>
            <a:r>
              <a:rPr lang="en-US" sz="1400" dirty="0">
                <a:solidFill>
                  <a:schemeClr val="tx1"/>
                </a:solidFill>
              </a:rPr>
              <a:t> 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2215 in </a:t>
            </a:r>
            <a:r>
              <a:rPr lang="en-US" sz="1400" dirty="0">
                <a:hlinkClick r:id="rId4"/>
              </a:rPr>
              <a:t>683r5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tx1"/>
                </a:solidFill>
              </a:rPr>
              <a:t>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1709, 2171 in </a:t>
            </a:r>
            <a:r>
              <a:rPr lang="en-US" sz="1400" dirty="0">
                <a:hlinkClick r:id="rId5"/>
              </a:rPr>
              <a:t>555r7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tx1"/>
                </a:solidFill>
              </a:rPr>
              <a:t>[2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tx1"/>
              </a:solidFill>
            </a:endParaRP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Yan Xin				Second: Chunyu Hu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80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D1915-EAD9-48E5-BA38-1A981101D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149: Motion to Amend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B913F7-EFDE-4FB0-BB4D-E504FB616C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200" dirty="0"/>
              <a:t>Move to amend Motion 148 as follows: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	In R1, there exists a mode where an EHT AP may announce restricted service periods (SPs) such that: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Do you agree to add to the TGbe SFD In R1, there exists a mode where an EHT AP may announce restricted service periods (SPs) such that: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•Any EHT non-AP STA that supports following the announced restricted SPs, and associated to the AP, shall end its TXOP before the start of the restricted SP(s).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•EHT non-AP STAs</a:t>
            </a:r>
            <a:r>
              <a:rPr lang="en-US" sz="1200" b="0" dirty="0">
                <a:solidFill>
                  <a:srgbClr val="FF0000"/>
                </a:solidFill>
                <a:latin typeface="Arial" panose="020B0604020202020204" pitchFamily="34" charset="0"/>
              </a:rPr>
              <a:t> </a:t>
            </a:r>
            <a:r>
              <a:rPr lang="en-US" sz="1200" b="0" strike="sngStrike" dirty="0">
                <a:solidFill>
                  <a:srgbClr val="FF0000"/>
                </a:solidFill>
                <a:latin typeface="Arial" panose="020B0604020202020204" pitchFamily="34" charset="0"/>
              </a:rPr>
              <a:t>that are members of restricted SPs </a:t>
            </a: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are allowed to ignore the quiet intervals (which are advertised in Quiet elements by the AP) if they overlap with the restricted SP.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•An EHT AP may announce quiet intervals with Quiet Elements that overlap with restricted SPs and</a:t>
            </a:r>
            <a:r>
              <a:rPr lang="en-US" sz="1200" b="0" strike="sngStrike" dirty="0">
                <a:solidFill>
                  <a:srgbClr val="FF0000"/>
                </a:solidFill>
                <a:latin typeface="Arial" panose="020B0604020202020204" pitchFamily="34" charset="0"/>
              </a:rPr>
              <a:t> allow </a:t>
            </a: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the abovementioned exception </a:t>
            </a:r>
            <a:r>
              <a:rPr lang="en-US" sz="1200" b="0" u="sng" dirty="0">
                <a:solidFill>
                  <a:srgbClr val="FF0000"/>
                </a:solidFill>
                <a:latin typeface="Arial" panose="020B0604020202020204" pitchFamily="34" charset="0"/>
              </a:rPr>
              <a:t>applies</a:t>
            </a:r>
            <a:r>
              <a:rPr lang="en-US" sz="1200" b="0" u="sng" dirty="0">
                <a:solidFill>
                  <a:srgbClr val="222222"/>
                </a:solidFill>
                <a:latin typeface="Arial" panose="020B0604020202020204" pitchFamily="34" charset="0"/>
              </a:rPr>
              <a:t>. </a:t>
            </a:r>
            <a:r>
              <a:rPr lang="en-US" sz="1200" b="0" u="sng" dirty="0">
                <a:solidFill>
                  <a:srgbClr val="FF0000"/>
                </a:solidFill>
                <a:latin typeface="Arial" panose="020B0604020202020204" pitchFamily="34" charset="0"/>
              </a:rPr>
              <a:t>The rules on transmitting Quiet Element for restricted SPs are</a:t>
            </a:r>
            <a:r>
              <a:rPr lang="en-US" sz="1200" b="0" u="sng" dirty="0">
                <a:solidFill>
                  <a:srgbClr val="FF0000"/>
                </a:solidFill>
                <a:latin typeface="Calibri" panose="020F0502020204030204" pitchFamily="34" charset="0"/>
              </a:rPr>
              <a:t> TBD.</a:t>
            </a:r>
            <a:endParaRPr lang="en-US" sz="1200" b="0" u="sng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•The support for the restricted SPs is optional for the EHT non-AP STA.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•The support for this mode is optional for the EHT AP.</a:t>
            </a:r>
          </a:p>
          <a:p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Note: such restricted SPs are intended to provide more predictable latency performance for latency sensitive traffic </a:t>
            </a:r>
          </a:p>
          <a:p>
            <a:endParaRPr lang="en-US" sz="1200" b="0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0" indent="0"/>
            <a:r>
              <a:rPr lang="en-US" sz="1200" dirty="0"/>
              <a:t>Move: Chunyu Hu					Second: Edward Au</a:t>
            </a:r>
          </a:p>
          <a:p>
            <a:pPr marL="0" indent="0"/>
            <a:r>
              <a:rPr lang="en-US" sz="1200" dirty="0"/>
              <a:t>Discussion: Yes.</a:t>
            </a:r>
          </a:p>
          <a:p>
            <a:pPr marL="0" indent="0"/>
            <a:r>
              <a:rPr lang="en-US" sz="1200" dirty="0"/>
              <a:t>Preliminary Result: 93Y, 20N, 22A. </a:t>
            </a:r>
          </a:p>
          <a:p>
            <a:pPr marL="0" indent="0"/>
            <a:r>
              <a:rPr lang="en-US" sz="1200" dirty="0">
                <a:highlight>
                  <a:srgbClr val="00FF00"/>
                </a:highlight>
              </a:rPr>
              <a:t>Result: 87Y, 19N, 21A. Motion Passes.</a:t>
            </a:r>
          </a:p>
          <a:p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AB04DC-F85F-42E7-9057-78B8F12AA69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508F68-84AC-46FF-9B47-F3072E2A231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B0C2F00-D8F0-4DD6-B5F1-701339C96B4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599174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6C230-5BC3-4366-A096-AE693BEAA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9B06DF-8E20-41AB-8E0B-C5E73A29C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dirty="0"/>
              <a:t>Move to accept document </a:t>
            </a:r>
            <a:r>
              <a:rPr lang="en-US" dirty="0">
                <a:hlinkClick r:id="rId2"/>
              </a:rPr>
              <a:t>11-21/706r3</a:t>
            </a:r>
            <a:r>
              <a:rPr lang="en-US" dirty="0"/>
              <a:t> as the TGbe Coexistence Assessment document</a:t>
            </a:r>
          </a:p>
          <a:p>
            <a:endParaRPr lang="en-US" dirty="0"/>
          </a:p>
          <a:p>
            <a:endParaRPr lang="en-US" dirty="0"/>
          </a:p>
          <a:p>
            <a:pPr marL="0" indent="0"/>
            <a:r>
              <a:rPr lang="en-US" sz="2000" dirty="0"/>
              <a:t>Move: Sigurd Schelstraete				Second: Stephen McCann</a:t>
            </a:r>
          </a:p>
          <a:p>
            <a:pPr marL="0" indent="0"/>
            <a:r>
              <a:rPr lang="en-US" sz="2000" dirty="0"/>
              <a:t>Discussion: None.</a:t>
            </a:r>
            <a:endParaRPr lang="en-US" sz="2000" b="0" dirty="0"/>
          </a:p>
          <a:p>
            <a:r>
              <a:rPr lang="en-US" sz="2000" dirty="0"/>
              <a:t>Preliminary Result: 128Y, 0N, 22A (passes).</a:t>
            </a:r>
          </a:p>
          <a:p>
            <a:r>
              <a:rPr lang="en-US" sz="2000" dirty="0">
                <a:highlight>
                  <a:srgbClr val="00FF00"/>
                </a:highlight>
              </a:rPr>
              <a:t>Result: 123Y, 0N, 21A (Passes).</a:t>
            </a:r>
          </a:p>
          <a:p>
            <a:endParaRPr lang="en-US" sz="20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76BDBC-67E1-4C9E-8728-010A50CD65C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392A2C-525B-4CEC-B427-CF965F6573D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90CCBE2-EAF9-4A1A-9FDE-9B90FC8C357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890564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86D4E-9F1B-4EBF-A65C-97465B6A6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EBC0E-3DA4-420F-87D5-DFA325780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accept changes to the TGbe draft as specified in </a:t>
            </a:r>
            <a:r>
              <a:rPr lang="en-US" sz="2000" dirty="0">
                <a:hlinkClick r:id="rId2"/>
              </a:rPr>
              <a:t>572r9</a:t>
            </a:r>
            <a:r>
              <a:rPr lang="en-US" sz="2000" dirty="0"/>
              <a:t>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#</a:t>
            </a:r>
            <a:r>
              <a:rPr lang="en-US" sz="1400" b="0" dirty="0"/>
              <a:t>MAC Fix 5, #MAC Fix 6, #MAC Fix 7, #MAC Fix </a:t>
            </a:r>
            <a:r>
              <a:rPr lang="en-US" sz="1400" dirty="0"/>
              <a:t>8, #MAC Fix 9, </a:t>
            </a:r>
            <a:endParaRPr lang="en-US" sz="1400" b="0" dirty="0"/>
          </a:p>
          <a:p>
            <a:pPr>
              <a:buFontTx/>
              <a:buChar char="-"/>
            </a:pPr>
            <a:endParaRPr lang="en-US" sz="1600" dirty="0"/>
          </a:p>
          <a:p>
            <a:pPr>
              <a:buFontTx/>
              <a:buChar char="-"/>
            </a:pPr>
            <a:endParaRPr lang="en-US" sz="1600" dirty="0"/>
          </a:p>
          <a:p>
            <a:pPr marL="0" indent="0"/>
            <a:r>
              <a:rPr lang="en-US" sz="1600" dirty="0"/>
              <a:t>Move: Ming Gan			Second: Rojan Chitrakar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for resolving leftover TBDs in the TGbe draft 0.3 that have had no submissions.</a:t>
            </a:r>
          </a:p>
          <a:p>
            <a:pPr>
              <a:buFontTx/>
              <a:buChar char="-"/>
            </a:pPr>
            <a:endParaRPr lang="en-US" sz="16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1A8847-A22C-42F0-8315-3059BF9BF9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78A06-4ED2-4279-BC61-87280C5AADD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3CD3A7-495D-4CA3-B332-BC40A5D7537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477163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86D4E-9F1B-4EBF-A65C-97465B6A6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EBC0E-3DA4-420F-87D5-DFA325780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accept changes to the TGbe draft as specified in </a:t>
            </a:r>
            <a:r>
              <a:rPr lang="en-US" sz="2000" dirty="0">
                <a:hlinkClick r:id="rId2"/>
              </a:rPr>
              <a:t>572r11</a:t>
            </a:r>
            <a:r>
              <a:rPr lang="en-US" sz="2000" dirty="0"/>
              <a:t>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#</a:t>
            </a:r>
            <a:r>
              <a:rPr lang="en-US" sz="1400" b="0" dirty="0"/>
              <a:t>MAC Fix 10, </a:t>
            </a:r>
            <a:r>
              <a:rPr lang="en-US" sz="1400" dirty="0"/>
              <a:t>#MAC Fix 11, #MAC Fix 14, #MAC Fix 15, #MAC Fix 16, #MAC Fix 17, #MAC Fix 18. </a:t>
            </a:r>
            <a:endParaRPr lang="en-US" sz="1400" b="0" dirty="0"/>
          </a:p>
          <a:p>
            <a:pPr>
              <a:buFontTx/>
              <a:buChar char="-"/>
            </a:pPr>
            <a:r>
              <a:rPr lang="en-US" sz="1200" b="0" dirty="0">
                <a:solidFill>
                  <a:schemeClr val="tx1"/>
                </a:solidFill>
              </a:rPr>
              <a:t>TGbe editor: If another motion ran today solves the same TBD then that resolution has precedence.</a:t>
            </a:r>
          </a:p>
          <a:p>
            <a:pPr>
              <a:buFontTx/>
              <a:buChar char="-"/>
            </a:pPr>
            <a:endParaRPr lang="en-US" sz="1600" dirty="0"/>
          </a:p>
          <a:p>
            <a:pPr marL="0" indent="0"/>
            <a:r>
              <a:rPr lang="en-US" sz="1600" dirty="0"/>
              <a:t>Move: Rojan Chitrakar				Second: Edward Au</a:t>
            </a:r>
          </a:p>
          <a:p>
            <a:pPr marL="0" indent="0"/>
            <a:r>
              <a:rPr lang="en-US" sz="1600" dirty="0"/>
              <a:t>Discussion: There are two 18s. Fixed. 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for resolving leftover TBDs in the TGbe draft 0.3 that have had a submission, but that submission did not receive majority support/failed motion. Essentially this is plan B to not have any explicit TBDs in D1.0</a:t>
            </a:r>
          </a:p>
          <a:p>
            <a:pPr>
              <a:buFontTx/>
              <a:buChar char="-"/>
            </a:pPr>
            <a:endParaRPr lang="en-US" sz="16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1A8847-A22C-42F0-8315-3059BF9BF9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78A06-4ED2-4279-BC61-87280C5AADD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3CD3A7-495D-4CA3-B332-BC40A5D7537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763720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63575-B893-4CEF-962B-60A978607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4824CD-60FB-482A-A9A6-7ABCCFEB20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This Page is intentionally left blank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04078B-AFF6-456C-A856-2B3B82B5DA2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6EDB4F-CDAF-4A57-A05A-B936CF2A6E0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B3D6A7D-CDA1-44E6-B5C2-79C9BBAF453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128935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EA06E-4972-4CC1-813B-DEFEEBE59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E599FD-0825-429D-9F24-164832509D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/>
              <a:t>Move to instruct the TGbe Editor to create IEEE802.11be D1.0 draft after incorporating the approved changes to IEEE802.11be D0.4, as specified in </a:t>
            </a:r>
            <a:r>
              <a:rPr lang="en-US" sz="1800" dirty="0">
                <a:solidFill>
                  <a:schemeClr val="tx1"/>
                </a:solidFill>
              </a:rPr>
              <a:t>Motions 166 to 187 (motions with numerical values), in Motions during the May 2021 Electronic Interim</a:t>
            </a:r>
            <a:endParaRPr lang="en-US" sz="1800" dirty="0"/>
          </a:p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/>
            <a:r>
              <a:rPr lang="en-US" sz="1800" dirty="0"/>
              <a:t>Move: Laurent Cariou			Second: Bin Tian</a:t>
            </a:r>
          </a:p>
          <a:p>
            <a:pPr marL="0" indent="0"/>
            <a:r>
              <a:rPr lang="en-US" sz="1800" dirty="0"/>
              <a:t>Discussion: Some clarifications.</a:t>
            </a:r>
            <a:endParaRPr lang="en-US" sz="1800" b="0" dirty="0"/>
          </a:p>
          <a:p>
            <a:r>
              <a:rPr lang="en-US" sz="1800" dirty="0"/>
              <a:t>Preliminary Result: 136Y, 8N, 17A (passes)</a:t>
            </a:r>
          </a:p>
          <a:p>
            <a:r>
              <a:rPr lang="en-US" sz="1800" dirty="0">
                <a:highlight>
                  <a:srgbClr val="00FF00"/>
                </a:highlight>
              </a:rPr>
              <a:t>Result: 133Y, 8N, 17A (passes)</a:t>
            </a:r>
          </a:p>
          <a:p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61C55D-98C8-4164-A331-D633668511A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3FC77-00C7-4C6C-81EC-A8215CAA5C6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2C05C77-5550-48AC-BA3E-9D448484C1E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490712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EA06E-4972-4CC1-813B-DEFEEBE59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WG Motion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E599FD-0825-429D-9F24-164832509D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Move to authorize the TGbe chair to request a 30-day Working Group Technical Letter Ballot asking the question “Understanding that development of features for P802.11be is ongoing, are the features that are defined in P802.11be D1.0 complete?”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Note: This is not a ballot to forward to IEEE SA and does not affect voting rights</a:t>
            </a:r>
          </a:p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Moved by Alfred Asterjadhi on behalf of TGbe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TGbe: Moved by Stephen Palm, Seconded by Subir Das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Preliminary TGbe vote: 134Y, 12N, 16A (passes).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TGbe vote: 129Y, 12N, 16A (passes).</a:t>
            </a:r>
            <a:endParaRPr lang="en-US" sz="1800" dirty="0">
              <a:highlight>
                <a:srgbClr val="00FF00"/>
              </a:highligh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Moved:,  Seconded:, Result: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61C55D-98C8-4164-A331-D633668511A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3FC77-00C7-4C6C-81EC-A8215CAA5C6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2C05C77-5550-48AC-BA3E-9D448484C1E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199296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June 09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678541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204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2"/>
              </a:rPr>
              <a:t>696r2</a:t>
            </a:r>
            <a:r>
              <a:rPr lang="en-US" sz="1400" dirty="0"/>
              <a:t>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3"/>
              </a:rPr>
              <a:t>893r1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Second: Rojan Chitrakar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73853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205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1439, 1501, 1502, 1509, 1510, 1511, 1512, 1514, 1757, 1772, 1797, 2211, 2142, 2434, 2435, 2718, 2740, 2741, 3141, 3142, 3143, 3145, 3205, 3323, 3399, 1507, 1703, 3398 in </a:t>
            </a:r>
            <a:r>
              <a:rPr lang="en-US" sz="1200" dirty="0">
                <a:solidFill>
                  <a:schemeClr val="tx1"/>
                </a:solidFill>
                <a:hlinkClick r:id="rId2"/>
              </a:rPr>
              <a:t>514r10</a:t>
            </a:r>
            <a:r>
              <a:rPr lang="en-US" sz="1200" dirty="0">
                <a:solidFill>
                  <a:schemeClr val="tx1"/>
                </a:solidFill>
              </a:rPr>
              <a:t> [28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2324, 2600, 1693, 3254, 1073, 1074, 1203, 1428, 1429, 1430, 1431, 1658, 1694, 1754, 2191, 2197, 2749, 2874, 2875, 2911, 2912, 3320, 2132, 2166 in </a:t>
            </a:r>
            <a:r>
              <a:rPr lang="en-US" sz="1200" dirty="0">
                <a:solidFill>
                  <a:schemeClr val="tx1"/>
                </a:solidFill>
                <a:hlinkClick r:id="rId3"/>
              </a:rPr>
              <a:t>481r5</a:t>
            </a:r>
            <a:r>
              <a:rPr lang="en-US" sz="1200" dirty="0">
                <a:solidFill>
                  <a:schemeClr val="tx1"/>
                </a:solidFill>
              </a:rPr>
              <a:t> [24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1096, 2275, 1095, 2292, 2540, 1819 and the discussion items B and C in </a:t>
            </a:r>
            <a:r>
              <a:rPr lang="en-US" sz="1200" dirty="0">
                <a:solidFill>
                  <a:schemeClr val="tx1"/>
                </a:solidFill>
                <a:hlinkClick r:id="rId4"/>
              </a:rPr>
              <a:t>255r6</a:t>
            </a:r>
            <a:r>
              <a:rPr lang="en-US" sz="1200" dirty="0">
                <a:solidFill>
                  <a:schemeClr val="tx1"/>
                </a:solidFill>
              </a:rPr>
              <a:t> [6 CID].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1053, 1784, 1785, 3252, 1055, 2251, 2316, 2317, 3243, 1443, 1677, 1711, 1812, 2477, 2088, 2377, 2424, 3251, 3025, 1783, 2127, 2899, 2475, 2593, 1805 in </a:t>
            </a:r>
            <a:r>
              <a:rPr lang="en-US" sz="1200" dirty="0">
                <a:solidFill>
                  <a:schemeClr val="tx1"/>
                </a:solidFill>
                <a:hlinkClick r:id="rId5"/>
              </a:rPr>
              <a:t>390r2</a:t>
            </a:r>
            <a:r>
              <a:rPr lang="en-US" sz="1200" dirty="0">
                <a:solidFill>
                  <a:schemeClr val="tx1"/>
                </a:solidFill>
              </a:rPr>
              <a:t> [25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2920 in </a:t>
            </a:r>
            <a:r>
              <a:rPr lang="en-US" sz="1200" dirty="0">
                <a:solidFill>
                  <a:schemeClr val="tx1"/>
                </a:solidFill>
                <a:hlinkClick r:id="rId6"/>
              </a:rPr>
              <a:t>462r9</a:t>
            </a:r>
            <a:r>
              <a:rPr lang="en-US" sz="1200" dirty="0">
                <a:solidFill>
                  <a:schemeClr val="tx1"/>
                </a:solidFill>
              </a:rPr>
              <a:t> [1 CID]</a:t>
            </a:r>
            <a:endParaRPr lang="en-US" sz="1200" dirty="0">
              <a:solidFill>
                <a:srgbClr val="FF0000"/>
              </a:solidFill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2849 in </a:t>
            </a:r>
            <a:r>
              <a:rPr lang="en-US" sz="1200" dirty="0">
                <a:solidFill>
                  <a:schemeClr val="tx1"/>
                </a:solidFill>
                <a:hlinkClick r:id="rId7"/>
              </a:rPr>
              <a:t>493r1</a:t>
            </a:r>
            <a:r>
              <a:rPr lang="en-US" sz="1200" dirty="0">
                <a:solidFill>
                  <a:schemeClr val="tx1"/>
                </a:solidFill>
              </a:rPr>
              <a:t> [1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Edward Au				Second:  Stephen </a:t>
            </a:r>
            <a:r>
              <a:rPr lang="en-US" sz="1400" dirty="0" err="1"/>
              <a:t>Mccann</a:t>
            </a:r>
            <a:endParaRPr lang="en-US" sz="1400" dirty="0"/>
          </a:p>
          <a:p>
            <a:pPr marL="0" indent="0"/>
            <a:r>
              <a:rPr lang="en-US" sz="1400" dirty="0"/>
              <a:t>Discussion: 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10525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206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1106, 1719, 2234, 2243, 2260, 2559, 2560 in </a:t>
            </a:r>
            <a:r>
              <a:rPr lang="en-US" sz="1200" dirty="0">
                <a:solidFill>
                  <a:schemeClr val="tx1"/>
                </a:solidFill>
                <a:hlinkClick r:id="rId2"/>
              </a:rPr>
              <a:t>299r7</a:t>
            </a:r>
            <a:r>
              <a:rPr lang="en-US" sz="1200" dirty="0">
                <a:solidFill>
                  <a:schemeClr val="tx1"/>
                </a:solidFill>
              </a:rPr>
              <a:t> [7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Edward Au				Second: Rojan Chitrakar 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1479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January 14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128766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48575-6ABD-4C8E-9393-0C69F02EF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AE84E-C0A2-4929-B65F-D31AB04C7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add the following above Table 9-29j4 – The disregard bits are set to all 1s if dot11EHTBaseLineFeaturesImplementedOnly equals to true</a:t>
            </a:r>
          </a:p>
          <a:p>
            <a:endParaRPr lang="en-US" sz="2000" dirty="0"/>
          </a:p>
          <a:p>
            <a:pPr marL="0" indent="0"/>
            <a:r>
              <a:rPr lang="en-US" sz="2000" dirty="0"/>
              <a:t>Move: Ron Porat			Second: Bin Tian</a:t>
            </a:r>
          </a:p>
          <a:p>
            <a:pPr marL="0" indent="0"/>
            <a:r>
              <a:rPr lang="en-US" sz="2000" dirty="0"/>
              <a:t>Discussion: Yes, discussion.</a:t>
            </a:r>
            <a:endParaRPr lang="en-US" sz="2000" b="0" dirty="0"/>
          </a:p>
          <a:p>
            <a:r>
              <a:rPr lang="en-US" sz="2000" dirty="0"/>
              <a:t>Preliminary Result: 59Y, 52N, 36A (fails)</a:t>
            </a:r>
          </a:p>
          <a:p>
            <a:r>
              <a:rPr lang="en-US" sz="2000" dirty="0">
                <a:highlight>
                  <a:srgbClr val="FF0000"/>
                </a:highlight>
              </a:rPr>
              <a:t>Result: 59Y, 51N, 32A (fails)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89643D-7737-4D31-A467-CFC0F2D3B55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B48503-8E82-4E4C-9D15-55C4F24E31E8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C7BB525-EE7F-4C51-8BE0-393D369B828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8369982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48575-6ABD-4C8E-9393-0C69F02EF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AE84E-C0A2-4929-B65F-D31AB04C7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add the following to 9.3.1.22.1.3 (above Table 9-29j4):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Bits B25-B30, B32-B36 of the Special User Info field are set to ‘0 1 1 1 1 0 1 1 0 1 1’ if dot11EHTBaseLineFeaturesImplementedOnly equals to true</a:t>
            </a:r>
          </a:p>
          <a:p>
            <a:endParaRPr lang="en-US" sz="2000" dirty="0"/>
          </a:p>
          <a:p>
            <a:pPr marL="0" indent="0"/>
            <a:r>
              <a:rPr lang="en-US" sz="2000" dirty="0"/>
              <a:t>Move: Shimi Shilo			Second: Yan Xin</a:t>
            </a:r>
          </a:p>
          <a:p>
            <a:pPr marL="0" indent="0"/>
            <a:r>
              <a:rPr lang="en-US" sz="2000" dirty="0"/>
              <a:t>Discussion: Yes, discussion.</a:t>
            </a:r>
            <a:endParaRPr lang="en-US" sz="2000" b="0" dirty="0"/>
          </a:p>
          <a:p>
            <a:r>
              <a:rPr lang="en-US" sz="2000" dirty="0"/>
              <a:t>Preliminary Result: 65Y, 66N, 32A (fails) </a:t>
            </a:r>
          </a:p>
          <a:p>
            <a:r>
              <a:rPr lang="en-US" sz="2000" dirty="0">
                <a:highlight>
                  <a:srgbClr val="FF0000"/>
                </a:highlight>
              </a:rPr>
              <a:t>Result: 62Y, 66N, 31A (fails)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89643D-7737-4D31-A467-CFC0F2D3B55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B48503-8E82-4E4C-9D15-55C4F24E31E8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C7BB525-EE7F-4C51-8BE0-393D369B828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054465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209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80r9</a:t>
            </a:r>
            <a:r>
              <a:rPr lang="en-US" sz="1400" dirty="0"/>
              <a:t>,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Ming Gan		Second: Ross Jian Yu</a:t>
            </a:r>
          </a:p>
          <a:p>
            <a:pPr marL="0" indent="0"/>
            <a:r>
              <a:rPr lang="en-US" sz="1600" dirty="0"/>
              <a:t>Discussion: Brief overview provided by author.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This is proposed draft text (PDTs) that obtained ≥ 75% support during the straw poll phase and that have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639221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June 30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6762180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209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2"/>
              </a:rPr>
              <a:t>916r1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907r1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886r3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Second: Xiaogang Chen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311396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210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1977 in </a:t>
            </a:r>
            <a:r>
              <a:rPr lang="en-US" sz="1200" b="0" dirty="0">
                <a:hlinkClick r:id="rId2"/>
              </a:rPr>
              <a:t>340r11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1083, 1175, 1215, 1433, 1660, 1698, 1699, 1794, 1821, 2116, 2138, 2553, 2748, 3409 in </a:t>
            </a:r>
            <a:r>
              <a:rPr lang="en-US" sz="1200" b="0" dirty="0">
                <a:hlinkClick r:id="rId3"/>
              </a:rPr>
              <a:t>498r4</a:t>
            </a:r>
            <a:r>
              <a:rPr lang="en-US" sz="1200" b="0" dirty="0"/>
              <a:t> </a:t>
            </a:r>
            <a:r>
              <a:rPr lang="en-US" sz="1200" b="0" i="1" dirty="0"/>
              <a:t>[14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1809, 2368 in </a:t>
            </a:r>
            <a:r>
              <a:rPr lang="en-US" sz="1200" b="0" dirty="0">
                <a:hlinkClick r:id="rId4"/>
              </a:rPr>
              <a:t>544r0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2277, 2278, 3241, 2078, 2080, 2077, 2079, 2076, 2081 in </a:t>
            </a:r>
            <a:r>
              <a:rPr lang="en-US" sz="1200" b="0" dirty="0">
                <a:hlinkClick r:id="rId5"/>
              </a:rPr>
              <a:t>423r1</a:t>
            </a:r>
            <a:r>
              <a:rPr lang="en-US" sz="1200" b="0" dirty="0"/>
              <a:t> </a:t>
            </a:r>
            <a:r>
              <a:rPr lang="en-US" sz="1200" b="0" i="1" dirty="0"/>
              <a:t>[9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1195, 1444, 1882, 2516, 3379, 1497, 1001 in </a:t>
            </a:r>
            <a:r>
              <a:rPr lang="en-US" sz="1200" b="0" dirty="0">
                <a:hlinkClick r:id="rId6"/>
              </a:rPr>
              <a:t>480r5</a:t>
            </a:r>
            <a:r>
              <a:rPr lang="en-US" sz="1200" b="0" dirty="0"/>
              <a:t> </a:t>
            </a:r>
            <a:r>
              <a:rPr lang="en-US" sz="1200" b="0" i="1" dirty="0"/>
              <a:t>[7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 				Second: George Cherian 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3246213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211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1664, 2825, 2883 in </a:t>
            </a:r>
            <a:r>
              <a:rPr lang="en-US" sz="1200" b="0" dirty="0">
                <a:hlinkClick r:id="rId2"/>
              </a:rPr>
              <a:t>434r1</a:t>
            </a:r>
            <a:r>
              <a:rPr lang="en-US" sz="1200" b="0" dirty="0"/>
              <a:t> </a:t>
            </a:r>
            <a:r>
              <a:rPr lang="en-US" sz="1200" b="0" i="1" dirty="0"/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1013, 1237, 1900, 2510, 2848, 3012 in </a:t>
            </a:r>
            <a:r>
              <a:rPr lang="en-US" sz="1200" b="0" dirty="0">
                <a:hlinkClick r:id="rId3"/>
              </a:rPr>
              <a:t>633r2</a:t>
            </a:r>
            <a:r>
              <a:rPr lang="en-US" sz="1200" b="0" dirty="0"/>
              <a:t> </a:t>
            </a:r>
            <a:r>
              <a:rPr lang="en-US" sz="1200" b="0" i="1" dirty="0"/>
              <a:t>[6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Carol Ansley  </a:t>
            </a:r>
          </a:p>
          <a:p>
            <a:pPr marL="0" indent="0"/>
            <a:r>
              <a:rPr lang="en-US" sz="1400" dirty="0"/>
              <a:t>Discussion: None.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333538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212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1086, 1667, 1936, 2147, 2148, 2180, 3120, 3151, 2541, and Mark’s comments in 35.2.1.2 in </a:t>
            </a:r>
            <a:r>
              <a:rPr lang="en-US" sz="1200" b="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455</a:t>
            </a:r>
            <a:r>
              <a:rPr lang="en-US" sz="1200" b="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r9</a:t>
            </a:r>
            <a:r>
              <a:rPr lang="en-US" sz="1200" b="0" dirty="0"/>
              <a:t> </a:t>
            </a:r>
            <a:r>
              <a:rPr lang="en-US" sz="1200" b="0" i="1" dirty="0"/>
              <a:t>[9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1087</a:t>
            </a:r>
            <a:r>
              <a:rPr lang="en-US" sz="1200" b="0" i="1" dirty="0"/>
              <a:t> </a:t>
            </a:r>
            <a:r>
              <a:rPr lang="en-US" sz="1200" b="0" dirty="0"/>
              <a:t>in </a:t>
            </a:r>
            <a:r>
              <a:rPr lang="en-US" sz="1200" b="0" dirty="0">
                <a:hlinkClick r:id="rId3"/>
              </a:rPr>
              <a:t>538r5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 				Second: Yanjun Sun </a:t>
            </a:r>
          </a:p>
          <a:p>
            <a:pPr marL="0" indent="0"/>
            <a:r>
              <a:rPr lang="en-US" sz="1400" dirty="0"/>
              <a:t>Discussion: None.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1122951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212a (to amend)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amend Motion 212 by replacing </a:t>
            </a:r>
            <a:r>
              <a:rPr lang="en-US" sz="1400" dirty="0">
                <a:hlinkClick r:id="rId2"/>
              </a:rPr>
              <a:t>455r7</a:t>
            </a:r>
            <a:r>
              <a:rPr lang="en-US" sz="1400" dirty="0"/>
              <a:t> with </a:t>
            </a:r>
            <a:r>
              <a:rPr lang="en-US" sz="1400" dirty="0">
                <a:hlinkClick r:id="rId3"/>
              </a:rPr>
              <a:t>455r9</a:t>
            </a:r>
            <a:r>
              <a:rPr lang="en-US" sz="1400" dirty="0"/>
              <a:t> in the first bullet (bullet shown below):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1086, 1667, 1936, 2147, 2148, 2180, 3120, 3151, 2541, and Mark’s comments in 35.2.1.2 in </a:t>
            </a:r>
            <a:r>
              <a:rPr lang="en-US" sz="1200" b="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455r</a:t>
            </a:r>
            <a:r>
              <a:rPr lang="en-US" sz="1200" b="0" dirty="0">
                <a:solidFill>
                  <a:srgbClr val="FF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9</a:t>
            </a:r>
            <a:r>
              <a:rPr lang="en-US" sz="1200" b="0" dirty="0"/>
              <a:t> </a:t>
            </a:r>
            <a:r>
              <a:rPr lang="en-US" sz="1200" b="0" i="1" dirty="0"/>
              <a:t>[9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George Cherian				Second: Yanjun Sun</a:t>
            </a:r>
          </a:p>
          <a:p>
            <a:pPr marL="0" indent="0"/>
            <a:r>
              <a:rPr lang="en-US" sz="1400" dirty="0"/>
              <a:t>Discussion: None.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2378658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July 14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5440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Nov-Jan: </a:t>
            </a:r>
            <a:r>
              <a:rPr lang="en-US" sz="1800" dirty="0">
                <a:solidFill>
                  <a:srgbClr val="6B9F25"/>
                </a:solidFill>
                <a:hlinkClick r:id="rId2"/>
              </a:rPr>
              <a:t>https://mentor.ieee.org/802.11/dcn/20/11-20-1786-08-00be-nov-jan-tgbe-teleconference-minutes.docx</a:t>
            </a:r>
            <a:endParaRPr lang="en-US" sz="1800" dirty="0">
              <a:solidFill>
                <a:srgbClr val="6B9F25"/>
              </a:solidFill>
            </a:endParaRPr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Move: Dennis Sundman			Second: Michael Montemurro	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6180541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May Electronic Plenary: </a:t>
            </a:r>
            <a:r>
              <a:rPr lang="en-US" sz="1800" dirty="0">
                <a:solidFill>
                  <a:srgbClr val="6B9F25"/>
                </a:solidFill>
                <a:hlinkClick r:id="rId2"/>
              </a:rPr>
              <a:t>https://mentor.ieee.org/802.11/dcn/21/11-21-0902-00-00be-tgbe-may-2021-meeting-minutes.docx</a:t>
            </a:r>
            <a:endParaRPr lang="en-US" sz="1800" dirty="0">
              <a:solidFill>
                <a:srgbClr val="6B9F25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May-July: </a:t>
            </a:r>
            <a:r>
              <a:rPr lang="en-US" sz="1800" dirty="0">
                <a:hlinkClick r:id="rId3"/>
              </a:rPr>
              <a:t>https://mentor.ieee.org/802.11/dcn/21/11-21-0922-05-00be-may-july-tgbe-teleconference-minutes.docx</a:t>
            </a:r>
            <a:endParaRPr lang="en-US" sz="18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cs typeface="+mn-cs"/>
            </a:endParaRPr>
          </a:p>
          <a:p>
            <a:endParaRPr lang="en-US" sz="1800" dirty="0"/>
          </a:p>
          <a:p>
            <a:r>
              <a:rPr lang="en-US" sz="1800" dirty="0"/>
              <a:t>Move: Dennis Sundman				Second: Rojan Chitrakar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>
                <a:highlight>
                  <a:srgbClr val="00FF00"/>
                </a:highlight>
              </a:rPr>
              <a:t>Result: Approved with unanimous consent.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90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299031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213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2"/>
              </a:rPr>
              <a:t>467r2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3"/>
              </a:rPr>
              <a:t>995r1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1003r0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Joint: </a:t>
            </a:r>
            <a:r>
              <a:rPr lang="en-US" sz="1400" dirty="0">
                <a:hlinkClick r:id="rId5"/>
              </a:rPr>
              <a:t>960r1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991r3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Second: Bin Tian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000215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214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1110, 1112, 1721, 1722, 1820, 2257, 2258, 2264, 2265, 2266, 2274, 3345 in </a:t>
            </a:r>
            <a:r>
              <a:rPr lang="en-US" sz="1400" b="0" dirty="0">
                <a:hlinkClick r:id="rId2"/>
              </a:rPr>
              <a:t>510r5</a:t>
            </a:r>
            <a:r>
              <a:rPr lang="en-US" sz="1400" b="0" dirty="0"/>
              <a:t> </a:t>
            </a:r>
            <a:r>
              <a:rPr lang="en-US" sz="1400" b="0" i="1" dirty="0"/>
              <a:t>[12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1482, 1661, 2141, 2259, 2455, 2958 in </a:t>
            </a:r>
            <a:r>
              <a:rPr lang="en-US" sz="1400" b="0" dirty="0">
                <a:hlinkClick r:id="rId3"/>
              </a:rPr>
              <a:t>530r5</a:t>
            </a:r>
            <a:r>
              <a:rPr lang="en-US" sz="1400" b="0" dirty="0"/>
              <a:t> </a:t>
            </a:r>
            <a:r>
              <a:rPr lang="en-US" sz="1400" b="0" i="1" dirty="0"/>
              <a:t>[6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1028, 2505, 2594 in </a:t>
            </a:r>
            <a:r>
              <a:rPr lang="en-US" sz="1400" b="0" dirty="0">
                <a:hlinkClick r:id="rId4"/>
              </a:rPr>
              <a:t>300r3</a:t>
            </a:r>
            <a:r>
              <a:rPr lang="en-US" sz="1400" b="0" dirty="0"/>
              <a:t> </a:t>
            </a:r>
            <a:r>
              <a:rPr lang="en-US" sz="1400" b="0" i="1" dirty="0"/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strike="sngStrike" dirty="0">
                <a:solidFill>
                  <a:srgbClr val="FF0000"/>
                </a:solidFill>
              </a:rPr>
              <a:t>2236,</a:t>
            </a:r>
            <a:r>
              <a:rPr lang="en-US" sz="1400" b="0" dirty="0">
                <a:solidFill>
                  <a:schemeClr val="tx1"/>
                </a:solidFill>
              </a:rPr>
              <a:t> 2235, 1000, 2118, 2238, 2263, 3006, 2900, 1762, 3415, 2091 in </a:t>
            </a:r>
            <a:r>
              <a:rPr lang="en-US" sz="1400" b="0" dirty="0">
                <a:solidFill>
                  <a:schemeClr val="tx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700r1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[1</a:t>
            </a:r>
            <a:r>
              <a:rPr lang="en-US" sz="1400" b="0" i="1" u="sng" dirty="0">
                <a:solidFill>
                  <a:srgbClr val="FF0000"/>
                </a:solidFill>
              </a:rPr>
              <a:t>0</a:t>
            </a:r>
            <a:r>
              <a:rPr lang="en-US" sz="1400" b="0" i="1" strike="sngStrike" dirty="0">
                <a:solidFill>
                  <a:srgbClr val="FF0000"/>
                </a:solidFill>
              </a:rPr>
              <a:t>1</a:t>
            </a:r>
            <a:r>
              <a:rPr lang="en-US" sz="1400" b="0" i="1" dirty="0">
                <a:solidFill>
                  <a:schemeClr val="tx1"/>
                </a:solidFill>
              </a:rPr>
              <a:t>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1851, 1810, 2894, 1211, 1166, 1025, 2896, 1848, 1849, 2897, 1847 in </a:t>
            </a:r>
            <a:r>
              <a:rPr lang="en-US" sz="1400" b="0" dirty="0">
                <a:hlinkClick r:id="rId6"/>
              </a:rPr>
              <a:t>435r3</a:t>
            </a:r>
            <a:r>
              <a:rPr lang="en-US" sz="1400" b="0" dirty="0"/>
              <a:t> [11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Subir Das				Second: Mike Montemurro</a:t>
            </a:r>
          </a:p>
          <a:p>
            <a:pPr marL="0" indent="0"/>
            <a:r>
              <a:rPr lang="en-US" sz="1400" dirty="0"/>
              <a:t>Discussion: Some discussion.</a:t>
            </a:r>
          </a:p>
          <a:p>
            <a:r>
              <a:rPr lang="en-US" sz="1400" dirty="0"/>
              <a:t>Preliminary Result: 91Y, 1N, 38A (passes).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81Y, 1N, 33A (passes).</a:t>
            </a:r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5874479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215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1194, 1714, 2318, 3253 in </a:t>
            </a:r>
            <a:r>
              <a:rPr lang="en-US" sz="1400" b="0" dirty="0">
                <a:hlinkClick r:id="rId2"/>
              </a:rPr>
              <a:t>523r3</a:t>
            </a:r>
            <a:r>
              <a:rPr lang="en-US" sz="1400" b="0" dirty="0"/>
              <a:t> </a:t>
            </a:r>
            <a:r>
              <a:rPr lang="en-US" sz="1400" b="0" i="1" dirty="0"/>
              <a:t>[4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2476, 3133 in </a:t>
            </a:r>
            <a:r>
              <a:rPr lang="en-US" sz="1400" b="0" dirty="0">
                <a:hlinkClick r:id="rId3"/>
              </a:rPr>
              <a:t>788r1</a:t>
            </a:r>
            <a:r>
              <a:rPr lang="en-US" sz="1400" b="0" dirty="0"/>
              <a:t> </a:t>
            </a:r>
            <a:r>
              <a:rPr lang="en-US" sz="1400" b="0" i="1" dirty="0"/>
              <a:t>[2 CIDs]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1056, 1057, 1730, 1747, 1789, 2319, 2348, 2966, 3153, 3220, 2125, 2479 in </a:t>
            </a:r>
            <a:r>
              <a:rPr lang="en-US" sz="1400" b="0" dirty="0">
                <a:hlinkClick r:id="rId4"/>
              </a:rPr>
              <a:t>499r6</a:t>
            </a:r>
            <a:r>
              <a:rPr lang="en-US" sz="1400" b="0" dirty="0"/>
              <a:t> </a:t>
            </a:r>
            <a:r>
              <a:rPr lang="en-US" sz="1400" b="0" i="1" dirty="0"/>
              <a:t>[12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2416 in </a:t>
            </a:r>
            <a:r>
              <a:rPr lang="en-US" sz="1400" b="0" dirty="0">
                <a:hlinkClick r:id="rId5"/>
              </a:rPr>
              <a:t>500r5</a:t>
            </a:r>
            <a:r>
              <a:rPr lang="en-US" sz="1400" b="0" dirty="0"/>
              <a:t> </a:t>
            </a:r>
            <a:r>
              <a:rPr lang="en-US" sz="14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2239, 2720, 3410, 3417 in </a:t>
            </a:r>
            <a:r>
              <a:rPr lang="en-US" sz="1400" b="0" dirty="0">
                <a:hlinkClick r:id="rId6"/>
              </a:rPr>
              <a:t>577r5</a:t>
            </a:r>
            <a:r>
              <a:rPr lang="en-US" sz="1400" b="0" dirty="0"/>
              <a:t> </a:t>
            </a:r>
            <a:r>
              <a:rPr lang="en-US" sz="1400" b="0" i="1" dirty="0"/>
              <a:t>[4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Edward Au				Second:  George Cherian</a:t>
            </a:r>
          </a:p>
          <a:p>
            <a:pPr marL="0" indent="0"/>
            <a:r>
              <a:rPr lang="en-US" sz="1400" dirty="0"/>
              <a:t>Discussion: No discussion. 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758648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216 (MAC-3)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3017 in </a:t>
            </a:r>
            <a:r>
              <a:rPr lang="en-US" sz="1400" b="0" dirty="0">
                <a:hlinkClick r:id="rId2"/>
              </a:rPr>
              <a:t>569r2</a:t>
            </a:r>
            <a:r>
              <a:rPr lang="en-US" sz="1400" b="0" dirty="0"/>
              <a:t> </a:t>
            </a:r>
            <a:r>
              <a:rPr lang="en-US" sz="1400" b="0" i="1" dirty="0"/>
              <a:t>[1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Xiaofei Wang				Second:  Edward Au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1964849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217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1088 in </a:t>
            </a:r>
            <a:r>
              <a:rPr lang="en-US" sz="1400" b="0" dirty="0">
                <a:hlinkClick r:id="rId2"/>
              </a:rPr>
              <a:t>662r4</a:t>
            </a:r>
            <a:r>
              <a:rPr lang="en-US" sz="1400" b="0" dirty="0"/>
              <a:t> 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Jason Y. Guo 			Second: Edward Au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0683279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218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2000" dirty="0"/>
              <a:t>Move to agree that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For the transmit spectral mask, the absolute PSD floor is defined as a fixed value of -39 dBm/</a:t>
            </a:r>
            <a:r>
              <a:rPr lang="en-US" sz="2000" dirty="0" err="1"/>
              <a:t>MHz.</a:t>
            </a:r>
            <a:endParaRPr lang="en-US" sz="20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This value doesn’t scale with the PPDU BW.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This value is applied to 5GHz and 6GHz band.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800" dirty="0"/>
              <a:t>Move: Xiaogang Chen				Second: Wook Bong Lee </a:t>
            </a:r>
          </a:p>
          <a:p>
            <a:pPr marL="0" indent="0"/>
            <a:r>
              <a:rPr lang="en-US" sz="1800" dirty="0"/>
              <a:t>Discussion: Some discussion.</a:t>
            </a:r>
          </a:p>
          <a:p>
            <a:r>
              <a:rPr lang="en-US" sz="1800" dirty="0"/>
              <a:t>Preliminary Result: 60Y, 30N, 69A (fails).</a:t>
            </a:r>
          </a:p>
          <a:p>
            <a:r>
              <a:rPr lang="en-US" sz="1800" dirty="0">
                <a:highlight>
                  <a:srgbClr val="FF0000"/>
                </a:highlight>
              </a:rPr>
              <a:t>Result: 54Y, 26N, 65A (fails)</a:t>
            </a:r>
          </a:p>
          <a:p>
            <a:endParaRPr lang="en-US" sz="2000" dirty="0"/>
          </a:p>
          <a:p>
            <a:pPr marL="0" indent="0"/>
            <a:r>
              <a:rPr lang="en-US" sz="2000" i="1" dirty="0"/>
              <a:t>Note: Based on an SP that that is in </a:t>
            </a:r>
            <a:r>
              <a:rPr lang="en-US" sz="2000" i="1" dirty="0">
                <a:hlinkClick r:id="rId2"/>
              </a:rPr>
              <a:t>923r1</a:t>
            </a:r>
            <a:r>
              <a:rPr lang="en-US" sz="2000" i="1" dirty="0"/>
              <a:t>. SP result: 32Y, 1N, 7A.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0554926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July 19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985288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219 (MAC-4)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751013"/>
            <a:ext cx="7770813" cy="4724399"/>
          </a:xfrm>
        </p:spPr>
        <p:txBody>
          <a:bodyPr/>
          <a:lstStyle/>
          <a:p>
            <a:pPr marL="0" indent="0"/>
            <a:r>
              <a:rPr lang="en-US" sz="1600" dirty="0"/>
              <a:t>Whereas CID 2329 should have been deferred, </a:t>
            </a:r>
          </a:p>
          <a:p>
            <a:pPr marL="0" indent="0"/>
            <a:r>
              <a:rPr lang="en-US" sz="1600" dirty="0"/>
              <a:t>Move to reconsider (update) Motion 213 by excluding the incorporation of changes identified by the CID tag 2329 to the TGbe draft, which were provided in </a:t>
            </a:r>
            <a:r>
              <a:rPr lang="en-US" sz="1600" dirty="0">
                <a:hlinkClick r:id="rId2"/>
              </a:rPr>
              <a:t>467r2</a:t>
            </a:r>
            <a:r>
              <a:rPr lang="en-US" sz="1600" dirty="0"/>
              <a:t>.</a:t>
            </a:r>
            <a:endParaRPr lang="en-US" sz="18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Yongho Seok		Second: Ming Gan</a:t>
            </a:r>
          </a:p>
          <a:p>
            <a:pPr marL="0" indent="0"/>
            <a:r>
              <a:rPr lang="en-US" sz="1600" dirty="0"/>
              <a:t>Discussion: </a:t>
            </a:r>
            <a:r>
              <a:rPr lang="en-US" sz="1600" i="1" dirty="0"/>
              <a:t>None.</a:t>
            </a:r>
            <a:endParaRPr lang="en-US" sz="1600" b="0" i="1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b="0" dirty="0"/>
          </a:p>
          <a:p>
            <a:r>
              <a:rPr lang="en-US" sz="1600" b="0" dirty="0"/>
              <a:t>Note excerpt of Motion 213: “Move to approve changes to the TGbe draft as specified in the following documents: MAC: </a:t>
            </a:r>
            <a:r>
              <a:rPr lang="en-US" sz="1600" b="0" dirty="0">
                <a:hlinkClick r:id="rId2"/>
              </a:rPr>
              <a:t>467r2</a:t>
            </a:r>
            <a:r>
              <a:rPr lang="en-US" sz="1600" b="0" dirty="0"/>
              <a:t>, …”. Hence, the TGbe editor is instructed to incorporate the changes in 467r2 identified by the remaining CID tags: 1191, 1192, 2096, 2323, 2422, 2423, 2977</a:t>
            </a:r>
          </a:p>
          <a:p>
            <a:pPr marL="0" indent="0"/>
            <a:r>
              <a:rPr lang="en-US" sz="1600" b="0" dirty="0"/>
              <a:t>Note: 467r2 is a CR document and was erroneously listed as a PDT. CID 2329 was deferred 	when the MAC ad-hoc group ran the SP on </a:t>
            </a:r>
            <a:r>
              <a:rPr lang="en-US" sz="1600" b="0" dirty="0">
                <a:hlinkClick r:id="rId2"/>
              </a:rPr>
              <a:t>467r2</a:t>
            </a:r>
            <a:r>
              <a:rPr lang="en-US" sz="1600" b="0" dirty="0"/>
              <a:t> on July 12</a:t>
            </a:r>
            <a:r>
              <a:rPr lang="en-US" sz="1600" b="0" baseline="30000" dirty="0"/>
              <a:t>th</a:t>
            </a:r>
            <a:r>
              <a:rPr lang="en-US" sz="1600" b="0" dirty="0"/>
              <a:t>, 2021. The SP on the 	remaining CIDs of the doc obtained no objection.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94603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220 (CC36-PHY-1)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8025 in </a:t>
            </a:r>
            <a:r>
              <a:rPr lang="en-US" sz="1200" b="0" dirty="0">
                <a:hlinkClick r:id="rId2"/>
              </a:rPr>
              <a:t>1052r1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4511, 5467 in </a:t>
            </a:r>
            <a:r>
              <a:rPr lang="en-US" sz="1200" b="0" dirty="0">
                <a:hlinkClick r:id="rId3"/>
              </a:rPr>
              <a:t>1053r1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4516, 4971, 4972, 4973, 4974 in </a:t>
            </a:r>
            <a:r>
              <a:rPr lang="en-US" sz="1200" b="0" dirty="0">
                <a:hlinkClick r:id="rId4"/>
              </a:rPr>
              <a:t>1054r1</a:t>
            </a:r>
            <a:r>
              <a:rPr lang="en-US" sz="1200" b="0" dirty="0"/>
              <a:t> </a:t>
            </a:r>
            <a:r>
              <a:rPr lang="en-US" sz="1200" b="0" i="1" dirty="0"/>
              <a:t>[5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4546, 7186, 4841, 8094, 7187, 7188, 4842, 6433, 4843, 7476, 7189, 4548, 5474 in </a:t>
            </a:r>
            <a:r>
              <a:rPr lang="en-US" sz="1200" b="0" dirty="0">
                <a:hlinkClick r:id="rId5"/>
              </a:rPr>
              <a:t>1127r2</a:t>
            </a:r>
            <a:r>
              <a:rPr lang="en-US" sz="1200" b="0" dirty="0"/>
              <a:t> </a:t>
            </a:r>
            <a:r>
              <a:rPr lang="en-US" sz="1200" b="0" i="1" dirty="0"/>
              <a:t>[13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7282, 4914, 7283, 4557, 7284 in </a:t>
            </a:r>
            <a:r>
              <a:rPr lang="en-US" sz="1200" b="0" dirty="0">
                <a:hlinkClick r:id="rId6"/>
              </a:rPr>
              <a:t>1131r0</a:t>
            </a:r>
            <a:r>
              <a:rPr lang="en-US" sz="1200" b="0" dirty="0"/>
              <a:t> </a:t>
            </a:r>
            <a:r>
              <a:rPr lang="en-US" sz="1200" b="0" i="1" dirty="0"/>
              <a:t>[5 CIDs]</a:t>
            </a:r>
            <a:endParaRPr lang="en-US" sz="1200" b="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 				Second: Bin Tian </a:t>
            </a:r>
          </a:p>
          <a:p>
            <a:pPr marL="0" indent="0"/>
            <a:r>
              <a:rPr lang="en-US" sz="1400" dirty="0"/>
              <a:t>Discussion: None.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59912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57954231A76C44B0D04C9AEE4292A8" ma:contentTypeVersion="13" ma:contentTypeDescription="Create a new document." ma:contentTypeScope="" ma:versionID="093dfeb4b7275a80a9fe047c3b242d2f">
  <xsd:schema xmlns:xsd="http://www.w3.org/2001/XMLSchema" xmlns:xs="http://www.w3.org/2001/XMLSchema" xmlns:p="http://schemas.microsoft.com/office/2006/metadata/properties" xmlns:ns3="bcc01d59-85de-4ef9-881e-76d8b6a6f841" xmlns:ns4="4b1de6fe-44aa-4e13-b7e7-ab260d1ea5f8" targetNamespace="http://schemas.microsoft.com/office/2006/metadata/properties" ma:root="true" ma:fieldsID="40549632846988b90e0925927188a51f" ns3:_="" ns4:_="">
    <xsd:import namespace="bcc01d59-85de-4ef9-881e-76d8b6a6f841"/>
    <xsd:import namespace="4b1de6fe-44aa-4e13-b7e7-ab260d1ea5f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c01d59-85de-4ef9-881e-76d8b6a6f8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1de6fe-44aa-4e13-b7e7-ab260d1ea5f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7FDBDFC-3BF0-420D-8793-BDDD66F2BF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cc01d59-85de-4ef9-881e-76d8b6a6f841"/>
    <ds:schemaRef ds:uri="4b1de6fe-44aa-4e13-b7e7-ab260d1ea5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41CFC1F-CD92-457D-8173-80E81FE2FBA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53759DA-BC77-4B02-8E96-D1013FDE593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106333</TotalTime>
  <Words>16686</Words>
  <Application>Microsoft Office PowerPoint</Application>
  <PresentationFormat>On-screen Show (4:3)</PresentationFormat>
  <Paragraphs>1613</Paragraphs>
  <Slides>128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128</vt:i4>
      </vt:variant>
    </vt:vector>
  </HeadingPairs>
  <TitlesOfParts>
    <vt:vector size="135" baseType="lpstr">
      <vt:lpstr>Arial</vt:lpstr>
      <vt:lpstr>Arial Black</vt:lpstr>
      <vt:lpstr>Calibri</vt:lpstr>
      <vt:lpstr>Symbol</vt:lpstr>
      <vt:lpstr>Times New Roman</vt:lpstr>
      <vt:lpstr>Office Theme</vt:lpstr>
      <vt:lpstr>Document</vt:lpstr>
      <vt:lpstr>TGbe Motions List for Teleconferences</vt:lpstr>
      <vt:lpstr>IEEE 802.11 TGbe: Enhancements for Extremely High Throughput (EHT) WLAN Task Group</vt:lpstr>
      <vt:lpstr>Motions on January 06th </vt:lpstr>
      <vt:lpstr>Motion 146</vt:lpstr>
      <vt:lpstr>Motion 147</vt:lpstr>
      <vt:lpstr>Motion 148</vt:lpstr>
      <vt:lpstr>Motion 149: Motion to Amend</vt:lpstr>
      <vt:lpstr>Motions on January 14th </vt:lpstr>
      <vt:lpstr>Approve TG Minutes</vt:lpstr>
      <vt:lpstr>Motion 150</vt:lpstr>
      <vt:lpstr>Motion 151</vt:lpstr>
      <vt:lpstr>Motions on FEBRUARY 24th </vt:lpstr>
      <vt:lpstr>Motion 152</vt:lpstr>
      <vt:lpstr>Motions on MARCH 10th </vt:lpstr>
      <vt:lpstr>Approve TG Minutes</vt:lpstr>
      <vt:lpstr>Motion 153 (PHY-1)</vt:lpstr>
      <vt:lpstr>Motion 154 (PHY-2)</vt:lpstr>
      <vt:lpstr>Motion 155 (PHY-3)</vt:lpstr>
      <vt:lpstr>Motion 156 (MAC-1)</vt:lpstr>
      <vt:lpstr>Motion 157</vt:lpstr>
      <vt:lpstr>Motion 157-a</vt:lpstr>
      <vt:lpstr>Motion 158 (MAC-2)</vt:lpstr>
      <vt:lpstr>Motion 159 (PHY-4)</vt:lpstr>
      <vt:lpstr>Motion 160 (Joint-1)</vt:lpstr>
      <vt:lpstr>Motions on MARCH 15th </vt:lpstr>
      <vt:lpstr>Motion 161 (PHY-5)</vt:lpstr>
      <vt:lpstr>Motion 162 (PHY-6)</vt:lpstr>
      <vt:lpstr>Motion 163 (MAC-3)</vt:lpstr>
      <vt:lpstr>Motion 164 (Joint-2)</vt:lpstr>
      <vt:lpstr>Motion 165</vt:lpstr>
      <vt:lpstr>Timeline Update Motion</vt:lpstr>
      <vt:lpstr>Motions on April 14th</vt:lpstr>
      <vt:lpstr>Motion 166 (PHY-1)</vt:lpstr>
      <vt:lpstr>Motion 167 (PHY-2)</vt:lpstr>
      <vt:lpstr>Motion 168 (PHY-3)</vt:lpstr>
      <vt:lpstr>Motion 169 (PHY-4)</vt:lpstr>
      <vt:lpstr>Motion 170 (MAC-1)</vt:lpstr>
      <vt:lpstr>Motion 171 (Joint)</vt:lpstr>
      <vt:lpstr>Motion 172</vt:lpstr>
      <vt:lpstr>Motion 173</vt:lpstr>
      <vt:lpstr>Motion 174</vt:lpstr>
      <vt:lpstr>Motions on May 12th</vt:lpstr>
      <vt:lpstr>Approve TG Minutes</vt:lpstr>
      <vt:lpstr>Motion 175 (PHY-1)</vt:lpstr>
      <vt:lpstr>Motion 176 (PHY-2)</vt:lpstr>
      <vt:lpstr>Motion 177 (PHY-3)</vt:lpstr>
      <vt:lpstr>Motion 178 (PHY-4)</vt:lpstr>
      <vt:lpstr>Motion 179 (PHY-5)</vt:lpstr>
      <vt:lpstr>Motion 180 (PHY-6)</vt:lpstr>
      <vt:lpstr>Motion 181 (PHY-7)</vt:lpstr>
      <vt:lpstr>Motion 182 (MAC-1)</vt:lpstr>
      <vt:lpstr>Motion 183 (MAC-2)</vt:lpstr>
      <vt:lpstr>Motion 184 (MAC-3)</vt:lpstr>
      <vt:lpstr>Motion 185 (Joint)</vt:lpstr>
      <vt:lpstr>Motion 186</vt:lpstr>
      <vt:lpstr>Motion 187</vt:lpstr>
      <vt:lpstr>Motions on May 17th</vt:lpstr>
      <vt:lpstr>Motion 188</vt:lpstr>
      <vt:lpstr>Motion 189</vt:lpstr>
      <vt:lpstr>Motion 190</vt:lpstr>
      <vt:lpstr>Motion 191</vt:lpstr>
      <vt:lpstr>Motion 192</vt:lpstr>
      <vt:lpstr>Motion 193</vt:lpstr>
      <vt:lpstr>Motion 194</vt:lpstr>
      <vt:lpstr>Motion 195</vt:lpstr>
      <vt:lpstr>Motion 196</vt:lpstr>
      <vt:lpstr>Final Phase motions</vt:lpstr>
      <vt:lpstr>Motion 197</vt:lpstr>
      <vt:lpstr>Motion 198</vt:lpstr>
      <vt:lpstr>Motion 199</vt:lpstr>
      <vt:lpstr>Motion 200</vt:lpstr>
      <vt:lpstr>Motion 201</vt:lpstr>
      <vt:lpstr>Motion 202</vt:lpstr>
      <vt:lpstr>Motion 203</vt:lpstr>
      <vt:lpstr>WG Motion</vt:lpstr>
      <vt:lpstr>Motions on June 09th</vt:lpstr>
      <vt:lpstr>Motion 204</vt:lpstr>
      <vt:lpstr>Motion 205 (MAC-1)</vt:lpstr>
      <vt:lpstr>Motion 206 (Joint)</vt:lpstr>
      <vt:lpstr>Motion 207</vt:lpstr>
      <vt:lpstr>Motion 208</vt:lpstr>
      <vt:lpstr>Motion 209</vt:lpstr>
      <vt:lpstr>Motions on June 30th</vt:lpstr>
      <vt:lpstr>Motion 209</vt:lpstr>
      <vt:lpstr>Motion 210 (MAC-1)</vt:lpstr>
      <vt:lpstr>Motion 211 (MAC-2)</vt:lpstr>
      <vt:lpstr>Motion 212 (Joint)</vt:lpstr>
      <vt:lpstr>Motion 212a (to amend)</vt:lpstr>
      <vt:lpstr>Motions on July 14th</vt:lpstr>
      <vt:lpstr>Approve TG Minutes</vt:lpstr>
      <vt:lpstr>Motion 213</vt:lpstr>
      <vt:lpstr>Motion 214 (MAC-1)</vt:lpstr>
      <vt:lpstr>Motion 215 (MAC-2)</vt:lpstr>
      <vt:lpstr>Motion 216 (MAC-3)</vt:lpstr>
      <vt:lpstr>Motion 217 (Joint)</vt:lpstr>
      <vt:lpstr>Motion 218</vt:lpstr>
      <vt:lpstr>Motions on July 19th</vt:lpstr>
      <vt:lpstr>Motion 219 (MAC-4)</vt:lpstr>
      <vt:lpstr>Motion 220 (CC36-PHY-1)</vt:lpstr>
      <vt:lpstr>Motion 221 (CC36-PHY-2)</vt:lpstr>
      <vt:lpstr>Motion 222 (CC36-PHY-3)</vt:lpstr>
      <vt:lpstr>Motion 223 (MAC-5)</vt:lpstr>
      <vt:lpstr>Motion 224</vt:lpstr>
      <vt:lpstr>Motion 225</vt:lpstr>
      <vt:lpstr>Motions on August 11th</vt:lpstr>
      <vt:lpstr>Motion 226 (MAC-1)</vt:lpstr>
      <vt:lpstr>Motion 227 (MAC-2)</vt:lpstr>
      <vt:lpstr>Motion 228 (PHY-1)</vt:lpstr>
      <vt:lpstr>Motion 229 (PHY-2)</vt:lpstr>
      <vt:lpstr>Motion 230 (Joint)</vt:lpstr>
      <vt:lpstr>Motions on August 25th</vt:lpstr>
      <vt:lpstr>Motion 231 (PHY-1)</vt:lpstr>
      <vt:lpstr>Motion 232 (PHY-2)</vt:lpstr>
      <vt:lpstr>Motion 233 (MAC-1)</vt:lpstr>
      <vt:lpstr>Motion 234 (Joint-1)</vt:lpstr>
      <vt:lpstr>Motion 235 (CAD CR)</vt:lpstr>
      <vt:lpstr>Motions on September 15th</vt:lpstr>
      <vt:lpstr>Approve TG Minutes</vt:lpstr>
      <vt:lpstr>Motion 236 (PHY-1)</vt:lpstr>
      <vt:lpstr>Motion 237 (PHY-2)</vt:lpstr>
      <vt:lpstr>Motion 238 (PHY-3)</vt:lpstr>
      <vt:lpstr>Motion 239 (MAC-1)</vt:lpstr>
      <vt:lpstr>Motion 240 (MAC-2)</vt:lpstr>
      <vt:lpstr>Motion 241 (MAC-3)</vt:lpstr>
      <vt:lpstr>Motion 242 (MAC-4)</vt:lpstr>
      <vt:lpstr>Motion 243 (Joint-1)</vt:lpstr>
      <vt:lpstr>Motion 244 (Joint-2)</vt:lpstr>
      <vt:lpstr>Motion 245 (PDT)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TGbe Meeting Agenda</dc:title>
  <dc:creator>Alfred Asterjadhi</dc:creator>
  <cp:lastModifiedBy>Alfred Aster</cp:lastModifiedBy>
  <cp:revision>2328</cp:revision>
  <cp:lastPrinted>1601-01-01T00:00:00Z</cp:lastPrinted>
  <dcterms:created xsi:type="dcterms:W3CDTF">2017-01-26T15:28:16Z</dcterms:created>
  <dcterms:modified xsi:type="dcterms:W3CDTF">2021-09-10T15:40:11Z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1548419121</vt:lpwstr>
  </property>
  <property fmtid="{D5CDD505-2E9C-101B-9397-08002B2CF9AE}" pid="6" name="ContentTypeId">
    <vt:lpwstr>0x0101004257954231A76C44B0D04C9AEE4292A8</vt:lpwstr>
  </property>
</Properties>
</file>