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8" r:id="rId3"/>
    <p:sldId id="283" r:id="rId4"/>
    <p:sldId id="299" r:id="rId5"/>
    <p:sldId id="300" r:id="rId6"/>
    <p:sldId id="350" r:id="rId7"/>
    <p:sldId id="362" r:id="rId8"/>
    <p:sldId id="363" r:id="rId9"/>
    <p:sldId id="364" r:id="rId10"/>
    <p:sldId id="351" r:id="rId11"/>
    <p:sldId id="352" r:id="rId12"/>
    <p:sldId id="355" r:id="rId13"/>
    <p:sldId id="356" r:id="rId14"/>
    <p:sldId id="354" r:id="rId15"/>
    <p:sldId id="365" r:id="rId16"/>
    <p:sldId id="345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/>
  </p:normalViewPr>
  <p:slideViewPr>
    <p:cSldViewPr>
      <p:cViewPr varScale="1">
        <p:scale>
          <a:sx n="114" d="100"/>
          <a:sy n="114" d="100"/>
        </p:scale>
        <p:origin x="390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latin typeface="Arial" charset="0"/>
                <a:cs typeface="Arial" charset="0"/>
              </a:rPr>
              <a:t>Discussion of Frequency </a:t>
            </a:r>
            <a:r>
              <a:rPr lang="en-US" dirty="0">
                <a:latin typeface="Arial" charset="0"/>
                <a:cs typeface="Arial" charset="0"/>
              </a:rPr>
              <a:t>and Time Domain Attack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6982A6-7D58-458D-B766-1F529D5C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13C464-FB10-4DC5-A8C7-7A13A8E6C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66894"/>
            <a:ext cx="5077884" cy="3541826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FA1FF82-D1F7-4F8F-B967-A2123681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Data symbols are </a:t>
            </a:r>
            <a:r>
              <a:rPr lang="en-US" sz="2000" dirty="0" err="1"/>
              <a:t>precoded</a:t>
            </a:r>
            <a:r>
              <a:rPr lang="en-US" sz="2000" dirty="0"/>
              <a:t> with a DFT matrix before IFFT processing</a:t>
            </a:r>
          </a:p>
          <a:p>
            <a:pPr lvl="1"/>
            <a:r>
              <a:rPr lang="en-US" sz="2000" dirty="0"/>
              <a:t>Can be used with cyclic prefix or without</a:t>
            </a:r>
          </a:p>
          <a:p>
            <a:pPr lvl="1"/>
            <a:r>
              <a:rPr lang="en-US" sz="2000" dirty="0"/>
              <a:t>Effectively </a:t>
            </a:r>
            <a:r>
              <a:rPr lang="en-US" sz="2000" dirty="0" err="1"/>
              <a:t>Sinc</a:t>
            </a:r>
            <a:r>
              <a:rPr lang="en-US" sz="2000" dirty="0"/>
              <a:t> interpolation of symbols instead of traditional pulse shaper</a:t>
            </a:r>
          </a:p>
          <a:p>
            <a:pPr lvl="1"/>
            <a:r>
              <a:rPr lang="en-US" sz="2000" dirty="0"/>
              <a:t>Can also omit DC</a:t>
            </a:r>
          </a:p>
          <a:p>
            <a:pPr lvl="1"/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D90D-CD52-474E-9A1A-6EC9899A17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AA4A-97F5-4ABB-A896-59A2DA9D3AE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9C95-DD41-437B-82B2-F1B09FF2C5E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28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9E7C-0AF6-4527-9173-7A867DF7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3065-C98B-4096-B676-BCAA40A5E7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Use VHT40 as example</a:t>
            </a:r>
          </a:p>
          <a:p>
            <a:pPr marL="457200" lvl="1" indent="0"/>
            <a:r>
              <a:rPr lang="en-US" sz="2000" dirty="0"/>
              <a:t>128 QPSK symbols, DFT </a:t>
            </a:r>
            <a:r>
              <a:rPr lang="en-US" sz="2000" dirty="0" err="1"/>
              <a:t>precoded</a:t>
            </a:r>
            <a:endParaRPr lang="en-US" sz="2000" dirty="0"/>
          </a:p>
          <a:p>
            <a:pPr marL="457200" lvl="1" indent="0"/>
            <a:r>
              <a:rPr lang="en-US" sz="2000" dirty="0"/>
              <a:t>Zero out 3 DC tones + guard bands </a:t>
            </a:r>
          </a:p>
          <a:p>
            <a:pPr marL="457200" lvl="1" indent="0"/>
            <a:r>
              <a:rPr lang="en-US" sz="2000" dirty="0"/>
              <a:t>Keep 114 non-zero subcarriers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451D-1BC6-46FC-8057-BEDF3EBD0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0F178-7E61-4F7B-AC67-57D0E5E74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A51-DF0F-4E63-B943-9F817775E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5F508E-DE78-4D64-B891-49A11A039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392D48-D42E-4B46-976D-61BADCE8D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539" y="4027640"/>
            <a:ext cx="4837861" cy="229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8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374CA-A687-4C94-9036-73FBDBAD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3C469-77AE-470D-9E78-E6E6F8B9E4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Using VHT40 as example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Generate three LTF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4x time-domain oversampling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Zero padding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Take large FFT to estimate average spectrum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48F12-42C1-4DB1-90DF-EA40B95FCA7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3C0BD-E336-4D16-80EA-E63CD33CFE9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50EEC9-E1EE-4636-A1E0-E61323162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0B49D5CC-0ACA-43DE-AF92-BAF9DF924C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5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CBDFF92-2F6B-453A-8CD6-BAB28798F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664" y="4910423"/>
            <a:ext cx="4660633" cy="15321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92225EF-EB55-4DA2-BB4B-D8207D88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to regular OFDM and Mask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6D3607-3DF4-4EBE-B358-4130D5AA650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43768" y="2057400"/>
            <a:ext cx="5019676" cy="29008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0681661-A6F9-4C33-8C1E-8AD447B68D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E7422-5527-4A6C-8D37-6C0BC259B3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69EC7-6D3E-43EB-9E95-73FD38DC97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1AE5E-D344-4C2D-8C68-477BDCDBED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7902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B26-5BAF-4225-ABDA-5934BDE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49D0-ABC6-4AAA-8892-1BF479DD3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DFT </a:t>
            </a:r>
            <a:r>
              <a:rPr lang="en-US" sz="2400" dirty="0" err="1"/>
              <a:t>Precoded</a:t>
            </a:r>
            <a:r>
              <a:rPr lang="en-US" sz="2400" dirty="0"/>
              <a:t> OFDM</a:t>
            </a:r>
          </a:p>
          <a:p>
            <a:pPr lvl="1"/>
            <a:r>
              <a:rPr lang="en-US" sz="2000" dirty="0"/>
              <a:t>Peaks up to 2x due to interpolation (same neighboring symbols)</a:t>
            </a:r>
          </a:p>
          <a:p>
            <a:pPr lvl="1"/>
            <a:r>
              <a:rPr lang="en-US" sz="2000" dirty="0"/>
              <a:t>About 1 dB worse than </a:t>
            </a:r>
            <a:r>
              <a:rPr lang="en-US" sz="2000" dirty="0" err="1"/>
              <a:t>Golay</a:t>
            </a:r>
            <a:endParaRPr lang="en-US" sz="2000" dirty="0"/>
          </a:p>
          <a:p>
            <a:pPr lvl="1"/>
            <a:r>
              <a:rPr lang="en-US" sz="2000" dirty="0"/>
              <a:t>About 2-3 dB better than QPSK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37BDBF-A270-451B-A7D1-C5482AFB90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E74C-3055-4160-BB29-AF623948C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64A19-CB0E-4709-BA80-5B0DC7849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62D9-7124-422C-BC8D-F4C8BC27E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00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F9A7A-C8CB-4729-A35B-A93257667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Results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F902AE5-6846-410B-B92A-8125D9EC4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572000"/>
            <a:ext cx="10361084" cy="15224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Simulate different modulation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repetition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18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MMSE-frequency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MUSIC based and FFT based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74A53-5A18-4756-9814-20799BB615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AD53A-4ED4-4AB5-8AAE-FE02539912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EA9D2-C2FF-4130-8C00-233A57EEA1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635335-7CC2-49E2-9B21-B0156360D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1756607"/>
            <a:ext cx="3596776" cy="2693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2449C5-3A29-4171-9FFB-C0A9DBABB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24" y="1756607"/>
            <a:ext cx="3596776" cy="269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8F657BC-E579-4100-9B09-9905ECB67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462" y="1756607"/>
            <a:ext cx="3596776" cy="269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27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Discussion on Frequency and Time Domain Attack</a:t>
            </a:r>
          </a:p>
          <a:p>
            <a:endParaRPr lang="en-US" dirty="0"/>
          </a:p>
          <a:p>
            <a:r>
              <a:rPr lang="en-US" dirty="0"/>
              <a:t>Frequency Domain Attack can be Averted</a:t>
            </a:r>
          </a:p>
          <a:p>
            <a:pPr lvl="1"/>
            <a:r>
              <a:rPr lang="en-US" dirty="0"/>
              <a:t>Use higher order constellation</a:t>
            </a:r>
          </a:p>
          <a:p>
            <a:pPr lvl="1"/>
            <a:r>
              <a:rPr lang="en-US" dirty="0"/>
              <a:t>Use “poor” constellation to increase decoding errors</a:t>
            </a:r>
          </a:p>
          <a:p>
            <a:pPr lvl="1"/>
            <a:r>
              <a:rPr lang="en-US" dirty="0"/>
              <a:t>Use random Gaussian modulation or DFT </a:t>
            </a:r>
            <a:r>
              <a:rPr lang="en-US" dirty="0" err="1"/>
              <a:t>precoded</a:t>
            </a:r>
            <a:r>
              <a:rPr lang="en-US" dirty="0"/>
              <a:t> modulation</a:t>
            </a:r>
          </a:p>
          <a:p>
            <a:pPr lvl="1"/>
            <a:endParaRPr lang="en-US" dirty="0"/>
          </a:p>
          <a:p>
            <a:r>
              <a:rPr lang="en-US" dirty="0"/>
              <a:t>Time Domain Attack needs further study</a:t>
            </a:r>
          </a:p>
          <a:p>
            <a:pPr lvl="1"/>
            <a:r>
              <a:rPr lang="en-US" dirty="0"/>
              <a:t>Use of windowing?</a:t>
            </a:r>
          </a:p>
          <a:p>
            <a:pPr lvl="1"/>
            <a:r>
              <a:rPr lang="en-US" dirty="0"/>
              <a:t>Effect </a:t>
            </a:r>
            <a:r>
              <a:rPr lang="en-US"/>
              <a:t>on performance?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Frequency Domain/ 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Time Domain/MMSE Attack: attacker continuously observes and attacks using low pass nature of baseband signal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Domain/Computational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/>
            <a:r>
              <a:rPr lang="en-US" dirty="0"/>
              <a:t>Steps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Attacker will listen to first half portion of 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Then try to estimate the full time-domain LTF waveform (typically by estimating frequency QAM symbols)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Change measured t2 or t4 by transmitting the last (estimated) quarter of time-domain LTF waveform with timing advance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dirty="0"/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received SNR (listen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Processing delay of 100 ns okay</a:t>
            </a:r>
          </a:p>
          <a:p>
            <a:pPr marL="0" indent="0"/>
            <a:r>
              <a:rPr lang="en-US" dirty="0"/>
              <a:t>Disadvantages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Attack correlation limited by attack duration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Receiver will notice poor SINR if boost power</a:t>
            </a:r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858000" y="4419600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8A76B4-A767-4ECF-8FB0-A8C8FBE2234B}"/>
              </a:ext>
            </a:extLst>
          </p:cNvPr>
          <p:cNvCxnSpPr/>
          <p:nvPr/>
        </p:nvCxnSpPr>
        <p:spPr bwMode="auto">
          <a:xfrm>
            <a:off x="7652811" y="4419600"/>
            <a:ext cx="24485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A474B00-864D-4972-9008-94AEC5312139}"/>
              </a:ext>
            </a:extLst>
          </p:cNvPr>
          <p:cNvSpPr txBox="1"/>
          <p:nvPr/>
        </p:nvSpPr>
        <p:spPr>
          <a:xfrm>
            <a:off x="8503434" y="416384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6.4 µs</a:t>
            </a:r>
          </a:p>
        </p:txBody>
      </p: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Domain/MMSE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Steps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Attacker will try to predict the waveform sample-by-sample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Use finite bandwidth of signal and pulse shape/sidelobes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Subtract out predicted symbols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Start </a:t>
            </a:r>
            <a:r>
              <a:rPr lang="en-US" dirty="0" err="1"/>
              <a:t>tx</a:t>
            </a:r>
            <a:r>
              <a:rPr lang="en-US" dirty="0"/>
              <a:t> attack, while </a:t>
            </a:r>
            <a:r>
              <a:rPr lang="en-US" dirty="0" err="1"/>
              <a:t>rx</a:t>
            </a:r>
            <a:r>
              <a:rPr lang="en-US" dirty="0"/>
              <a:t> more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attack large part of symbol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Does not depend on finite constellation</a:t>
            </a:r>
          </a:p>
          <a:p>
            <a:pPr marL="57150" indent="0"/>
            <a:r>
              <a:rPr lang="en-US" dirty="0"/>
              <a:t>Disadvantages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full duplex, limits receive SNR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Needs to account for inter-symbol-interference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only change RTT by prediction time (less proc. Delay)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4C2FE00-506E-477E-8AB8-C6414454F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9683" y="1428000"/>
            <a:ext cx="3320101" cy="2486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1F2C45F-2148-4445-92AA-118B59760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9683" y="3914400"/>
            <a:ext cx="3320101" cy="2486400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87F4CDC-E12F-4DC1-BAE3-1A7551A2CF10}"/>
              </a:ext>
            </a:extLst>
          </p:cNvPr>
          <p:cNvCxnSpPr>
            <a:cxnSpLocks/>
            <a:stCxn id="20" idx="2"/>
          </p:cNvCxnSpPr>
          <p:nvPr/>
        </p:nvCxnSpPr>
        <p:spPr bwMode="auto">
          <a:xfrm>
            <a:off x="8991417" y="2795913"/>
            <a:ext cx="228783" cy="4806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CADC448C-1E6D-42C4-BAB6-4DE9ACF03FA4}"/>
              </a:ext>
            </a:extLst>
          </p:cNvPr>
          <p:cNvSpPr txBox="1"/>
          <p:nvPr/>
        </p:nvSpPr>
        <p:spPr>
          <a:xfrm>
            <a:off x="8534400" y="2549692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Measure here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C39B256-9EE7-42A3-A282-DCB7AC079DD8}"/>
              </a:ext>
            </a:extLst>
          </p:cNvPr>
          <p:cNvCxnSpPr>
            <a:cxnSpLocks/>
            <a:stCxn id="25" idx="2"/>
          </p:cNvCxnSpPr>
          <p:nvPr/>
        </p:nvCxnSpPr>
        <p:spPr bwMode="auto">
          <a:xfrm>
            <a:off x="8991417" y="2166115"/>
            <a:ext cx="457016" cy="238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8A115FA-3F05-46AB-A66F-F4255F8F79E0}"/>
              </a:ext>
            </a:extLst>
          </p:cNvPr>
          <p:cNvSpPr txBox="1"/>
          <p:nvPr/>
        </p:nvSpPr>
        <p:spPr>
          <a:xfrm>
            <a:off x="8597719" y="1919894"/>
            <a:ext cx="787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Attack here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20165A2-AD12-4505-96C3-77E50CFD9669}"/>
              </a:ext>
            </a:extLst>
          </p:cNvPr>
          <p:cNvCxnSpPr/>
          <p:nvPr/>
        </p:nvCxnSpPr>
        <p:spPr bwMode="auto">
          <a:xfrm>
            <a:off x="9448800" y="1600200"/>
            <a:ext cx="0" cy="2057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99181-FDCC-4CC9-B56B-629A6DE50D26}"/>
              </a:ext>
            </a:extLst>
          </p:cNvPr>
          <p:cNvCxnSpPr>
            <a:cxnSpLocks/>
          </p:cNvCxnSpPr>
          <p:nvPr/>
        </p:nvCxnSpPr>
        <p:spPr bwMode="auto">
          <a:xfrm>
            <a:off x="9448433" y="1751014"/>
            <a:ext cx="38136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A6798C5-C637-4A0F-9F22-780FEFFED845}"/>
              </a:ext>
            </a:extLst>
          </p:cNvPr>
          <p:cNvCxnSpPr>
            <a:cxnSpLocks/>
            <a:stCxn id="35" idx="0"/>
          </p:cNvCxnSpPr>
          <p:nvPr/>
        </p:nvCxnSpPr>
        <p:spPr bwMode="auto">
          <a:xfrm flipH="1" flipV="1">
            <a:off x="9861413" y="1812321"/>
            <a:ext cx="626387" cy="5036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BF37B83D-01BF-457B-AF53-638007C7FE1B}"/>
              </a:ext>
            </a:extLst>
          </p:cNvPr>
          <p:cNvSpPr txBox="1"/>
          <p:nvPr/>
        </p:nvSpPr>
        <p:spPr>
          <a:xfrm>
            <a:off x="10005937" y="2316009"/>
            <a:ext cx="9637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RTT </a:t>
            </a:r>
          </a:p>
          <a:p>
            <a:r>
              <a:rPr lang="en-US" sz="1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0AB477-D629-430A-A7EB-45DEA6A6C020}"/>
              </a:ext>
            </a:extLst>
          </p:cNvPr>
          <p:cNvCxnSpPr>
            <a:cxnSpLocks/>
          </p:cNvCxnSpPr>
          <p:nvPr/>
        </p:nvCxnSpPr>
        <p:spPr bwMode="auto">
          <a:xfrm>
            <a:off x="8991416" y="2795913"/>
            <a:ext cx="0" cy="5419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29F6-AC0E-4FB5-A641-011EF4B16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Domain/Computational Attack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52DC7-55BC-4248-9D29-3705DC7FA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 challenge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observation of OFDM symbol leads to ICI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Without removing ICI, SINR is around 0 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Attacker can apply Viterbi or Sphere decoder</a:t>
            </a:r>
          </a:p>
          <a:p>
            <a:endParaRPr lang="en-US" dirty="0"/>
          </a:p>
          <a:p>
            <a:r>
              <a:rPr lang="en-US" dirty="0"/>
              <a:t>Counters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to high order constellation, e.g., 64 QAM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“poor” constellation to increase decoding errors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Remove structure in frequency domain, e.g., random Gaussian modulation or DFT </a:t>
            </a:r>
            <a:r>
              <a:rPr lang="en-US" dirty="0" err="1"/>
              <a:t>precoded</a:t>
            </a:r>
            <a:r>
              <a:rPr lang="en-US" dirty="0"/>
              <a:t> modulation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0D751-1311-4E1F-B329-FFA9717931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E2F06-495F-472E-8037-968360AB2D2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CEFD5-9464-4A1C-8D7C-43DD6847D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767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9399-905F-488D-81F3-D5A749191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 examples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05CBF5-70FE-47DC-B91C-E2860FFA7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64 QAM – equal minimum distance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9B9E2F-3A0F-40C1-825D-1AB8352253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4A2A7CC-D815-47AD-81E9-2245CA9C2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64 QAM + 4PSK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C65DB7C-5A0F-4950-822B-F431A02A70D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6AE87-3C8A-41AF-9FB0-2F39966054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F4DFA-E03B-4C74-AC0A-86F4B8DD20D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4321D-A155-4730-9D59-272AA0990E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7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D52B-1109-4B8B-8B0E-A8710BAE9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choices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3490E-BC65-4853-B616-8D2764228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Various combinations possible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5EFA477-3B2D-4A3E-A160-EA66D7DB05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4708" y="2174875"/>
            <a:ext cx="5276171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C60E6-8765-45C8-8A01-061104BE7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Can choose additive with few quantization levels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D3C9846-6AC7-42D7-8FED-FCE553D8403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49533" y="2174875"/>
            <a:ext cx="5276171" cy="395128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0B15E-0248-413B-880A-3D17803AA0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D0A1D5-8035-4B96-9136-5054E8029B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233FB-14C7-4B0B-A937-71378AA8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Widescreen</PresentationFormat>
  <Paragraphs>173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Document</vt:lpstr>
      <vt:lpstr>Discussion of Frequency and Time Domain Attack</vt:lpstr>
      <vt:lpstr>PHY Security</vt:lpstr>
      <vt:lpstr>Integrity Attack Scenario</vt:lpstr>
      <vt:lpstr>Frequency Domain/Computational Attack</vt:lpstr>
      <vt:lpstr>Time Domain/MMSE Attack</vt:lpstr>
      <vt:lpstr>Example: Computational Attack</vt:lpstr>
      <vt:lpstr>Frequency Domain/Computational Attack</vt:lpstr>
      <vt:lpstr>Modulation examples</vt:lpstr>
      <vt:lpstr>Other choices</vt:lpstr>
      <vt:lpstr>DFT Precoded OFDM</vt:lpstr>
      <vt:lpstr>Example of DFT Precoded LTF</vt:lpstr>
      <vt:lpstr>Spectrum</vt:lpstr>
      <vt:lpstr>Comparison to regular OFDM and Mask</vt:lpstr>
      <vt:lpstr>PAPR Comparison</vt:lpstr>
      <vt:lpstr>Performance 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28</cp:revision>
  <dcterms:created xsi:type="dcterms:W3CDTF">2020-07-22T23:37:43Z</dcterms:created>
  <dcterms:modified xsi:type="dcterms:W3CDTF">2020-12-08T22:56:36Z</dcterms:modified>
</cp:coreProperties>
</file>