
<file path=[Content_Types].xml><?xml version="1.0" encoding="utf-8"?>
<Types xmlns="http://schemas.openxmlformats.org/package/2006/content-types">
  <Default Extension="doc" ContentType="application/msword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2" r:id="rId3"/>
    <p:sldId id="265" r:id="rId4"/>
    <p:sldId id="266" r:id="rId5"/>
    <p:sldId id="263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8" r:id="rId16"/>
    <p:sldId id="277" r:id="rId17"/>
  </p:sldIdLst>
  <p:sldSz cx="9144000" cy="6858000" type="screen4x3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19" autoAdjust="0"/>
    <p:restoredTop sz="94660"/>
  </p:normalViewPr>
  <p:slideViewPr>
    <p:cSldViewPr>
      <p:cViewPr varScale="1">
        <p:scale>
          <a:sx n="94" d="100"/>
          <a:sy n="94" d="100"/>
        </p:scale>
        <p:origin x="200" y="17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doc.: IEEE 802.11-20/1929r0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December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Nitin, et.al., HPE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doc.: IEEE 802.11-20/1929r0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December 2020</a:t>
            </a:r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701675"/>
            <a:ext cx="4627563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Nitin, et.al., HPE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802.11-20/1929r0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December 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Nitin, et.al., HPE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465D53FD-DB5F-4815-BF01-6488A8FBD189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4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802.11-20/1929r0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December 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Nitin, et.al., HPE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35E0D7E8-EBB2-4683-98FD-8E18BC106EDA}" type="slidenum">
              <a:rPr lang="en-US"/>
              <a:pPr/>
              <a:t>2</a:t>
            </a:fld>
            <a:endParaRPr lang="en-US"/>
          </a:p>
        </p:txBody>
      </p:sp>
      <p:sp>
        <p:nvSpPr>
          <p:cNvPr id="18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89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802.11-20/1929r0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December 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Nitin, et.al., HPE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35E0D7E8-EBB2-4683-98FD-8E18BC106EDA}" type="slidenum">
              <a:rPr lang="en-US"/>
              <a:pPr/>
              <a:t>3</a:t>
            </a:fld>
            <a:endParaRPr lang="en-US"/>
          </a:p>
        </p:txBody>
      </p:sp>
      <p:sp>
        <p:nvSpPr>
          <p:cNvPr id="18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49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802.11-20/1929r0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December 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Nitin, et.al., HPE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07B9ED38-6DD0-4691-9FC3-0BE6EBBA3E57}" type="slidenum">
              <a:rPr lang="en-US"/>
              <a:pPr/>
              <a:t>5</a:t>
            </a:fld>
            <a:endParaRPr lang="en-US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7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December 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Nitin,et.al., HPE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440F5867-744E-4AA6-B0ED-4C44D2DFBB7B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idx="14"/>
          </p:nvPr>
        </p:nvSpPr>
        <p:spPr bwMode="auto">
          <a:xfrm>
            <a:off x="5357818" y="6475413"/>
            <a:ext cx="3184520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Nitin,et.al., HPE</a:t>
            </a:r>
            <a:endParaRPr lang="en-GB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696912" y="333375"/>
            <a:ext cx="187482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December 2020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December 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Nitin,et.al., HPE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December 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Nitin,et.al., HPE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December 2020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>
          <a:xfrm>
            <a:off x="5643570" y="6475413"/>
            <a:ext cx="2898768" cy="18097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Nitin,et.al., HPE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December 2020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Nitin,et.al., HPE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December 2020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Nitin,et.al., HPE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December 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Nitin,et.al., HPE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1513" cy="5408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086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December 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Nitin,et.al., HPE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0813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96912" y="333375"/>
            <a:ext cx="187482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December 2020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5357818" y="6475413"/>
            <a:ext cx="3184520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Nitin,et.al., HPE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4344988" y="6475413"/>
            <a:ext cx="528637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85800" y="609600"/>
            <a:ext cx="77724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84213" y="6475413"/>
            <a:ext cx="714375" cy="182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85800" y="6477000"/>
            <a:ext cx="7848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 bwMode="auto">
          <a:xfrm>
            <a:off x="5000628" y="357166"/>
            <a:ext cx="35004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802.11-20/1929r0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Microsoft_Word_97_-_2004_Document.doc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f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idx="15"/>
          </p:nvPr>
        </p:nvSpPr>
        <p:spPr>
          <a:xfrm>
            <a:off x="696912" y="333375"/>
            <a:ext cx="2303451" cy="273050"/>
          </a:xfrm>
        </p:spPr>
        <p:txBody>
          <a:bodyPr/>
          <a:lstStyle/>
          <a:p>
            <a:r>
              <a:rPr lang="en-US"/>
              <a:t>December 2020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idx="14"/>
          </p:nvPr>
        </p:nvSpPr>
        <p:spPr>
          <a:xfrm>
            <a:off x="5500694" y="6475413"/>
            <a:ext cx="3041644" cy="180975"/>
          </a:xfrm>
        </p:spPr>
        <p:txBody>
          <a:bodyPr/>
          <a:lstStyle/>
          <a:p>
            <a:r>
              <a:rPr lang="en-GB"/>
              <a:t>Nitin,et.al., HPE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93823DB3-BAA4-4F4A-B4B3-ED9ABE70E976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66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Protection of QoS periods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396875"/>
          </a:xfrm>
          <a:ln/>
        </p:spPr>
        <p:txBody>
          <a:bodyPr/>
          <a:lstStyle/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dirty="0"/>
              <a:t>Date:</a:t>
            </a:r>
            <a:r>
              <a:rPr lang="en-GB" sz="2000" b="0" dirty="0"/>
              <a:t> 2020-12-01</a:t>
            </a: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543949"/>
              </p:ext>
            </p:extLst>
          </p:nvPr>
        </p:nvGraphicFramePr>
        <p:xfrm>
          <a:off x="508379" y="2590800"/>
          <a:ext cx="8156575" cy="295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Document" r:id="rId4" imgW="8255000" imgH="2997200" progId="Word.Document.8">
                  <p:embed/>
                </p:oleObj>
              </mc:Choice>
              <mc:Fallback>
                <p:oleObj name="Document" r:id="rId4" imgW="8255000" imgH="2997200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379" y="2590800"/>
                        <a:ext cx="8156575" cy="2955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33400" y="1939925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>
                <a:solidFill>
                  <a:srgbClr val="000000"/>
                </a:solidFill>
              </a:rPr>
              <a:t>Authors: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DC1B-52F2-354A-B154-F791C74F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356" y="360363"/>
            <a:ext cx="8229600" cy="1143000"/>
          </a:xfrm>
        </p:spPr>
        <p:txBody>
          <a:bodyPr/>
          <a:lstStyle/>
          <a:p>
            <a:r>
              <a:rPr lang="en-US" dirty="0"/>
              <a:t>Proposed Solution (continued)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37B0A-B9B3-4845-B1B7-347D1C490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431" y="1183482"/>
            <a:ext cx="8085138" cy="639762"/>
          </a:xfrm>
        </p:spPr>
        <p:txBody>
          <a:bodyPr/>
          <a:lstStyle/>
          <a:p>
            <a:r>
              <a:rPr lang="en-US" dirty="0"/>
              <a:t>Characteristics (continued):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99A934-CE07-C04E-8BB8-E863C1CEC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823244"/>
            <a:ext cx="8305800" cy="4302919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An AP sends the TBD frame at the start of a predetermined and/or pre-negotiated scheduled protected period.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ea typeface="+mj-lt"/>
                <a:cs typeface="+mj-lt"/>
              </a:rPr>
              <a:t>All EHT stations </a:t>
            </a:r>
            <a:r>
              <a:rPr lang="en-US" sz="1800" dirty="0">
                <a:cs typeface="Arial"/>
              </a:rPr>
              <a:t>honor the</a:t>
            </a:r>
            <a:r>
              <a:rPr lang="en-US" sz="1800" dirty="0"/>
              <a:t> LP-NAV duration on the channel that carries the TBD frame.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Ensures that the HP traffic will not compete with non-HP traffic for channel access.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The TBD frame should have preferred access to the channel since it triggers the start of a reserved period.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Transmitted after PIFS; same priority as that of a beacon frame.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The TBD frame can also contain a protected period ID or a bitmap of AIDs in order to indicate which devices can be allowed to have access to the channel for their HP-traffic.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Tie-in with the Restricted Service Period mechanism to set up the time-period.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endParaRPr lang="en-US" sz="16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AE877C-1F40-CE4C-A351-E7BC0B617C0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December 2020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BB394F-16D4-D240-B5CE-92457C0B7BD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Nitin,et.al., HPE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B2076-4059-714B-8918-DC9F87698E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69B99EC4-A1FB-4C79-B9A5-C1FFD5A90380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238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DC1B-52F2-354A-B154-F791C74F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356" y="360363"/>
            <a:ext cx="8229600" cy="1143000"/>
          </a:xfrm>
        </p:spPr>
        <p:txBody>
          <a:bodyPr/>
          <a:lstStyle/>
          <a:p>
            <a:r>
              <a:rPr lang="en-US" dirty="0"/>
              <a:t>Proposed Solution (continued)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37B0A-B9B3-4845-B1B7-347D1C490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431" y="1183482"/>
            <a:ext cx="8085138" cy="639762"/>
          </a:xfrm>
        </p:spPr>
        <p:txBody>
          <a:bodyPr/>
          <a:lstStyle/>
          <a:p>
            <a:r>
              <a:rPr lang="en-US" dirty="0"/>
              <a:t>Characteristics (continued):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99A934-CE07-C04E-8BB8-E863C1CEC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823244"/>
            <a:ext cx="8305800" cy="430291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During the protected period, AP can perform SU/MU with the non-AP stations on either UL or DL or both directions for their HP-traffic.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Can bound the LP-NAV by a maximum value, and a maximum frequency with which it can be set/updated by an AP.</a:t>
            </a:r>
          </a:p>
          <a:p>
            <a:pPr lvl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Protect against adverse effects on non-HP traffic due to over-reservation for protected periods.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Can be extensible to OBSS devices in R2 of 802.11be.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AE877C-1F40-CE4C-A351-E7BC0B617C0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December 2020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BB394F-16D4-D240-B5CE-92457C0B7BD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Nitin,et.al., HPE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B2076-4059-714B-8918-DC9F87698E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69B99EC4-A1FB-4C79-B9A5-C1FFD5A90380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465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401DA-4C56-B54A-B20E-A6975F91B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91" y="384175"/>
            <a:ext cx="8229600" cy="1143000"/>
          </a:xfrm>
        </p:spPr>
        <p:txBody>
          <a:bodyPr/>
          <a:lstStyle/>
          <a:p>
            <a:r>
              <a:rPr lang="en-US" dirty="0"/>
              <a:t>Interference with protected reserved periods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DFD74-B95A-BC4E-A373-0B96E83B1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4506" y="1596056"/>
            <a:ext cx="8229600" cy="639762"/>
          </a:xfrm>
        </p:spPr>
        <p:txBody>
          <a:bodyPr/>
          <a:lstStyle/>
          <a:p>
            <a:r>
              <a:rPr lang="en-US" dirty="0"/>
              <a:t>Stations coming out of power-save state: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E6299D-4CA7-5242-8E9B-79BA4273D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522" y="2036866"/>
            <a:ext cx="8085138" cy="3951288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Stations in power-save mode (low power state, off-channel, etc.) will not be able to receive the TBD frame.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They may come out of power-save mode during a reserved HP-period and will either transmit a PS-Poll or a QoS-Null Data frame w/ PM=0.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If not handled properly, these stations may end up interfering with the protected reserved period.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In such cases, instead of transmitting an ACK for the QoS-Null Data or PS-Poll frame, AP transmits the TBD frame once again but with a LP-NAV duration reduced by the time elapsed since the original TBD frame was transmitted.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If the channel access (EDCA) parameters for HP frames are more aggressive than the parameters for PS-Poll/QoS-Null Data frames, this condition may be less probable </a:t>
            </a:r>
          </a:p>
          <a:p>
            <a:endParaRPr lang="en-US" sz="20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EDAF43-B578-7447-9794-159F805BF8C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December 2020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E8B990-E918-2845-8BFF-FF7919AED0B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Nitin,et.al., HPE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6B599F-1C03-9B49-BD30-289E49AADC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69B99EC4-A1FB-4C79-B9A5-C1FFD5A90380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325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07C4A-6013-104D-81B3-7FABCC64C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 to OBSS deployments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EF603-55A4-E64F-82C1-9B44E1548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 approach of setting the LP-NAV for certain traffic categories at the MAC level can be extended to OBSS devices that can interfere with the protected periods for latency-sensitive HP traffic.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Solution can be extended to OBSS-related problems for latency-sensitive traffic in R2.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When on AP transmits the TBD frame to set the LP-NAV for a certain duration, other APs can also coordinate and leverage the reserved protected frame.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Allows for extension of protection when protected periods are coordinated across APs in an 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F0FC7-3A22-8541-ABF2-FF7F6870B7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4070A-EBE3-A148-BF4C-5BADC2A48AFA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Nitin,et.al., HPE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A483A5F-657B-0848-9E21-78661192FFE2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December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5077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EC377-A956-8D46-A8AC-1CDD81227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72689"/>
            <a:ext cx="8534401" cy="1065213"/>
          </a:xfrm>
        </p:spPr>
        <p:txBody>
          <a:bodyPr/>
          <a:lstStyle/>
          <a:p>
            <a:r>
              <a:rPr lang="en-US" dirty="0"/>
              <a:t>Example of OBSS Operation with the TBD Frame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65573-4FBB-034C-908D-8651B15B0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535112"/>
            <a:ext cx="2046767" cy="4864893"/>
          </a:xfrm>
        </p:spPr>
        <p:txBody>
          <a:bodyPr/>
          <a:lstStyle/>
          <a:p>
            <a:pPr marL="0" indent="0">
              <a:spcAft>
                <a:spcPts val="600"/>
              </a:spcAft>
            </a:pPr>
            <a:r>
              <a:rPr lang="en-US" sz="1400" dirty="0"/>
              <a:t>Operation with TBD frame in an OBSS scenario: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STAs 1 and 2 are associated to AP-1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STAs 3 and 4 are associated to AP-2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Only AP-1, STA-1 and STA-3 have HP traffic queued for transmission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All APs and STAs are EHT-capable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Any non-EHT STAs in OBSS will still not access the channel due to LP-NAV blocking non-HP traffic</a:t>
            </a:r>
          </a:p>
          <a:p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06D3B-398F-9246-98BC-7258772E40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A9396-3C9D-BA41-BEEB-8300866641F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Nitin,et.al., HPE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CB44594-CFF4-D145-9ACB-A83A8586001C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December 2020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C2D439-E52A-974E-B3C3-F3CCAAE74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767" y="1675606"/>
            <a:ext cx="67162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49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A1584-CC4A-F242-B747-7FCD636DE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the new TBD frame and LP-NAV duration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A1EB9-3894-2342-ACE4-39F51498D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81200"/>
            <a:ext cx="8610600" cy="41132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Protection for HP traffic on EHT devices against legacy devices.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Legacy clients may not interpret the restricted service period(s) advertised in the beacons and violate them.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Setting the LP-NAV restricts legacy devices from accessing the channel during these periods; thus protecting against non-HP traffic from these clients.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Enhanced protection for HP traffic on EHT devices against other EHT devices.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The restricted service period remains protected even if the advertisements in the beacon are somehow missed by the other EHT client devices that are not part of the negotiation.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Allowing unscheduled access for EHT clients that are subscribed to the restricted service period.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Using a new TBD frame (as against CTS2S, for example) allows unscheduled (EDCA-based) channel access by such EHT clients.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Extends restricted service periods beyond trigger-based channel access.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AF84D-9506-B84F-9260-4DEA552900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D4477-C94D-2744-ACDB-83077B3FF055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Nitin,et.al., HPE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5BF8433-2EB3-0A48-B68A-B50CBF103488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December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9217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52893-11B9-1442-8168-5BFDF023D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2F03F-B8DB-3A40-96D3-28DE649A9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introduction of the High Priority Epoch frame to tie a set of ACs/TIDs to a specific NAV in order to ensure reduced channel contention for the High Priority data transmissions.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26E4B-491D-FA47-AB78-99B99ADCC6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DF007-42F4-1245-B4BE-F6EC1A82DC16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Nitin,et.al., HPE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5B6F06F-CFDA-3F43-A7F4-9BFFBD213E76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December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3266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328943" y="780579"/>
            <a:ext cx="8229600" cy="1143000"/>
          </a:xfrm>
          <a:ln/>
        </p:spPr>
        <p:txBody>
          <a:bodyPr lIns="90000" tIns="46800" rIns="90000" bIns="46800"/>
          <a:lstStyle/>
          <a:p>
            <a:r>
              <a:rPr lang="en-US" dirty="0"/>
              <a:t>Introduction: Current Discussions for Next Generation QoS in </a:t>
            </a:r>
            <a:r>
              <a:rPr lang="en-US" dirty="0" err="1"/>
              <a:t>TGbe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163C5-FCA1-8945-A394-9CC576387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8943" y="2190455"/>
            <a:ext cx="8406539" cy="3951288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Efforts for QoS enhancement in </a:t>
            </a:r>
            <a:r>
              <a:rPr lang="en-US" sz="1800" dirty="0" err="1"/>
              <a:t>TGbe</a:t>
            </a:r>
            <a:r>
              <a:rPr lang="en-US" sz="1800" dirty="0"/>
              <a:t> are focused on traffic types that have specific requirements for reliability </a:t>
            </a:r>
            <a:r>
              <a:rPr lang="en-US" sz="1800" dirty="0" err="1"/>
              <a:t>w.r.t.</a:t>
            </a:r>
            <a:r>
              <a:rPr lang="en-US" sz="1800" dirty="0"/>
              <a:t> ultra-low latency, jitter, burstiness, throughput, etc. and have negotiated QoS requirements between the communicating devices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Called as </a:t>
            </a:r>
            <a:r>
              <a:rPr lang="en-US" sz="1600" i="1" dirty="0">
                <a:solidFill>
                  <a:schemeClr val="accent1"/>
                </a:solidFill>
              </a:rPr>
              <a:t>high-priority (HP)</a:t>
            </a:r>
            <a:r>
              <a:rPr lang="en-US" sz="1600" i="1" dirty="0"/>
              <a:t> </a:t>
            </a:r>
            <a:r>
              <a:rPr lang="en-US" sz="1600" dirty="0"/>
              <a:t>traffic in this document</a:t>
            </a:r>
            <a:endParaRPr lang="en-US" sz="1600" dirty="0">
              <a:highlight>
                <a:srgbClr val="FFFF00"/>
              </a:highlight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Traffic related to new </a:t>
            </a:r>
            <a:r>
              <a:rPr lang="en-US" sz="1800" i="1" dirty="0">
                <a:solidFill>
                  <a:schemeClr val="accent1"/>
                </a:solidFill>
              </a:rPr>
              <a:t>latency-sensitive</a:t>
            </a:r>
            <a:r>
              <a:rPr lang="en-US" sz="1800" dirty="0"/>
              <a:t> applications like AR/VR, gaming, industrial automation, robotics, connected home, etc. are expected to have varying degrees of these QoS requirements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December 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Nitin,et.al., HPE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8DC72EFA-1DF8-481C-8B66-C8A1D5DAFDEA}" type="slidenum">
              <a:rPr lang="en-GB"/>
              <a:pPr/>
              <a:t>2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328943" y="780579"/>
            <a:ext cx="8229600" cy="1143000"/>
          </a:xfrm>
          <a:ln/>
        </p:spPr>
        <p:txBody>
          <a:bodyPr lIns="90000" tIns="46800" rIns="90000" bIns="46800"/>
          <a:lstStyle/>
          <a:p>
            <a:r>
              <a:rPr lang="en-US" dirty="0"/>
              <a:t>Introduction: Current Discussions for Next Generation QoS in </a:t>
            </a:r>
            <a:r>
              <a:rPr lang="en-US" dirty="0" err="1"/>
              <a:t>TGbe</a:t>
            </a:r>
            <a:r>
              <a:rPr lang="en-US" dirty="0"/>
              <a:t> (contd.)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December 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Nitin,et.al., HPE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8DC72EFA-1DF8-481C-8B66-C8A1D5DAFDEA}" type="slidenum">
              <a:rPr lang="en-GB"/>
              <a:pPr/>
              <a:t>3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8E2EE19-539A-234E-9A1B-2EC9E20E6E2F}"/>
              </a:ext>
            </a:extLst>
          </p:cNvPr>
          <p:cNvSpPr txBox="1">
            <a:spLocks/>
          </p:cNvSpPr>
          <p:nvPr/>
        </p:nvSpPr>
        <p:spPr>
          <a:xfrm>
            <a:off x="228600" y="1826594"/>
            <a:ext cx="8406539" cy="3951288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kern="0" dirty="0"/>
              <a:t>Current proposals before </a:t>
            </a:r>
            <a:r>
              <a:rPr lang="en-US" sz="1800" kern="0" dirty="0" err="1"/>
              <a:t>TGbe</a:t>
            </a:r>
            <a:r>
              <a:rPr lang="en-US" sz="1800" kern="0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kern="0" dirty="0"/>
              <a:t>Doc 1350/r0 introduces the idea of </a:t>
            </a:r>
            <a:r>
              <a:rPr lang="en-US" sz="1600" i="1" kern="0" dirty="0">
                <a:solidFill>
                  <a:schemeClr val="accent1"/>
                </a:solidFill>
              </a:rPr>
              <a:t>protected periods </a:t>
            </a:r>
            <a:r>
              <a:rPr lang="en-US" sz="1600" kern="0" dirty="0"/>
              <a:t>for latency-sensitive reliable services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kern="0" dirty="0"/>
              <a:t>Doc 1046/r8 proposes establishing </a:t>
            </a:r>
            <a:r>
              <a:rPr lang="en-US" sz="1600" i="1" kern="0" dirty="0">
                <a:solidFill>
                  <a:schemeClr val="accent1"/>
                </a:solidFill>
              </a:rPr>
              <a:t>Restricted Service Periods</a:t>
            </a:r>
            <a:r>
              <a:rPr lang="en-US" sz="1600" kern="0" dirty="0"/>
              <a:t> for both AP-STA and P2P links and provide support for using it for certain TID(s)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kern="0" dirty="0"/>
              <a:t>Other discussions can be largely categorized under: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kern="0" dirty="0"/>
              <a:t>Classification/Identification of the new traffic type/s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kern="0" dirty="0"/>
              <a:t>QoS negotiation for the traffic with peer node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kern="0" dirty="0"/>
              <a:t>Scheduling traffic using new traffic identifiers or access categories</a:t>
            </a:r>
          </a:p>
        </p:txBody>
      </p:sp>
    </p:spTree>
    <p:extLst>
      <p:ext uri="{BB962C8B-B14F-4D97-AF65-F5344CB8AC3E}">
        <p14:creationId xmlns:p14="http://schemas.microsoft.com/office/powerpoint/2010/main" val="19002676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DCB2E-CD24-7D44-AFFC-2FE7E7660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1B61C-A52B-C344-AC04-6BACEBC9A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589" y="1534797"/>
            <a:ext cx="5514268" cy="41132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The QoS negotiation and scheduling proposals focus on EHT-only deployments (BSS), while leaving coordination with (and protection from) legacy stations out of the scope of discussion.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9882188" algn="l"/>
              </a:tabLst>
            </a:pPr>
            <a:r>
              <a:rPr lang="en-US" sz="1800" dirty="0"/>
              <a:t>This would have adverse effects in real-life. For example:</a:t>
            </a:r>
          </a:p>
          <a:p>
            <a:pPr marL="685800" lvl="1">
              <a:buFont typeface="Arial" panose="020B0604020202020204" pitchFamily="34" charset="0"/>
              <a:buChar char="•"/>
              <a:tabLst>
                <a:tab pos="9882188" algn="l"/>
              </a:tabLst>
            </a:pPr>
            <a:r>
              <a:rPr lang="en-US" sz="1600" dirty="0"/>
              <a:t>An EHT deployment that negotiates a protected period for HP traffic (e.g. using Restricted Service Period) may still be adversely affected by non-HP traffic from legacy devices.</a:t>
            </a:r>
          </a:p>
          <a:p>
            <a:pPr marL="685800" lvl="1">
              <a:buFont typeface="Arial" panose="020B0604020202020204" pitchFamily="34" charset="0"/>
              <a:buChar char="•"/>
              <a:tabLst>
                <a:tab pos="9882188" algn="l"/>
              </a:tabLst>
            </a:pPr>
            <a:r>
              <a:rPr lang="en-US" sz="1600" dirty="0"/>
              <a:t>An EHT deployment with MLD AP and MLD STA devices can pool the HP traffic on a separate link (e.g.: using TID-to-link mapping). However, legacy devices may connect on the link for HP traffic and may interfere and reduce the QoS benefits.</a:t>
            </a:r>
          </a:p>
          <a:p>
            <a:pPr marL="685800" lvl="1">
              <a:buFont typeface="Arial" panose="020B0604020202020204" pitchFamily="34" charset="0"/>
              <a:buChar char="•"/>
              <a:tabLst>
                <a:tab pos="9882188" algn="l"/>
              </a:tabLst>
            </a:pPr>
            <a:r>
              <a:rPr lang="en-US" sz="1600" dirty="0"/>
              <a:t>Legacy devices may not honor these mechanisms and may transmit at any time.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DA1AE-25EC-1046-99B5-8509A22706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16428-E1CE-A646-8768-533D5515107E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Nitin,et.al., HPE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AA5076A-6AA2-574E-A2EA-7635CD83BBA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December 2020</a:t>
            </a:r>
            <a:endParaRPr lang="en-GB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62E3B67-99BB-2F4D-90DF-31520854DC62}"/>
              </a:ext>
            </a:extLst>
          </p:cNvPr>
          <p:cNvGrpSpPr/>
          <p:nvPr/>
        </p:nvGrpSpPr>
        <p:grpSpPr>
          <a:xfrm>
            <a:off x="5555688" y="1534797"/>
            <a:ext cx="3334980" cy="4937493"/>
            <a:chOff x="7491951" y="838200"/>
            <a:chExt cx="3334980" cy="493749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F79193F-F9A1-1743-96C5-07FE664C3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0362" y="4714903"/>
              <a:ext cx="553606" cy="55360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3895AB-AD1C-F648-8FEB-61D8E61BA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1603" y="893175"/>
              <a:ext cx="768807" cy="76880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2D4F2B6-84B3-9249-994E-0226BC5E7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15114" y="2011262"/>
              <a:ext cx="447658" cy="479984"/>
            </a:xfrm>
            <a:prstGeom prst="rect">
              <a:avLst/>
            </a:prstGeom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E7E5F1E-E0BE-2145-88C4-F639A270EDCE}"/>
                </a:ext>
              </a:extLst>
            </p:cNvPr>
            <p:cNvCxnSpPr>
              <a:cxnSpLocks/>
              <a:stCxn id="47" idx="2"/>
            </p:cNvCxnSpPr>
            <p:nvPr/>
          </p:nvCxnSpPr>
          <p:spPr>
            <a:xfrm>
              <a:off x="8334532" y="3702903"/>
              <a:ext cx="808072" cy="1017344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B983079-F824-3F42-AD79-F218CFCB016F}"/>
                </a:ext>
              </a:extLst>
            </p:cNvPr>
            <p:cNvCxnSpPr>
              <a:cxnSpLocks/>
            </p:cNvCxnSpPr>
            <p:nvPr/>
          </p:nvCxnSpPr>
          <p:spPr>
            <a:xfrm>
              <a:off x="8590513" y="3426285"/>
              <a:ext cx="1259457" cy="224287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4D74EA1-F7DD-AD44-9573-A45D302297EB}"/>
                </a:ext>
              </a:extLst>
            </p:cNvPr>
            <p:cNvCxnSpPr>
              <a:cxnSpLocks/>
              <a:stCxn id="46" idx="0"/>
            </p:cNvCxnSpPr>
            <p:nvPr/>
          </p:nvCxnSpPr>
          <p:spPr>
            <a:xfrm flipV="1">
              <a:off x="8291412" y="1811402"/>
              <a:ext cx="670909" cy="1137896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04DC705-D9B0-B64A-9CCB-43F7BB9049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58071" y="2494632"/>
              <a:ext cx="1291899" cy="583326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999C848-1AD4-7349-9575-F4A7A89223E8}"/>
                </a:ext>
              </a:extLst>
            </p:cNvPr>
            <p:cNvSpPr txBox="1"/>
            <p:nvPr/>
          </p:nvSpPr>
          <p:spPr>
            <a:xfrm>
              <a:off x="10081848" y="3971622"/>
              <a:ext cx="544531" cy="1900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EHT STA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EA7F613-410B-3D4C-86CC-8B8E32A759BF}"/>
                </a:ext>
              </a:extLst>
            </p:cNvPr>
            <p:cNvSpPr txBox="1"/>
            <p:nvPr/>
          </p:nvSpPr>
          <p:spPr>
            <a:xfrm>
              <a:off x="10007095" y="2571813"/>
              <a:ext cx="544531" cy="1900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EHT STA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C5B9F4C-F7E1-CE42-9805-4412841618DE}"/>
                </a:ext>
              </a:extLst>
            </p:cNvPr>
            <p:cNvSpPr txBox="1"/>
            <p:nvPr/>
          </p:nvSpPr>
          <p:spPr>
            <a:xfrm>
              <a:off x="8813630" y="1480429"/>
              <a:ext cx="966172" cy="3595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Non-EHT STA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AFD281B-B2BE-164A-B22A-DEE994F68AFB}"/>
                </a:ext>
              </a:extLst>
            </p:cNvPr>
            <p:cNvSpPr txBox="1"/>
            <p:nvPr/>
          </p:nvSpPr>
          <p:spPr>
            <a:xfrm>
              <a:off x="8733428" y="5203485"/>
              <a:ext cx="1291472" cy="5722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Non-EHT STA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79EF60A-58FE-1040-B6CB-6CBC1B38EFE2}"/>
                </a:ext>
              </a:extLst>
            </p:cNvPr>
            <p:cNvSpPr/>
            <p:nvPr/>
          </p:nvSpPr>
          <p:spPr>
            <a:xfrm>
              <a:off x="7848600" y="838200"/>
              <a:ext cx="2978331" cy="4865159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US" sz="2400" b="1" dirty="0">
                <a:solidFill>
                  <a:schemeClr val="tx1"/>
                </a:solidFill>
              </a:endParaRPr>
            </a:p>
          </p:txBody>
        </p:sp>
        <p:pic>
          <p:nvPicPr>
            <p:cNvPr id="43" name="Picture 2" descr=":man-shrugging:">
              <a:extLst>
                <a:ext uri="{FF2B5EF4-FFF2-40B4-BE49-F238E27FC236}">
                  <a16:creationId xmlns:a16="http://schemas.microsoft.com/office/drawing/2014/main" id="{F5DA3624-CF15-9247-87C7-D9CD1A63B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2956" y="3962824"/>
              <a:ext cx="329096" cy="329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:woman-shrugging:">
              <a:extLst>
                <a:ext uri="{FF2B5EF4-FFF2-40B4-BE49-F238E27FC236}">
                  <a16:creationId xmlns:a16="http://schemas.microsoft.com/office/drawing/2014/main" id="{78414ED1-BAE1-F140-B897-AEFA7D915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6074" y="1982405"/>
              <a:ext cx="357671" cy="357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:exploding_head:">
              <a:extLst>
                <a:ext uri="{FF2B5EF4-FFF2-40B4-BE49-F238E27FC236}">
                  <a16:creationId xmlns:a16="http://schemas.microsoft.com/office/drawing/2014/main" id="{CF2DEF12-5E48-D644-A6C1-D11F309F6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3853" y="2412482"/>
              <a:ext cx="353115" cy="353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C949FD4-1391-1F45-8493-4A55F4EEA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8874" y="2949298"/>
              <a:ext cx="585076" cy="585071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2B1B06E-090F-4B47-9AB7-B5A56247F121}"/>
                </a:ext>
              </a:extLst>
            </p:cNvPr>
            <p:cNvSpPr txBox="1"/>
            <p:nvPr/>
          </p:nvSpPr>
          <p:spPr>
            <a:xfrm>
              <a:off x="8062266" y="3512830"/>
              <a:ext cx="544531" cy="1900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EHT AP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7922239-DAFE-1B4A-8380-D120DC214226}"/>
                </a:ext>
              </a:extLst>
            </p:cNvPr>
            <p:cNvSpPr/>
            <p:nvPr/>
          </p:nvSpPr>
          <p:spPr>
            <a:xfrm>
              <a:off x="8197460" y="3156542"/>
              <a:ext cx="189960" cy="189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9" name="Picture 2" descr=":exploding_head:">
              <a:extLst>
                <a:ext uri="{FF2B5EF4-FFF2-40B4-BE49-F238E27FC236}">
                  <a16:creationId xmlns:a16="http://schemas.microsoft.com/office/drawing/2014/main" id="{4F200800-E855-EF46-8DA4-ACCDA7885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758" y="3134227"/>
              <a:ext cx="353115" cy="353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E1947AF-EBAE-6C46-80B0-7AA0BB211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9799" y="3469417"/>
              <a:ext cx="632067" cy="41406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954EF8F-F586-E641-9188-164BC95F0967}"/>
                </a:ext>
              </a:extLst>
            </p:cNvPr>
            <p:cNvSpPr txBox="1"/>
            <p:nvPr/>
          </p:nvSpPr>
          <p:spPr>
            <a:xfrm>
              <a:off x="7778161" y="4786366"/>
              <a:ext cx="544531" cy="1900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BSS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74D448B-9922-1546-AEE7-6ED7EE5FE945}"/>
                </a:ext>
              </a:extLst>
            </p:cNvPr>
            <p:cNvSpPr/>
            <p:nvPr/>
          </p:nvSpPr>
          <p:spPr>
            <a:xfrm>
              <a:off x="7491951" y="4734031"/>
              <a:ext cx="232807" cy="235608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 defTabSz="608860"/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9401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>
          <a:xfrm>
            <a:off x="714348" y="357166"/>
            <a:ext cx="2374889" cy="273050"/>
          </a:xfrm>
        </p:spPr>
        <p:txBody>
          <a:bodyPr/>
          <a:lstStyle/>
          <a:p>
            <a:r>
              <a:rPr lang="en-US"/>
              <a:t>December 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>
          <a:xfrm>
            <a:off x="6143636" y="6475413"/>
            <a:ext cx="2398702" cy="180975"/>
          </a:xfrm>
        </p:spPr>
        <p:txBody>
          <a:bodyPr/>
          <a:lstStyle/>
          <a:p>
            <a:r>
              <a:rPr lang="en-GB"/>
              <a:t>Nitin,et.al., HPE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C83D890-10BB-4905-98E9-EC5FFEC1B9BB}" type="slidenum">
              <a:rPr lang="en-GB"/>
              <a:pPr/>
              <a:t>5</a:t>
            </a:fld>
            <a:endParaRPr lang="en-GB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4213"/>
            <a:ext cx="7772400" cy="1160462"/>
          </a:xfrm>
          <a:ln/>
        </p:spPr>
        <p:txBody>
          <a:bodyPr lIns="90000" tIns="46800" rIns="90000" bIns="46800"/>
          <a:lstStyle/>
          <a:p>
            <a:r>
              <a:rPr lang="en-US" dirty="0"/>
              <a:t>Limitations (continued)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208463"/>
          </a:xfrm>
          <a:ln/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Concerns equally apply to managed and unmanaged OBSS networks.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Without proper protection of the reserved periods, these limitations may poorly impact QoS-sensitive operations.</a:t>
            </a:r>
          </a:p>
          <a:p>
            <a:endParaRPr lang="en-US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B795C-9DC1-984C-9EFD-7CDA393DE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Constraints for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DFE1E-C359-4448-BA65-1B8B4F3BD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Have minimal operational overhead; should be extensible as per the size of each BSS.</a:t>
            </a:r>
          </a:p>
          <a:p>
            <a:pPr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Should be implemented in the MAC layer so that the shared channel is accessible for a given kind of traffic (HP or non-HP) by all the APs.</a:t>
            </a:r>
          </a:p>
          <a:p>
            <a:pPr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Possible extensibility for similar issues for QoS arising due to OBSS devices.</a:t>
            </a:r>
          </a:p>
          <a:p>
            <a:pPr lvl="1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Future-proofing for 11be R2.</a:t>
            </a:r>
          </a:p>
          <a:p>
            <a:pPr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Protection against lower priority traffic (voice, video, and lower ACs) in the BSS would allow HP traffic to be more reliable in reserved periods with temporarily reduced contention.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B1886-325C-8542-987C-A0EC430D05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9BE92-A403-884C-9E51-9344D92FBE54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Nitin,et.al., HPE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0B215CF-85A9-954D-94E0-712BD2184B3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December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8162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0E090-CAEA-754B-9EF9-0ADD02388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Solution: Low Priority Network Allocation Vector (LP-NAV)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0D199-C4C0-BD42-91DF-5E23ACBB3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843303"/>
            <a:ext cx="7770813" cy="4113213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Introduction of a new MAC Control frame – a </a:t>
            </a:r>
            <a:r>
              <a:rPr lang="en-US" sz="1600" i="1" dirty="0">
                <a:solidFill>
                  <a:schemeClr val="accent1"/>
                </a:solidFill>
              </a:rPr>
              <a:t>TBD </a:t>
            </a:r>
            <a:r>
              <a:rPr lang="en-US" sz="1600" dirty="0"/>
              <a:t>frame – that includes a </a:t>
            </a:r>
            <a:r>
              <a:rPr lang="en-US" sz="1600" i="1" dirty="0">
                <a:solidFill>
                  <a:schemeClr val="accent1"/>
                </a:solidFill>
              </a:rPr>
              <a:t>Low Priority Network Allocation Vector (LP-NAV)</a:t>
            </a:r>
            <a:r>
              <a:rPr lang="en-US" sz="1600" i="1" dirty="0"/>
              <a:t> </a:t>
            </a:r>
            <a:r>
              <a:rPr lang="en-US" sz="1600" dirty="0"/>
              <a:t>field.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Reserved period for HP traffic is initiated when AP transmits the TBD frame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The LP-NAV field is to be used by the AP and non-AP stations in the channel for their virtual carrier sense mechanism as follows:</a:t>
            </a:r>
          </a:p>
          <a:p>
            <a:pPr marL="571500" lvl="1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400" i="1" dirty="0">
                <a:solidFill>
                  <a:schemeClr val="accent1"/>
                </a:solidFill>
              </a:rPr>
              <a:t>All EHT stations that have only non-HP traffic to transmit:</a:t>
            </a:r>
          </a:p>
          <a:p>
            <a:pPr marL="635000" lvl="2">
              <a:buFont typeface="Courier New" panose="02070309020205020404" pitchFamily="49" charset="0"/>
              <a:buChar char="o"/>
            </a:pPr>
            <a:r>
              <a:rPr lang="en-US" sz="1200" dirty="0"/>
              <a:t>Defer accessing the channel for the duration reported in the LP-NAV</a:t>
            </a:r>
          </a:p>
          <a:p>
            <a:pPr marL="635000" lvl="2">
              <a:buFont typeface="Courier New" panose="02070309020205020404" pitchFamily="49" charset="0"/>
              <a:buChar char="o"/>
            </a:pPr>
            <a:r>
              <a:rPr lang="en-US" sz="1200" dirty="0"/>
              <a:t>Set the NAV for the non-HP traffic categories (or extend if already set by a prior frame like CTS, etc.)</a:t>
            </a:r>
          </a:p>
          <a:p>
            <a:pPr marL="571500" lvl="1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400" i="1" dirty="0">
                <a:solidFill>
                  <a:schemeClr val="accent1"/>
                </a:solidFill>
              </a:rPr>
              <a:t>All EHT stations that have HP-traffic and may/may not have non-HP traffic:</a:t>
            </a:r>
          </a:p>
          <a:p>
            <a:pPr marL="635000" lvl="2">
              <a:buFont typeface="Courier New" panose="02070309020205020404" pitchFamily="49" charset="0"/>
              <a:buChar char="o"/>
            </a:pPr>
            <a:r>
              <a:rPr lang="en-US" sz="1200" dirty="0"/>
              <a:t>Defer accessing the channel for the duration reported in the LP-NAV </a:t>
            </a:r>
            <a:r>
              <a:rPr lang="en-US" sz="1200" i="1" u="sng" dirty="0"/>
              <a:t>only for the non-HP traffic</a:t>
            </a:r>
          </a:p>
          <a:p>
            <a:pPr marL="635000" lvl="2">
              <a:buFont typeface="Courier New" panose="02070309020205020404" pitchFamily="49" charset="0"/>
              <a:buChar char="o"/>
            </a:pPr>
            <a:r>
              <a:rPr lang="en-US" sz="1200" dirty="0"/>
              <a:t>Continue to access the channel for the HP traffic </a:t>
            </a:r>
          </a:p>
          <a:p>
            <a:pPr marL="635000" lvl="2">
              <a:buFont typeface="Courier New" panose="02070309020205020404" pitchFamily="49" charset="0"/>
              <a:buChar char="o"/>
            </a:pPr>
            <a:r>
              <a:rPr lang="en-US" sz="1200" dirty="0">
                <a:ea typeface="+mj-lt"/>
                <a:cs typeface="+mj-lt"/>
              </a:rPr>
              <a:t>Reset the NAV for the HP traffic categories if a frame (like CTS, etc.) preceded the TBD frame and had set the NAV</a:t>
            </a:r>
          </a:p>
          <a:p>
            <a:pPr marL="5715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400" i="1" dirty="0">
                <a:solidFill>
                  <a:schemeClr val="accent1"/>
                </a:solidFill>
              </a:rPr>
              <a:t>All legacy devices (802.11ax and earlier):</a:t>
            </a:r>
          </a:p>
          <a:p>
            <a:pPr marL="7493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200" dirty="0"/>
              <a:t>Same as (1) in case the TBD frame can be recognized by these devices by the legacy preamble</a:t>
            </a:r>
          </a:p>
          <a:p>
            <a:pPr marL="7493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200" dirty="0"/>
              <a:t>The LP-NAV in the Duration field of TBD frame is same as in general dot11 MAC header and can be interpreted if FCS-check succeeds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0D146-B2C9-D743-9ADF-E76299C527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3440C-3012-4145-A055-B462F388A48B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Nitin,et.al., HPE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D5CDD3-98D2-F147-87CD-FD71816F73FD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December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238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75560-76FE-6747-B5BE-5D6855109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Solution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4B1AF-FC2D-DE41-964B-BAA3D1DC2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58" y="1524000"/>
            <a:ext cx="2666999" cy="4800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An example Operation with the TBD frame in a BSS: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STAs 1, 2, 3 and 4 are associated to AP-1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Only AP-1, STA-1 and STA-3 have HP traffic queued for transmission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All devices are EHT-capable, except STA-4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A4456-7C67-9A48-A443-853953BEF7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0EFD6-C0A3-A34E-B52A-BCF815E22601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Nitin,et.al., HPE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CF194E0-3EBD-4C44-884A-000D1EFCC578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December 2020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594922-7C1B-1D4E-AA68-2D910CD14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401" y="1676401"/>
            <a:ext cx="633625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DC1B-52F2-354A-B154-F791C74F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356" y="360363"/>
            <a:ext cx="8229600" cy="1143000"/>
          </a:xfrm>
        </p:spPr>
        <p:txBody>
          <a:bodyPr/>
          <a:lstStyle/>
          <a:p>
            <a:r>
              <a:rPr lang="en-US" dirty="0"/>
              <a:t>Proposed Solution (continued)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37B0A-B9B3-4845-B1B7-347D1C490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431" y="1183482"/>
            <a:ext cx="8085138" cy="639762"/>
          </a:xfrm>
        </p:spPr>
        <p:txBody>
          <a:bodyPr/>
          <a:lstStyle/>
          <a:p>
            <a:r>
              <a:rPr lang="en-US" dirty="0"/>
              <a:t>Characteristics: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99A934-CE07-C04E-8BB8-E863C1CEC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823244"/>
            <a:ext cx="8305800" cy="430291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Using an unsolicited CTS (e.g.: sent to self) instead of the TBD frame at the start of the protected period may not suffice; the clients may not be able to do unscheduled (EDCA-based) channel access for transmissions since their NAV would be set.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The protection mechanism (using LP-NAV for HP traffic) on the other hand can accompany unscheduled (EDCA-based) as well as scheduled (trigger-based) channel access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Unscheduled (EDCA-based) channel access: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LP-NAV can be simply set for non-HP traffic (using a TBD control frame) while HP-traffic queues continue to access channel as before.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Scheduled (trigger-based) channel access: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TBD control frame can be followed by a trigger frame that triggers MU or SU transmission – if preferred, within SIFS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Mixed channel access: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The LP-NAV can be set such that it covers the duration or scheduled access and then leave some time for unscheduled access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ea typeface="+mj-lt"/>
                <a:cs typeface="+mj-lt"/>
              </a:rPr>
              <a:t>Proposed solution provides real protection at MAC level</a:t>
            </a:r>
            <a:r>
              <a:rPr lang="en-US" sz="1800" dirty="0">
                <a:solidFill>
                  <a:schemeClr val="accent1"/>
                </a:solidFill>
                <a:ea typeface="+mj-lt"/>
                <a:cs typeface="+mj-lt"/>
              </a:rPr>
              <a:t> </a:t>
            </a:r>
            <a:r>
              <a:rPr lang="en-US" sz="1800" dirty="0">
                <a:ea typeface="+mj-lt"/>
                <a:cs typeface="+mj-lt"/>
              </a:rPr>
              <a:t>for the low-latency traffic in the protected periods</a:t>
            </a:r>
          </a:p>
          <a:p>
            <a:endParaRPr lang="en-US" sz="18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AE877C-1F40-CE4C-A351-E7BC0B617C0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December 2020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BB394F-16D4-D240-B5CE-92457C0B7BD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Nitin,et.al., HPE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B2076-4059-714B-8918-DC9F87698E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69B99EC4-A1FB-4C79-B9A5-C1FFD5A90380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668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6F2D85B4-B705-4018-9CF0-E6E4BD03567D}" vid="{6A25E773-D890-44CD-BA7F-9C3E9F9CAE5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</TotalTime>
  <Words>1921</Words>
  <Application>Microsoft Macintosh PowerPoint</Application>
  <PresentationFormat>On-screen Show (4:3)</PresentationFormat>
  <Paragraphs>175</Paragraphs>
  <Slides>16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Courier New</vt:lpstr>
      <vt:lpstr>Times New Roman</vt:lpstr>
      <vt:lpstr>Office Theme</vt:lpstr>
      <vt:lpstr>Microsoft Word 97 - 2004 Document</vt:lpstr>
      <vt:lpstr>Protection of QoS periods</vt:lpstr>
      <vt:lpstr>Introduction: Current Discussions for Next Generation QoS in TGbe </vt:lpstr>
      <vt:lpstr>Introduction: Current Discussions for Next Generation QoS in TGbe (contd.) </vt:lpstr>
      <vt:lpstr>Limitations</vt:lpstr>
      <vt:lpstr>Limitations (continued)</vt:lpstr>
      <vt:lpstr>Constraints for Solution</vt:lpstr>
      <vt:lpstr>Proposed Solution: Low Priority Network Allocation Vector (LP-NAV)</vt:lpstr>
      <vt:lpstr>Proposed Solution (Continued)</vt:lpstr>
      <vt:lpstr>Proposed Solution (continued)</vt:lpstr>
      <vt:lpstr>Proposed Solution (continued)</vt:lpstr>
      <vt:lpstr>Proposed Solution (continued)</vt:lpstr>
      <vt:lpstr>Interference with protected reserved periods</vt:lpstr>
      <vt:lpstr>Extension to OBSS deployments</vt:lpstr>
      <vt:lpstr>Example of OBSS Operation with the TBD Frame</vt:lpstr>
      <vt:lpstr>Benefits of the new TBD frame and LP-NAV duration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Protection of QoS periods</dc:title>
  <dc:subject/>
  <dc:creator>Gaurav Patwardhan</dc:creator>
  <cp:keywords/>
  <dc:description/>
  <cp:lastModifiedBy>Gaurav Patwardhan</cp:lastModifiedBy>
  <cp:revision>23</cp:revision>
  <cp:lastPrinted>1601-01-01T00:00:00Z</cp:lastPrinted>
  <dcterms:created xsi:type="dcterms:W3CDTF">2020-12-03T01:36:01Z</dcterms:created>
  <dcterms:modified xsi:type="dcterms:W3CDTF">2020-12-03T06:10:14Z</dcterms:modified>
  <cp:category/>
</cp:coreProperties>
</file>