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352" r:id="rId3"/>
    <p:sldId id="594" r:id="rId4"/>
    <p:sldId id="595" r:id="rId5"/>
    <p:sldId id="599" r:id="rId6"/>
    <p:sldId id="596" r:id="rId7"/>
    <p:sldId id="597" r:id="rId8"/>
    <p:sldId id="598" r:id="rId9"/>
    <p:sldId id="312" r:id="rId10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3300"/>
    <a:srgbClr val="8BE1FF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31" autoAdjust="0"/>
    <p:restoredTop sz="94660"/>
  </p:normalViewPr>
  <p:slideViewPr>
    <p:cSldViewPr>
      <p:cViewPr varScale="1">
        <p:scale>
          <a:sx n="110" d="100"/>
          <a:sy n="110" d="100"/>
        </p:scale>
        <p:origin x="2112" y="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3444" y="-48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2015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Edward Au (Marvell Semiconductor)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r>
              <a:rPr lang="en-US" altLang="en-US"/>
              <a:t>Page </a:t>
            </a:r>
            <a:fld id="{33E08E1E-6EC7-4C1A-A5A7-331760B4307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358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10035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62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802.11-15/0496r5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2015</a:t>
            </a:r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Edward Au (Marvell Semiconductor)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r>
              <a:rPr lang="en-US" altLang="en-US"/>
              <a:t>Page </a:t>
            </a:r>
            <a:fld id="{A4C469B6-0354-4D64-BCEB-6541BE9EF06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682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doc.: IEEE 802.11-15/0496r1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/>
              <a:t>May 2015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/>
              <a:t>Edward Au (Marvell Semiconductor)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Page </a:t>
            </a:r>
            <a:fld id="{25A8AF81-4441-4602-A932-2E89D75D88E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72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92B35B7-A9DF-4AE0-90F3-BD9FCD6361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75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4A696A0-C84D-41CA-B897-D54EDAEB7A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47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0FF88134-36A3-492E-B6B5-2F4703E767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2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EA943724-5DA9-4183-9894-2B800CB492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19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68E78D52-B4C3-4C54-8879-630EF7253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92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D311B223-DD3A-4F48-9311-03A92196BF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5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BAA79A68-64D1-4CCC-816B-FF3FB7B89A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CF617D86-5CEF-4A7A-8BBC-1BE5E3A273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331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5C5EEBB6-A40D-4F9D-A461-8A01C53D58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140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</a:t>
            </a:r>
            <a:fld id="{A8312614-8984-45B0-BDA0-077279777C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55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475413"/>
            <a:ext cx="2752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ko-KR" dirty="0"/>
              <a:t>Lei Huang (Panasonic)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r>
              <a:rPr lang="en-US" altLang="en-US"/>
              <a:t>Slide </a:t>
            </a:r>
            <a:fld id="{6F1F6262-6948-42CD-BF7B-D2CB9D8BADE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7881118" y="332601"/>
            <a:ext cx="5770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 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059769" y="332601"/>
            <a:ext cx="33984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/>
            <a:r>
              <a:rPr lang="en-US" altLang="en-US" sz="1800" b="1" dirty="0"/>
              <a:t>doc.: IEEE 802.11-20/1927r0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660875" y="304800"/>
            <a:ext cx="33015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lvl="4" indent="0" algn="l"/>
            <a:r>
              <a:rPr lang="en-US" altLang="en-US" sz="1800" b="1" dirty="0"/>
              <a:t>December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5" r:id="rId1"/>
    <p:sldLayoutId id="2147486136" r:id="rId2"/>
    <p:sldLayoutId id="2147486137" r:id="rId3"/>
    <p:sldLayoutId id="2147486138" r:id="rId4"/>
    <p:sldLayoutId id="2147486139" r:id="rId5"/>
    <p:sldLayoutId id="2147486140" r:id="rId6"/>
    <p:sldLayoutId id="2147486141" r:id="rId7"/>
    <p:sldLayoutId id="2147486143" r:id="rId8"/>
    <p:sldLayoutId id="2147486144" r:id="rId9"/>
    <p:sldLayoutId id="2147486145" r:id="rId10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53ABCD13-380B-4CB5-B9B1-96CEC68A8A42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dirty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Clean UL BW Signaling in Enhanced Trigger Frame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951038"/>
            <a:ext cx="7772400" cy="381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Date:</a:t>
            </a:r>
            <a:r>
              <a:rPr lang="en-US" altLang="en-US" sz="2000" b="0" dirty="0">
                <a:cs typeface="Arial" panose="020B0604020202020204" pitchFamily="34" charset="0"/>
              </a:rPr>
              <a:t> 2020-12-4</a:t>
            </a:r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685800" y="2352358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 Authors:</a:t>
            </a:r>
            <a:endParaRPr lang="en-US" altLang="en-US" sz="2000" b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(OPPO)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D35453E-01D6-416A-8BCF-BCABF95104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597595"/>
              </p:ext>
            </p:extLst>
          </p:nvPr>
        </p:nvGraphicFramePr>
        <p:xfrm>
          <a:off x="685800" y="2880360"/>
          <a:ext cx="7858124" cy="11887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3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3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0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02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8336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Lei Huang</a:t>
                      </a:r>
                      <a:endParaRPr lang="ko-KR" sz="18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OPPO</a:t>
                      </a: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 </a:t>
                      </a: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huang.lei1@oppo.com</a:t>
                      </a: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3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Chaoming Luo</a:t>
                      </a:r>
                      <a:endParaRPr lang="ko-KR" sz="18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altLang="ko-KR" sz="1800" b="0" dirty="0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OPPO</a:t>
                      </a: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8739852"/>
                  </a:ext>
                </a:extLst>
              </a:tr>
              <a:tr h="14833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SG" altLang="ko-KR" sz="1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Aiguo Yan</a:t>
                      </a:r>
                      <a:endParaRPr lang="ko-KR" sz="1800" b="0" kern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SG" altLang="ko-KR" sz="1800" b="0" dirty="0" err="1"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</a:rPr>
                        <a:t>Zeku</a:t>
                      </a: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ko-KR" sz="18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ko-KR" sz="1800" b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ko-KR" sz="1800" b="0" dirty="0"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249637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5DFE2-50E9-4044-B63C-9A22E618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en-SG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93D37-6C3C-4BE1-ACF9-613AA6EB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Lei Huang (</a:t>
            </a:r>
            <a:r>
              <a:rPr lang="en-US" altLang="zh-CN" dirty="0"/>
              <a:t>OPPO</a:t>
            </a:r>
            <a:r>
              <a:rPr lang="en-US" altLang="ko-KR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3E05-3740-4303-B63E-DC5596F0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9BFF594-85D9-4275-BF86-3D339BBE6049}"/>
              </a:ext>
            </a:extLst>
          </p:cNvPr>
          <p:cNvSpPr txBox="1">
            <a:spLocks/>
          </p:cNvSpPr>
          <p:nvPr/>
        </p:nvSpPr>
        <p:spPr>
          <a:xfrm>
            <a:off x="609600" y="1630362"/>
            <a:ext cx="7848600" cy="385603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altLang="zh-CN" sz="2000" b="0" kern="0" dirty="0">
                <a:cs typeface="Arial" panose="020B0604020202020204" pitchFamily="34" charset="0"/>
              </a:rPr>
              <a:t>A</a:t>
            </a:r>
            <a:r>
              <a:rPr lang="en-US" sz="2000" b="0" kern="0" dirty="0">
                <a:cs typeface="Arial" panose="020B0604020202020204" pitchFamily="34" charset="0"/>
              </a:rPr>
              <a:t>n enhanced Trigger frame can be used to solicit the following TB PPDU transmissions: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kern="0" dirty="0">
                <a:cs typeface="Arial" panose="020B0604020202020204" pitchFamily="34" charset="0"/>
              </a:rPr>
              <a:t>HE TB PPDU transmission from HE STAs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kern="0" dirty="0">
                <a:cs typeface="Arial" panose="020B0604020202020204" pitchFamily="34" charset="0"/>
              </a:rPr>
              <a:t>EHT TB PPDU transmission from EHT STAs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kern="0" dirty="0">
                <a:cs typeface="Arial" panose="020B0604020202020204" pitchFamily="34" charset="0"/>
              </a:rPr>
              <a:t>TB A-PPDU transmission from both HE STAs and EHT STAs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000" b="0" kern="0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0" kern="0" dirty="0">
                <a:cs typeface="Arial" panose="020B0604020202020204" pitchFamily="34" charset="0"/>
              </a:rPr>
              <a:t>Several contributions [1-3] have addressed the design of enhanced Trigger frame, including UL BW signaling.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000" b="0" kern="0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0" kern="0" dirty="0">
                <a:cs typeface="Arial" panose="020B0604020202020204" pitchFamily="34" charset="0"/>
              </a:rPr>
              <a:t>This contribution further discusses UL BW signaling in enhanced Trigger frame. </a:t>
            </a:r>
          </a:p>
        </p:txBody>
      </p:sp>
    </p:spTree>
    <p:extLst>
      <p:ext uri="{BB962C8B-B14F-4D97-AF65-F5344CB8AC3E}">
        <p14:creationId xmlns:p14="http://schemas.microsoft.com/office/powerpoint/2010/main" val="331046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5DFE2-50E9-4044-B63C-9A22E618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399" cy="914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Overview of Existing UL BW Signaling Options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93D37-6C3C-4BE1-ACF9-613AA6EB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Lei Huang (</a:t>
            </a:r>
            <a:r>
              <a:rPr lang="en-US" altLang="zh-CN" dirty="0"/>
              <a:t>OPPO</a:t>
            </a:r>
            <a:r>
              <a:rPr lang="en-US" altLang="ko-KR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3E05-3740-4303-B63E-DC5596F0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7E9E8E-B323-4A39-B126-5E391E9E9445}"/>
              </a:ext>
            </a:extLst>
          </p:cNvPr>
          <p:cNvSpPr txBox="1"/>
          <p:nvPr/>
        </p:nvSpPr>
        <p:spPr>
          <a:xfrm>
            <a:off x="304800" y="1776266"/>
            <a:ext cx="84582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SG" sz="2000" dirty="0"/>
              <a:t> Besides 2-bit UL BW subfield, an additional subfield is required for UL BW signalling </a:t>
            </a:r>
            <a:r>
              <a:rPr lang="en-US" altLang="zh-CN" sz="2000" dirty="0"/>
              <a:t>in enhanced Trigger frame</a:t>
            </a:r>
            <a:r>
              <a:rPr lang="en-SG" sz="2000" dirty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800" b="1" u="sng" dirty="0"/>
              <a:t>Option 1</a:t>
            </a:r>
            <a:r>
              <a:rPr lang="en-SG" sz="1800" dirty="0"/>
              <a:t>: 1-bit</a:t>
            </a:r>
            <a:r>
              <a:rPr lang="en-SG" sz="1800" b="1" dirty="0"/>
              <a:t> UL BW Extension</a:t>
            </a:r>
            <a:r>
              <a:rPr lang="en-SG" sz="1800" dirty="0"/>
              <a:t> subfield [1] or </a:t>
            </a:r>
            <a:r>
              <a:rPr lang="en-SG" sz="1800" b="1" dirty="0"/>
              <a:t>Wide UL BW </a:t>
            </a:r>
            <a:r>
              <a:rPr lang="en-US" altLang="zh-CN" sz="1800" b="1" dirty="0"/>
              <a:t>Indication</a:t>
            </a:r>
            <a:r>
              <a:rPr lang="en-SG" sz="1800" dirty="0"/>
              <a:t> subfield [2]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Pros: </a:t>
            </a:r>
            <a:r>
              <a:rPr lang="en-US" sz="1600" dirty="0"/>
              <a:t>only a single signaling bit is required.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Cons</a:t>
            </a:r>
            <a:r>
              <a:rPr lang="en-US" sz="1600" dirty="0"/>
              <a:t>: not able to signal the exact BW of EHT TB PPDU in TB A-PPDU when EHT TB PPDU have different BW from HE TB PPDU.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SG" sz="18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800" dirty="0"/>
              <a:t> </a:t>
            </a:r>
            <a:r>
              <a:rPr lang="en-SG" sz="1800" b="1" u="sng" dirty="0"/>
              <a:t>Option 2</a:t>
            </a:r>
            <a:r>
              <a:rPr lang="en-SG" sz="1800" dirty="0"/>
              <a:t>: 3-bit</a:t>
            </a:r>
            <a:r>
              <a:rPr lang="en-SG" sz="1800" b="1" dirty="0"/>
              <a:t> EHT UL BW </a:t>
            </a:r>
            <a:r>
              <a:rPr lang="en-SG" sz="1800" dirty="0"/>
              <a:t>subfield [2][3]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SG" sz="1600" b="1" dirty="0"/>
              <a:t>Pros</a:t>
            </a:r>
            <a:r>
              <a:rPr lang="en-SG" sz="1600" dirty="0"/>
              <a:t>: </a:t>
            </a:r>
            <a:r>
              <a:rPr lang="en-US" sz="1600" dirty="0"/>
              <a:t>able to signal the exact BW of EHT TB PPDU in TB A-PPDU even when EHT TB PPDU have different BW from HE TB PPDU.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Cons</a:t>
            </a:r>
            <a:r>
              <a:rPr lang="en-US" sz="1600" dirty="0"/>
              <a:t>: two more signaling bits are required compared to Option 1.</a:t>
            </a:r>
            <a:endParaRPr lang="en-US" sz="1600" b="1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SG" sz="18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800" dirty="0"/>
              <a:t> </a:t>
            </a:r>
            <a:r>
              <a:rPr lang="en-SG" sz="1800" b="1" u="sng" dirty="0"/>
              <a:t>Option 3</a:t>
            </a:r>
            <a:r>
              <a:rPr lang="en-SG" sz="1800" dirty="0"/>
              <a:t>: 2-bit</a:t>
            </a:r>
            <a:r>
              <a:rPr lang="en-SG" sz="1800" b="1" dirty="0"/>
              <a:t> BW Extension </a:t>
            </a:r>
            <a:r>
              <a:rPr lang="en-SG" sz="1800" dirty="0"/>
              <a:t>subfield [3]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SG" sz="1600" b="1" dirty="0"/>
              <a:t>Pros</a:t>
            </a:r>
            <a:r>
              <a:rPr lang="en-SG" sz="1600" dirty="0"/>
              <a:t>: </a:t>
            </a:r>
            <a:r>
              <a:rPr lang="en-US" sz="1600" dirty="0"/>
              <a:t>able to signal the exact BW of EHT TB PPDU in TB A-PPDU even when EHT TB PPDU have different BW from HE TB PPDU.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Cons</a:t>
            </a:r>
            <a:r>
              <a:rPr lang="en-US" sz="1600" dirty="0"/>
              <a:t>: a bit complicated and not </a:t>
            </a:r>
            <a:r>
              <a:rPr lang="en-US" altLang="zh-CN" sz="1600" dirty="0"/>
              <a:t>easy to be parsed</a:t>
            </a:r>
            <a:r>
              <a:rPr lang="en-SG" altLang="zh-CN" sz="1600" dirty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5097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5DFE2-50E9-4044-B63C-9A22E618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399" cy="6096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Proposed UL BW Signaling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93D37-6C3C-4BE1-ACF9-613AA6EB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Lei Huang (</a:t>
            </a:r>
            <a:r>
              <a:rPr lang="en-US" altLang="zh-CN" dirty="0"/>
              <a:t>OPPO</a:t>
            </a:r>
            <a:r>
              <a:rPr lang="en-US" altLang="ko-KR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3E05-3740-4303-B63E-DC5596F0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7E9E8E-B323-4A39-B126-5E391E9E9445}"/>
              </a:ext>
            </a:extLst>
          </p:cNvPr>
          <p:cNvSpPr txBox="1"/>
          <p:nvPr/>
        </p:nvSpPr>
        <p:spPr>
          <a:xfrm>
            <a:off x="348343" y="1346383"/>
            <a:ext cx="830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indent="-287338">
              <a:buFont typeface="Wingdings" panose="05000000000000000000" pitchFamily="2" charset="2"/>
              <a:buChar char="q"/>
            </a:pPr>
            <a:r>
              <a:rPr lang="en-SG" sz="1600" dirty="0"/>
              <a:t> </a:t>
            </a:r>
            <a:r>
              <a:rPr lang="en-SG" sz="1600" dirty="0">
                <a:latin typeface="+mn-lt"/>
              </a:rPr>
              <a:t>We propose an alternative to Option 3 using the </a:t>
            </a:r>
            <a:r>
              <a:rPr lang="en-US" altLang="zh-CN" sz="1600" dirty="0">
                <a:latin typeface="+mn-lt"/>
              </a:rPr>
              <a:t>2</a:t>
            </a:r>
            <a:r>
              <a:rPr lang="en-SG" sz="1600" dirty="0">
                <a:latin typeface="+mn-lt"/>
              </a:rPr>
              <a:t>-bit </a:t>
            </a:r>
            <a:r>
              <a:rPr lang="en-US" altLang="zh-CN" sz="1600" b="1" dirty="0">
                <a:latin typeface="+mn-lt"/>
              </a:rPr>
              <a:t>Delta </a:t>
            </a:r>
            <a:r>
              <a:rPr lang="en-SG" sz="1600" b="1" dirty="0">
                <a:latin typeface="+mn-lt"/>
              </a:rPr>
              <a:t>UL BW </a:t>
            </a:r>
            <a:r>
              <a:rPr lang="en-SG" sz="1600" dirty="0">
                <a:latin typeface="+mn-lt"/>
              </a:rPr>
              <a:t>subfield</a:t>
            </a:r>
          </a:p>
          <a:p>
            <a:pPr marL="744538" lvl="1" indent="-287338">
              <a:buFont typeface="Wingdings" panose="05000000000000000000" pitchFamily="2" charset="2"/>
              <a:buChar char="§"/>
            </a:pPr>
            <a:r>
              <a:rPr lang="en-SG" sz="1600" dirty="0">
                <a:latin typeface="+mn-lt"/>
              </a:rPr>
              <a:t>Given UL BW subfield value = n and the Delta UL BW subfield value = m.</a:t>
            </a:r>
          </a:p>
          <a:p>
            <a:pPr marL="744538" lvl="1" indent="-287338">
              <a:buFont typeface="Wingdings" panose="05000000000000000000" pitchFamily="2" charset="2"/>
              <a:buChar char="§"/>
            </a:pPr>
            <a:r>
              <a:rPr lang="en-SG" sz="1600" dirty="0">
                <a:latin typeface="+mn-lt"/>
              </a:rPr>
              <a:t>For valid combinations of n and m, </a:t>
            </a:r>
          </a:p>
          <a:p>
            <a:pPr marL="1201738" lvl="2" indent="-287338">
              <a:buFont typeface="Arial" panose="020B0604020202020204" pitchFamily="34" charset="0"/>
              <a:buChar char="•"/>
            </a:pPr>
            <a:r>
              <a:rPr lang="en-SG" sz="1600" dirty="0">
                <a:latin typeface="+mn-lt"/>
              </a:rPr>
              <a:t>when m =0, 1 or 2, BW index for EHT TB PPDU = </a:t>
            </a:r>
            <a:r>
              <a:rPr lang="en-SG" sz="1600" dirty="0" err="1">
                <a:latin typeface="+mn-lt"/>
              </a:rPr>
              <a:t>n+m</a:t>
            </a:r>
            <a:endParaRPr lang="en-SG" sz="1600" dirty="0">
              <a:latin typeface="+mn-lt"/>
            </a:endParaRPr>
          </a:p>
          <a:p>
            <a:pPr marL="1201738" lvl="2" indent="-287338">
              <a:buFont typeface="Arial" panose="020B0604020202020204" pitchFamily="34" charset="0"/>
              <a:buChar char="•"/>
            </a:pPr>
            <a:r>
              <a:rPr lang="en-SG" sz="1600" dirty="0">
                <a:latin typeface="+mn-lt"/>
              </a:rPr>
              <a:t>when m =3, BW index for EHT TB PPDU = n-1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C35ED9-F816-48D5-A925-A49D6D6D73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760972"/>
              </p:ext>
            </p:extLst>
          </p:nvPr>
        </p:nvGraphicFramePr>
        <p:xfrm>
          <a:off x="175803" y="3201322"/>
          <a:ext cx="8868593" cy="2632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9598">
                  <a:extLst>
                    <a:ext uri="{9D8B030D-6E8A-4147-A177-3AD203B41FA5}">
                      <a16:colId xmlns:a16="http://schemas.microsoft.com/office/drawing/2014/main" val="1099567434"/>
                    </a:ext>
                  </a:extLst>
                </a:gridCol>
                <a:gridCol w="1260592">
                  <a:extLst>
                    <a:ext uri="{9D8B030D-6E8A-4147-A177-3AD203B41FA5}">
                      <a16:colId xmlns:a16="http://schemas.microsoft.com/office/drawing/2014/main" val="633653947"/>
                    </a:ext>
                  </a:extLst>
                </a:gridCol>
                <a:gridCol w="1287377">
                  <a:extLst>
                    <a:ext uri="{9D8B030D-6E8A-4147-A177-3AD203B41FA5}">
                      <a16:colId xmlns:a16="http://schemas.microsoft.com/office/drawing/2014/main" val="953552439"/>
                    </a:ext>
                  </a:extLst>
                </a:gridCol>
                <a:gridCol w="1173834">
                  <a:extLst>
                    <a:ext uri="{9D8B030D-6E8A-4147-A177-3AD203B41FA5}">
                      <a16:colId xmlns:a16="http://schemas.microsoft.com/office/drawing/2014/main" val="3859719001"/>
                    </a:ext>
                  </a:extLst>
                </a:gridCol>
                <a:gridCol w="1403596">
                  <a:extLst>
                    <a:ext uri="{9D8B030D-6E8A-4147-A177-3AD203B41FA5}">
                      <a16:colId xmlns:a16="http://schemas.microsoft.com/office/drawing/2014/main" val="3924950348"/>
                    </a:ext>
                  </a:extLst>
                </a:gridCol>
                <a:gridCol w="2643596">
                  <a:extLst>
                    <a:ext uri="{9D8B030D-6E8A-4147-A177-3AD203B41FA5}">
                      <a16:colId xmlns:a16="http://schemas.microsoft.com/office/drawing/2014/main" val="15335911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UL BW subfield value (n)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Delta UL BW subfield value (m)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BW Index for EHT TB PPDU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BW of HE TB PPDU (MHz)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BW of EHT TB PPDU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(MHz)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Use Case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27855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0-3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0-3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20/40/80/160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20/40/80/160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20/40/80/160 MHz </a:t>
                      </a: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HE TB PPDU transmission, </a:t>
                      </a: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20/40/80/160 MHz </a:t>
                      </a: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EHT TB PPDU transmission, 320 MHz TB A-PPDU transmission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1277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3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160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320 MHz TB A-PPDU transmission with one 80 MHz channel punctured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5152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4</a:t>
                      </a:r>
                      <a:endParaRPr lang="en-SG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320-1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320 MHz EHT TB PPDU transmission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5231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5</a:t>
                      </a:r>
                      <a:endParaRPr lang="en-SG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320-2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320 MHz EHT TB PPDU transmission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956215"/>
                  </a:ext>
                </a:extLst>
              </a:tr>
              <a:tr h="68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2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160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</a:t>
                      </a:r>
                      <a:endParaRPr lang="en-SG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320 MHz TB A-PPDU transmission with one 80 MHz channel punctured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3706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6E442E0-52E1-4E85-AF7F-01ABC3BC5484}"/>
              </a:ext>
            </a:extLst>
          </p:cNvPr>
          <p:cNvSpPr txBox="1"/>
          <p:nvPr/>
        </p:nvSpPr>
        <p:spPr>
          <a:xfrm>
            <a:off x="452846" y="5866689"/>
            <a:ext cx="8201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600" b="1" u="sng" dirty="0"/>
              <a:t>Note</a:t>
            </a:r>
            <a:r>
              <a:rPr lang="en-SG" sz="1600" b="1" dirty="0"/>
              <a:t>: </a:t>
            </a:r>
            <a:r>
              <a:rPr lang="en-SG" sz="1600" dirty="0"/>
              <a:t>Other value combinations of UL BW subfield and Delta UL BW subfield are reserved due to lack of use cases.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EE4B4E-EECD-4366-BD07-DC895DE75418}"/>
              </a:ext>
            </a:extLst>
          </p:cNvPr>
          <p:cNvSpPr txBox="1"/>
          <p:nvPr/>
        </p:nvSpPr>
        <p:spPr>
          <a:xfrm>
            <a:off x="134438" y="2766295"/>
            <a:ext cx="8944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/>
              <a:t>Valid value combinations of UL BW subfield and Delta UL BW subfield </a:t>
            </a:r>
            <a:r>
              <a:rPr lang="en-SG" sz="1400" b="1" u="sng" dirty="0"/>
              <a:t>and</a:t>
            </a:r>
            <a:r>
              <a:rPr lang="zh-CN" altLang="en-US" sz="1400" b="1" u="sng" dirty="0"/>
              <a:t> </a:t>
            </a:r>
            <a:r>
              <a:rPr lang="en-SG" altLang="zh-CN" sz="1400" b="1" u="sng" dirty="0"/>
              <a:t>corresponding use cases</a:t>
            </a:r>
            <a:endParaRPr lang="en-SG" sz="1400" b="1" u="sng" dirty="0"/>
          </a:p>
        </p:txBody>
      </p:sp>
    </p:spTree>
    <p:extLst>
      <p:ext uri="{BB962C8B-B14F-4D97-AF65-F5344CB8AC3E}">
        <p14:creationId xmlns:p14="http://schemas.microsoft.com/office/powerpoint/2010/main" val="1913590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5DFE2-50E9-4044-B63C-9A22E618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399" cy="609600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SG" dirty="0">
                <a:solidFill>
                  <a:schemeClr val="tx1"/>
                </a:solidFill>
              </a:rPr>
              <a:t>Delta UL BW Subfield Encoding</a:t>
            </a:r>
            <a:endParaRPr lang="en-SG" dirty="0">
              <a:solidFill>
                <a:schemeClr val="tx1"/>
              </a:solidFill>
              <a:ea typeface="SimSun" panose="02010600030101010101" pitchFamily="2" charset="-122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93D37-6C3C-4BE1-ACF9-613AA6EB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Lei Huang (</a:t>
            </a:r>
            <a:r>
              <a:rPr lang="en-US" altLang="zh-CN" dirty="0"/>
              <a:t>OPPO</a:t>
            </a:r>
            <a:r>
              <a:rPr lang="en-US" altLang="ko-KR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3E05-3740-4303-B63E-DC5596F0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5</a:t>
            </a:fld>
            <a:endParaRPr lang="en-US" alt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B9E9BAA-001F-4D7B-AA3C-8AC472C23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694390"/>
              </p:ext>
            </p:extLst>
          </p:nvPr>
        </p:nvGraphicFramePr>
        <p:xfrm>
          <a:off x="558844" y="2743200"/>
          <a:ext cx="7883435" cy="31731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752">
                  <a:extLst>
                    <a:ext uri="{9D8B030D-6E8A-4147-A177-3AD203B41FA5}">
                      <a16:colId xmlns:a16="http://schemas.microsoft.com/office/drawing/2014/main" val="1099567434"/>
                    </a:ext>
                  </a:extLst>
                </a:gridCol>
                <a:gridCol w="2077013">
                  <a:extLst>
                    <a:ext uri="{9D8B030D-6E8A-4147-A177-3AD203B41FA5}">
                      <a16:colId xmlns:a16="http://schemas.microsoft.com/office/drawing/2014/main" val="633653947"/>
                    </a:ext>
                  </a:extLst>
                </a:gridCol>
                <a:gridCol w="3994670">
                  <a:extLst>
                    <a:ext uri="{9D8B030D-6E8A-4147-A177-3AD203B41FA5}">
                      <a16:colId xmlns:a16="http://schemas.microsoft.com/office/drawing/2014/main" val="1533591183"/>
                    </a:ext>
                  </a:extLst>
                </a:gridCol>
              </a:tblGrid>
              <a:tr h="2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UL BW subfield value (n)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Delta UL BW subfield value (m)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Description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2785567"/>
                  </a:ext>
                </a:extLst>
              </a:tr>
              <a:tr h="5182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0-3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BW for EHT TB PPDU as indicated in the UL BW subfield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127762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Reserved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351985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Reserved and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maybe used in future releases of amendments.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515200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320 MHz-1 BW for EHT TB PPDU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523112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0-2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Reserved</a:t>
                      </a:r>
                      <a:endParaRPr lang="en-SG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3794883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320 MHz-2 BW for EHT TB PPDU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956215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0-2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Reserved</a:t>
                      </a:r>
                      <a:endParaRPr lang="en-SG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5253620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Reserved and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maybe used in future releases of amendments.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3706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342F4D8-D529-43DB-9241-85F2CA8BAB20}"/>
              </a:ext>
            </a:extLst>
          </p:cNvPr>
          <p:cNvSpPr txBox="1"/>
          <p:nvPr/>
        </p:nvSpPr>
        <p:spPr>
          <a:xfrm>
            <a:off x="457200" y="14478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SG" sz="1600" dirty="0"/>
              <a:t> The value combinations of UL BW subfield and Delta UL BW subfield marked by red, i.e. {n = 2, m = 1} and {n = 3, m =3}, are only used for TB A-PPDU transmission. 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SG" sz="1600" dirty="0"/>
              <a:t>such value combinations shall be reserved in R1.</a:t>
            </a:r>
          </a:p>
        </p:txBody>
      </p:sp>
    </p:spTree>
    <p:extLst>
      <p:ext uri="{BB962C8B-B14F-4D97-AF65-F5344CB8AC3E}">
        <p14:creationId xmlns:p14="http://schemas.microsoft.com/office/powerpoint/2010/main" val="2773297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5DFE2-50E9-4044-B63C-9A22E618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399" cy="914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93D37-6C3C-4BE1-ACF9-613AA6EB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Lei Huang (</a:t>
            </a:r>
            <a:r>
              <a:rPr lang="en-US" altLang="zh-CN" dirty="0"/>
              <a:t>OPPO</a:t>
            </a:r>
            <a:r>
              <a:rPr lang="en-US" altLang="ko-KR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3E05-3740-4303-B63E-DC5596F0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7E9E8E-B323-4A39-B126-5E391E9E9445}"/>
              </a:ext>
            </a:extLst>
          </p:cNvPr>
          <p:cNvSpPr txBox="1"/>
          <p:nvPr/>
        </p:nvSpPr>
        <p:spPr>
          <a:xfrm>
            <a:off x="685800" y="2043938"/>
            <a:ext cx="78581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SG" sz="1800" dirty="0"/>
              <a:t> We propose an alternative UL BW signalling scheme for enhanced Trigger frame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It is able to signal the exact BW of EHT TB PPDU in TB A-PPDU even when EHT TB PPDU have different BW from HE TB PPDU.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It is a clean design and easy to be parsed.</a:t>
            </a:r>
          </a:p>
        </p:txBody>
      </p:sp>
    </p:spTree>
    <p:extLst>
      <p:ext uri="{BB962C8B-B14F-4D97-AF65-F5344CB8AC3E}">
        <p14:creationId xmlns:p14="http://schemas.microsoft.com/office/powerpoint/2010/main" val="427675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5DFE2-50E9-4044-B63C-9A22E618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399" cy="914400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SP 1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93D37-6C3C-4BE1-ACF9-613AA6EB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Lei Huang (</a:t>
            </a:r>
            <a:r>
              <a:rPr lang="en-US" altLang="zh-CN" dirty="0"/>
              <a:t>OPPO</a:t>
            </a:r>
            <a:r>
              <a:rPr lang="en-US" altLang="ko-KR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3E05-3740-4303-B63E-DC5596F0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7E9E8E-B323-4A39-B126-5E391E9E9445}"/>
              </a:ext>
            </a:extLst>
          </p:cNvPr>
          <p:cNvSpPr txBox="1"/>
          <p:nvPr/>
        </p:nvSpPr>
        <p:spPr>
          <a:xfrm>
            <a:off x="685800" y="2043938"/>
            <a:ext cx="7858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SG" sz="1800" dirty="0"/>
              <a:t> </a:t>
            </a:r>
            <a:r>
              <a:rPr lang="en-US" sz="1800" dirty="0"/>
              <a:t>Do you agree to add a 2-bit subfield to the common field of the Trigger frame for UL BW signaling in R1?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Definition of the 2-bit subfield is TBD.</a:t>
            </a:r>
          </a:p>
        </p:txBody>
      </p:sp>
    </p:spTree>
    <p:extLst>
      <p:ext uri="{BB962C8B-B14F-4D97-AF65-F5344CB8AC3E}">
        <p14:creationId xmlns:p14="http://schemas.microsoft.com/office/powerpoint/2010/main" val="2048516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5DFE2-50E9-4044-B63C-9A22E618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399" cy="914400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SP 2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493D37-6C3C-4BE1-ACF9-613AA6EB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Lei Huang (</a:t>
            </a:r>
            <a:r>
              <a:rPr lang="en-US" altLang="zh-CN" dirty="0"/>
              <a:t>OPPO</a:t>
            </a:r>
            <a:r>
              <a:rPr lang="en-US" altLang="ko-KR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3E05-3740-4303-B63E-DC5596F0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BAA79A68-64D1-4CCC-816B-FF3FB7B89AE4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7E9E8E-B323-4A39-B126-5E391E9E9445}"/>
              </a:ext>
            </a:extLst>
          </p:cNvPr>
          <p:cNvSpPr txBox="1"/>
          <p:nvPr/>
        </p:nvSpPr>
        <p:spPr>
          <a:xfrm>
            <a:off x="685800" y="2043938"/>
            <a:ext cx="7858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800" dirty="0"/>
              <a:t>Do you agree to add the following 2-bit Delta UL BW subfield to the common field of the Trigger frame in R1?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F1FFC86-5438-42FD-9B0F-326E37FF32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312408"/>
              </p:ext>
            </p:extLst>
          </p:nvPr>
        </p:nvGraphicFramePr>
        <p:xfrm>
          <a:off x="630281" y="2895600"/>
          <a:ext cx="7883435" cy="2008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752">
                  <a:extLst>
                    <a:ext uri="{9D8B030D-6E8A-4147-A177-3AD203B41FA5}">
                      <a16:colId xmlns:a16="http://schemas.microsoft.com/office/drawing/2014/main" val="1099567434"/>
                    </a:ext>
                  </a:extLst>
                </a:gridCol>
                <a:gridCol w="2434767">
                  <a:extLst>
                    <a:ext uri="{9D8B030D-6E8A-4147-A177-3AD203B41FA5}">
                      <a16:colId xmlns:a16="http://schemas.microsoft.com/office/drawing/2014/main" val="633653947"/>
                    </a:ext>
                  </a:extLst>
                </a:gridCol>
                <a:gridCol w="3636916">
                  <a:extLst>
                    <a:ext uri="{9D8B030D-6E8A-4147-A177-3AD203B41FA5}">
                      <a16:colId xmlns:a16="http://schemas.microsoft.com/office/drawing/2014/main" val="1533591183"/>
                    </a:ext>
                  </a:extLst>
                </a:gridCol>
              </a:tblGrid>
              <a:tr h="2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UL BW subfield 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Delta UL BW subfield value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Description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2785567"/>
                  </a:ext>
                </a:extLst>
              </a:tr>
              <a:tr h="5182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0-3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BW for EHT TB PPDU as indicated in the UL BW subfield</a:t>
                      </a:r>
                      <a:endParaRPr lang="en-SG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6127762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0-</a:t>
                      </a:r>
                      <a:r>
                        <a:rPr lang="en-US" altLang="zh-CN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2</a:t>
                      </a:r>
                      <a:endParaRPr lang="en-SG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Reserved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351985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320 MHz-1 BW for EHT TB PPDU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523112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0-2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Reserved</a:t>
                      </a:r>
                      <a:endParaRPr lang="en-SG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3794883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320 MHz-2 BW for EHT TB PPDU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6956215"/>
                  </a:ext>
                </a:extLst>
              </a:tr>
              <a:tr h="248319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0-</a:t>
                      </a:r>
                      <a:r>
                        <a:rPr lang="en-US" altLang="zh-CN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</a:t>
                      </a:r>
                      <a:endParaRPr lang="en-SG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SG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Reserved</a:t>
                      </a:r>
                      <a:endParaRPr lang="en-SG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5253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0261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85800"/>
          </a:xfrm>
        </p:spPr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199"/>
            <a:ext cx="7772400" cy="1676401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11-20-1429-02-00be-enhanced-trigger-frame-for-eht-support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11-20-1911-00-00be-ul-bw-subfield-design-in-trigger-frame.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11-20-1808-01-00be-backward-compatible-eht-trigger-frame-follow-up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75413"/>
            <a:ext cx="2752725" cy="184666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Lei Huang (</a:t>
            </a:r>
            <a:r>
              <a:rPr lang="en-US" altLang="zh-CN" dirty="0"/>
              <a:t>OPPO</a:t>
            </a:r>
            <a:r>
              <a:rPr lang="en-US" altLang="ko-KR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Slide </a:t>
            </a:r>
            <a:fld id="{0FF88134-36A3-492E-B6B5-2F4703E76746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548902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44463</TotalTime>
  <Words>923</Words>
  <Application>Microsoft Office PowerPoint</Application>
  <PresentationFormat>On-screen Show (4:3)</PresentationFormat>
  <Paragraphs>170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Wingdings</vt:lpstr>
      <vt:lpstr>802-11-Submission</vt:lpstr>
      <vt:lpstr>Clean UL BW Signaling in Enhanced Trigger Frame</vt:lpstr>
      <vt:lpstr>Background</vt:lpstr>
      <vt:lpstr>Overview of Existing UL BW Signaling Options</vt:lpstr>
      <vt:lpstr>Proposed UL BW Signaling</vt:lpstr>
      <vt:lpstr>Delta UL BW Subfield Encoding</vt:lpstr>
      <vt:lpstr>Summary</vt:lpstr>
      <vt:lpstr>SP 1</vt:lpstr>
      <vt:lpstr>SP 2</vt:lpstr>
      <vt:lpstr>Reference</vt:lpstr>
    </vt:vector>
  </TitlesOfParts>
  <Company>Marvell Semiconductor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15/0718r8</dc:title>
  <dc:subject>Task Group AY July 2015 Meeting Agenda</dc:subject>
  <dc:creator/>
  <cp:lastModifiedBy>HUANG LEI</cp:lastModifiedBy>
  <cp:revision>2962</cp:revision>
  <cp:lastPrinted>2014-11-04T15:04:57Z</cp:lastPrinted>
  <dcterms:created xsi:type="dcterms:W3CDTF">2007-04-17T18:10:23Z</dcterms:created>
  <dcterms:modified xsi:type="dcterms:W3CDTF">2020-12-04T07:05:08Z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sflag">
    <vt:lpwstr>1431634268</vt:lpwstr>
  </property>
  <property fmtid="{D5CDD505-2E9C-101B-9397-08002B2CF9AE}" pid="27" name="_NewReviewCycle">
    <vt:lpwstr/>
  </property>
</Properties>
</file>