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9"/>
  </p:notesMasterIdLst>
  <p:handoutMasterIdLst>
    <p:handoutMasterId r:id="rId40"/>
  </p:handoutMasterIdLst>
  <p:sldIdLst>
    <p:sldId id="720" r:id="rId2"/>
    <p:sldId id="736" r:id="rId3"/>
    <p:sldId id="737" r:id="rId4"/>
    <p:sldId id="738" r:id="rId5"/>
    <p:sldId id="739" r:id="rId6"/>
    <p:sldId id="740" r:id="rId7"/>
    <p:sldId id="741" r:id="rId8"/>
    <p:sldId id="742" r:id="rId9"/>
    <p:sldId id="793" r:id="rId10"/>
    <p:sldId id="833" r:id="rId11"/>
    <p:sldId id="753" r:id="rId12"/>
    <p:sldId id="885" r:id="rId13"/>
    <p:sldId id="935" r:id="rId14"/>
    <p:sldId id="1028" r:id="rId15"/>
    <p:sldId id="1039" r:id="rId16"/>
    <p:sldId id="1030" r:id="rId17"/>
    <p:sldId id="1040" r:id="rId18"/>
    <p:sldId id="1041" r:id="rId19"/>
    <p:sldId id="1042" r:id="rId20"/>
    <p:sldId id="1043" r:id="rId21"/>
    <p:sldId id="1044" r:id="rId22"/>
    <p:sldId id="1045" r:id="rId23"/>
    <p:sldId id="1046" r:id="rId24"/>
    <p:sldId id="1047" r:id="rId25"/>
    <p:sldId id="1048" r:id="rId26"/>
    <p:sldId id="1049" r:id="rId27"/>
    <p:sldId id="1050" r:id="rId28"/>
    <p:sldId id="1051" r:id="rId29"/>
    <p:sldId id="1052" r:id="rId30"/>
    <p:sldId id="1053" r:id="rId31"/>
    <p:sldId id="1054" r:id="rId32"/>
    <p:sldId id="1055" r:id="rId33"/>
    <p:sldId id="1056" r:id="rId34"/>
    <p:sldId id="1057" r:id="rId35"/>
    <p:sldId id="1058" r:id="rId36"/>
    <p:sldId id="1059" r:id="rId37"/>
    <p:sldId id="1060" r:id="rId3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405"/>
  </p:normalViewPr>
  <p:slideViewPr>
    <p:cSldViewPr showGuides="1">
      <p:cViewPr varScale="1">
        <p:scale>
          <a:sx n="70" d="100"/>
          <a:sy n="70" d="100"/>
        </p:scale>
        <p:origin x="536"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/1923</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a:solidFill>
                  <a:srgbClr val="000000"/>
                </a:solidFill>
                <a:ea typeface="Arial Unicode MS" pitchFamily="34" charset="-122"/>
              </a:rPr>
              <a:t>2020</a:t>
            </a: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Dec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2020</a:t>
            </a: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2020-12-2</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574"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Draft </a:t>
            </a:r>
            <a:r>
              <a:rPr lang="en-US" altLang="zh-CN" sz="3200" dirty="0"/>
              <a:t>Teleconference </a:t>
            </a:r>
            <a:r>
              <a:rPr lang="en-US" altLang="zh-CN" sz="3200" dirty="0" smtClean="0"/>
              <a:t>Plan for Jan 2021 (</a:t>
            </a:r>
            <a:r>
              <a:rPr lang="en-US" altLang="zh-CN" sz="3200" dirty="0" err="1" smtClean="0"/>
              <a:t>tbc</a:t>
            </a:r>
            <a:r>
              <a:rPr lang="en-US" altLang="zh-CN" sz="3200" dirty="0" smtClean="0"/>
              <a:t>)</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内容占位符 2"/>
          <p:cNvSpPr>
            <a:spLocks noGrp="1"/>
          </p:cNvSpPr>
          <p:nvPr/>
        </p:nvSpPr>
        <p:spPr>
          <a:xfrm>
            <a:off x="1573333" y="2140903"/>
            <a:ext cx="9143760" cy="3869055"/>
          </a:xfrm>
          <a:prstGeom prst="rect">
            <a:avLst/>
          </a:prstGeom>
          <a:noFill/>
          <a:ln w="9525">
            <a:noFill/>
          </a:ln>
        </p:spPr>
        <p:txBody>
          <a:bodyPr vert="horz" wrap="square"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rgbClr val="00B050"/>
                </a:solidFill>
                <a:cs typeface="+mn-ea"/>
                <a:sym typeface="+mn-ea"/>
              </a:rPr>
              <a:t>Jan 5</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9:00am </a:t>
            </a:r>
            <a:r>
              <a:rPr lang="en-US" altLang="zh-CN" sz="2400" dirty="0">
                <a:solidFill>
                  <a:srgbClr val="00B050"/>
                </a:solidFill>
                <a:cs typeface="+mn-ea"/>
                <a:sym typeface="+mn-ea"/>
              </a:rPr>
              <a:t>~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smtClean="0">
                <a:solidFill>
                  <a:srgbClr val="00B050"/>
                </a:solidFill>
                <a:cs typeface="+mn-ea"/>
                <a:sym typeface="+mn-ea"/>
              </a:rPr>
              <a:t>Jan </a:t>
            </a:r>
            <a:r>
              <a:rPr lang="en-US" altLang="zh-CN" sz="2400" dirty="0">
                <a:solidFill>
                  <a:srgbClr val="00B050"/>
                </a:solidFill>
                <a:cs typeface="+mn-ea"/>
                <a:sym typeface="+mn-ea"/>
              </a:rPr>
              <a:t>8</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smtClean="0">
                <a:solidFill>
                  <a:srgbClr val="00B050"/>
                </a:solidFill>
                <a:cs typeface="+mn-ea"/>
                <a:sym typeface="+mn-ea"/>
              </a:rPr>
              <a:t>Jan 11</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11:15am </a:t>
            </a:r>
            <a:r>
              <a:rPr lang="en-US" altLang="zh-CN" sz="2400" dirty="0">
                <a:solidFill>
                  <a:srgbClr val="00B050"/>
                </a:solidFill>
                <a:cs typeface="+mn-ea"/>
                <a:sym typeface="+mn-ea"/>
              </a:rPr>
              <a:t>~ </a:t>
            </a:r>
            <a:r>
              <a:rPr lang="en-US" altLang="zh-CN" sz="2400" dirty="0" smtClean="0">
                <a:solidFill>
                  <a:srgbClr val="00B050"/>
                </a:solidFill>
                <a:cs typeface="+mn-ea"/>
                <a:sym typeface="+mn-ea"/>
              </a:rPr>
              <a:t>1:15pm, </a:t>
            </a:r>
            <a:r>
              <a:rPr lang="en-US" altLang="zh-CN" sz="2400" dirty="0">
                <a:solidFill>
                  <a:srgbClr val="00B050"/>
                </a:solidFill>
                <a:cs typeface="+mn-ea"/>
                <a:sym typeface="+mn-ea"/>
              </a:rPr>
              <a:t>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(IEEE 802.11 Jan Interim) </a:t>
            </a:r>
            <a:endParaRPr lang="en-US" altLang="zh-CN" sz="2400" dirty="0">
              <a:solidFill>
                <a:srgbClr val="00B050"/>
              </a:solidFill>
              <a:cs typeface="+mn-ea"/>
              <a:sym typeface="+mn-ea"/>
            </a:endParaRPr>
          </a:p>
          <a:p>
            <a:pPr eaLnBrk="1" hangingPunct="1"/>
            <a:r>
              <a:rPr lang="en-US" altLang="zh-CN" sz="2400" dirty="0" smtClean="0">
                <a:solidFill>
                  <a:srgbClr val="00B050"/>
                </a:solidFill>
                <a:cs typeface="+mn-ea"/>
                <a:sym typeface="+mn-ea"/>
              </a:rPr>
              <a:t>Jan 12</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9:00am </a:t>
            </a:r>
            <a:r>
              <a:rPr lang="en-US" altLang="zh-CN" sz="2400" dirty="0">
                <a:solidFill>
                  <a:srgbClr val="00B050"/>
                </a:solidFill>
                <a:cs typeface="+mn-ea"/>
                <a:sym typeface="+mn-ea"/>
              </a:rPr>
              <a:t>~ 11:00 am, ET; </a:t>
            </a:r>
            <a:r>
              <a:rPr lang="en-US" altLang="zh-CN" sz="2400" dirty="0" err="1" smtClean="0">
                <a:solidFill>
                  <a:srgbClr val="00B050"/>
                </a:solidFill>
                <a:cs typeface="+mn-ea"/>
                <a:sym typeface="+mn-ea"/>
              </a:rPr>
              <a:t>Webex</a:t>
            </a:r>
            <a:r>
              <a:rPr lang="en-US" altLang="zh-CN" sz="2400" dirty="0">
                <a:solidFill>
                  <a:srgbClr val="00B050"/>
                </a:solidFill>
                <a:cs typeface="+mn-ea"/>
                <a:sym typeface="+mn-ea"/>
              </a:rPr>
              <a:t> (IEEE 802.11 Jan Interim) </a:t>
            </a:r>
            <a:endParaRPr lang="en-US" altLang="zh-CN" sz="2400" dirty="0">
              <a:solidFill>
                <a:srgbClr val="00B050"/>
              </a:solidFill>
              <a:cs typeface="+mn-ea"/>
              <a:sym typeface="+mn-ea"/>
            </a:endParaRPr>
          </a:p>
          <a:p>
            <a:pPr eaLnBrk="1" hangingPunct="1"/>
            <a:r>
              <a:rPr lang="en-US" altLang="zh-CN" sz="2400" dirty="0" smtClean="0">
                <a:solidFill>
                  <a:srgbClr val="00B050"/>
                </a:solidFill>
                <a:cs typeface="+mn-ea"/>
                <a:sym typeface="+mn-ea"/>
              </a:rPr>
              <a:t>Jan 13</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11:15am ~ 1:15pm, </a:t>
            </a:r>
            <a:r>
              <a:rPr lang="en-US" altLang="zh-CN" sz="2400" dirty="0">
                <a:solidFill>
                  <a:srgbClr val="00B050"/>
                </a:solidFill>
                <a:cs typeface="+mn-ea"/>
                <a:sym typeface="+mn-ea"/>
              </a:rPr>
              <a:t>ET; </a:t>
            </a:r>
            <a:r>
              <a:rPr lang="en-US" altLang="zh-CN" sz="2400" dirty="0" err="1" smtClean="0">
                <a:solidFill>
                  <a:srgbClr val="00B050"/>
                </a:solidFill>
                <a:cs typeface="+mn-ea"/>
                <a:sym typeface="+mn-ea"/>
              </a:rPr>
              <a:t>Webex</a:t>
            </a:r>
            <a:r>
              <a:rPr lang="en-US" altLang="zh-CN" sz="2400" dirty="0">
                <a:solidFill>
                  <a:srgbClr val="00B050"/>
                </a:solidFill>
                <a:cs typeface="+mn-ea"/>
                <a:sym typeface="+mn-ea"/>
              </a:rPr>
              <a:t> (IEEE 802.11 Jan Interim) </a:t>
            </a:r>
            <a:endParaRPr lang="en-US" altLang="zh-CN" sz="2400" dirty="0">
              <a:solidFill>
                <a:srgbClr val="00B050"/>
              </a:solidFill>
              <a:cs typeface="+mn-ea"/>
              <a:sym typeface="+mn-ea"/>
            </a:endParaRPr>
          </a:p>
          <a:p>
            <a:pPr eaLnBrk="1" hangingPunct="1"/>
            <a:r>
              <a:rPr lang="en-US" altLang="zh-CN" sz="2400" dirty="0">
                <a:solidFill>
                  <a:srgbClr val="00B050"/>
                </a:solidFill>
                <a:cs typeface="+mn-ea"/>
                <a:sym typeface="+mn-ea"/>
              </a:rPr>
              <a:t>Jan </a:t>
            </a:r>
            <a:r>
              <a:rPr lang="en-US" altLang="zh-CN" sz="2400" dirty="0" smtClean="0">
                <a:solidFill>
                  <a:srgbClr val="00B050"/>
                </a:solidFill>
                <a:cs typeface="+mn-ea"/>
                <a:sym typeface="+mn-ea"/>
              </a:rPr>
              <a:t>19</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Jan 22</a:t>
            </a:r>
            <a:r>
              <a:rPr lang="en-US" altLang="zh-CN" sz="2400" baseline="30000" dirty="0" smtClean="0">
                <a:solidFill>
                  <a:srgbClr val="00B050"/>
                </a:solidFill>
                <a:cs typeface="+mn-ea"/>
                <a:sym typeface="+mn-ea"/>
              </a:rPr>
              <a:t>nd</a:t>
            </a:r>
            <a:r>
              <a:rPr lang="en-US" altLang="zh-CN" sz="2400" dirty="0" smtClean="0">
                <a:solidFill>
                  <a:srgbClr val="00B050"/>
                </a:solidFill>
                <a:cs typeface="+mn-ea"/>
                <a:sym typeface="+mn-ea"/>
              </a:rPr>
              <a:t>, </a:t>
            </a:r>
            <a:r>
              <a:rPr lang="en-US" altLang="zh-CN" sz="2400" dirty="0">
                <a:solidFill>
                  <a:srgbClr val="00B050"/>
                </a:solidFill>
                <a:cs typeface="+mn-ea"/>
                <a:sym typeface="+mn-ea"/>
              </a:rPr>
              <a:t>9:00am ~ 11:00 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a:solidFill>
                  <a:srgbClr val="00B050"/>
                </a:solidFill>
                <a:cs typeface="+mn-ea"/>
                <a:sym typeface="+mn-ea"/>
              </a:rPr>
              <a:t>Jan </a:t>
            </a:r>
            <a:r>
              <a:rPr lang="en-US" altLang="zh-CN" sz="2400" dirty="0" smtClean="0">
                <a:solidFill>
                  <a:srgbClr val="00B050"/>
                </a:solidFill>
                <a:cs typeface="+mn-ea"/>
                <a:sym typeface="+mn-ea"/>
              </a:rPr>
              <a:t>26</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Jan </a:t>
            </a:r>
            <a:r>
              <a:rPr lang="en-US" altLang="zh-CN" sz="2400" dirty="0" smtClean="0">
                <a:solidFill>
                  <a:srgbClr val="00B050"/>
                </a:solidFill>
                <a:cs typeface="+mn-ea"/>
                <a:sym typeface="+mn-ea"/>
              </a:rPr>
              <a:t>29</a:t>
            </a:r>
            <a:r>
              <a:rPr lang="en-US" altLang="zh-CN" sz="2400" baseline="30000" dirty="0" smtClean="0">
                <a:solidFill>
                  <a:srgbClr val="00B050"/>
                </a:solidFill>
                <a:cs typeface="+mn-ea"/>
                <a:sym typeface="+mn-ea"/>
              </a:rPr>
              <a:t>nd</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43947342"/>
              </p:ext>
            </p:extLst>
          </p:nvPr>
        </p:nvGraphicFramePr>
        <p:xfrm>
          <a:off x="1447922" y="2133634"/>
          <a:ext cx="9637599" cy="393192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a:t>
                      </a:r>
                      <a:r>
                        <a:rPr lang="en-US" altLang="zh-CN" sz="1200" dirty="0" smtClean="0">
                          <a:solidFill>
                            <a:schemeClr val="tx1"/>
                          </a:solidFill>
                        </a:rPr>
                        <a:t>11-20/1891r0, </a:t>
                      </a:r>
                      <a:r>
                        <a:rPr lang="en-US" altLang="zh-CN" sz="1200" dirty="0" smtClean="0">
                          <a:solidFill>
                            <a:srgbClr val="0070C0"/>
                          </a:solidFill>
                        </a:rPr>
                        <a:t>11-20/1923r0</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a:t>
                      </a:r>
                      <a:r>
                        <a:rPr lang="en-US" altLang="zh-CN" sz="1200" smtClean="0">
                          <a:solidFill>
                            <a:schemeClr val="tx1"/>
                          </a:solidFill>
                          <a:sym typeface="+mn-ea"/>
                        </a:rPr>
                        <a:t>, </a:t>
                      </a:r>
                      <a:r>
                        <a:rPr lang="en-US" altLang="zh-CN" sz="1200" smtClean="0">
                          <a:solidFill>
                            <a:schemeClr val="tx1"/>
                          </a:solidFill>
                          <a:sym typeface="+mn-ea"/>
                        </a:rPr>
                        <a:t>11-20/1775r1, </a:t>
                      </a:r>
                      <a:r>
                        <a:rPr lang="en-US" altLang="zh-CN" sz="1200" dirty="0" smtClean="0">
                          <a:solidFill>
                            <a:srgbClr val="0070C0"/>
                          </a:solidFill>
                          <a:sym typeface="+mn-ea"/>
                        </a:rPr>
                        <a:t>11-20/1907r0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11-19/2045r7 (D0.3)</a:t>
                      </a:r>
                      <a:endParaRPr lang="en-US" altLang="zh-CN" sz="1200" dirty="0" smtClean="0">
                        <a:solidFill>
                          <a:schemeClr val="tx1"/>
                        </a:solidFill>
                      </a:endParaRP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11-20/1887r0 (LB251)</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Current TGbd Timeline</a:t>
            </a:r>
          </a:p>
        </p:txBody>
      </p:sp>
      <p:sp>
        <p:nvSpPr>
          <p:cNvPr id="3" name="文本占位符 2"/>
          <p:cNvSpPr>
            <a:spLocks noGrp="1"/>
          </p:cNvSpPr>
          <p:nvPr>
            <p:ph type="body" idx="1"/>
          </p:nvPr>
        </p:nvSpPr>
        <p:spPr>
          <a:xfrm>
            <a:off x="2447290" y="1966595"/>
            <a:ext cx="8144392" cy="4443095"/>
          </a:xfrm>
        </p:spPr>
        <p:txBody>
          <a:bodyPr/>
          <a:lstStyle/>
          <a:p>
            <a:pPr lvl="1" defTabSz="337185">
              <a:buFont typeface="Arial" panose="020B0604020202020204" pitchFamily="34" charset="0"/>
              <a:buChar char="•"/>
              <a:defRPr/>
            </a:pPr>
            <a:r>
              <a:rPr lang="en-US" altLang="en-US" sz="2000" dirty="0">
                <a:solidFill>
                  <a:srgbClr val="00B050"/>
                </a:solidFill>
                <a:sym typeface="+mn-ea"/>
              </a:rPr>
              <a:t>PAR approved						</a:t>
            </a:r>
            <a:r>
              <a:rPr lang="en-US" altLang="en-US" sz="2000" dirty="0" smtClean="0">
                <a:solidFill>
                  <a:srgbClr val="00B050"/>
                </a:solidFill>
                <a:sym typeface="+mn-ea"/>
              </a:rPr>
              <a:t>	Dec </a:t>
            </a:r>
            <a:r>
              <a:rPr lang="en-US" altLang="en-US" sz="2000" dirty="0">
                <a:solidFill>
                  <a:srgbClr val="00B050"/>
                </a:solidFill>
                <a:sym typeface="+mn-ea"/>
              </a:rPr>
              <a:t>2018</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First TG meeting					</a:t>
            </a:r>
            <a:r>
              <a:rPr lang="en-US" altLang="en-US" sz="2000" dirty="0" smtClean="0">
                <a:solidFill>
                  <a:srgbClr val="00B050"/>
                </a:solidFill>
                <a:sym typeface="+mn-ea"/>
              </a:rPr>
              <a:t>		Jan </a:t>
            </a:r>
            <a:r>
              <a:rPr lang="en-US" altLang="en-US" sz="2000" dirty="0">
                <a:solidFill>
                  <a:srgbClr val="00B050"/>
                </a:solidFill>
                <a:sym typeface="+mn-ea"/>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D0.1 								</a:t>
            </a:r>
            <a:r>
              <a:rPr lang="en-US" altLang="en-US" sz="2000" dirty="0" smtClean="0">
                <a:solidFill>
                  <a:srgbClr val="00B050"/>
                </a:solidFill>
                <a:sym typeface="+mn-ea"/>
              </a:rPr>
              <a:t>		</a:t>
            </a:r>
            <a:r>
              <a:rPr lang="en-US" altLang="en-US" sz="2000" dirty="0" smtClean="0">
                <a:solidFill>
                  <a:srgbClr val="00B050"/>
                </a:solidFill>
                <a:sym typeface="Wingdings" panose="05000000000000000000" pitchFamily="2" charset="2"/>
              </a:rPr>
              <a:t>Nov </a:t>
            </a:r>
            <a:r>
              <a:rPr lang="en-US" altLang="en-US" sz="2000" dirty="0">
                <a:solidFill>
                  <a:srgbClr val="00B050"/>
                </a:solidFill>
                <a:sym typeface="Wingdings" panose="05000000000000000000" pitchFamily="2" charset="2"/>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D1.0 Letter Ballot					</a:t>
            </a:r>
            <a:r>
              <a:rPr lang="en-US" altLang="en-US" sz="2000" dirty="0" smtClean="0">
                <a:solidFill>
                  <a:schemeClr val="tx1"/>
                </a:solidFill>
                <a:sym typeface="+mn-ea"/>
              </a:rPr>
              <a:t>	</a:t>
            </a:r>
            <a:r>
              <a:rPr lang="en-US" altLang="en-US" sz="2000" dirty="0">
                <a:solidFill>
                  <a:srgbClr val="FF0000"/>
                </a:solidFill>
                <a:cs typeface="+mn-ea"/>
                <a:sym typeface="Wingdings" panose="05000000000000000000" pitchFamily="2" charset="2"/>
              </a:rPr>
              <a:t>Sep 2020  Oct 2020</a:t>
            </a:r>
            <a:endParaRPr lang="en-US" altLang="en-US" sz="2000" dirty="0">
              <a:solidFill>
                <a:srgbClr val="FF0000"/>
              </a:solidFill>
              <a:cs typeface="+mn-ea"/>
            </a:endParaRPr>
          </a:p>
          <a:p>
            <a:pPr lvl="1" defTabSz="337185">
              <a:buFont typeface="Arial" panose="020B0604020202020204" pitchFamily="34" charset="0"/>
              <a:buChar char="•"/>
              <a:defRPr/>
            </a:pPr>
            <a:r>
              <a:rPr lang="en-US" altLang="en-US" sz="2000" dirty="0" smtClean="0">
                <a:solidFill>
                  <a:schemeClr val="tx1"/>
                </a:solidFill>
                <a:sym typeface="+mn-ea"/>
              </a:rPr>
              <a:t>D2.0 </a:t>
            </a:r>
            <a:r>
              <a:rPr lang="en-US" altLang="en-US" sz="2000" dirty="0">
                <a:solidFill>
                  <a:schemeClr val="tx1"/>
                </a:solidFill>
                <a:sym typeface="+mn-ea"/>
              </a:rPr>
              <a:t>LB recirculation					</a:t>
            </a:r>
            <a:r>
              <a:rPr lang="en-US" altLang="en-US" sz="2000" dirty="0" smtClean="0">
                <a:solidFill>
                  <a:schemeClr val="tx1"/>
                </a:solidFill>
                <a:cs typeface="+mn-ea"/>
                <a:sym typeface="Wingdings" panose="05000000000000000000" pitchFamily="2" charset="2"/>
              </a:rPr>
              <a:t>Jan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Form Sponsor Ballot Pool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LB recirculation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unchanged recirculation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Initial Sponsor Ballot (D4.0)			</a:t>
            </a:r>
            <a:r>
              <a:rPr lang="en-US" altLang="en-US" sz="2000" dirty="0" smtClean="0">
                <a:solidFill>
                  <a:schemeClr val="tx1"/>
                </a:solidFill>
                <a:cs typeface="+mn-ea"/>
                <a:sym typeface="Wingdings" panose="05000000000000000000" pitchFamily="2" charset="2"/>
              </a:rPr>
              <a:t>Jul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Final 802.11 WG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802 EC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err="1">
                <a:solidFill>
                  <a:schemeClr val="tx1"/>
                </a:solidFill>
                <a:sym typeface="+mn-ea"/>
              </a:rPr>
              <a:t>RevCom</a:t>
            </a:r>
            <a:r>
              <a:rPr lang="en-US" altLang="en-US" sz="2000" dirty="0">
                <a:solidFill>
                  <a:schemeClr val="tx1"/>
                </a:solidFill>
                <a:sym typeface="+mn-ea"/>
              </a:rPr>
              <a:t> and SASB approval			</a:t>
            </a:r>
            <a:r>
              <a:rPr lang="en-US" altLang="en-US" sz="2000" dirty="0" smtClean="0">
                <a:solidFill>
                  <a:schemeClr val="tx1"/>
                </a:solidFill>
                <a:cs typeface="+mn-ea"/>
                <a:sym typeface="Wingdings" panose="05000000000000000000" pitchFamily="2" charset="2"/>
              </a:rPr>
              <a:t>Jun 2022</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5</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4042590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err="1" smtClean="0"/>
              <a:t>tbd</a:t>
            </a:r>
            <a:endParaRPr sz="2500" dirty="0" smtClean="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err="1" smtClean="0"/>
              <a:t>tbd</a:t>
            </a:r>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459123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8</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93112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8</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5542002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err="1" smtClean="0"/>
              <a:t>tbd</a:t>
            </a:r>
            <a:endParaRPr sz="2500" dirty="0" smtClean="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err="1" smtClean="0"/>
              <a:t>tbd</a:t>
            </a:r>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665167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11</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423459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Dec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IEEE 802.11 Jan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8815013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err="1" smtClean="0"/>
              <a:t>tbd</a:t>
            </a:r>
            <a:endParaRPr sz="2500" dirty="0" smtClean="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err="1" smtClean="0"/>
              <a:t>tbd</a:t>
            </a:r>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833780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Approve teleconference minutes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IEEE P802.11bd D1.0 CR progress report (Tech editor)</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699588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solidFill>
                  <a:srgbClr val="0000FF"/>
                </a:solidFill>
                <a:latin typeface="Arial Black" panose="020B0A04020102020204" pitchFamily="34" charset="0"/>
              </a:rPr>
              <a:t>IEEE 802.11 TGbd </a:t>
            </a:r>
            <a:r>
              <a:rPr lang="en-US" sz="3200" kern="0" smtClean="0">
                <a:solidFill>
                  <a:srgbClr val="0000FF"/>
                </a:solidFill>
                <a:latin typeface="Arial Black" panose="020B0A04020102020204" pitchFamily="34" charset="0"/>
              </a:rPr>
              <a:t>Teleconference</a:t>
            </a:r>
            <a:br>
              <a:rPr lang="en-US" sz="3200" kern="0" smtClean="0">
                <a:solidFill>
                  <a:srgbClr val="0000FF"/>
                </a:solidFill>
                <a:latin typeface="Arial Black" panose="020B0A04020102020204" pitchFamily="34" charset="0"/>
              </a:rPr>
            </a:br>
            <a:r>
              <a:rPr lang="en-US" sz="3200" kern="0" smtClean="0">
                <a:solidFill>
                  <a:srgbClr val="0000FF"/>
                </a:solidFill>
                <a:latin typeface="Arial Black" panose="020B0A04020102020204" pitchFamily="34" charset="0"/>
              </a:rPr>
              <a:t>IEEE 802.11 Jan 2021 Interim</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11675377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err="1" smtClean="0"/>
              <a:t>tbd</a:t>
            </a:r>
            <a:endParaRPr sz="2500" dirty="0" smtClean="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err="1" smtClean="0"/>
              <a:t>tbd</a:t>
            </a:r>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2857222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a:t>
            </a:r>
            <a:r>
              <a:rPr kumimoji="0" lang="en-US" altLang="zh-CN"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3</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4121146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3</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solidFill>
                  <a:srgbClr val="0000FF"/>
                </a:solidFill>
                <a:latin typeface="Arial Black" panose="020B0A04020102020204" pitchFamily="34" charset="0"/>
              </a:rPr>
              <a:t>IEEE 802.11 TGbd </a:t>
            </a:r>
            <a:r>
              <a:rPr lang="en-US" sz="3200" kern="0" smtClean="0">
                <a:solidFill>
                  <a:srgbClr val="0000FF"/>
                </a:solidFill>
                <a:latin typeface="Arial Black" panose="020B0A04020102020204" pitchFamily="34" charset="0"/>
              </a:rPr>
              <a:t>Teleconference</a:t>
            </a:r>
            <a:br>
              <a:rPr lang="en-US" sz="3200" kern="0" smtClean="0">
                <a:solidFill>
                  <a:srgbClr val="0000FF"/>
                </a:solidFill>
                <a:latin typeface="Arial Black" panose="020B0A04020102020204" pitchFamily="34" charset="0"/>
              </a:rPr>
            </a:br>
            <a:r>
              <a:rPr lang="en-US" sz="3200" kern="0" smtClean="0">
                <a:solidFill>
                  <a:srgbClr val="0000FF"/>
                </a:solidFill>
                <a:latin typeface="Arial Black" panose="020B0A04020102020204" pitchFamily="34" charset="0"/>
              </a:rPr>
              <a:t>IEEE 802.11 Jan 2021 Interim</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3146995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err="1" smtClean="0"/>
              <a:t>tbd</a:t>
            </a:r>
            <a:endParaRPr sz="2500" dirty="0" smtClean="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err="1" smtClean="0"/>
              <a:t>tbd</a:t>
            </a:r>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9386084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Motions for comment resolutions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Timeline discussion</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19</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7824834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t>
            </a:r>
            <a:r>
              <a:rPr lang="en-US" altLang="en-US" sz="3200" kern="0" dirty="0" err="1" smtClean="0">
                <a:solidFill>
                  <a:srgbClr val="0000FF"/>
                </a:solidFill>
                <a:latin typeface="Arial Black" panose="020B0A04020102020204" pitchFamily="34" charset="0"/>
              </a:rPr>
              <a:t>TGbd</a:t>
            </a:r>
            <a:r>
              <a:rPr lang="en-US" altLang="en-US" sz="3200" kern="0" dirty="0" smtClean="0">
                <a:solidFill>
                  <a:srgbClr val="0000FF"/>
                </a:solidFill>
                <a:latin typeface="Arial Black" panose="020B0A04020102020204" pitchFamily="34" charset="0"/>
              </a:rPr>
              <a:t> </a:t>
            </a:r>
            <a:r>
              <a:rPr lang="en-US" sz="3200" kern="0" dirty="0" smtClean="0">
                <a:solidFill>
                  <a:srgbClr val="0000FF"/>
                </a:solidFill>
                <a:latin typeface="Arial Black" panose="020B0A04020102020204" pitchFamily="34" charset="0"/>
              </a:rPr>
              <a:t>Teleconference</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2831244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err="1" smtClean="0"/>
              <a:t>tbd</a:t>
            </a:r>
            <a:endParaRPr sz="2500" dirty="0" smtClean="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err="1" smtClean="0"/>
              <a:t>tbd</a:t>
            </a:r>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9575119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22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nd</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3291618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22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nd</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t>
            </a:r>
            <a:r>
              <a:rPr lang="en-US" altLang="en-US" sz="3200" kern="0" dirty="0" err="1" smtClean="0">
                <a:solidFill>
                  <a:srgbClr val="0000FF"/>
                </a:solidFill>
                <a:latin typeface="Arial Black" panose="020B0A04020102020204" pitchFamily="34" charset="0"/>
              </a:rPr>
              <a:t>TGbd</a:t>
            </a:r>
            <a:r>
              <a:rPr lang="en-US" altLang="en-US" sz="3200" kern="0" dirty="0" smtClean="0">
                <a:solidFill>
                  <a:srgbClr val="0000FF"/>
                </a:solidFill>
                <a:latin typeface="Arial Black" panose="020B0A04020102020204" pitchFamily="34" charset="0"/>
              </a:rPr>
              <a:t> </a:t>
            </a:r>
            <a:r>
              <a:rPr lang="en-US" sz="3200" kern="0" dirty="0" smtClean="0">
                <a:solidFill>
                  <a:srgbClr val="0000FF"/>
                </a:solidFill>
                <a:latin typeface="Arial Black" panose="020B0A04020102020204" pitchFamily="34" charset="0"/>
              </a:rPr>
              <a:t>Teleconference</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39019479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err="1" smtClean="0"/>
              <a:t>tbd</a:t>
            </a:r>
            <a:endParaRPr sz="2500" dirty="0" smtClean="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err="1" smtClean="0"/>
              <a:t>tbd</a:t>
            </a:r>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33</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49120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26</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7781586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26</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t>
            </a:r>
            <a:r>
              <a:rPr lang="en-US" altLang="en-US" sz="3200" kern="0" dirty="0" err="1" smtClean="0">
                <a:solidFill>
                  <a:srgbClr val="0000FF"/>
                </a:solidFill>
                <a:latin typeface="Arial Black" panose="020B0A04020102020204" pitchFamily="34" charset="0"/>
              </a:rPr>
              <a:t>TGbd</a:t>
            </a:r>
            <a:r>
              <a:rPr lang="en-US" altLang="en-US" sz="3200" kern="0" dirty="0" smtClean="0">
                <a:solidFill>
                  <a:srgbClr val="0000FF"/>
                </a:solidFill>
                <a:latin typeface="Arial Black" panose="020B0A04020102020204" pitchFamily="34" charset="0"/>
              </a:rPr>
              <a:t> </a:t>
            </a:r>
            <a:r>
              <a:rPr lang="en-US" sz="3200" kern="0" dirty="0" smtClean="0">
                <a:solidFill>
                  <a:srgbClr val="0000FF"/>
                </a:solidFill>
                <a:latin typeface="Arial Black" panose="020B0A04020102020204" pitchFamily="34" charset="0"/>
              </a:rPr>
              <a:t>Teleconference</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22313494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err="1" smtClean="0"/>
              <a:t>tbd</a:t>
            </a:r>
            <a:endParaRPr sz="2500" dirty="0" smtClean="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err="1" smtClean="0"/>
              <a:t>tbd</a:t>
            </a:r>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36</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3800659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TBD</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411114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37319</TotalTime>
  <Words>2180</Words>
  <Application>Microsoft Office PowerPoint</Application>
  <PresentationFormat>宽屏</PresentationFormat>
  <Paragraphs>485</Paragraphs>
  <Slides>37</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37</vt:i4>
      </vt:variant>
    </vt:vector>
  </HeadingPairs>
  <TitlesOfParts>
    <vt:vector size="48"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Draft Teleconference Plan for Jan 2021 (tbc)</vt:lpstr>
      <vt:lpstr>TGbd Documents Update</vt:lpstr>
      <vt:lpstr>Current TGbd Timeline</vt:lpstr>
      <vt:lpstr>IEEE 802.11 TGbd Teleconference</vt:lpstr>
      <vt:lpstr>Teleconference Bridge Information</vt:lpstr>
      <vt:lpstr>PowerPoint 演示文稿</vt:lpstr>
      <vt:lpstr>IEEE 802.11 TGbd Teleconference</vt:lpstr>
      <vt:lpstr>Teleconference Bridge Information</vt:lpstr>
      <vt:lpstr>PowerPoint 演示文稿</vt:lpstr>
      <vt:lpstr>IEEE 802.11 TGbd Teleconference IEEE 802.11 Jan 2021 Interim</vt:lpstr>
      <vt:lpstr>Teleconference Bridge Information</vt:lpstr>
      <vt:lpstr>PowerPoint 演示文稿</vt:lpstr>
      <vt:lpstr>PowerPoint 演示文稿</vt:lpstr>
      <vt:lpstr>Teleconference Bridge Information</vt:lpstr>
      <vt:lpstr>PowerPoint 演示文稿</vt:lpstr>
      <vt:lpstr>PowerPoint 演示文稿</vt:lpstr>
      <vt:lpstr>Teleconference Bridge Information</vt:lpstr>
      <vt:lpstr>PowerPoint 演示文稿</vt:lpstr>
      <vt:lpstr>PowerPoint 演示文稿</vt:lpstr>
      <vt:lpstr>Teleconference Bridge Information</vt:lpstr>
      <vt:lpstr>PowerPoint 演示文稿</vt:lpstr>
      <vt:lpstr>PowerPoint 演示文稿</vt:lpstr>
      <vt:lpstr>Teleconference Bridge Information</vt:lpstr>
      <vt:lpstr>PowerPoint 演示文稿</vt:lpstr>
      <vt:lpstr>PowerPoint 演示文稿</vt:lpstr>
      <vt:lpstr>Teleconference Bridge Information</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4758</cp:revision>
  <cp:lastPrinted>2014-11-04T15:04:00Z</cp:lastPrinted>
  <dcterms:created xsi:type="dcterms:W3CDTF">2007-04-17T18:10:00Z</dcterms:created>
  <dcterms:modified xsi:type="dcterms:W3CDTF">2020-12-02T02:20:26Z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