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565" r:id="rId3"/>
    <p:sldId id="567" r:id="rId4"/>
    <p:sldId id="568" r:id="rId5"/>
    <p:sldId id="563" r:id="rId6"/>
    <p:sldId id="570" r:id="rId7"/>
    <p:sldId id="558" r:id="rId8"/>
    <p:sldId id="420" r:id="rId9"/>
    <p:sldId id="571" r:id="rId10"/>
    <p:sldId id="572" r:id="rId11"/>
    <p:sldId id="574" r:id="rId12"/>
    <p:sldId id="573" r:id="rId13"/>
    <p:sldId id="569" r:id="rId14"/>
    <p:sldId id="554" r:id="rId15"/>
    <p:sldId id="547" r:id="rId16"/>
    <p:sldId id="543" r:id="rId17"/>
    <p:sldId id="559" r:id="rId18"/>
    <p:sldId id="564" r:id="rId19"/>
    <p:sldId id="560" r:id="rId20"/>
    <p:sldId id="416" r:id="rId21"/>
  </p:sldIdLst>
  <p:sldSz cx="9144000" cy="6858000" type="screen4x3"/>
  <p:notesSz cx="6797675" cy="9872663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64" userDrawn="1">
          <p15:clr>
            <a:srgbClr val="A4A3A4"/>
          </p15:clr>
        </p15:guide>
        <p15:guide id="2" pos="211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FF"/>
    <a:srgbClr val="A3EDFF"/>
    <a:srgbClr val="BB6405"/>
    <a:srgbClr val="99FF66"/>
    <a:srgbClr val="FFCC66"/>
    <a:srgbClr val="FF7C80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20" autoAdjust="0"/>
    <p:restoredTop sz="75690" autoAdjust="0"/>
  </p:normalViewPr>
  <p:slideViewPr>
    <p:cSldViewPr>
      <p:cViewPr varScale="1">
        <p:scale>
          <a:sx n="63" d="100"/>
          <a:sy n="63" d="100"/>
        </p:scale>
        <p:origin x="1828" y="4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-39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707"/>
    </p:cViewPr>
  </p:sorterViewPr>
  <p:notesViewPr>
    <p:cSldViewPr>
      <p:cViewPr varScale="1">
        <p:scale>
          <a:sx n="80" d="100"/>
          <a:sy n="80" d="100"/>
        </p:scale>
        <p:origin x="3928" y="440"/>
      </p:cViewPr>
      <p:guideLst>
        <p:guide orient="horz" pos="3064"/>
        <p:guide pos="211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971" cy="493126"/>
          </a:xfrm>
          <a:prstGeom prst="rect">
            <a:avLst/>
          </a:prstGeom>
        </p:spPr>
        <p:txBody>
          <a:bodyPr vert="horz" lIns="92098" tIns="46049" rIns="92098" bIns="460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150" y="1"/>
            <a:ext cx="2945971" cy="493126"/>
          </a:xfrm>
          <a:prstGeom prst="rect">
            <a:avLst/>
          </a:prstGeom>
        </p:spPr>
        <p:txBody>
          <a:bodyPr vert="horz" lIns="92098" tIns="46049" rIns="92098" bIns="46049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7/12/2021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7849"/>
            <a:ext cx="2945971" cy="493126"/>
          </a:xfrm>
          <a:prstGeom prst="rect">
            <a:avLst/>
          </a:prstGeom>
        </p:spPr>
        <p:txBody>
          <a:bodyPr vert="horz" lIns="92098" tIns="46049" rIns="92098" bIns="460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150" y="9377849"/>
            <a:ext cx="2945971" cy="493126"/>
          </a:xfrm>
          <a:prstGeom prst="rect">
            <a:avLst/>
          </a:prstGeom>
        </p:spPr>
        <p:txBody>
          <a:bodyPr vert="horz" lIns="92098" tIns="46049" rIns="92098" bIns="46049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2"/>
            <a:ext cx="6797675" cy="987266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2098" tIns="46049" rIns="92098" bIns="46049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529337" y="103018"/>
            <a:ext cx="627166" cy="22460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20984" algn="l"/>
                <a:tab pos="1841967" algn="l"/>
                <a:tab pos="2762951" algn="l"/>
                <a:tab pos="3683935" algn="l"/>
                <a:tab pos="4604918" algn="l"/>
                <a:tab pos="5525902" algn="l"/>
                <a:tab pos="6446886" algn="l"/>
                <a:tab pos="7367869" algn="l"/>
                <a:tab pos="8288853" algn="l"/>
                <a:tab pos="9209837" algn="l"/>
                <a:tab pos="1013082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41174" y="103018"/>
            <a:ext cx="809247" cy="22460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20984" algn="l"/>
                <a:tab pos="1841967" algn="l"/>
                <a:tab pos="2762951" algn="l"/>
                <a:tab pos="3683935" algn="l"/>
                <a:tab pos="4604918" algn="l"/>
                <a:tab pos="5525902" algn="l"/>
                <a:tab pos="6446886" algn="l"/>
                <a:tab pos="7367869" algn="l"/>
                <a:tab pos="8288853" algn="l"/>
                <a:tab pos="9209837" algn="l"/>
                <a:tab pos="1013082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36625" y="744538"/>
            <a:ext cx="4922838" cy="3690937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05737" y="4689770"/>
            <a:ext cx="4984650" cy="444151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4274" tIns="46412" rIns="94274" bIns="46412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252325" y="9558550"/>
            <a:ext cx="904178" cy="19252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60492" algn="l"/>
                <a:tab pos="1381476" algn="l"/>
                <a:tab pos="2302459" algn="l"/>
                <a:tab pos="3223443" algn="l"/>
                <a:tab pos="4144427" algn="l"/>
                <a:tab pos="5065410" algn="l"/>
                <a:tab pos="5986394" algn="l"/>
                <a:tab pos="6907378" algn="l"/>
                <a:tab pos="7828361" algn="l"/>
                <a:tab pos="8749345" algn="l"/>
                <a:tab pos="9670329" algn="l"/>
                <a:tab pos="10591312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159177" y="9558551"/>
            <a:ext cx="501111" cy="38673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20984" algn="l"/>
                <a:tab pos="1841967" algn="l"/>
                <a:tab pos="2762951" algn="l"/>
                <a:tab pos="3683935" algn="l"/>
                <a:tab pos="4604918" algn="l"/>
                <a:tab pos="5525902" algn="l"/>
                <a:tab pos="6446886" algn="l"/>
                <a:tab pos="7367869" algn="l"/>
                <a:tab pos="8288853" algn="l"/>
                <a:tab pos="9209837" algn="l"/>
                <a:tab pos="1013082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08094" y="9558549"/>
            <a:ext cx="731992" cy="183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20984" algn="l"/>
                <a:tab pos="1841967" algn="l"/>
                <a:tab pos="2762951" algn="l"/>
                <a:tab pos="3683935" algn="l"/>
                <a:tab pos="4604918" algn="l"/>
                <a:tab pos="5525902" algn="l"/>
                <a:tab pos="6446886" algn="l"/>
                <a:tab pos="7367869" algn="l"/>
                <a:tab pos="8288853" algn="l"/>
                <a:tab pos="9209837" algn="l"/>
                <a:tab pos="1013082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09650" y="9556859"/>
            <a:ext cx="5378380" cy="1689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2098" tIns="46049" rIns="92098" bIns="46049"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34948" y="315803"/>
            <a:ext cx="5527779" cy="1689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2098" tIns="46049" rIns="92098" bIns="46049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31391" y="746447"/>
            <a:ext cx="4534896" cy="369000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2098" tIns="46049" rIns="92098" bIns="46049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05734" y="4689769"/>
            <a:ext cx="4986207" cy="454284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Duration of </a:t>
            </a:r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TF (NFRP TF and UORA TF, having both 1 User Info):</a:t>
            </a:r>
            <a:endParaRPr lang="en-GB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MAC size:</a:t>
            </a:r>
            <a:r>
              <a:rPr lang="en-US" sz="1400" baseline="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33 Bytes (</a:t>
            </a:r>
            <a:r>
              <a:rPr lang="en-US" sz="1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20 header/FCS </a:t>
            </a:r>
            <a:r>
              <a:rPr lang="en-US" sz="1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TF + 8 Common Info + 5 User Info),  at 6Mbps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Duration: 64µs (20 PHY + 44 MAC)</a:t>
            </a:r>
          </a:p>
          <a:p>
            <a:endParaRPr lang="en-GB" dirty="0" smtClean="0"/>
          </a:p>
          <a:p>
            <a:r>
              <a:rPr lang="en-GB" dirty="0" smtClean="0"/>
              <a:t>Duration of HE TB feedback NDP : (802.11ax-2021 §27.3.18)</a:t>
            </a:r>
          </a:p>
          <a:p>
            <a:pPr marL="171450" marR="0" lvl="0" indent="-17145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lang="en-US" sz="12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72µs = 40µs header + 2* HE-LTF-4X (12.8 + 3.2GI ) </a:t>
            </a:r>
          </a:p>
          <a:p>
            <a:pPr marL="171450" marR="0" lvl="0" indent="-17145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endParaRPr lang="en-US" sz="1200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lang="en-GB" dirty="0" smtClean="0"/>
              <a:t>Duration of Basic TF: (successive to NFRP </a:t>
            </a:r>
            <a:r>
              <a:rPr lang="en-US" altLang="ko-KR" sz="1200" kern="1200" dirty="0" smtClean="0">
                <a:solidFill>
                  <a:srgbClr val="FF0000"/>
                </a:solidFill>
                <a:latin typeface="Times New Roman" pitchFamily="18" charset="0"/>
                <a:ea typeface="굴림" charset="-127"/>
                <a:cs typeface="Times New Roman" pitchFamily="18" charset="0"/>
              </a:rPr>
              <a:t>inside same TXOP, MCS6) </a:t>
            </a:r>
            <a:endParaRPr lang="en-GB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MAC size:</a:t>
            </a:r>
            <a:r>
              <a:rPr lang="en-US" sz="1400" baseline="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73 Bytes (20 header/FCS TF + 8 Common Info + 9 * 5 User Info),  at 73Mbps (mcs6)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Duration: 28 µs (20 PHY + 8 MAC)</a:t>
            </a:r>
          </a:p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endParaRPr lang="en-GB" dirty="0" smtClean="0"/>
          </a:p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lang="en-US" sz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MCS 6 for data:  For 26-tone RU, 7.5 Mbps</a:t>
            </a:r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7923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u="sng" dirty="0" smtClean="0"/>
              <a:t>UL Target Receive Power</a:t>
            </a:r>
            <a:r>
              <a:rPr lang="en-GB" dirty="0" smtClean="0"/>
              <a:t>: The UL Target Receive Power subfield indicates the expected receive signal power, measured at the AP's</a:t>
            </a:r>
          </a:p>
          <a:p>
            <a:r>
              <a:rPr lang="en-GB" dirty="0" smtClean="0"/>
              <a:t>antenna connector and averaged over the antennas, for the HE portion of the HE TB PPDU transmitted on</a:t>
            </a:r>
          </a:p>
          <a:p>
            <a:r>
              <a:rPr lang="en-GB" dirty="0" smtClean="0"/>
              <a:t>the assigned RU and is defined in Table 9-29j</a:t>
            </a:r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22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 smtClean="0"/>
              <a:t>Pascal Viger, Canon, et al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 smtClean="0"/>
              <a:t>Pascal Viger, Canon, et al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June 2021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 smtClean="0"/>
              <a:t>Pascal Viger, Canon, et al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June 2021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 smtClean="0"/>
              <a:t>Pascal Viger, Canon, et al</a:t>
            </a:r>
          </a:p>
        </p:txBody>
      </p:sp>
      <p:sp>
        <p:nvSpPr>
          <p:cNvPr id="10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June 2021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  <a:p>
            <a:endParaRPr lang="en-GB" altLang="zh-CN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June 2021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Rectangle 4"/>
          <p:cNvSpPr txBox="1">
            <a:spLocks noChangeArrowheads="1"/>
          </p:cNvSpPr>
          <p:nvPr userDrawn="1"/>
        </p:nvSpPr>
        <p:spPr bwMode="auto">
          <a:xfrm>
            <a:off x="5410200" y="64736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endParaRPr lang="en-GB" altLang="zh-CN" dirty="0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0D37565A-9E16-4AC8-961E-449C94C72A1C}"/>
              </a:ext>
            </a:extLst>
          </p:cNvPr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 smtClean="0"/>
              <a:t>Pascal Viger, Canon, et al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June 2021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 smtClean="0"/>
              <a:t>Pascal Viger, Canon, et al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June 2021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 smtClean="0"/>
              <a:t>Pascal Viger, Canon, et al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June 2021</a:t>
            </a:r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 smtClean="0"/>
              <a:t>Pascal Viger, Canon, et al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June 2021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 smtClean="0"/>
              <a:t>Pascal Viger, Canon, et al</a:t>
            </a:r>
          </a:p>
          <a:p>
            <a:endParaRPr lang="en-GB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IEEE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802.11-20/1903r3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  <p:sp>
        <p:nvSpPr>
          <p:cNvPr id="11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April 2021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74662" y="838200"/>
            <a:ext cx="8194676" cy="6096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/>
              <a:t>Random Access for 11be</a:t>
            </a:r>
            <a:endParaRPr lang="en-GB" sz="28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96912" y="1465097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2021-07-08</a:t>
            </a:r>
            <a:endParaRPr lang="en-GB" sz="2000" b="0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474662" y="1632116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Pascal Viger, Canon, et </a:t>
            </a:r>
            <a:r>
              <a:rPr lang="en-GB" altLang="zh-CN" dirty="0" smtClean="0"/>
              <a:t>al</a:t>
            </a:r>
            <a:endParaRPr lang="en-GB" altLang="zh-CN" dirty="0"/>
          </a:p>
        </p:txBody>
      </p:sp>
      <p:graphicFrame>
        <p:nvGraphicFramePr>
          <p:cNvPr id="1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680876"/>
              </p:ext>
            </p:extLst>
          </p:nvPr>
        </p:nvGraphicFramePr>
        <p:xfrm>
          <a:off x="163513" y="2163763"/>
          <a:ext cx="8799512" cy="4246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7" name="Document" r:id="rId4" imgW="10165105" imgH="4897537" progId="Word.Document.8">
                  <p:embed/>
                </p:oleObj>
              </mc:Choice>
              <mc:Fallback>
                <p:oleObj name="Document" r:id="rId4" imgW="10165105" imgH="489753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513" y="2163763"/>
                        <a:ext cx="8799512" cy="424656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Date Placeholder 5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/>
              <a:t>June </a:t>
            </a:r>
            <a:r>
              <a:rPr lang="en-US" dirty="0" smtClean="0"/>
              <a:t>2021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609600"/>
          </a:xfrm>
        </p:spPr>
        <p:txBody>
          <a:bodyPr/>
          <a:lstStyle/>
          <a:p>
            <a:r>
              <a:rPr lang="en-GB" sz="2800" dirty="0" smtClean="0"/>
              <a:t>Questions / Answers    </a:t>
            </a:r>
            <a:r>
              <a:rPr lang="en-GB" sz="2000" dirty="0" smtClean="0"/>
              <a:t>(</a:t>
            </a:r>
            <a:r>
              <a:rPr lang="en-GB" sz="2000" dirty="0" err="1" smtClean="0"/>
              <a:t>cont</a:t>
            </a:r>
            <a:r>
              <a:rPr lang="en-GB" sz="2000" dirty="0" smtClean="0"/>
              <a:t>)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4777"/>
            <a:ext cx="8839200" cy="510063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sz="2000" dirty="0" smtClean="0"/>
              <a:t>Question: can you detail more the efficiency of RA-NFRP 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 smtClean="0"/>
              <a:t>Basic concept of RA-NFRP is to </a:t>
            </a:r>
            <a:r>
              <a:rPr lang="en-GB" sz="1800" dirty="0" smtClean="0">
                <a:solidFill>
                  <a:srgbClr val="FF0000"/>
                </a:solidFill>
              </a:rPr>
              <a:t>split the contention vs the communication phases</a:t>
            </a:r>
            <a:r>
              <a:rPr lang="en-GB" sz="1800" dirty="0" smtClean="0"/>
              <a:t>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 smtClean="0"/>
              <a:t>We discuss about </a:t>
            </a:r>
            <a:r>
              <a:rPr lang="en-GB" sz="1800" u="sng" dirty="0" smtClean="0"/>
              <a:t>efficiency in Data communication</a:t>
            </a:r>
            <a:r>
              <a:rPr lang="en-GB" sz="1800" dirty="0" smtClean="0"/>
              <a:t> (final efficiency)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 smtClean="0"/>
              <a:t>We propose 2 random selection stages (for NFRP contention):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1600" u="sng" dirty="0" smtClean="0"/>
              <a:t>1</a:t>
            </a:r>
            <a:r>
              <a:rPr lang="en-GB" sz="1600" u="sng" baseline="30000" dirty="0" smtClean="0"/>
              <a:t>st</a:t>
            </a:r>
            <a:r>
              <a:rPr lang="en-GB" sz="1600" u="sng" dirty="0" smtClean="0"/>
              <a:t> random stage </a:t>
            </a:r>
            <a:r>
              <a:rPr lang="en-GB" sz="1600" dirty="0" smtClean="0"/>
              <a:t>(mandatory): RU Tone set Index 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GB" sz="1400" dirty="0" smtClean="0"/>
              <a:t>Due to Aloha, </a:t>
            </a:r>
            <a:r>
              <a:rPr lang="fr-FR" sz="1400" dirty="0"/>
              <a:t>37</a:t>
            </a:r>
            <a:r>
              <a:rPr lang="fr-FR" sz="1400" dirty="0" smtClean="0"/>
              <a:t>% of </a:t>
            </a:r>
            <a:r>
              <a:rPr lang="en-GB" sz="1400" dirty="0" smtClean="0"/>
              <a:t>NDP </a:t>
            </a:r>
            <a:r>
              <a:rPr lang="en-GB" sz="1400" dirty="0"/>
              <a:t>RUs </a:t>
            </a:r>
            <a:r>
              <a:rPr lang="en-GB" sz="1400" dirty="0" smtClean="0"/>
              <a:t>(RU Tone Set </a:t>
            </a:r>
            <a:r>
              <a:rPr lang="en-GB" sz="1400" dirty="0" err="1" smtClean="0"/>
              <a:t>Idx</a:t>
            </a:r>
            <a:r>
              <a:rPr lang="en-GB" sz="1400" dirty="0" smtClean="0"/>
              <a:t>)</a:t>
            </a:r>
            <a:r>
              <a:rPr lang="fr-FR" sz="1400" dirty="0" smtClean="0"/>
              <a:t> are </a:t>
            </a:r>
            <a:r>
              <a:rPr lang="fr-FR" sz="1400" dirty="0" err="1" smtClean="0"/>
              <a:t>empty</a:t>
            </a:r>
            <a:endParaRPr lang="fr-FR" sz="1400" dirty="0" smtClean="0"/>
          </a:p>
          <a:p>
            <a:pPr lvl="3">
              <a:buFont typeface="Arial" panose="020B0604020202020204" pitchFamily="34" charset="0"/>
              <a:buChar char="•"/>
            </a:pPr>
            <a:r>
              <a:rPr lang="fr-FR" sz="1400" dirty="0" err="1" smtClean="0"/>
              <a:t>Those</a:t>
            </a:r>
            <a:r>
              <a:rPr lang="fr-FR" sz="1400" dirty="0" smtClean="0"/>
              <a:t> </a:t>
            </a:r>
            <a:r>
              <a:rPr lang="fr-FR" sz="1400" dirty="0" err="1" smtClean="0"/>
              <a:t>empty</a:t>
            </a:r>
            <a:r>
              <a:rPr lang="fr-FR" sz="1400" dirty="0" smtClean="0"/>
              <a:t> </a:t>
            </a:r>
            <a:r>
              <a:rPr lang="fr-FR" sz="1400" dirty="0" err="1" smtClean="0"/>
              <a:t>NDPs</a:t>
            </a:r>
            <a:r>
              <a:rPr lang="fr-FR" sz="1400" dirty="0" smtClean="0"/>
              <a:t> are no longer </a:t>
            </a:r>
            <a:r>
              <a:rPr lang="fr-FR" sz="1400" dirty="0" err="1" smtClean="0"/>
              <a:t>scheduled</a:t>
            </a:r>
            <a:r>
              <a:rPr lang="fr-FR" sz="1400" dirty="0" smtClean="0"/>
              <a:t> for data ! So no e</a:t>
            </a:r>
            <a:r>
              <a:rPr lang="en-GB" sz="1400" dirty="0" err="1" smtClean="0"/>
              <a:t>mpty</a:t>
            </a:r>
            <a:r>
              <a:rPr lang="en-GB" sz="1400" dirty="0" smtClean="0"/>
              <a:t> data </a:t>
            </a:r>
            <a:r>
              <a:rPr lang="en-GB" sz="1400" dirty="0" err="1" smtClean="0"/>
              <a:t>RUs.</a:t>
            </a:r>
            <a:endParaRPr lang="en-GB" sz="1400" dirty="0"/>
          </a:p>
          <a:p>
            <a:pPr lvl="3">
              <a:buFont typeface="Arial" panose="020B0604020202020204" pitchFamily="34" charset="0"/>
              <a:buChar char="•"/>
            </a:pPr>
            <a:r>
              <a:rPr lang="en-GB" sz="1400" dirty="0" smtClean="0"/>
              <a:t>Data efficiency: (good NDP RUs / total NDP RUs to be scheduled further) : 37/ (37+26) =  58%</a:t>
            </a:r>
          </a:p>
          <a:p>
            <a:pPr marL="1828800" lvl="4" indent="0"/>
            <a:r>
              <a:rPr lang="en-GB" sz="1400" dirty="0" smtClean="0">
                <a:sym typeface="Wingdings" panose="05000000000000000000" pitchFamily="2" charset="2"/>
              </a:rPr>
              <a:t></a:t>
            </a:r>
            <a:r>
              <a:rPr lang="en-GB" sz="1400" dirty="0" smtClean="0"/>
              <a:t> </a:t>
            </a:r>
            <a:r>
              <a:rPr lang="en-GB" sz="1400" dirty="0" smtClean="0">
                <a:solidFill>
                  <a:srgbClr val="00B0F0"/>
                </a:solidFill>
              </a:rPr>
              <a:t>maximum Data efficiency = 58%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1600" u="sng" dirty="0"/>
              <a:t>2nd </a:t>
            </a:r>
            <a:r>
              <a:rPr lang="en-GB" sz="1600" u="sng" dirty="0" smtClean="0"/>
              <a:t>random stage </a:t>
            </a:r>
            <a:r>
              <a:rPr lang="en-GB" sz="1600" dirty="0" smtClean="0"/>
              <a:t>(complementary): Feedback value 0/1</a:t>
            </a:r>
            <a:endParaRPr lang="en-GB" sz="1600" dirty="0"/>
          </a:p>
          <a:p>
            <a:pPr lvl="3">
              <a:buFont typeface="Arial" panose="020B0604020202020204" pitchFamily="34" charset="0"/>
              <a:buChar char="•"/>
            </a:pPr>
            <a:r>
              <a:rPr lang="en-GB" sz="1400" dirty="0"/>
              <a:t>A RU Tone Set has 2 possible values, but the answer is useless (a STA only </a:t>
            </a:r>
            <a:r>
              <a:rPr lang="en-GB" sz="1400" dirty="0" smtClean="0"/>
              <a:t>responds to NFRP TF </a:t>
            </a:r>
            <a:r>
              <a:rPr lang="en-GB" sz="1400" dirty="0"/>
              <a:t>if it wants, </a:t>
            </a:r>
            <a:r>
              <a:rPr lang="en-GB" sz="1400" dirty="0" smtClean="0"/>
              <a:t>its NDP communication is already an answer : so </a:t>
            </a:r>
            <a:r>
              <a:rPr lang="en-GB" sz="1400" dirty="0"/>
              <a:t>no matters the Feedback value is</a:t>
            </a:r>
            <a:r>
              <a:rPr lang="en-GB" sz="1400" dirty="0" smtClean="0"/>
              <a:t>)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GB" sz="1400" dirty="0" smtClean="0"/>
              <a:t>It is </a:t>
            </a:r>
            <a:r>
              <a:rPr lang="en-GB" sz="1400" u="sng" dirty="0" smtClean="0"/>
              <a:t>at no cost </a:t>
            </a:r>
            <a:r>
              <a:rPr lang="en-GB" sz="1400" dirty="0" smtClean="0"/>
              <a:t>to use a random selection of feedback 0/1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GB" sz="1400" dirty="0" smtClean="0"/>
              <a:t>Therefore, the 26% collided NDP RUs have 1 chance out of 2 to be discovered (both 0 and 1 is detected as error) -&gt; it remains 13% collision</a:t>
            </a:r>
            <a:endParaRPr lang="en-GB" sz="1400" dirty="0"/>
          </a:p>
          <a:p>
            <a:pPr lvl="3">
              <a:buFont typeface="Arial" panose="020B0604020202020204" pitchFamily="34" charset="0"/>
              <a:buChar char="•"/>
            </a:pPr>
            <a:r>
              <a:rPr lang="en-GB" sz="1400" dirty="0"/>
              <a:t>Data efficiency: (good NDP RUs / total NDP RUs to be scheduled further) : 37/ (</a:t>
            </a:r>
            <a:r>
              <a:rPr lang="en-GB" sz="1400" dirty="0" smtClean="0"/>
              <a:t>37+13) </a:t>
            </a:r>
            <a:r>
              <a:rPr lang="en-GB" sz="1400" dirty="0"/>
              <a:t>=  </a:t>
            </a:r>
            <a:r>
              <a:rPr lang="en-GB" sz="1400" dirty="0" smtClean="0"/>
              <a:t>74%</a:t>
            </a:r>
            <a:endParaRPr lang="en-GB" sz="1400" dirty="0"/>
          </a:p>
          <a:p>
            <a:pPr marL="1828800" lvl="4" indent="0"/>
            <a:r>
              <a:rPr lang="en-GB" sz="1400" dirty="0">
                <a:sym typeface="Wingdings" panose="05000000000000000000" pitchFamily="2" charset="2"/>
              </a:rPr>
              <a:t></a:t>
            </a:r>
            <a:r>
              <a:rPr lang="en-GB" sz="1400" dirty="0"/>
              <a:t> </a:t>
            </a:r>
            <a:r>
              <a:rPr lang="en-GB" sz="1400" dirty="0">
                <a:solidFill>
                  <a:srgbClr val="00B0F0"/>
                </a:solidFill>
              </a:rPr>
              <a:t>maximum Data efficiency = </a:t>
            </a:r>
            <a:r>
              <a:rPr lang="en-GB" sz="1400" dirty="0" smtClean="0">
                <a:solidFill>
                  <a:srgbClr val="00B0F0"/>
                </a:solidFill>
              </a:rPr>
              <a:t>74%</a:t>
            </a:r>
            <a:endParaRPr lang="en-GB" sz="1400" dirty="0">
              <a:solidFill>
                <a:srgbClr val="00B0F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 smtClean="0"/>
              <a:t>This is why we propose </a:t>
            </a:r>
            <a:r>
              <a:rPr lang="en-GB" sz="1600" dirty="0" smtClean="0"/>
              <a:t>both 2 stages (see next slide).</a:t>
            </a:r>
            <a:endParaRPr lang="en-GB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altLang="zh-CN" smtClean="0"/>
              <a:t>Pascal Viger, Canon, et al</a:t>
            </a:r>
            <a:endParaRPr lang="en-GB" altLang="zh-CN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01833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609600"/>
          </a:xfrm>
        </p:spPr>
        <p:txBody>
          <a:bodyPr/>
          <a:lstStyle/>
          <a:p>
            <a:r>
              <a:rPr lang="en-GB" sz="2800" dirty="0" smtClean="0"/>
              <a:t>Questions / Answers    </a:t>
            </a:r>
            <a:r>
              <a:rPr lang="en-GB" sz="2000" dirty="0" smtClean="0"/>
              <a:t>(</a:t>
            </a:r>
            <a:r>
              <a:rPr lang="en-GB" sz="2000" dirty="0" err="1" smtClean="0"/>
              <a:t>cont</a:t>
            </a:r>
            <a:r>
              <a:rPr lang="en-GB" sz="2000" dirty="0" smtClean="0"/>
              <a:t>)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95401"/>
            <a:ext cx="8991600" cy="47990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sz="2000" dirty="0" smtClean="0"/>
              <a:t>Illustration of  </a:t>
            </a:r>
            <a:r>
              <a:rPr lang="en-GB" sz="2000" dirty="0" smtClean="0"/>
              <a:t>Data </a:t>
            </a:r>
            <a:r>
              <a:rPr lang="en-GB" sz="2000" dirty="0" smtClean="0"/>
              <a:t>efficiency (max Throughput vs MSDU Size):</a:t>
            </a:r>
            <a:endParaRPr lang="en-GB" sz="20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 smtClean="0"/>
              <a:t>Example with </a:t>
            </a: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MCS 6 inside TXOP (MCS0 for initial TF) </a:t>
            </a:r>
            <a:r>
              <a:rPr lang="en-US" sz="1200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(other parameters in Notes)</a:t>
            </a: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buFont typeface="Arial" panose="020B0604020202020204" pitchFamily="34" charset="0"/>
              <a:buChar char="•"/>
            </a:pPr>
            <a:endParaRPr lang="en-GB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altLang="zh-CN" smtClean="0"/>
              <a:t>Pascal Viger, Canon, et al</a:t>
            </a:r>
            <a:endParaRPr lang="en-GB" altLang="zh-CN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June 2021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2041730"/>
            <a:ext cx="5688061" cy="4243184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 bwMode="auto">
          <a:xfrm>
            <a:off x="3506013" y="2667000"/>
            <a:ext cx="775" cy="274320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5868213" y="3945523"/>
            <a:ext cx="7633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UORA</a:t>
            </a:r>
            <a:endParaRPr lang="en-GB" sz="1600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51294" y="3512252"/>
            <a:ext cx="15027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BB6405"/>
                </a:solidFill>
              </a:rPr>
              <a:t>RA_NFRP 58%</a:t>
            </a:r>
            <a:endParaRPr lang="en-GB" sz="1600" dirty="0">
              <a:solidFill>
                <a:srgbClr val="BB6405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93378" y="2527072"/>
            <a:ext cx="15027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bg2">
                    <a:lumMod val="75000"/>
                  </a:schemeClr>
                </a:solidFill>
              </a:rPr>
              <a:t>RA_NFRP 74%</a:t>
            </a:r>
            <a:endParaRPr lang="en-GB" sz="16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8" name="Right Brace 17"/>
          <p:cNvSpPr/>
          <p:nvPr/>
        </p:nvSpPr>
        <p:spPr bwMode="auto">
          <a:xfrm>
            <a:off x="6401613" y="2667000"/>
            <a:ext cx="304800" cy="838200"/>
          </a:xfrm>
          <a:prstGeom prst="rightBrac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97019" y="2437840"/>
            <a:ext cx="1410722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</a:rPr>
              <a:t>Operating range of  RA-NFRP operation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98264" y="5504917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CCFF"/>
                </a:solidFill>
              </a:rPr>
              <a:t>256</a:t>
            </a:r>
            <a:endParaRPr lang="en-GB" sz="1200" dirty="0">
              <a:solidFill>
                <a:srgbClr val="00CCFF"/>
              </a:solidFill>
            </a:endParaRPr>
          </a:p>
        </p:txBody>
      </p:sp>
      <p:sp>
        <p:nvSpPr>
          <p:cNvPr id="22" name="Rounded Rectangle 21"/>
          <p:cNvSpPr/>
          <p:nvPr/>
        </p:nvSpPr>
        <p:spPr bwMode="auto">
          <a:xfrm>
            <a:off x="6423297" y="4647639"/>
            <a:ext cx="2720703" cy="1817138"/>
          </a:xfrm>
          <a:prstGeom prst="roundRect">
            <a:avLst/>
          </a:prstGeom>
          <a:solidFill>
            <a:srgbClr val="A3EDFF"/>
          </a:solidFill>
          <a:ln w="9525" cap="flat" cmpd="sng" algn="ctr">
            <a:solidFill>
              <a:srgbClr val="00CC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For information, 256 Bytes is the </a:t>
            </a:r>
            <a:r>
              <a:rPr lang="en-GB" sz="1400" dirty="0" smtClean="0">
                <a:solidFill>
                  <a:schemeClr val="tx1"/>
                </a:solidFill>
              </a:rPr>
              <a:t>default threshold </a:t>
            </a:r>
            <a:r>
              <a:rPr lang="en-GB" sz="1400" dirty="0">
                <a:solidFill>
                  <a:schemeClr val="tx1"/>
                </a:solidFill>
              </a:rPr>
              <a:t>for </a:t>
            </a:r>
            <a:r>
              <a:rPr lang="en-GB" sz="1400" dirty="0" smtClean="0">
                <a:solidFill>
                  <a:schemeClr val="tx1"/>
                </a:solidFill>
              </a:rPr>
              <a:t>‘NDP </a:t>
            </a:r>
            <a:r>
              <a:rPr lang="en-GB" sz="1400" dirty="0">
                <a:solidFill>
                  <a:schemeClr val="tx1"/>
                </a:solidFill>
              </a:rPr>
              <a:t>feedback report for a resource </a:t>
            </a:r>
            <a:r>
              <a:rPr lang="en-GB" sz="1400" dirty="0" smtClean="0">
                <a:solidFill>
                  <a:schemeClr val="tx1"/>
                </a:solidFill>
              </a:rPr>
              <a:t>request’ (Feedback Type 1). </a:t>
            </a:r>
          </a:p>
          <a:p>
            <a:r>
              <a:rPr lang="en-GB" sz="1400" dirty="0" smtClean="0">
                <a:solidFill>
                  <a:schemeClr val="tx1"/>
                </a:solidFill>
              </a:rPr>
              <a:t>Typically for such resource request feedback, only STAs </a:t>
            </a:r>
            <a:r>
              <a:rPr lang="en-GB" sz="1400" dirty="0">
                <a:solidFill>
                  <a:schemeClr val="tx1"/>
                </a:solidFill>
              </a:rPr>
              <a:t>having </a:t>
            </a:r>
            <a:r>
              <a:rPr lang="en-GB" sz="1400" dirty="0" smtClean="0">
                <a:solidFill>
                  <a:schemeClr val="tx1"/>
                </a:solidFill>
              </a:rPr>
              <a:t>buffer greater than this </a:t>
            </a:r>
            <a:r>
              <a:rPr lang="en-GB" sz="1400" dirty="0">
                <a:solidFill>
                  <a:schemeClr val="tx1"/>
                </a:solidFill>
              </a:rPr>
              <a:t>threshold will </a:t>
            </a:r>
            <a:r>
              <a:rPr lang="en-GB" sz="1400" dirty="0" smtClean="0">
                <a:solidFill>
                  <a:schemeClr val="tx1"/>
                </a:solidFill>
              </a:rPr>
              <a:t>talk with RA-NFRP.</a:t>
            </a:r>
            <a:endParaRPr lang="en-GB" sz="1400" dirty="0">
              <a:solidFill>
                <a:schemeClr val="tx1"/>
              </a:solidFill>
            </a:endParaRPr>
          </a:p>
          <a:p>
            <a:endParaRPr lang="en-GB" sz="1400" dirty="0">
              <a:solidFill>
                <a:schemeClr val="tx1"/>
              </a:solidFill>
            </a:endParaRPr>
          </a:p>
        </p:txBody>
      </p:sp>
      <p:cxnSp>
        <p:nvCxnSpPr>
          <p:cNvPr id="24" name="Straight Arrow Connector 23"/>
          <p:cNvCxnSpPr>
            <a:endCxn id="21" idx="3"/>
          </p:cNvCxnSpPr>
          <p:nvPr/>
        </p:nvCxnSpPr>
        <p:spPr bwMode="auto">
          <a:xfrm flipH="1" flipV="1">
            <a:off x="3713762" y="5643417"/>
            <a:ext cx="2709535" cy="138499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00CCFF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1387459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609600"/>
          </a:xfrm>
        </p:spPr>
        <p:txBody>
          <a:bodyPr/>
          <a:lstStyle/>
          <a:p>
            <a:r>
              <a:rPr lang="en-GB" sz="2800" dirty="0" smtClean="0"/>
              <a:t>Questions / Answers    </a:t>
            </a:r>
            <a:r>
              <a:rPr lang="en-GB" sz="2000" dirty="0" smtClean="0"/>
              <a:t>(</a:t>
            </a:r>
            <a:r>
              <a:rPr lang="en-GB" sz="2000" dirty="0" err="1" smtClean="0"/>
              <a:t>cont</a:t>
            </a:r>
            <a:r>
              <a:rPr lang="en-GB" sz="2000" dirty="0" smtClean="0"/>
              <a:t>)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1"/>
            <a:ext cx="8686800" cy="5180011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sz="1800" dirty="0" smtClean="0"/>
              <a:t>Question: what happens for the PHY report when 2 </a:t>
            </a:r>
            <a:r>
              <a:rPr lang="en-GB" sz="1800" dirty="0" smtClean="0"/>
              <a:t>feedbacks </a:t>
            </a:r>
            <a:r>
              <a:rPr lang="en-GB" sz="1800" dirty="0" smtClean="0"/>
              <a:t>received?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 smtClean="0"/>
              <a:t>RA-NFRP runs at MAC layer, and wants that 2 feedbacks (0+1) are considered as false.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 smtClean="0"/>
              <a:t>According to 802.11ax-2021, table 27-1 seems to report no usage in that collided case (TB feedback NDP is NONE), which is an appropriate behaviour for RA-NFRP (thus this situation is filtered by PHY instead of MAC) :</a:t>
            </a:r>
          </a:p>
          <a:p>
            <a:pPr lvl="0">
              <a:buFont typeface="Arial" panose="020B0604020202020204" pitchFamily="34" charset="0"/>
              <a:buChar char="•"/>
            </a:pPr>
            <a:endParaRPr lang="en-GB" sz="1800" dirty="0" smtClean="0"/>
          </a:p>
          <a:p>
            <a:pPr lvl="0">
              <a:buFont typeface="Arial" panose="020B0604020202020204" pitchFamily="34" charset="0"/>
              <a:buChar char="•"/>
            </a:pPr>
            <a:endParaRPr lang="en-GB" sz="1800" dirty="0" smtClean="0"/>
          </a:p>
          <a:p>
            <a:pPr lvl="0">
              <a:buFont typeface="Arial" panose="020B0604020202020204" pitchFamily="34" charset="0"/>
              <a:buChar char="•"/>
            </a:pPr>
            <a:endParaRPr lang="en-GB" sz="1800" dirty="0"/>
          </a:p>
          <a:p>
            <a:pPr lvl="0">
              <a:buFont typeface="Arial" panose="020B0604020202020204" pitchFamily="34" charset="0"/>
              <a:buChar char="•"/>
            </a:pPr>
            <a:endParaRPr lang="en-GB" sz="1800" dirty="0" smtClean="0"/>
          </a:p>
          <a:p>
            <a:pPr lvl="0">
              <a:buFont typeface="Arial" panose="020B0604020202020204" pitchFamily="34" charset="0"/>
              <a:buChar char="•"/>
            </a:pPr>
            <a:endParaRPr lang="en-GB" sz="1800" dirty="0" smtClean="0"/>
          </a:p>
          <a:p>
            <a:pPr lvl="0"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Question: what happens </a:t>
            </a:r>
            <a:r>
              <a:rPr lang="en-GB" sz="1800" dirty="0" smtClean="0"/>
              <a:t>if </a:t>
            </a:r>
            <a:r>
              <a:rPr lang="en-GB" sz="1800" dirty="0"/>
              <a:t>the PHY </a:t>
            </a:r>
            <a:r>
              <a:rPr lang="en-GB" sz="1800" dirty="0" smtClean="0"/>
              <a:t>wrongly reports 1 feedback instead of  </a:t>
            </a:r>
            <a:r>
              <a:rPr lang="en-GB" sz="1800" dirty="0"/>
              <a:t>2 </a:t>
            </a:r>
            <a:r>
              <a:rPr lang="en-GB" sz="1800" dirty="0" smtClean="0"/>
              <a:t>(because of </a:t>
            </a:r>
            <a:r>
              <a:rPr lang="en-GB" sz="1800" dirty="0" err="1" smtClean="0"/>
              <a:t>TxPower</a:t>
            </a:r>
            <a:r>
              <a:rPr lang="en-GB" sz="1800" dirty="0" smtClean="0"/>
              <a:t> or interference issue) 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400" dirty="0" smtClean="0"/>
              <a:t>This means the second random stage fails, so the maximum efficiency fluctuates in between 1</a:t>
            </a:r>
            <a:r>
              <a:rPr lang="en-GB" sz="1400" baseline="30000" dirty="0" smtClean="0"/>
              <a:t>st</a:t>
            </a:r>
            <a:r>
              <a:rPr lang="en-GB" sz="1400" dirty="0" smtClean="0"/>
              <a:t> stage and 2</a:t>
            </a:r>
            <a:r>
              <a:rPr lang="en-GB" sz="1400" baseline="30000" dirty="0" smtClean="0"/>
              <a:t>nd</a:t>
            </a:r>
            <a:r>
              <a:rPr lang="en-GB" sz="1400" dirty="0" smtClean="0"/>
              <a:t> stage (</a:t>
            </a:r>
            <a:r>
              <a:rPr lang="en-GB" sz="1400" dirty="0"/>
              <a:t>58% to 74</a:t>
            </a:r>
            <a:r>
              <a:rPr lang="en-GB" sz="1400" dirty="0" smtClean="0"/>
              <a:t>%).</a:t>
            </a:r>
            <a:endParaRPr lang="en-GB" sz="14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GB" sz="1200" dirty="0" smtClean="0"/>
              <a:t>Only if all RU Tone Sets have in the same problematic, the max efficiency fails to 58% (</a:t>
            </a:r>
            <a:r>
              <a:rPr lang="en-GB" sz="1200" dirty="0"/>
              <a:t>still better than </a:t>
            </a:r>
            <a:r>
              <a:rPr lang="en-GB" sz="1200" dirty="0" smtClean="0"/>
              <a:t>UORA</a:t>
            </a:r>
            <a:r>
              <a:rPr lang="en-GB" sz="1200" dirty="0" smtClean="0"/>
              <a:t>).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400" dirty="0" smtClean="0"/>
              <a:t>Note: a </a:t>
            </a:r>
            <a:r>
              <a:rPr lang="en-GB" sz="1400" dirty="0" err="1" smtClean="0"/>
              <a:t>UL_Target_Revceive_Power</a:t>
            </a:r>
            <a:r>
              <a:rPr lang="en-GB" sz="1400" dirty="0" smtClean="0"/>
              <a:t> is specified </a:t>
            </a:r>
            <a:r>
              <a:rPr lang="en-GB" sz="1400" dirty="0"/>
              <a:t>in </a:t>
            </a:r>
            <a:r>
              <a:rPr lang="en-GB" sz="1400" dirty="0" smtClean="0"/>
              <a:t>User-Info field of TF </a:t>
            </a: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altLang="zh-CN" smtClean="0"/>
              <a:t>Pascal Viger, Canon, et al</a:t>
            </a:r>
            <a:endParaRPr lang="en-GB" altLang="zh-CN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June 2021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721" y="2916087"/>
            <a:ext cx="6474126" cy="1732113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 bwMode="auto">
          <a:xfrm>
            <a:off x="3276600" y="3962400"/>
            <a:ext cx="3276600" cy="381000"/>
          </a:xfrm>
          <a:prstGeom prst="round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720068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3">
            <a:extLst>
              <a:ext uri="{FF2B5EF4-FFF2-40B4-BE49-F238E27FC236}">
                <a16:creationId xmlns:a16="http://schemas.microsoft.com/office/drawing/2014/main" id="{E176EC5C-1700-4784-8920-5ADBD08B925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3BDDF86-2EFE-4A51-B051-363578C4007F}"/>
              </a:ext>
            </a:extLst>
          </p:cNvPr>
          <p:cNvSpPr>
            <a:spLocks noGrp="1" noChangeArrowheads="1"/>
          </p:cNvSpPr>
          <p:nvPr>
            <p:ph type="ftr" idx="4294967295"/>
          </p:nvPr>
        </p:nvSpPr>
        <p:spPr bwMode="auto">
          <a:xfrm>
            <a:off x="5959475" y="6475413"/>
            <a:ext cx="2651125" cy="230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Pascal Viger, Canon, et </a:t>
            </a:r>
            <a:r>
              <a:rPr lang="en-GB" altLang="zh-CN" dirty="0" smtClean="0"/>
              <a:t>al</a:t>
            </a:r>
            <a:endParaRPr lang="en-GB" altLang="zh-CN" dirty="0"/>
          </a:p>
        </p:txBody>
      </p:sp>
      <p:sp>
        <p:nvSpPr>
          <p:cNvPr id="3" name="Rectangle 1"/>
          <p:cNvSpPr txBox="1">
            <a:spLocks noChangeArrowheads="1"/>
          </p:cNvSpPr>
          <p:nvPr/>
        </p:nvSpPr>
        <p:spPr>
          <a:xfrm>
            <a:off x="685800" y="685800"/>
            <a:ext cx="7772400" cy="1066800"/>
          </a:xfrm>
          <a:prstGeom prst="rect">
            <a:avLst/>
          </a:prstGeom>
          <a:ln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altLang="zh-CN" sz="3200" b="1" kern="0" dirty="0">
                <a:solidFill>
                  <a:srgbClr val="000000"/>
                </a:solidFill>
              </a:rPr>
              <a:t>Straw Poll #1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8" name="内容占位符 2"/>
          <p:cNvSpPr>
            <a:spLocks noGrp="1"/>
          </p:cNvSpPr>
          <p:nvPr/>
        </p:nvSpPr>
        <p:spPr bwMode="auto">
          <a:xfrm>
            <a:off x="685800" y="1981200"/>
            <a:ext cx="7772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 defTabSz="914400">
              <a:buClrTx/>
              <a:buSzTx/>
              <a:buFontTx/>
              <a:buChar char="•"/>
              <a:defRPr/>
            </a:pPr>
            <a:r>
              <a:rPr lang="en-US" sz="2000" dirty="0"/>
              <a:t>Do you support that 802.11be </a:t>
            </a:r>
            <a:r>
              <a:rPr lang="en-US" sz="2000" dirty="0" smtClean="0"/>
              <a:t>allows NFRP mechanism to support a Random-Access allocation </a:t>
            </a:r>
            <a:r>
              <a:rPr lang="en-US" sz="2000" dirty="0"/>
              <a:t>?</a:t>
            </a:r>
          </a:p>
          <a:p>
            <a:pPr lvl="1" defTabSz="914400">
              <a:buClrTx/>
              <a:buSzTx/>
              <a:buFontTx/>
              <a:buChar char="•"/>
              <a:defRPr/>
            </a:pPr>
            <a:r>
              <a:rPr lang="en-US" sz="1600" dirty="0"/>
              <a:t>STAs randomly select an RU Tone Set Index and a Feedback Status</a:t>
            </a:r>
          </a:p>
          <a:p>
            <a:pPr lvl="1" defTabSz="914400">
              <a:buClrTx/>
              <a:buSzTx/>
              <a:buFontTx/>
              <a:buChar char="•"/>
              <a:defRPr/>
            </a:pPr>
            <a:r>
              <a:rPr lang="en-US" sz="1600" dirty="0"/>
              <a:t>STAs that win NFRP contention are then scheduled by their RU Tone set Index.</a:t>
            </a:r>
          </a:p>
          <a:p>
            <a:pPr marL="457200" lvl="1" indent="0" defTabSz="914400">
              <a:buClrTx/>
              <a:buSzTx/>
              <a:buNone/>
              <a:defRPr/>
            </a:pPr>
            <a:r>
              <a:rPr lang="en-US" altLang="zh-CN" sz="1600" kern="0" dirty="0">
                <a:solidFill>
                  <a:srgbClr val="000000"/>
                </a:solidFill>
              </a:rPr>
              <a:t>Note: This is an R2 feature.</a:t>
            </a:r>
            <a:endParaRPr lang="en-GB" altLang="zh-CN" sz="1600" kern="0" dirty="0">
              <a:solidFill>
                <a:srgbClr val="000000"/>
              </a:solidFill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altLang="zh-CN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altLang="zh-CN" sz="2000" kern="0" dirty="0">
                <a:solidFill>
                  <a:srgbClr val="000000"/>
                </a:solidFill>
                <a:latin typeface="Times New Roman"/>
              </a:rPr>
              <a:t>Results: Y/N/A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Date Placeholder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993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F5D8E26B-7BCF-4D25-9C89-0168A6618F18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GB" altLang="zh-CN" dirty="0"/>
              <a:t>Pascal Viger, Canon, et al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429000" y="2819400"/>
            <a:ext cx="12795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>
                <a:solidFill>
                  <a:schemeClr val="tx1"/>
                </a:solidFill>
              </a:rPr>
              <a:t>Annex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254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8001000" cy="609600"/>
          </a:xfrm>
        </p:spPr>
        <p:txBody>
          <a:bodyPr/>
          <a:lstStyle/>
          <a:p>
            <a:r>
              <a:rPr lang="fr-FR" sz="2400" dirty="0" err="1"/>
              <a:t>Recall</a:t>
            </a:r>
            <a:r>
              <a:rPr lang="fr-FR" sz="2400" dirty="0"/>
              <a:t>: UL OFDMA-</a:t>
            </a:r>
            <a:r>
              <a:rPr lang="fr-FR" sz="2400" dirty="0" err="1"/>
              <a:t>based</a:t>
            </a:r>
            <a:r>
              <a:rPr lang="fr-FR" sz="2400" dirty="0"/>
              <a:t> </a:t>
            </a:r>
            <a:r>
              <a:rPr lang="fr-FR" sz="2400" dirty="0" err="1"/>
              <a:t>Random</a:t>
            </a:r>
            <a:r>
              <a:rPr lang="fr-FR" sz="2400" dirty="0"/>
              <a:t> Access </a:t>
            </a:r>
            <a:r>
              <a:rPr lang="en-GB" sz="2400" dirty="0"/>
              <a:t>(</a:t>
            </a:r>
            <a:r>
              <a:rPr lang="fr-FR" sz="2400" dirty="0"/>
              <a:t>UORA)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770813" cy="411321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ct val="20000"/>
              </a:spcBef>
              <a:buChar char="•"/>
            </a:pPr>
            <a:r>
              <a:rPr lang="en-US" sz="2000" dirty="0">
                <a:solidFill>
                  <a:schemeClr val="tx1"/>
                </a:solidFill>
              </a:rPr>
              <a:t>UORA allows a non-AP HE STA to access one of a number of resource units designated for random access by the HE AP [1]. </a:t>
            </a:r>
            <a:endParaRPr lang="en-GB" sz="2000" dirty="0">
              <a:solidFill>
                <a:schemeClr val="tx1"/>
              </a:solidFill>
            </a:endParaRPr>
          </a:p>
          <a:p>
            <a:pPr lvl="1" eaLnBrk="0" hangingPunct="0">
              <a:spcBef>
                <a:spcPct val="20000"/>
              </a:spcBef>
              <a:buChar char="–"/>
            </a:pPr>
            <a:endParaRPr lang="en-GB" sz="1800" dirty="0">
              <a:solidFill>
                <a:schemeClr val="tx1"/>
              </a:solidFill>
            </a:endParaRPr>
          </a:p>
          <a:p>
            <a:pPr eaLnBrk="0" hangingPunct="0">
              <a:spcBef>
                <a:spcPct val="20000"/>
              </a:spcBef>
              <a:buFont typeface="Times New Roman" pitchFamily="16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UORA provides low efficiency:</a:t>
            </a:r>
          </a:p>
          <a:p>
            <a:pPr lvl="1" eaLnBrk="0" hangingPunct="0">
              <a:spcBef>
                <a:spcPct val="20000"/>
              </a:spcBef>
              <a:buFont typeface="Times New Roman" pitchFamily="16" charset="0"/>
              <a:buChar char="–"/>
            </a:pPr>
            <a:r>
              <a:rPr lang="en-US" dirty="0"/>
              <a:t>theoretical probability for random access distributions (</a:t>
            </a:r>
            <a:r>
              <a:rPr lang="en-GB" b="1" dirty="0">
                <a:solidFill>
                  <a:schemeClr val="tx1"/>
                </a:solidFill>
              </a:rPr>
              <a:t>Slotted-Aloha type):</a:t>
            </a:r>
          </a:p>
          <a:p>
            <a:pPr lvl="2" eaLnBrk="0" hangingPunct="0">
              <a:spcBef>
                <a:spcPct val="20000"/>
              </a:spcBef>
              <a:buFont typeface="Times New Roman" pitchFamily="16" charset="0"/>
              <a:buChar char="–"/>
            </a:pPr>
            <a:r>
              <a:rPr lang="fr-FR" dirty="0" err="1"/>
              <a:t>empty</a:t>
            </a:r>
            <a:r>
              <a:rPr lang="fr-FR" dirty="0"/>
              <a:t> </a:t>
            </a:r>
            <a:r>
              <a:rPr lang="fr-FR" dirty="0" err="1"/>
              <a:t>RUs</a:t>
            </a:r>
            <a:r>
              <a:rPr lang="fr-FR" dirty="0"/>
              <a:t> 37%, collision 26%,  </a:t>
            </a:r>
            <a:r>
              <a:rPr lang="fr-FR" dirty="0" err="1">
                <a:solidFill>
                  <a:srgbClr val="FF0000"/>
                </a:solidFill>
              </a:rPr>
              <a:t>efficiency</a:t>
            </a:r>
            <a:r>
              <a:rPr lang="fr-FR" dirty="0">
                <a:solidFill>
                  <a:srgbClr val="FF0000"/>
                </a:solidFill>
              </a:rPr>
              <a:t> 37%</a:t>
            </a:r>
          </a:p>
          <a:p>
            <a:pPr lvl="1" eaLnBrk="0" hangingPunct="0">
              <a:spcBef>
                <a:spcPct val="20000"/>
              </a:spcBef>
              <a:buFont typeface="Times New Roman" pitchFamily="16" charset="0"/>
              <a:buChar char="–"/>
            </a:pPr>
            <a:r>
              <a:rPr lang="en-GB" dirty="0">
                <a:solidFill>
                  <a:schemeClr val="tx1"/>
                </a:solidFill>
                <a:cs typeface="+mn-cs"/>
              </a:rPr>
              <a:t>lost random RUs (either unused or collided) occur on large transmission durations !</a:t>
            </a:r>
          </a:p>
          <a:p>
            <a:pPr lvl="1" eaLnBrk="0" hangingPunct="0">
              <a:spcBef>
                <a:spcPct val="20000"/>
              </a:spcBef>
              <a:buFont typeface="Times New Roman" pitchFamily="16" charset="0"/>
              <a:buChar char="–"/>
            </a:pPr>
            <a:endParaRPr lang="en-GB" b="1" dirty="0">
              <a:solidFill>
                <a:schemeClr val="tx1"/>
              </a:solidFill>
              <a:cs typeface="+mn-cs"/>
            </a:endParaRPr>
          </a:p>
          <a:p>
            <a:pPr marL="457200" lvl="1" indent="0" eaLnBrk="0" hangingPunct="0">
              <a:spcBef>
                <a:spcPct val="20000"/>
              </a:spcBef>
            </a:pPr>
            <a:endParaRPr lang="en-GB" dirty="0"/>
          </a:p>
          <a:p>
            <a:pPr marL="800100" lvl="1" indent="-342900" eaLnBrk="0" hangingPunct="0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b="1" dirty="0"/>
              <a:t>802.11be needs a more efficient RA mechanism !</a:t>
            </a:r>
          </a:p>
          <a:p>
            <a:pPr marL="857250" lvl="2" indent="0" eaLnBrk="0" hangingPunct="0">
              <a:spcBef>
                <a:spcPct val="20000"/>
              </a:spcBef>
            </a:pPr>
            <a:endParaRPr lang="en-GB" b="1" dirty="0"/>
          </a:p>
          <a:p>
            <a:pPr marL="457200" lvl="1" indent="0" eaLnBrk="0" hangingPunct="0">
              <a:spcBef>
                <a:spcPct val="20000"/>
              </a:spcBef>
            </a:pPr>
            <a:endParaRPr lang="fr-FR" b="1" dirty="0">
              <a:solidFill>
                <a:schemeClr val="tx1"/>
              </a:solidFill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altLang="zh-CN" dirty="0"/>
              <a:t>Pascal Viger, Canon, et al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4800600" y="3656806"/>
            <a:ext cx="1676400" cy="381000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0" name="Date Placeholder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2168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625566"/>
          </a:xfrm>
        </p:spPr>
        <p:txBody>
          <a:bodyPr/>
          <a:lstStyle/>
          <a:p>
            <a:r>
              <a:rPr lang="en-GB" sz="2800" dirty="0"/>
              <a:t>Recall : 802.11ax NFRP procedure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1368"/>
            <a:ext cx="8229600" cy="4783046"/>
          </a:xfrm>
        </p:spPr>
        <p:txBody>
          <a:bodyPr/>
          <a:lstStyle/>
          <a:p>
            <a:pPr lvl="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1600" b="0" kern="1200" dirty="0"/>
              <a:t>NDP Feedback Report Poll (NFRP) TF is used to collect feedback from a range of associated STAs [1]:</a:t>
            </a:r>
          </a:p>
          <a:p>
            <a:pPr lvl="1" eaLnBrk="0" hangingPunct="0">
              <a:spcBef>
                <a:spcPct val="20000"/>
              </a:spcBef>
              <a:buFont typeface="Times New Roman" pitchFamily="16" charset="0"/>
              <a:buChar char="–"/>
            </a:pPr>
            <a:r>
              <a:rPr lang="en-US" altLang="zh-CN" sz="1600" dirty="0">
                <a:solidFill>
                  <a:schemeClr val="tx1"/>
                </a:solidFill>
                <a:cs typeface="+mn-cs"/>
              </a:rPr>
              <a:t>STAs are identified by a range of AIDs, starting from value of  ‘</a:t>
            </a:r>
            <a:r>
              <a:rPr lang="en-US" altLang="zh-CN" sz="1600" dirty="0" err="1">
                <a:solidFill>
                  <a:schemeClr val="tx1"/>
                </a:solidFill>
                <a:cs typeface="+mn-cs"/>
              </a:rPr>
              <a:t>Starting_AID</a:t>
            </a:r>
            <a:r>
              <a:rPr lang="en-US" altLang="zh-CN" sz="1600" dirty="0">
                <a:solidFill>
                  <a:schemeClr val="tx1"/>
                </a:solidFill>
                <a:cs typeface="+mn-cs"/>
              </a:rPr>
              <a:t>’ field</a:t>
            </a:r>
          </a:p>
          <a:p>
            <a:pPr lvl="1" eaLnBrk="0" hangingPunct="0">
              <a:spcBef>
                <a:spcPct val="20000"/>
              </a:spcBef>
              <a:buFont typeface="Times New Roman" pitchFamily="16" charset="0"/>
              <a:buChar char="–"/>
            </a:pPr>
            <a:r>
              <a:rPr lang="en-US" altLang="zh-CN" sz="1600" dirty="0">
                <a:solidFill>
                  <a:schemeClr val="tx1"/>
                </a:solidFill>
                <a:cs typeface="+mn-cs"/>
              </a:rPr>
              <a:t>Scheduled STAs select a tone set according to STA’s RU_TONE_SET_INDEX  ([1] table 27-32), and modulate tones of the tone set according to the FEEDBACK_STATUS (0/1) to emit.</a:t>
            </a:r>
          </a:p>
          <a:p>
            <a:pPr lvl="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1600" b="0" kern="1200" dirty="0"/>
              <a:t>Later, based on received NDP feedbacks, AP may solicit (e.g. via Basic TF for UL MU) some responding STAs</a:t>
            </a:r>
          </a:p>
          <a:p>
            <a:pPr lvl="0" algn="just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altLang="zh-CN" sz="1600" b="0" kern="1200" dirty="0"/>
          </a:p>
          <a:p>
            <a:pPr lvl="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1600" b="0" u="sng" kern="1200" dirty="0"/>
              <a:t>Illustration:</a:t>
            </a:r>
          </a:p>
          <a:p>
            <a:pPr>
              <a:spcBef>
                <a:spcPts val="0"/>
              </a:spcBef>
            </a:pPr>
            <a:endParaRPr lang="fr-FR" sz="16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altLang="zh-CN" dirty="0"/>
              <a:t>Pascal Viger, Canon, et al</a:t>
            </a:r>
          </a:p>
        </p:txBody>
      </p:sp>
      <p:pic>
        <p:nvPicPr>
          <p:cNvPr id="58" name="Picture 5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2209" y="3210895"/>
            <a:ext cx="6164404" cy="3355005"/>
          </a:xfrm>
          <a:prstGeom prst="rect">
            <a:avLst/>
          </a:prstGeom>
        </p:spPr>
      </p:pic>
      <p:sp>
        <p:nvSpPr>
          <p:cNvPr id="11" name="Rounded Rectangular Callout 10"/>
          <p:cNvSpPr/>
          <p:nvPr/>
        </p:nvSpPr>
        <p:spPr bwMode="auto">
          <a:xfrm>
            <a:off x="4464578" y="3430488"/>
            <a:ext cx="1423431" cy="304800"/>
          </a:xfrm>
          <a:prstGeom prst="wedgeRoundRectCallout">
            <a:avLst>
              <a:gd name="adj1" fmla="val -40353"/>
              <a:gd name="adj2" fmla="val 214776"/>
              <a:gd name="adj3" fmla="val 16667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dirty="0" err="1"/>
              <a:t>e.g</a:t>
            </a:r>
            <a:r>
              <a:rPr lang="fr-FR" sz="1400" dirty="0"/>
              <a:t>. Feedback </a:t>
            </a:r>
            <a:r>
              <a:rPr lang="fr-FR" sz="1400" dirty="0" err="1"/>
              <a:t>is</a:t>
            </a:r>
            <a:r>
              <a:rPr lang="fr-FR" sz="1400" dirty="0"/>
              <a:t> 0</a:t>
            </a:r>
          </a:p>
        </p:txBody>
      </p:sp>
      <p:sp>
        <p:nvSpPr>
          <p:cNvPr id="12" name="Rounded Rectangular Callout 11"/>
          <p:cNvSpPr/>
          <p:nvPr/>
        </p:nvSpPr>
        <p:spPr bwMode="auto">
          <a:xfrm>
            <a:off x="4573363" y="5773739"/>
            <a:ext cx="1423431" cy="304800"/>
          </a:xfrm>
          <a:prstGeom prst="wedgeRoundRectCallout">
            <a:avLst>
              <a:gd name="adj1" fmla="val -56716"/>
              <a:gd name="adj2" fmla="val -331450"/>
              <a:gd name="adj3" fmla="val 16667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dirty="0" err="1"/>
              <a:t>e.g</a:t>
            </a:r>
            <a:r>
              <a:rPr lang="fr-FR" sz="1400" dirty="0"/>
              <a:t>. Feedback </a:t>
            </a:r>
            <a:r>
              <a:rPr lang="fr-FR" sz="1400" dirty="0" err="1"/>
              <a:t>is</a:t>
            </a:r>
            <a:r>
              <a:rPr lang="fr-FR" sz="1400" dirty="0"/>
              <a:t> 1</a:t>
            </a:r>
          </a:p>
        </p:txBody>
      </p:sp>
      <p:sp>
        <p:nvSpPr>
          <p:cNvPr id="13" name="Date Placeholder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851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NFRP TF format (802.11ax)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altLang="zh-CN" dirty="0"/>
              <a:t>Pascal Viger, Canon, et al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1" b="10949"/>
          <a:stretch/>
        </p:blipFill>
        <p:spPr>
          <a:xfrm>
            <a:off x="2196572" y="3952250"/>
            <a:ext cx="5120227" cy="6197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1981200"/>
            <a:ext cx="6511275" cy="1192800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7424029-BA06-41C0-9708-CABEC2827847}"/>
              </a:ext>
            </a:extLst>
          </p:cNvPr>
          <p:cNvCxnSpPr>
            <a:cxnSpLocks/>
            <a:endCxn id="22" idx="1"/>
          </p:cNvCxnSpPr>
          <p:nvPr/>
        </p:nvCxnSpPr>
        <p:spPr bwMode="auto">
          <a:xfrm flipH="1">
            <a:off x="4924093" y="2971800"/>
            <a:ext cx="257507" cy="722657"/>
          </a:xfrm>
          <a:prstGeom prst="straightConnector1">
            <a:avLst/>
          </a:prstGeom>
          <a:solidFill>
            <a:srgbClr val="BBE0E3"/>
          </a:solidFill>
          <a:ln w="9525" cap="flat" cmpd="sng" algn="ctr">
            <a:solidFill>
              <a:srgbClr val="000000"/>
            </a:solidFill>
            <a:prstDash val="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Left Brace 21">
            <a:extLst>
              <a:ext uri="{FF2B5EF4-FFF2-40B4-BE49-F238E27FC236}">
                <a16:creationId xmlns:a16="http://schemas.microsoft.com/office/drawing/2014/main" id="{E629E2CD-37F2-4BA9-8B48-558A69533777}"/>
              </a:ext>
            </a:extLst>
          </p:cNvPr>
          <p:cNvSpPr/>
          <p:nvPr/>
        </p:nvSpPr>
        <p:spPr bwMode="auto">
          <a:xfrm rot="5400000">
            <a:off x="4774702" y="1417587"/>
            <a:ext cx="281954" cy="4835694"/>
          </a:xfrm>
          <a:prstGeom prst="leftBrace">
            <a:avLst>
              <a:gd name="adj1" fmla="val 8333"/>
              <a:gd name="adj2" fmla="val 49826"/>
            </a:avLst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Rectangle 63">
            <a:extLst>
              <a:ext uri="{FF2B5EF4-FFF2-40B4-BE49-F238E27FC236}">
                <a16:creationId xmlns:a16="http://schemas.microsoft.com/office/drawing/2014/main" id="{55AC7B11-A7DA-4348-BEF1-37F24C5C8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00732" y="5997625"/>
            <a:ext cx="461666" cy="289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defTabSz="7620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130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340</a:t>
            </a:r>
            <a:endParaRPr lang="fr-FR" sz="1300" dirty="0">
              <a:solidFill>
                <a:srgbClr val="000000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</p:txBody>
      </p:sp>
      <p:sp>
        <p:nvSpPr>
          <p:cNvPr id="12" name="Date Placeholder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198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RA-NFRP Advantages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  <a:cs typeface="Calibri" panose="020F0502020204030204" pitchFamily="34" charset="0"/>
              </a:rPr>
              <a:t>Fully compliant with legacy 802.11ax format :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b="0" dirty="0">
                <a:latin typeface="+mj-lt"/>
                <a:cs typeface="Calibri" panose="020F0502020204030204" pitchFamily="34" charset="0"/>
              </a:rPr>
              <a:t>Keep 11ax design format </a:t>
            </a:r>
          </a:p>
          <a:p>
            <a:pPr lvl="2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latin typeface="+mj-lt"/>
                <a:cs typeface="Calibri" panose="020F0502020204030204" pitchFamily="34" charset="0"/>
              </a:rPr>
              <a:t>‘Starting AID’ field takes value 0 (optionally 2047…), </a:t>
            </a:r>
            <a:r>
              <a:rPr lang="en-GB" sz="1400" dirty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any predefined AID </a:t>
            </a:r>
            <a:r>
              <a:rPr lang="en-GB" sz="1400" dirty="0" smtClean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value </a:t>
            </a:r>
            <a:r>
              <a:rPr lang="en-GB" sz="1400" dirty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outside the range of AID</a:t>
            </a:r>
            <a:r>
              <a:rPr lang="en-GB" sz="1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Calibri" panose="020F0502020204030204" pitchFamily="34" charset="0"/>
              </a:rPr>
              <a:t> </a:t>
            </a:r>
            <a:r>
              <a:rPr lang="en-GB" sz="1400" dirty="0">
                <a:latin typeface="+mj-lt"/>
                <a:cs typeface="Calibri" panose="020F0502020204030204" pitchFamily="34" charset="0"/>
              </a:rPr>
              <a:t>assigned by AP to associated stations</a:t>
            </a:r>
          </a:p>
          <a:p>
            <a:pPr lvl="2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400" dirty="0">
              <a:latin typeface="+mj-lt"/>
              <a:cs typeface="Calibri" panose="020F0502020204030204" pitchFamily="34" charset="0"/>
            </a:endParaRPr>
          </a:p>
          <a:p>
            <a:pPr lvl="2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400" dirty="0">
              <a:latin typeface="+mj-lt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2000" b="0" dirty="0">
              <a:latin typeface="+mj-lt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  <a:cs typeface="Calibri" panose="020F0502020204030204" pitchFamily="34" charset="0"/>
              </a:rPr>
              <a:t>Very efficient random-access mechanism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  <a:cs typeface="Calibri" panose="020F0502020204030204" pitchFamily="34" charset="0"/>
              </a:rPr>
              <a:t>random access is moved to the short time NDP Feedback report procedure</a:t>
            </a:r>
            <a:endParaRPr lang="en-GB" sz="1600" dirty="0">
              <a:latin typeface="+mj-lt"/>
              <a:cs typeface="Calibri" panose="020F0502020204030204" pitchFamily="34" charset="0"/>
            </a:endParaRP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  <a:cs typeface="Calibri" panose="020F0502020204030204" pitchFamily="34" charset="0"/>
              </a:rPr>
              <a:t>AP schedules only used RU Tone Set:</a:t>
            </a:r>
          </a:p>
          <a:p>
            <a:pPr lvl="2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latin typeface="+mj-lt"/>
                <a:cs typeface="Calibri" panose="020F0502020204030204" pitchFamily="34" charset="0"/>
              </a:rPr>
              <a:t>no empty data RUs are met in the subsequent UL MU operation </a:t>
            </a:r>
          </a:p>
          <a:p>
            <a:pPr lvl="2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latin typeface="+mj-lt"/>
                <a:cs typeface="Calibri" panose="020F0502020204030204" pitchFamily="34" charset="0"/>
              </a:rPr>
              <a:t>Possibly still collisions on UL data RU, </a:t>
            </a:r>
            <a:r>
              <a:rPr lang="en-GB" sz="1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Calibri" panose="020F0502020204030204" pitchFamily="34" charset="0"/>
              </a:rPr>
              <a:t>but </a:t>
            </a:r>
            <a:r>
              <a:rPr lang="en-GB" sz="1400" dirty="0">
                <a:solidFill>
                  <a:schemeClr val="tx1"/>
                </a:solidFill>
                <a:cs typeface="Calibri" panose="020F0502020204030204" pitchFamily="34" charset="0"/>
              </a:rPr>
              <a:t>half of the collisions compared to UORA</a:t>
            </a:r>
            <a:r>
              <a:rPr lang="en-GB" sz="1400" dirty="0" smtClean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(case </a:t>
            </a:r>
            <a:r>
              <a:rPr lang="en-GB" sz="1400" dirty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C of previous </a:t>
            </a:r>
            <a:r>
              <a:rPr lang="en-GB" sz="1400" dirty="0">
                <a:latin typeface="+mj-lt"/>
                <a:cs typeface="Calibri" panose="020F0502020204030204" pitchFamily="34" charset="0"/>
              </a:rPr>
              <a:t>slide)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600" b="0" dirty="0">
              <a:latin typeface="+mj-lt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  <a:cs typeface="Calibri" panose="020F0502020204030204" pitchFamily="34" charset="0"/>
              </a:rPr>
              <a:t>Tips: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b="0" dirty="0">
                <a:latin typeface="+mj-lt"/>
                <a:cs typeface="Calibri" panose="020F0502020204030204" pitchFamily="34" charset="0"/>
              </a:rPr>
              <a:t>AP </a:t>
            </a:r>
            <a:r>
              <a:rPr lang="en-GB" sz="1600" dirty="0">
                <a:latin typeface="+mj-lt"/>
                <a:cs typeface="Calibri" panose="020F0502020204030204" pitchFamily="34" charset="0"/>
              </a:rPr>
              <a:t>later determines the </a:t>
            </a:r>
            <a:r>
              <a:rPr lang="en-GB" sz="1600" b="0" dirty="0">
                <a:latin typeface="+mj-lt"/>
                <a:cs typeface="Calibri" panose="020F0502020204030204" pitchFamily="34" charset="0"/>
              </a:rPr>
              <a:t>STA AID (at final stage upon receiving HE TB data PPDU), but this is not an issue.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altLang="zh-CN" dirty="0"/>
              <a:t>Pascal Viger, Canon, et al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7963" t="9041" b="41672"/>
          <a:stretch/>
        </p:blipFill>
        <p:spPr>
          <a:xfrm>
            <a:off x="4630072" y="2992276"/>
            <a:ext cx="4404030" cy="515112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 bwMode="auto">
          <a:xfrm flipH="1" flipV="1">
            <a:off x="4114800" y="3048000"/>
            <a:ext cx="685800" cy="11082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Date Placeholder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3679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RA-NFRP </a:t>
            </a:r>
            <a:r>
              <a:rPr lang="en-GB" dirty="0"/>
              <a:t>TF format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altLang="zh-CN" dirty="0"/>
              <a:t>Pascal Viger, Canon, et al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3907838"/>
            <a:ext cx="5120227" cy="6757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1981200"/>
            <a:ext cx="6511275" cy="1192800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7424029-BA06-41C0-9708-CABEC2827847}"/>
              </a:ext>
            </a:extLst>
          </p:cNvPr>
          <p:cNvCxnSpPr>
            <a:cxnSpLocks/>
            <a:endCxn id="22" idx="1"/>
          </p:cNvCxnSpPr>
          <p:nvPr/>
        </p:nvCxnSpPr>
        <p:spPr bwMode="auto">
          <a:xfrm flipH="1">
            <a:off x="4924093" y="2971800"/>
            <a:ext cx="257507" cy="722657"/>
          </a:xfrm>
          <a:prstGeom prst="straightConnector1">
            <a:avLst/>
          </a:prstGeom>
          <a:solidFill>
            <a:srgbClr val="BBE0E3"/>
          </a:solidFill>
          <a:ln w="9525" cap="flat" cmpd="sng" algn="ctr">
            <a:solidFill>
              <a:srgbClr val="000000"/>
            </a:solidFill>
            <a:prstDash val="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Left Brace 21">
            <a:extLst>
              <a:ext uri="{FF2B5EF4-FFF2-40B4-BE49-F238E27FC236}">
                <a16:creationId xmlns:a16="http://schemas.microsoft.com/office/drawing/2014/main" id="{E629E2CD-37F2-4BA9-8B48-558A69533777}"/>
              </a:ext>
            </a:extLst>
          </p:cNvPr>
          <p:cNvSpPr/>
          <p:nvPr/>
        </p:nvSpPr>
        <p:spPr bwMode="auto">
          <a:xfrm rot="5400000">
            <a:off x="4783116" y="1367483"/>
            <a:ext cx="281954" cy="4835694"/>
          </a:xfrm>
          <a:prstGeom prst="leftBrace">
            <a:avLst>
              <a:gd name="adj1" fmla="val 8333"/>
              <a:gd name="adj2" fmla="val 49826"/>
            </a:avLst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511B15A-2ED1-4433-A428-E5AC54F99FE7}"/>
              </a:ext>
            </a:extLst>
          </p:cNvPr>
          <p:cNvCxnSpPr>
            <a:cxnSpLocks/>
            <a:endCxn id="14" idx="0"/>
          </p:cNvCxnSpPr>
          <p:nvPr/>
        </p:nvCxnSpPr>
        <p:spPr bwMode="auto">
          <a:xfrm flipH="1">
            <a:off x="2571735" y="4610108"/>
            <a:ext cx="1039532" cy="707340"/>
          </a:xfrm>
          <a:prstGeom prst="straightConnector1">
            <a:avLst/>
          </a:prstGeom>
          <a:solidFill>
            <a:srgbClr val="BBE0E3"/>
          </a:solidFill>
          <a:ln w="9525" cap="flat" cmpd="sng" algn="ctr">
            <a:solidFill>
              <a:srgbClr val="000000"/>
            </a:solidFill>
            <a:prstDash val="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9480077"/>
              </p:ext>
            </p:extLst>
          </p:nvPr>
        </p:nvGraphicFramePr>
        <p:xfrm>
          <a:off x="1314435" y="5317448"/>
          <a:ext cx="2514600" cy="10843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53667">
                  <a:extLst>
                    <a:ext uri="{9D8B030D-6E8A-4147-A177-3AD203B41FA5}">
                      <a16:colId xmlns:a16="http://schemas.microsoft.com/office/drawing/2014/main" val="2292722560"/>
                    </a:ext>
                  </a:extLst>
                </a:gridCol>
                <a:gridCol w="544953">
                  <a:extLst>
                    <a:ext uri="{9D8B030D-6E8A-4147-A177-3AD203B41FA5}">
                      <a16:colId xmlns:a16="http://schemas.microsoft.com/office/drawing/2014/main" val="742898233"/>
                    </a:ext>
                  </a:extLst>
                </a:gridCol>
                <a:gridCol w="544953">
                  <a:extLst>
                    <a:ext uri="{9D8B030D-6E8A-4147-A177-3AD203B41FA5}">
                      <a16:colId xmlns:a16="http://schemas.microsoft.com/office/drawing/2014/main" val="1899955384"/>
                    </a:ext>
                  </a:extLst>
                </a:gridCol>
                <a:gridCol w="471027">
                  <a:extLst>
                    <a:ext uri="{9D8B030D-6E8A-4147-A177-3AD203B41FA5}">
                      <a16:colId xmlns:a16="http://schemas.microsoft.com/office/drawing/2014/main" val="797479936"/>
                    </a:ext>
                  </a:extLst>
                </a:gridCol>
              </a:tblGrid>
              <a:tr h="370252">
                <a:tc>
                  <a:txBody>
                    <a:bodyPr/>
                    <a:lstStyle/>
                    <a:p>
                      <a:r>
                        <a:rPr lang="fr-FR" sz="900" dirty="0">
                          <a:solidFill>
                            <a:schemeClr val="tx1"/>
                          </a:solidFill>
                        </a:rPr>
                        <a:t>B0                 B5</a:t>
                      </a:r>
                      <a:endParaRPr lang="en-GB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solidFill>
                            <a:schemeClr val="tx1"/>
                          </a:solidFill>
                        </a:rPr>
                        <a:t>B6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>
                          <a:solidFill>
                            <a:schemeClr val="tx1"/>
                          </a:solidFill>
                        </a:rPr>
                        <a:t>B7</a:t>
                      </a:r>
                      <a:endParaRPr lang="en-GB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>
                          <a:solidFill>
                            <a:schemeClr val="tx1"/>
                          </a:solidFill>
                        </a:rPr>
                        <a:t>B8</a:t>
                      </a:r>
                      <a:endParaRPr lang="en-GB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4638473"/>
                  </a:ext>
                </a:extLst>
              </a:tr>
              <a:tr h="449591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err="1">
                          <a:solidFill>
                            <a:schemeClr val="tx1"/>
                          </a:solidFill>
                        </a:rPr>
                        <a:t>Reserved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>
                          <a:solidFill>
                            <a:schemeClr val="tx1"/>
                          </a:solidFill>
                        </a:rPr>
                        <a:t>EHT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>
                          <a:solidFill>
                            <a:schemeClr val="tx1"/>
                          </a:solidFill>
                        </a:rPr>
                        <a:t>HE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41786041"/>
                  </a:ext>
                </a:extLst>
              </a:tr>
              <a:tr h="264465">
                <a:tc>
                  <a:txBody>
                    <a:bodyPr/>
                    <a:lstStyle/>
                    <a:p>
                      <a:pPr algn="l"/>
                      <a:r>
                        <a:rPr lang="fr-FR" sz="1050" dirty="0">
                          <a:solidFill>
                            <a:schemeClr val="tx1"/>
                          </a:solidFill>
                        </a:rPr>
                        <a:t>Bits:       6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43825021"/>
                  </a:ext>
                </a:extLst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3429000" y="3976411"/>
            <a:ext cx="678757" cy="3040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fr-FR" sz="1000" dirty="0">
                <a:solidFill>
                  <a:srgbClr val="FF0000"/>
                </a:solidFill>
              </a:rPr>
              <a:t>TF Techno bitmap</a:t>
            </a:r>
            <a:endParaRPr kumimoji="1" lang="en-GB" sz="1000" dirty="0">
              <a:solidFill>
                <a:srgbClr val="FF0000"/>
              </a:solidFill>
            </a:endParaRPr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349201"/>
              </p:ext>
            </p:extLst>
          </p:nvPr>
        </p:nvGraphicFramePr>
        <p:xfrm>
          <a:off x="5523598" y="5116591"/>
          <a:ext cx="2763101" cy="1028700"/>
        </p:xfrm>
        <a:graphic>
          <a:graphicData uri="http://schemas.openxmlformats.org/drawingml/2006/table">
            <a:tbl>
              <a:tblPr firstRow="1" bandRow="1"/>
              <a:tblGrid>
                <a:gridCol w="820679">
                  <a:extLst>
                    <a:ext uri="{9D8B030D-6E8A-4147-A177-3AD203B41FA5}">
                      <a16:colId xmlns:a16="http://schemas.microsoft.com/office/drawing/2014/main" val="2292722560"/>
                    </a:ext>
                  </a:extLst>
                </a:gridCol>
                <a:gridCol w="1942422">
                  <a:extLst>
                    <a:ext uri="{9D8B030D-6E8A-4147-A177-3AD203B41FA5}">
                      <a16:colId xmlns:a16="http://schemas.microsoft.com/office/drawing/2014/main" val="1899955384"/>
                    </a:ext>
                  </a:extLst>
                </a:gridCol>
              </a:tblGrid>
              <a:tr h="19890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fr-FR" sz="1050" dirty="0">
                          <a:solidFill>
                            <a:schemeClr val="tx1"/>
                          </a:solidFill>
                        </a:rPr>
                        <a:t>Value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fr-FR" sz="1050" dirty="0">
                          <a:solidFill>
                            <a:schemeClr val="tx1"/>
                          </a:solidFill>
                        </a:rPr>
                        <a:t>Description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4638473"/>
                  </a:ext>
                </a:extLst>
              </a:tr>
              <a:tr h="2386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fr-FR" sz="11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fr-FR" sz="1100" dirty="0">
                          <a:solidFill>
                            <a:schemeClr val="tx1"/>
                          </a:solidFill>
                        </a:rPr>
                        <a:t>Resource </a:t>
                      </a:r>
                      <a:r>
                        <a:rPr lang="fr-FR" sz="1100" dirty="0" err="1">
                          <a:solidFill>
                            <a:schemeClr val="tx1"/>
                          </a:solidFill>
                        </a:rPr>
                        <a:t>request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41786041"/>
                  </a:ext>
                </a:extLst>
              </a:tr>
              <a:tr h="2386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fr-FR" sz="11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fr-FR" sz="1100" dirty="0">
                          <a:solidFill>
                            <a:srgbClr val="FF0000"/>
                          </a:solidFill>
                        </a:rPr>
                        <a:t>Universal </a:t>
                      </a:r>
                      <a:r>
                        <a:rPr lang="fr-FR" sz="1100" dirty="0" err="1">
                          <a:solidFill>
                            <a:srgbClr val="FF0000"/>
                          </a:solidFill>
                        </a:rPr>
                        <a:t>request</a:t>
                      </a:r>
                      <a:endParaRPr lang="en-GB" sz="11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3825021"/>
                  </a:ext>
                </a:extLst>
              </a:tr>
              <a:tr h="2386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fr-FR" sz="1100" dirty="0">
                          <a:solidFill>
                            <a:schemeClr val="tx1"/>
                          </a:solidFill>
                        </a:rPr>
                        <a:t>2-15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fr-FR" sz="1100" dirty="0" err="1">
                          <a:solidFill>
                            <a:schemeClr val="tx1"/>
                          </a:solidFill>
                        </a:rPr>
                        <a:t>Reserved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5551916"/>
                  </a:ext>
                </a:extLst>
              </a:tr>
            </a:tbl>
          </a:graphicData>
        </a:graphic>
      </p:graphicFrame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511B15A-2ED1-4433-A428-E5AC54F99FE7}"/>
              </a:ext>
            </a:extLst>
          </p:cNvPr>
          <p:cNvCxnSpPr>
            <a:cxnSpLocks/>
          </p:cNvCxnSpPr>
          <p:nvPr/>
        </p:nvCxnSpPr>
        <p:spPr bwMode="auto">
          <a:xfrm>
            <a:off x="4648200" y="4428295"/>
            <a:ext cx="981980" cy="634204"/>
          </a:xfrm>
          <a:prstGeom prst="straightConnector1">
            <a:avLst/>
          </a:prstGeom>
          <a:solidFill>
            <a:srgbClr val="BBE0E3"/>
          </a:solidFill>
          <a:ln w="9525" cap="flat" cmpd="sng" algn="ctr">
            <a:solidFill>
              <a:srgbClr val="000000"/>
            </a:solidFill>
            <a:prstDash val="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" name="Rectangle 24"/>
          <p:cNvSpPr/>
          <p:nvPr/>
        </p:nvSpPr>
        <p:spPr>
          <a:xfrm>
            <a:off x="3276600" y="6153142"/>
            <a:ext cx="60437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cs typeface="Calibri" panose="020F0502020204030204" pitchFamily="34" charset="0"/>
              </a:rPr>
              <a:t>Keeping conventional Feedback </a:t>
            </a:r>
            <a:r>
              <a:rPr lang="en-GB" sz="1400" dirty="0" smtClean="0">
                <a:solidFill>
                  <a:schemeClr val="tx1"/>
                </a:solidFill>
                <a:cs typeface="Calibri" panose="020F0502020204030204" pitchFamily="34" charset="0"/>
              </a:rPr>
              <a:t>Type (0) </a:t>
            </a:r>
            <a:r>
              <a:rPr lang="en-GB" sz="1400" dirty="0">
                <a:solidFill>
                  <a:schemeClr val="tx1"/>
                </a:solidFill>
                <a:cs typeface="Calibri" panose="020F0502020204030204" pitchFamily="34" charset="0"/>
              </a:rPr>
              <a:t>or </a:t>
            </a:r>
            <a:r>
              <a:rPr lang="en-GB" sz="1400" dirty="0" smtClean="0">
                <a:solidFill>
                  <a:schemeClr val="tx1"/>
                </a:solidFill>
                <a:cs typeface="Calibri" panose="020F0502020204030204" pitchFamily="34" charset="0"/>
              </a:rPr>
              <a:t>this new value (1) </a:t>
            </a:r>
            <a:r>
              <a:rPr lang="en-GB" sz="1400" dirty="0">
                <a:solidFill>
                  <a:schemeClr val="tx1"/>
                </a:solidFill>
                <a:cs typeface="Calibri" panose="020F0502020204030204" pitchFamily="34" charset="0"/>
              </a:rPr>
              <a:t>is TBD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1E2F1AE-9710-4B2F-96AF-65DFE9151FA8}"/>
              </a:ext>
            </a:extLst>
          </p:cNvPr>
          <p:cNvSpPr/>
          <p:nvPr/>
        </p:nvSpPr>
        <p:spPr>
          <a:xfrm>
            <a:off x="1481402" y="4756193"/>
            <a:ext cx="1310956" cy="6294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90000"/>
              </a:lnSpc>
              <a:spcAft>
                <a:spcPts val="300"/>
              </a:spcAft>
              <a:buClrTx/>
              <a:buSzTx/>
              <a:buFontTx/>
              <a:buNone/>
            </a:pPr>
            <a:r>
              <a:rPr lang="en-US" sz="1200" i="1" u="sng" dirty="0">
                <a:solidFill>
                  <a:srgbClr val="000000">
                    <a:lumMod val="75000"/>
                    <a:lumOff val="25000"/>
                  </a:srgbClr>
                </a:solidFill>
                <a:latin typeface="Calibre Semibold" pitchFamily="34" charset="0"/>
                <a:ea typeface="+mn-ea"/>
              </a:rPr>
              <a:t>This field tells</a:t>
            </a:r>
          </a:p>
          <a:p>
            <a:pPr defTabSz="914400">
              <a:lnSpc>
                <a:spcPct val="90000"/>
              </a:lnSpc>
              <a:spcAft>
                <a:spcPts val="300"/>
              </a:spcAft>
              <a:buClrTx/>
              <a:buSzTx/>
              <a:buFontTx/>
              <a:buNone/>
            </a:pPr>
            <a:r>
              <a:rPr lang="en-US" sz="1200" i="1" u="sng" dirty="0">
                <a:solidFill>
                  <a:srgbClr val="000000">
                    <a:lumMod val="75000"/>
                    <a:lumOff val="25000"/>
                  </a:srgbClr>
                </a:solidFill>
                <a:latin typeface="Calibre Semibold" pitchFamily="34" charset="0"/>
                <a:ea typeface="+mn-ea"/>
              </a:rPr>
              <a:t>the inquired technology.</a:t>
            </a:r>
          </a:p>
        </p:txBody>
      </p:sp>
      <p:sp>
        <p:nvSpPr>
          <p:cNvPr id="18" name="Date Placeholder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346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altLang="zh-CN" sz="2000" dirty="0"/>
              <a:t>Key Points on Random Access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/>
              <a:t>Proposal: Random-Access NFRP (RA-NFRP) for 802.11be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RA-NFRP Principle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Illustration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RA-NFRP Efficiency versus UORA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Scalability towards 802.11 technologies or services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/>
              <a:t>Annex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altLang="zh-CN" sz="1600" dirty="0"/>
              <a:t>Legacy 802.11ax UORA procedure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Legacy 802.11ax NFRP procedure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altLang="zh-CN" sz="1600" dirty="0">
                <a:cs typeface="Calibri" panose="020F0502020204030204" pitchFamily="34" charset="0"/>
              </a:rPr>
              <a:t>Details on RA-NFRP (advantages, example format)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altLang="zh-CN" smtClean="0"/>
              <a:t>Pascal Viger, Canon, et al</a:t>
            </a:r>
            <a:endParaRPr lang="en-GB" altLang="zh-CN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</a:t>
            </a:r>
            <a:r>
              <a:rPr lang="en-US" dirty="0" smtClean="0"/>
              <a:t>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7170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Reference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altLang="zh-CN" sz="1600" b="0" dirty="0">
                <a:latin typeface="+mj-lt"/>
                <a:cs typeface="Calibri" panose="020F0502020204030204" pitchFamily="34" charset="0"/>
              </a:rPr>
              <a:t>[1]. </a:t>
            </a:r>
            <a:r>
              <a:rPr lang="en-US" sz="1600" dirty="0"/>
              <a:t>Draft </a:t>
            </a:r>
            <a:r>
              <a:rPr lang="en-US" sz="1600" dirty="0" smtClean="0"/>
              <a:t>P802.11ax_D8.0</a:t>
            </a:r>
            <a:endParaRPr lang="fr-FR" sz="1600" b="0" dirty="0"/>
          </a:p>
          <a:p>
            <a:pPr marL="0" indent="0"/>
            <a:r>
              <a:rPr lang="fr-FR" sz="1600" b="0" dirty="0"/>
              <a:t>[2]. </a:t>
            </a:r>
            <a:endParaRPr lang="zh-CN" altLang="en-US" sz="1600" b="0" dirty="0">
              <a:latin typeface="+mj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Pascal Viger, Canon, et </a:t>
            </a:r>
            <a:r>
              <a:rPr lang="en-GB" altLang="zh-CN" dirty="0" smtClean="0"/>
              <a:t>al</a:t>
            </a:r>
            <a:endParaRPr lang="en-GB" altLang="zh-CN" dirty="0"/>
          </a:p>
        </p:txBody>
      </p:sp>
      <p:sp>
        <p:nvSpPr>
          <p:cNvPr id="9" name="Date Placeholder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064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points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305800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UORA provides low efficiency [1]: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1600" dirty="0" err="1"/>
              <a:t>empty</a:t>
            </a:r>
            <a:r>
              <a:rPr lang="fr-FR" sz="1600" dirty="0"/>
              <a:t> </a:t>
            </a:r>
            <a:r>
              <a:rPr lang="fr-FR" sz="1600" dirty="0" err="1"/>
              <a:t>RUs</a:t>
            </a:r>
            <a:r>
              <a:rPr lang="fr-FR" sz="1600" dirty="0"/>
              <a:t> 37%, collision 26%,  </a:t>
            </a:r>
            <a:r>
              <a:rPr lang="fr-FR" sz="1600" dirty="0" err="1">
                <a:solidFill>
                  <a:srgbClr val="FF0000"/>
                </a:solidFill>
              </a:rPr>
              <a:t>efficiency</a:t>
            </a:r>
            <a:r>
              <a:rPr lang="fr-FR" sz="1600" dirty="0">
                <a:solidFill>
                  <a:srgbClr val="FF0000"/>
                </a:solidFill>
              </a:rPr>
              <a:t> 37%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</a:rPr>
              <a:t>lost random RUs (either unused or collided) occur on large transmission durations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Random Access still required for 11be !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Many contributions </a:t>
            </a:r>
            <a:r>
              <a:rPr lang="en-GB" sz="1600" dirty="0" smtClean="0">
                <a:solidFill>
                  <a:schemeClr val="tx1"/>
                </a:solidFill>
              </a:rPr>
              <a:t>in </a:t>
            </a:r>
            <a:r>
              <a:rPr lang="en-GB" sz="1600" dirty="0">
                <a:solidFill>
                  <a:schemeClr val="tx1"/>
                </a:solidFill>
              </a:rPr>
              <a:t>11be </a:t>
            </a:r>
            <a:r>
              <a:rPr lang="en-GB" sz="1600" dirty="0" smtClean="0">
                <a:solidFill>
                  <a:schemeClr val="tx1"/>
                </a:solidFill>
              </a:rPr>
              <a:t>report </a:t>
            </a:r>
            <a:r>
              <a:rPr lang="en-GB" sz="1600" dirty="0">
                <a:solidFill>
                  <a:schemeClr val="tx1"/>
                </a:solidFill>
              </a:rPr>
              <a:t>that random-access support becomes now </a:t>
            </a:r>
            <a:r>
              <a:rPr lang="en-GB" sz="1600" dirty="0" smtClean="0">
                <a:solidFill>
                  <a:schemeClr val="tx1"/>
                </a:solidFill>
              </a:rPr>
              <a:t>difficult but still required 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</a:rPr>
              <a:t>11-20-831r2</a:t>
            </a:r>
            <a:r>
              <a:rPr lang="en-GB" sz="1400" dirty="0">
                <a:solidFill>
                  <a:schemeClr val="tx1"/>
                </a:solidFill>
              </a:rPr>
              <a:t>, 11-20-1192r1, </a:t>
            </a:r>
            <a:r>
              <a:rPr lang="en-GB" sz="1400" dirty="0" smtClean="0">
                <a:solidFill>
                  <a:schemeClr val="tx1"/>
                </a:solidFill>
              </a:rPr>
              <a:t>11-20-1902r0, 11-21-428r0</a:t>
            </a:r>
            <a:r>
              <a:rPr lang="en-GB" sz="1400" dirty="0">
                <a:solidFill>
                  <a:schemeClr val="tx1"/>
                </a:solidFill>
              </a:rPr>
              <a:t>, 11-21-0400r1 …</a:t>
            </a:r>
          </a:p>
          <a:p>
            <a:pPr lvl="2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This contribution proposes </a:t>
            </a:r>
            <a:r>
              <a:rPr lang="en-GB" sz="1800" dirty="0" smtClean="0">
                <a:solidFill>
                  <a:schemeClr val="tx1"/>
                </a:solidFill>
              </a:rPr>
              <a:t>a Random-Access mechanism </a:t>
            </a:r>
            <a:r>
              <a:rPr lang="en-GB" sz="1800" dirty="0">
                <a:solidFill>
                  <a:schemeClr val="tx1"/>
                </a:solidFill>
              </a:rPr>
              <a:t>based on NFRP: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The “Triggered PPDU” is quite universal, as only energy in RU Tone </a:t>
            </a:r>
            <a:r>
              <a:rPr lang="en-GB" sz="1600" dirty="0" smtClean="0">
                <a:solidFill>
                  <a:schemeClr val="tx1"/>
                </a:solidFill>
              </a:rPr>
              <a:t>set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zh-CN" sz="1400" dirty="0"/>
              <a:t>Some vendors have already support </a:t>
            </a:r>
            <a:r>
              <a:rPr lang="en-US" altLang="zh-CN" sz="1400" dirty="0" smtClean="0"/>
              <a:t>NFRP: 11-21-0362r1</a:t>
            </a:r>
            <a:endParaRPr lang="en-GB" sz="1400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By offering greater </a:t>
            </a:r>
            <a:r>
              <a:rPr lang="en-GB" sz="1600" dirty="0" smtClean="0">
                <a:solidFill>
                  <a:schemeClr val="tx1"/>
                </a:solidFill>
              </a:rPr>
              <a:t>efficiency (</a:t>
            </a:r>
            <a:r>
              <a:rPr lang="en-GB" sz="1600" dirty="0" smtClean="0">
                <a:solidFill>
                  <a:srgbClr val="FF0000"/>
                </a:solidFill>
              </a:rPr>
              <a:t>74%</a:t>
            </a:r>
            <a:r>
              <a:rPr lang="en-GB" sz="1600" dirty="0" smtClean="0">
                <a:solidFill>
                  <a:schemeClr val="tx1"/>
                </a:solidFill>
              </a:rPr>
              <a:t>)</a:t>
            </a:r>
            <a:endParaRPr lang="en-GB" sz="1600" dirty="0"/>
          </a:p>
          <a:p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altLang="zh-CN" smtClean="0"/>
              <a:t>Pascal Viger, Canon, et al</a:t>
            </a:r>
            <a:endParaRPr lang="en-GB" altLang="zh-CN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</a:t>
            </a:r>
            <a:r>
              <a:rPr lang="en-US" dirty="0" smtClean="0"/>
              <a:t>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3210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 dirty="0" err="1"/>
              <a:t>Proposal</a:t>
            </a:r>
            <a:r>
              <a:rPr lang="fr-FR" sz="2800" dirty="0"/>
              <a:t>: </a:t>
            </a:r>
            <a:r>
              <a:rPr lang="fr-FR" sz="2800" dirty="0" err="1"/>
              <a:t>Random</a:t>
            </a:r>
            <a:r>
              <a:rPr lang="fr-FR" sz="2800" dirty="0"/>
              <a:t>-Access NFRP (RA-NFRP)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856538" cy="4113213"/>
          </a:xfrm>
        </p:spPr>
        <p:txBody>
          <a:bodyPr/>
          <a:lstStyle/>
          <a:p>
            <a:pPr lv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1800" dirty="0">
                <a:cs typeface="Calibri" panose="020F0502020204030204" pitchFamily="34" charset="0"/>
              </a:rPr>
              <a:t>RA-NFRP Principle:</a:t>
            </a:r>
          </a:p>
          <a:p>
            <a:pPr marL="457200" lvl="1" indent="0">
              <a:spcBef>
                <a:spcPts val="0"/>
              </a:spcBef>
            </a:pPr>
            <a:r>
              <a:rPr lang="en-US" altLang="zh-CN" sz="1400" dirty="0" smtClean="0">
                <a:cs typeface="Calibri" panose="020F0502020204030204" pitchFamily="34" charset="0"/>
              </a:rPr>
              <a:t>Reuse the 802.11ax </a:t>
            </a:r>
            <a:r>
              <a:rPr lang="en-US" altLang="zh-CN" sz="1400" dirty="0">
                <a:cs typeface="Calibri" panose="020F0502020204030204" pitchFamily="34" charset="0"/>
              </a:rPr>
              <a:t>NFRP </a:t>
            </a:r>
            <a:r>
              <a:rPr lang="en-US" altLang="zh-CN" sz="1400" dirty="0" smtClean="0">
                <a:cs typeface="Calibri" panose="020F0502020204030204" pitchFamily="34" charset="0"/>
              </a:rPr>
              <a:t>design, with </a:t>
            </a:r>
            <a:r>
              <a:rPr lang="en-US" altLang="zh-CN" sz="1400" dirty="0">
                <a:cs typeface="Calibri" panose="020F0502020204030204" pitchFamily="34" charset="0"/>
              </a:rPr>
              <a:t>following modifications :</a:t>
            </a:r>
          </a:p>
          <a:p>
            <a:pPr marL="457200" lvl="1" indent="0">
              <a:spcBef>
                <a:spcPts val="0"/>
              </a:spcBef>
            </a:pPr>
            <a:endParaRPr lang="en-US" altLang="zh-CN" sz="1400" dirty="0">
              <a:cs typeface="Calibri" panose="020F0502020204030204" pitchFamily="34" charset="0"/>
            </a:endParaRPr>
          </a:p>
          <a:p>
            <a:pPr marL="800100" lvl="1" indent="-342900">
              <a:spcBef>
                <a:spcPts val="0"/>
              </a:spcBef>
              <a:buFont typeface="+mj-lt"/>
              <a:buAutoNum type="arabicPeriod"/>
            </a:pPr>
            <a:r>
              <a:rPr lang="en-US" altLang="zh-CN" sz="1400" b="1" dirty="0">
                <a:solidFill>
                  <a:srgbClr val="FF0000"/>
                </a:solidFill>
                <a:cs typeface="Calibri" panose="020F0502020204030204" pitchFamily="34" charset="0"/>
              </a:rPr>
              <a:t>AP provides a NFRP request with Random allocations</a:t>
            </a:r>
          </a:p>
          <a:p>
            <a:pPr marL="1200150" lvl="2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1200" dirty="0">
                <a:solidFill>
                  <a:schemeClr val="tx1"/>
                </a:solidFill>
                <a:cs typeface="Calibri" panose="020F0502020204030204" pitchFamily="34" charset="0"/>
              </a:rPr>
              <a:t>RA-NFRP TF identified by </a:t>
            </a:r>
            <a:r>
              <a:rPr lang="en-US" altLang="zh-CN" sz="1200" u="sng" dirty="0">
                <a:solidFill>
                  <a:schemeClr val="tx1"/>
                </a:solidFill>
                <a:cs typeface="Calibri" panose="020F0502020204030204" pitchFamily="34" charset="0"/>
              </a:rPr>
              <a:t>predefined </a:t>
            </a:r>
            <a:r>
              <a:rPr lang="en-US" altLang="zh-CN" sz="1200" u="sng" dirty="0" err="1">
                <a:cs typeface="Calibri" panose="020F0502020204030204" pitchFamily="34" charset="0"/>
              </a:rPr>
              <a:t>Starting_AID</a:t>
            </a:r>
            <a:r>
              <a:rPr lang="en-US" altLang="zh-CN" sz="1200" u="sng" dirty="0">
                <a:cs typeface="Calibri" panose="020F0502020204030204" pitchFamily="34" charset="0"/>
              </a:rPr>
              <a:t> </a:t>
            </a:r>
            <a:r>
              <a:rPr lang="en-US" altLang="zh-CN" sz="1200" dirty="0">
                <a:cs typeface="Calibri" panose="020F0502020204030204" pitchFamily="34" charset="0"/>
              </a:rPr>
              <a:t>value (Typically value 0)</a:t>
            </a:r>
          </a:p>
          <a:p>
            <a:pPr lvl="2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altLang="zh-CN" sz="1200" dirty="0">
              <a:cs typeface="Calibri" panose="020F0502020204030204" pitchFamily="34" charset="0"/>
            </a:endParaRPr>
          </a:p>
          <a:p>
            <a:pPr marL="800100" lvl="1" indent="-342900">
              <a:spcBef>
                <a:spcPts val="0"/>
              </a:spcBef>
              <a:buFont typeface="+mj-lt"/>
              <a:buAutoNum type="arabicPeriod"/>
            </a:pPr>
            <a:r>
              <a:rPr lang="en-US" sz="1400" b="1" dirty="0">
                <a:solidFill>
                  <a:srgbClr val="FF0000"/>
                </a:solidFill>
                <a:cs typeface="Calibri" panose="020F0502020204030204" pitchFamily="34" charset="0"/>
              </a:rPr>
              <a:t>Random Access to access a RU Tone allocation</a:t>
            </a:r>
            <a:r>
              <a:rPr lang="en-US" sz="1400" dirty="0">
                <a:cs typeface="Calibri" panose="020F0502020204030204" pitchFamily="34" charset="0"/>
              </a:rPr>
              <a:t>, by a STA :  </a:t>
            </a:r>
          </a:p>
          <a:p>
            <a:pPr lvl="2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cs typeface="Calibri" panose="020F0502020204030204" pitchFamily="34" charset="0"/>
              </a:rPr>
              <a:t>1</a:t>
            </a:r>
            <a:r>
              <a:rPr lang="en-US" sz="1400" baseline="30000" dirty="0">
                <a:cs typeface="Calibri" panose="020F0502020204030204" pitchFamily="34" charset="0"/>
              </a:rPr>
              <a:t>st</a:t>
            </a:r>
            <a:r>
              <a:rPr lang="en-US" sz="1400" dirty="0">
                <a:cs typeface="Calibri" panose="020F0502020204030204" pitchFamily="34" charset="0"/>
              </a:rPr>
              <a:t> random phase: STA randomly selects a RU Tone Set Index</a:t>
            </a:r>
            <a:endParaRPr lang="en-US" sz="1200" dirty="0">
              <a:cs typeface="Calibri" panose="020F0502020204030204" pitchFamily="34" charset="0"/>
            </a:endParaRPr>
          </a:p>
          <a:p>
            <a:pPr lvl="2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cs typeface="Calibri" panose="020F0502020204030204" pitchFamily="34" charset="0"/>
              </a:rPr>
              <a:t>2</a:t>
            </a:r>
            <a:r>
              <a:rPr lang="en-US" sz="1400" baseline="30000" dirty="0">
                <a:cs typeface="Calibri" panose="020F0502020204030204" pitchFamily="34" charset="0"/>
              </a:rPr>
              <a:t>nd</a:t>
            </a:r>
            <a:r>
              <a:rPr lang="en-US" sz="1400" dirty="0">
                <a:cs typeface="Calibri" panose="020F0502020204030204" pitchFamily="34" charset="0"/>
              </a:rPr>
              <a:t> random phase: STA randomly selects a Feedback Status (response Y or N)</a:t>
            </a:r>
          </a:p>
          <a:p>
            <a:pPr lvl="3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100" dirty="0">
              <a:cs typeface="Calibri" panose="020F0502020204030204" pitchFamily="34" charset="0"/>
            </a:endParaRPr>
          </a:p>
          <a:p>
            <a:pPr marL="800100" lvl="1" indent="-342900">
              <a:spcBef>
                <a:spcPts val="0"/>
              </a:spcBef>
              <a:buFont typeface="+mj-lt"/>
              <a:buAutoNum type="arabicPeriod"/>
            </a:pPr>
            <a:r>
              <a:rPr lang="en-US" altLang="zh-CN" sz="1400" b="1" dirty="0">
                <a:solidFill>
                  <a:srgbClr val="FF0000"/>
                </a:solidFill>
                <a:cs typeface="Calibri" panose="020F0502020204030204" pitchFamily="34" charset="0"/>
              </a:rPr>
              <a:t>AP then schedules with Basic TF </a:t>
            </a:r>
            <a:r>
              <a:rPr lang="en-US" altLang="zh-CN" sz="1400" b="1" dirty="0">
                <a:cs typeface="Calibri" panose="020F0502020204030204" pitchFamily="34" charset="0"/>
              </a:rPr>
              <a:t>:</a:t>
            </a:r>
          </a:p>
          <a:p>
            <a:pPr lvl="2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1200" dirty="0">
                <a:cs typeface="Calibri" panose="020F0502020204030204" pitchFamily="34" charset="0"/>
              </a:rPr>
              <a:t>Schedules </a:t>
            </a:r>
            <a:r>
              <a:rPr lang="en-US" altLang="zh-CN" sz="1200" dirty="0" smtClean="0">
                <a:cs typeface="Calibri" panose="020F0502020204030204" pitchFamily="34" charset="0"/>
              </a:rPr>
              <a:t>a Responding </a:t>
            </a:r>
            <a:r>
              <a:rPr lang="en-US" altLang="zh-CN" sz="1200" dirty="0">
                <a:cs typeface="Calibri" panose="020F0502020204030204" pitchFamily="34" charset="0"/>
              </a:rPr>
              <a:t>STA by using a sort of temporary AID that corresponds to the </a:t>
            </a:r>
            <a:r>
              <a:rPr lang="en-US" altLang="zh-CN" sz="1200" dirty="0" smtClean="0">
                <a:cs typeface="Calibri" panose="020F0502020204030204" pitchFamily="34" charset="0"/>
              </a:rPr>
              <a:t>RU tone set allocation </a:t>
            </a:r>
            <a:r>
              <a:rPr lang="en-US" altLang="zh-CN" sz="1200" dirty="0">
                <a:cs typeface="Calibri" panose="020F0502020204030204" pitchFamily="34" charset="0"/>
              </a:rPr>
              <a:t>the STA used  </a:t>
            </a:r>
          </a:p>
          <a:p>
            <a:pPr lvl="3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1000" dirty="0" smtClean="0">
                <a:cs typeface="Calibri" panose="020F0502020204030204" pitchFamily="34" charset="0"/>
              </a:rPr>
              <a:t>By the indexes </a:t>
            </a:r>
            <a:r>
              <a:rPr lang="en-US" altLang="zh-CN" sz="1000" dirty="0">
                <a:cs typeface="Calibri" panose="020F0502020204030204" pitchFamily="34" charset="0"/>
              </a:rPr>
              <a:t>of RU Tone </a:t>
            </a:r>
            <a:r>
              <a:rPr lang="en-US" altLang="zh-CN" sz="1000" dirty="0" smtClean="0">
                <a:cs typeface="Calibri" panose="020F0502020204030204" pitchFamily="34" charset="0"/>
              </a:rPr>
              <a:t>Sets that correspond </a:t>
            </a:r>
            <a:r>
              <a:rPr lang="en-US" altLang="zh-CN" sz="1000" dirty="0">
                <a:cs typeface="Calibri" panose="020F0502020204030204" pitchFamily="34" charset="0"/>
              </a:rPr>
              <a:t>to RU Tone Set with a single feedback</a:t>
            </a:r>
          </a:p>
          <a:p>
            <a:pPr lvl="2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1200" b="1" dirty="0">
                <a:cs typeface="Calibri" panose="020F0502020204030204" pitchFamily="34" charset="0"/>
              </a:rPr>
              <a:t>Easy </a:t>
            </a:r>
            <a:r>
              <a:rPr lang="en-US" altLang="zh-CN" sz="1200" b="1" dirty="0">
                <a:solidFill>
                  <a:schemeClr val="tx1"/>
                </a:solidFill>
                <a:cs typeface="Calibri" panose="020F0502020204030204" pitchFamily="34" charset="0"/>
              </a:rPr>
              <a:t>Collision detection</a:t>
            </a:r>
          </a:p>
          <a:p>
            <a:pPr lvl="3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1000" dirty="0">
                <a:cs typeface="Calibri" panose="020F0502020204030204" pitchFamily="34" charset="0"/>
              </a:rPr>
              <a:t>AP considers as correct only </a:t>
            </a:r>
            <a:r>
              <a:rPr lang="en-US" altLang="zh-CN" sz="1000" dirty="0" smtClean="0">
                <a:cs typeface="Calibri" panose="020F0502020204030204" pitchFamily="34" charset="0"/>
              </a:rPr>
              <a:t>a </a:t>
            </a:r>
            <a:r>
              <a:rPr lang="en-US" altLang="zh-CN" sz="1000" b="1" dirty="0">
                <a:cs typeface="Calibri" panose="020F0502020204030204" pitchFamily="34" charset="0"/>
              </a:rPr>
              <a:t>single feedback </a:t>
            </a:r>
            <a:r>
              <a:rPr lang="en-US" altLang="zh-CN" sz="1000" dirty="0" smtClean="0">
                <a:cs typeface="Calibri" panose="020F0502020204030204" pitchFamily="34" charset="0"/>
              </a:rPr>
              <a:t>(</a:t>
            </a:r>
            <a:r>
              <a:rPr lang="en-US" sz="1000" dirty="0" smtClean="0">
                <a:cs typeface="Calibri" panose="020F0502020204030204" pitchFamily="34" charset="0"/>
              </a:rPr>
              <a:t>responses </a:t>
            </a:r>
            <a:r>
              <a:rPr lang="en-US" sz="1000" dirty="0">
                <a:cs typeface="Calibri" panose="020F0502020204030204" pitchFamily="34" charset="0"/>
              </a:rPr>
              <a:t>Y </a:t>
            </a:r>
            <a:r>
              <a:rPr lang="en-US" sz="1000" dirty="0" smtClean="0">
                <a:cs typeface="Calibri" panose="020F0502020204030204" pitchFamily="34" charset="0"/>
              </a:rPr>
              <a:t>and N means collision, thus no scheduling for such index</a:t>
            </a:r>
            <a:r>
              <a:rPr lang="en-US" altLang="zh-CN" sz="1000" dirty="0" smtClean="0">
                <a:cs typeface="Calibri" panose="020F0502020204030204" pitchFamily="34" charset="0"/>
              </a:rPr>
              <a:t>)</a:t>
            </a:r>
            <a:endParaRPr lang="en-US" altLang="zh-CN" sz="1000" dirty="0"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altLang="zh-CN" sz="1800" b="0" dirty="0"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1800" dirty="0" smtClean="0">
                <a:cs typeface="Calibri" panose="020F0502020204030204" pitchFamily="34" charset="0"/>
              </a:rPr>
              <a:t>Top Benefits</a:t>
            </a:r>
            <a:endParaRPr lang="en-US" altLang="zh-CN" sz="1800" dirty="0">
              <a:cs typeface="Calibri" panose="020F0502020204030204" pitchFamily="34" charset="0"/>
            </a:endParaRP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1400" dirty="0">
                <a:cs typeface="Calibri" panose="020F0502020204030204" pitchFamily="34" charset="0"/>
              </a:rPr>
              <a:t>Greater efficiency (see next slides), changes limited to </a:t>
            </a:r>
            <a:r>
              <a:rPr lang="en-US" altLang="zh-CN" sz="1400" dirty="0" smtClean="0">
                <a:cs typeface="Calibri" panose="020F0502020204030204" pitchFamily="34" charset="0"/>
              </a:rPr>
              <a:t>MAC.</a:t>
            </a:r>
            <a:endParaRPr lang="en-US" altLang="zh-CN" sz="1400" dirty="0">
              <a:cs typeface="Calibri" panose="020F0502020204030204" pitchFamily="34" charset="0"/>
            </a:endParaRPr>
          </a:p>
          <a:p>
            <a:pPr lvl="3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altLang="zh-CN" sz="1100" dirty="0">
              <a:cs typeface="Calibri" panose="020F050202020403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altLang="zh-CN" smtClean="0"/>
              <a:t>Pascal Viger, Canon, et al</a:t>
            </a:r>
            <a:endParaRPr lang="en-GB" altLang="zh-CN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</a:t>
            </a:r>
            <a:r>
              <a:rPr lang="en-US" dirty="0" smtClean="0"/>
              <a:t>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88092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1"/>
            <a:ext cx="7923213" cy="501216"/>
          </a:xfrm>
        </p:spPr>
        <p:txBody>
          <a:bodyPr/>
          <a:lstStyle/>
          <a:p>
            <a:r>
              <a:rPr lang="fr-FR" sz="2800" dirty="0"/>
              <a:t>RA-NFRP Illustration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altLang="zh-CN"/>
              <a:t>Stephane Baron, Canon, et al</a:t>
            </a:r>
            <a:endParaRPr lang="en-GB" altLang="zh-CN" dirty="0"/>
          </a:p>
        </p:txBody>
      </p:sp>
      <p:sp>
        <p:nvSpPr>
          <p:cNvPr id="7" name="TextBox 6"/>
          <p:cNvSpPr txBox="1"/>
          <p:nvPr/>
        </p:nvSpPr>
        <p:spPr>
          <a:xfrm>
            <a:off x="2447834" y="2551835"/>
            <a:ext cx="1193680" cy="216000"/>
          </a:xfrm>
          <a:prstGeom prst="rect">
            <a:avLst/>
          </a:prstGeom>
          <a:solidFill>
            <a:sysClr val="window" lastClr="FFFFFF"/>
          </a:solidFill>
          <a:ln w="25400">
            <a:solidFill>
              <a:srgbClr val="5B9BD5"/>
            </a:solidFill>
          </a:ln>
        </p:spPr>
        <p:txBody>
          <a:bodyPr wrap="square" lIns="0" r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NDP (sent by 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STA</a:t>
            </a:r>
            <a:r>
              <a:rPr kumimoji="0" lang="en-US" sz="9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1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)</a:t>
            </a:r>
          </a:p>
        </p:txBody>
      </p:sp>
      <p:sp>
        <p:nvSpPr>
          <p:cNvPr id="8" name="TextBox 7"/>
          <p:cNvSpPr txBox="1">
            <a:spLocks/>
          </p:cNvSpPr>
          <p:nvPr/>
        </p:nvSpPr>
        <p:spPr>
          <a:xfrm>
            <a:off x="1489477" y="2519553"/>
            <a:ext cx="600955" cy="2464765"/>
          </a:xfrm>
          <a:prstGeom prst="rect">
            <a:avLst/>
          </a:prstGeom>
          <a:solidFill>
            <a:srgbClr val="E7E6E6">
              <a:lumMod val="40000"/>
              <a:lumOff val="60000"/>
            </a:srgbClr>
          </a:solidFill>
          <a:ln w="25400">
            <a:solidFill>
              <a:sysClr val="windowText" lastClr="000000"/>
            </a:solidFill>
          </a:ln>
        </p:spPr>
        <p:txBody>
          <a:bodyPr wrap="square" lIns="36000" rIns="36000" rtlCol="0" anchor="ctr" anchorCtr="0">
            <a:noAutofit/>
          </a:bodyPr>
          <a:lstStyle>
            <a:defPPr>
              <a:defRPr lang="fr-FR"/>
            </a:defPPr>
            <a:lvl1pPr>
              <a:defRPr sz="14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NFRP Trigger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Frame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algn="ctr"/>
            <a:r>
              <a:rPr kumimoji="0" lang="fr-FR" sz="1000" kern="0" dirty="0">
                <a:solidFill>
                  <a:prstClr val="black"/>
                </a:solidFill>
                <a:latin typeface="Calibri" panose="020F0502020204030204"/>
              </a:rPr>
              <a:t>(</a:t>
            </a:r>
            <a:r>
              <a:rPr kumimoji="0" lang="fr-FR" sz="1000" kern="0" dirty="0" err="1">
                <a:solidFill>
                  <a:srgbClr val="FF0000"/>
                </a:solidFill>
                <a:latin typeface="Calibri" panose="020F0502020204030204"/>
              </a:rPr>
              <a:t>starting</a:t>
            </a:r>
            <a:r>
              <a:rPr kumimoji="0" lang="fr-FR" sz="1000" kern="0" dirty="0">
                <a:solidFill>
                  <a:srgbClr val="FF0000"/>
                </a:solidFill>
                <a:latin typeface="Calibri" panose="020F0502020204030204"/>
              </a:rPr>
              <a:t> AID = 0</a:t>
            </a:r>
            <a:r>
              <a:rPr kumimoji="0" lang="fr-FR" sz="1000" kern="0" dirty="0">
                <a:solidFill>
                  <a:prstClr val="black"/>
                </a:solidFill>
                <a:latin typeface="Calibri" panose="020F0502020204030204"/>
              </a:rPr>
              <a:t>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41806" y="2117613"/>
            <a:ext cx="496295" cy="223953"/>
          </a:xfrm>
          <a:prstGeom prst="rect">
            <a:avLst/>
          </a:prstGeom>
          <a:noFill/>
          <a:ln w="25400">
            <a:noFill/>
          </a:ln>
        </p:spPr>
        <p:txBody>
          <a:bodyPr wrap="square" rtlCol="0" anchor="ctr">
            <a:noAutofit/>
          </a:bodyPr>
          <a:lstStyle>
            <a:defPPr>
              <a:defRPr lang="ja-JP"/>
            </a:defPPr>
            <a:lvl1pPr algn="ctr">
              <a:defRPr sz="1400">
                <a:solidFill>
                  <a:srgbClr val="33CC33"/>
                </a:solidFill>
              </a:defRPr>
            </a:lvl1pPr>
          </a:lstStyle>
          <a:p>
            <a:r>
              <a:rPr kumimoji="0" lang="en-US" dirty="0">
                <a:solidFill>
                  <a:prstClr val="black"/>
                </a:solidFill>
                <a:latin typeface="Calibri" panose="020F0502020204030204"/>
              </a:rPr>
              <a:t>AP</a:t>
            </a:r>
          </a:p>
        </p:txBody>
      </p:sp>
      <p:cxnSp>
        <p:nvCxnSpPr>
          <p:cNvPr id="10" name="Straight Arrow Connector 9"/>
          <p:cNvCxnSpPr>
            <a:stCxn id="9" idx="2"/>
            <a:endCxn id="8" idx="0"/>
          </p:cNvCxnSpPr>
          <p:nvPr/>
        </p:nvCxnSpPr>
        <p:spPr bwMode="auto">
          <a:xfrm>
            <a:off x="1789954" y="2341566"/>
            <a:ext cx="1" cy="177987"/>
          </a:xfrm>
          <a:prstGeom prst="straightConnector1">
            <a:avLst/>
          </a:prstGeom>
          <a:solidFill>
            <a:srgbClr val="5B9BD5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2439671" y="3258080"/>
            <a:ext cx="1193680" cy="216000"/>
          </a:xfrm>
          <a:prstGeom prst="rect">
            <a:avLst/>
          </a:prstGeom>
          <a:solidFill>
            <a:sysClr val="window" lastClr="FFFFFF"/>
          </a:solidFill>
          <a:ln w="25400">
            <a:solidFill>
              <a:srgbClr val="FF0000"/>
            </a:solidFill>
            <a:prstDash val="sysDot"/>
          </a:ln>
        </p:spPr>
        <p:txBody>
          <a:bodyPr wrap="square" lIns="0" rIns="0" rtlCol="0" anchor="ctr" anchorCtr="0">
            <a:noAutofit/>
          </a:bodyPr>
          <a:lstStyle>
            <a:defPPr>
              <a:defRPr lang="en-GB"/>
            </a:defPPr>
            <a:lvl1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defRPr>
            </a:lvl1pPr>
          </a:lstStyle>
          <a:p>
            <a:endParaRPr lang="en-US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2439662" y="3521272"/>
            <a:ext cx="1193680" cy="216000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txBody>
          <a:bodyPr wrap="square" lIns="0" r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</a:rPr>
              <a:t>collided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447834" y="2768620"/>
            <a:ext cx="1193680" cy="216000"/>
          </a:xfrm>
          <a:prstGeom prst="rect">
            <a:avLst/>
          </a:prstGeom>
          <a:solidFill>
            <a:sysClr val="window" lastClr="FFFFFF"/>
          </a:solidFill>
          <a:ln w="25400">
            <a:solidFill>
              <a:srgbClr val="5B9BD5"/>
            </a:solidFill>
            <a:prstDash val="sysDot"/>
          </a:ln>
        </p:spPr>
        <p:txBody>
          <a:bodyPr wrap="square" lIns="0" r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38400" y="3738383"/>
            <a:ext cx="1193680" cy="216000"/>
          </a:xfrm>
          <a:prstGeom prst="rect">
            <a:avLst/>
          </a:prstGeom>
          <a:solidFill>
            <a:sysClr val="window" lastClr="FFFFFF"/>
          </a:solidFill>
          <a:ln w="25400">
            <a:solidFill>
              <a:schemeClr val="tx1"/>
            </a:solidFill>
            <a:prstDash val="sysDot"/>
          </a:ln>
        </p:spPr>
        <p:txBody>
          <a:bodyPr wrap="square" lIns="0" r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18393" y="4968464"/>
            <a:ext cx="41389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US" sz="800" i="1" dirty="0">
                <a:solidFill>
                  <a:prstClr val="black"/>
                </a:solidFill>
                <a:latin typeface="Calibri" panose="020F0502020204030204"/>
              </a:rPr>
              <a:t>SIFS</a:t>
            </a:r>
          </a:p>
        </p:txBody>
      </p:sp>
      <p:cxnSp>
        <p:nvCxnSpPr>
          <p:cNvPr id="18" name="Straight Arrow Connector 17"/>
          <p:cNvCxnSpPr/>
          <p:nvPr/>
        </p:nvCxnSpPr>
        <p:spPr bwMode="auto">
          <a:xfrm>
            <a:off x="2124812" y="4922554"/>
            <a:ext cx="362485" cy="5701"/>
          </a:xfrm>
          <a:prstGeom prst="straightConnector1">
            <a:avLst/>
          </a:prstGeom>
          <a:solidFill>
            <a:srgbClr val="5B9BD5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triangle" w="med" len="med"/>
            <a:tailEnd type="triangle"/>
          </a:ln>
          <a:effectLst/>
        </p:spPr>
      </p:cxnSp>
      <p:sp>
        <p:nvSpPr>
          <p:cNvPr id="19" name="TextBox 18"/>
          <p:cNvSpPr txBox="1"/>
          <p:nvPr/>
        </p:nvSpPr>
        <p:spPr>
          <a:xfrm rot="16200000">
            <a:off x="601917" y="3411008"/>
            <a:ext cx="107273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0" lang="en-US" sz="1100" dirty="0">
                <a:solidFill>
                  <a:prstClr val="black"/>
                </a:solidFill>
                <a:latin typeface="Calibri" panose="020F0502020204030204"/>
              </a:rPr>
              <a:t>Primary 20MHz</a:t>
            </a:r>
          </a:p>
          <a:p>
            <a:pPr algn="ctr"/>
            <a:r>
              <a:rPr kumimoji="0" lang="en-US" sz="1100" dirty="0">
                <a:solidFill>
                  <a:prstClr val="black"/>
                </a:solidFill>
                <a:latin typeface="Calibri" panose="020F0502020204030204"/>
              </a:rPr>
              <a:t> channel</a:t>
            </a:r>
          </a:p>
          <a:p>
            <a:pPr algn="ctr"/>
            <a:r>
              <a:rPr kumimoji="0" lang="en-US" sz="1100" dirty="0">
                <a:solidFill>
                  <a:prstClr val="black"/>
                </a:solidFill>
                <a:latin typeface="Calibri" panose="020F0502020204030204"/>
              </a:rPr>
              <a:t>(242 tones)</a:t>
            </a:r>
          </a:p>
        </p:txBody>
      </p:sp>
      <p:cxnSp>
        <p:nvCxnSpPr>
          <p:cNvPr id="20" name="Straight Connector 19"/>
          <p:cNvCxnSpPr/>
          <p:nvPr/>
        </p:nvCxnSpPr>
        <p:spPr>
          <a:xfrm flipH="1" flipV="1">
            <a:off x="1121331" y="2519553"/>
            <a:ext cx="358884" cy="606"/>
          </a:xfrm>
          <a:prstGeom prst="line">
            <a:avLst/>
          </a:prstGeom>
          <a:noFill/>
          <a:ln w="9525" cap="flat" cmpd="sng" algn="ctr">
            <a:solidFill>
              <a:srgbClr val="44546A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>
          <a:xfrm flipH="1" flipV="1">
            <a:off x="1121331" y="4995863"/>
            <a:ext cx="7560840" cy="36794"/>
          </a:xfrm>
          <a:prstGeom prst="line">
            <a:avLst/>
          </a:prstGeom>
          <a:noFill/>
          <a:ln w="9525" cap="flat" cmpd="sng" algn="ctr">
            <a:solidFill>
              <a:srgbClr val="44546A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2447843" y="3037566"/>
            <a:ext cx="1193680" cy="216000"/>
          </a:xfrm>
          <a:prstGeom prst="rect">
            <a:avLst/>
          </a:prstGeom>
          <a:solidFill>
            <a:sysClr val="window" lastClr="FFFFFF"/>
          </a:solidFill>
          <a:ln w="25400">
            <a:solidFill>
              <a:srgbClr val="FF0000"/>
            </a:solidFill>
            <a:prstDash val="sysDot"/>
          </a:ln>
        </p:spPr>
        <p:txBody>
          <a:bodyPr wrap="square" lIns="0" r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3154064" y="4747191"/>
            <a:ext cx="10425" cy="255374"/>
          </a:xfrm>
          <a:prstGeom prst="line">
            <a:avLst/>
          </a:prstGeom>
          <a:solidFill>
            <a:sysClr val="window" lastClr="FFFFFF"/>
          </a:solidFill>
          <a:ln w="25400">
            <a:solidFill>
              <a:sysClr val="windowText" lastClr="000000">
                <a:lumMod val="65000"/>
                <a:lumOff val="35000"/>
              </a:sysClr>
            </a:solidFill>
            <a:prstDash val="sysDot"/>
          </a:ln>
        </p:spPr>
      </p:cxnSp>
      <p:sp>
        <p:nvSpPr>
          <p:cNvPr id="25" name="TextBox 24"/>
          <p:cNvSpPr txBox="1"/>
          <p:nvPr/>
        </p:nvSpPr>
        <p:spPr>
          <a:xfrm>
            <a:off x="2438400" y="4275186"/>
            <a:ext cx="1193680" cy="216000"/>
          </a:xfrm>
          <a:prstGeom prst="rect">
            <a:avLst/>
          </a:prstGeom>
          <a:solidFill>
            <a:sysClr val="window" lastClr="FFFFFF"/>
          </a:solidFill>
          <a:ln w="25400">
            <a:solidFill>
              <a:srgbClr val="FF0000"/>
            </a:solidFill>
          </a:ln>
        </p:spPr>
        <p:txBody>
          <a:bodyPr wrap="square" lIns="0" r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NDP (sent by 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STA</a:t>
            </a:r>
            <a:r>
              <a:rPr kumimoji="0" lang="en-US" sz="9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2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446572" y="4054672"/>
            <a:ext cx="1193680" cy="216000"/>
          </a:xfrm>
          <a:prstGeom prst="rect">
            <a:avLst/>
          </a:prstGeom>
          <a:solidFill>
            <a:sysClr val="window" lastClr="FFFFFF"/>
          </a:solidFill>
          <a:ln w="25400">
            <a:solidFill>
              <a:srgbClr val="FF0000"/>
            </a:solidFill>
          </a:ln>
        </p:spPr>
        <p:txBody>
          <a:bodyPr wrap="square" lIns="0" rIns="0" rtlCol="0" anchor="ctr" anchorCtr="0">
            <a:noAutofit/>
          </a:bodyPr>
          <a:lstStyle>
            <a:defPPr>
              <a:defRPr lang="en-GB"/>
            </a:defPPr>
            <a:lvl1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defRPr>
            </a:lvl1pPr>
          </a:lstStyle>
          <a:p>
            <a:r>
              <a:rPr lang="fr-FR" dirty="0"/>
              <a:t>NDP (sent by </a:t>
            </a:r>
            <a:r>
              <a:rPr lang="en-US" dirty="0"/>
              <a:t>STA</a:t>
            </a:r>
            <a:r>
              <a:rPr lang="en-US" baseline="-25000" dirty="0"/>
              <a:t>20</a:t>
            </a:r>
            <a:r>
              <a:rPr lang="en-US" dirty="0"/>
              <a:t>)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317247" y="2559936"/>
            <a:ext cx="2001690" cy="896361"/>
          </a:xfrm>
          <a:prstGeom prst="rect">
            <a:avLst/>
          </a:prstGeom>
          <a:solidFill>
            <a:sysClr val="window" lastClr="FFFFFF"/>
          </a:solidFill>
          <a:ln w="25400">
            <a:solidFill>
              <a:sysClr val="windowText" lastClr="000000">
                <a:lumMod val="65000"/>
                <a:lumOff val="35000"/>
              </a:sysClr>
            </a:solidFill>
          </a:ln>
        </p:spPr>
        <p:txBody>
          <a:bodyPr wrap="square" lIns="0" rIns="0" rtlCol="0" anchor="ctr" anchorCtr="0">
            <a:noAutofit/>
          </a:bodyPr>
          <a:lstStyle/>
          <a:p>
            <a:pPr lvl="0" algn="ctr"/>
            <a:r>
              <a:rPr kumimoji="0" lang="fr-FR" sz="1000" dirty="0">
                <a:solidFill>
                  <a:prstClr val="black"/>
                </a:solidFill>
                <a:latin typeface="Calibri" panose="020F0502020204030204"/>
              </a:rPr>
              <a:t>Data frame </a:t>
            </a: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(sent by 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STA</a:t>
            </a:r>
            <a:r>
              <a:rPr kumimoji="0" lang="en-US" sz="10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1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)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317247" y="3493524"/>
            <a:ext cx="2001690" cy="797398"/>
          </a:xfrm>
          <a:prstGeom prst="rect">
            <a:avLst/>
          </a:prstGeom>
          <a:pattFill prst="wdUpDiag">
            <a:fgClr>
              <a:schemeClr val="bg2">
                <a:lumMod val="60000"/>
                <a:lumOff val="40000"/>
              </a:schemeClr>
            </a:fgClr>
            <a:bgClr>
              <a:schemeClr val="bg1"/>
            </a:bgClr>
          </a:pattFill>
          <a:ln w="25400">
            <a:solidFill>
              <a:sysClr val="windowText" lastClr="000000">
                <a:lumMod val="65000"/>
                <a:lumOff val="35000"/>
              </a:sysClr>
            </a:solidFill>
          </a:ln>
        </p:spPr>
        <p:txBody>
          <a:bodyPr wrap="square" lIns="0" rIns="0" rtlCol="0" anchor="ctr" anchorCtr="0">
            <a:noAutofit/>
          </a:bodyPr>
          <a:lstStyle/>
          <a:p>
            <a:pPr lvl="0" algn="ctr"/>
            <a:endParaRPr lang="en-US" sz="1000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7" name="TextBox 36"/>
          <p:cNvSpPr txBox="1">
            <a:spLocks/>
          </p:cNvSpPr>
          <p:nvPr/>
        </p:nvSpPr>
        <p:spPr>
          <a:xfrm>
            <a:off x="4268905" y="2519553"/>
            <a:ext cx="600955" cy="2464765"/>
          </a:xfrm>
          <a:prstGeom prst="rect">
            <a:avLst/>
          </a:prstGeom>
          <a:solidFill>
            <a:srgbClr val="E7E6E6">
              <a:lumMod val="40000"/>
              <a:lumOff val="60000"/>
            </a:srgbClr>
          </a:solidFill>
          <a:ln w="25400">
            <a:solidFill>
              <a:sysClr val="windowText" lastClr="000000"/>
            </a:solidFill>
          </a:ln>
        </p:spPr>
        <p:txBody>
          <a:bodyPr wrap="square" lIns="36000" rIns="36000" rtlCol="0" anchor="ctr" anchorCtr="0">
            <a:noAutofit/>
          </a:bodyPr>
          <a:lstStyle>
            <a:defPPr>
              <a:defRPr lang="fr-FR"/>
            </a:defPPr>
            <a:lvl1pPr>
              <a:defRPr sz="14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</a:rPr>
              <a:t>Basic Trigger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</a:rPr>
              <a:t>Frame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lvl="0" algn="ctr"/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(</a:t>
            </a:r>
            <a:r>
              <a:rPr kumimoji="0" lang="fr-FR" sz="10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</a:rPr>
              <a:t>schedule</a:t>
            </a: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fr-FR" sz="10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</a:rPr>
              <a:t>RUs</a:t>
            </a: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</a:rPr>
              <a:t> by </a:t>
            </a:r>
            <a:r>
              <a:rPr kumimoji="0" lang="fr-FR" sz="10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</a:rPr>
              <a:t>using</a:t>
            </a:r>
            <a:r>
              <a:rPr kumimoji="0" lang="fr-FR" sz="1000" kern="0" dirty="0">
                <a:solidFill>
                  <a:srgbClr val="FF0000"/>
                </a:solidFill>
                <a:latin typeface="Calibri" panose="020F0502020204030204"/>
              </a:rPr>
              <a:t> RU_TONE_SET_INDEX </a:t>
            </a:r>
            <a:r>
              <a:rPr kumimoji="0" lang="fr-FR" sz="1000" kern="0" dirty="0">
                <a:solidFill>
                  <a:prstClr val="black"/>
                </a:solidFill>
                <a:latin typeface="Calibri" panose="020F0502020204030204"/>
              </a:rPr>
              <a:t>)</a:t>
            </a:r>
          </a:p>
          <a:p>
            <a:pPr lvl="0" algn="ctr"/>
            <a:endParaRPr lang="fr-FR" sz="1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lvl="0" algn="ctr"/>
            <a:endParaRPr kumimoji="0" lang="fr-FR" sz="1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321234" y="2117613"/>
            <a:ext cx="496295" cy="223953"/>
          </a:xfrm>
          <a:prstGeom prst="rect">
            <a:avLst/>
          </a:prstGeom>
          <a:noFill/>
          <a:ln w="25400">
            <a:noFill/>
          </a:ln>
        </p:spPr>
        <p:txBody>
          <a:bodyPr wrap="square" rtlCol="0" anchor="ctr">
            <a:noAutofit/>
          </a:bodyPr>
          <a:lstStyle>
            <a:defPPr>
              <a:defRPr lang="ja-JP"/>
            </a:defPPr>
            <a:lvl1pPr algn="ctr">
              <a:defRPr sz="1400">
                <a:solidFill>
                  <a:srgbClr val="33CC33"/>
                </a:solidFill>
              </a:defRPr>
            </a:lvl1pPr>
          </a:lstStyle>
          <a:p>
            <a:r>
              <a:rPr kumimoji="0" lang="en-US" dirty="0">
                <a:solidFill>
                  <a:prstClr val="black"/>
                </a:solidFill>
                <a:latin typeface="Calibri" panose="020F0502020204030204"/>
              </a:rPr>
              <a:t>AP</a:t>
            </a:r>
          </a:p>
        </p:txBody>
      </p:sp>
      <p:cxnSp>
        <p:nvCxnSpPr>
          <p:cNvPr id="39" name="Straight Arrow Connector 38"/>
          <p:cNvCxnSpPr>
            <a:stCxn id="38" idx="2"/>
            <a:endCxn id="37" idx="0"/>
          </p:cNvCxnSpPr>
          <p:nvPr/>
        </p:nvCxnSpPr>
        <p:spPr bwMode="auto">
          <a:xfrm>
            <a:off x="4569382" y="2341566"/>
            <a:ext cx="1" cy="177987"/>
          </a:xfrm>
          <a:prstGeom prst="straightConnector1">
            <a:avLst/>
          </a:prstGeom>
          <a:solidFill>
            <a:srgbClr val="5B9BD5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0" name="Straight Arrow Connector 39"/>
          <p:cNvCxnSpPr/>
          <p:nvPr/>
        </p:nvCxnSpPr>
        <p:spPr bwMode="auto">
          <a:xfrm flipV="1">
            <a:off x="4904240" y="4921416"/>
            <a:ext cx="480029" cy="1138"/>
          </a:xfrm>
          <a:prstGeom prst="straightConnector1">
            <a:avLst/>
          </a:prstGeom>
          <a:solidFill>
            <a:srgbClr val="5B9BD5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triangle" w="med" len="med"/>
            <a:tailEnd type="triangle"/>
          </a:ln>
          <a:effectLst/>
        </p:spPr>
      </p:cxnSp>
      <p:sp>
        <p:nvSpPr>
          <p:cNvPr id="41" name="TextBox 40"/>
          <p:cNvSpPr txBox="1"/>
          <p:nvPr/>
        </p:nvSpPr>
        <p:spPr>
          <a:xfrm>
            <a:off x="4937306" y="4968464"/>
            <a:ext cx="41389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US" sz="800" i="1" dirty="0">
                <a:solidFill>
                  <a:prstClr val="black"/>
                </a:solidFill>
                <a:latin typeface="Calibri" panose="020F0502020204030204"/>
              </a:rPr>
              <a:t>SIFS</a:t>
            </a:r>
          </a:p>
        </p:txBody>
      </p:sp>
      <p:cxnSp>
        <p:nvCxnSpPr>
          <p:cNvPr id="42" name="Straight Arrow Connector 41"/>
          <p:cNvCxnSpPr/>
          <p:nvPr/>
        </p:nvCxnSpPr>
        <p:spPr bwMode="auto">
          <a:xfrm flipV="1">
            <a:off x="3863197" y="4921416"/>
            <a:ext cx="409079" cy="6839"/>
          </a:xfrm>
          <a:prstGeom prst="straightConnector1">
            <a:avLst/>
          </a:prstGeom>
          <a:solidFill>
            <a:srgbClr val="5B9BD5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triangle" w="med" len="med"/>
            <a:tailEnd type="triangle"/>
          </a:ln>
          <a:effectLst/>
        </p:spPr>
      </p:cxnSp>
      <p:sp>
        <p:nvSpPr>
          <p:cNvPr id="43" name="TextBox 42"/>
          <p:cNvSpPr txBox="1"/>
          <p:nvPr/>
        </p:nvSpPr>
        <p:spPr>
          <a:xfrm>
            <a:off x="3825313" y="4968464"/>
            <a:ext cx="41389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US" sz="800" i="1" dirty="0">
                <a:solidFill>
                  <a:prstClr val="black"/>
                </a:solidFill>
                <a:latin typeface="Calibri" panose="020F0502020204030204"/>
              </a:rPr>
              <a:t>SIFS</a:t>
            </a:r>
          </a:p>
        </p:txBody>
      </p:sp>
      <p:sp>
        <p:nvSpPr>
          <p:cNvPr id="44" name="TextBox 43"/>
          <p:cNvSpPr txBox="1">
            <a:spLocks/>
          </p:cNvSpPr>
          <p:nvPr/>
        </p:nvSpPr>
        <p:spPr>
          <a:xfrm>
            <a:off x="7801212" y="2525254"/>
            <a:ext cx="600955" cy="2464765"/>
          </a:xfrm>
          <a:prstGeom prst="rect">
            <a:avLst/>
          </a:prstGeom>
          <a:solidFill>
            <a:srgbClr val="E7E6E6">
              <a:lumMod val="40000"/>
              <a:lumOff val="60000"/>
            </a:srgbClr>
          </a:solidFill>
          <a:ln w="25400">
            <a:solidFill>
              <a:sysClr val="windowText" lastClr="000000"/>
            </a:solidFill>
          </a:ln>
        </p:spPr>
        <p:txBody>
          <a:bodyPr wrap="square" lIns="36000" rIns="36000" rtlCol="0" anchor="ctr" anchorCtr="0">
            <a:noAutofit/>
          </a:bodyPr>
          <a:lstStyle>
            <a:defPPr>
              <a:defRPr lang="fr-FR"/>
            </a:defPPr>
            <a:lvl1pPr>
              <a:defRPr sz="14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Multi-STA BA 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853541" y="2117613"/>
            <a:ext cx="496295" cy="223953"/>
          </a:xfrm>
          <a:prstGeom prst="rect">
            <a:avLst/>
          </a:prstGeom>
          <a:noFill/>
          <a:ln w="25400">
            <a:noFill/>
          </a:ln>
        </p:spPr>
        <p:txBody>
          <a:bodyPr wrap="square" rtlCol="0" anchor="ctr">
            <a:noAutofit/>
          </a:bodyPr>
          <a:lstStyle>
            <a:defPPr>
              <a:defRPr lang="ja-JP"/>
            </a:defPPr>
            <a:lvl1pPr algn="ctr">
              <a:defRPr sz="1400">
                <a:solidFill>
                  <a:srgbClr val="33CC33"/>
                </a:solidFill>
              </a:defRPr>
            </a:lvl1pPr>
          </a:lstStyle>
          <a:p>
            <a:r>
              <a:rPr kumimoji="0" lang="en-US" dirty="0">
                <a:solidFill>
                  <a:prstClr val="black"/>
                </a:solidFill>
                <a:latin typeface="Calibri" panose="020F0502020204030204"/>
              </a:rPr>
              <a:t>AP</a:t>
            </a:r>
          </a:p>
        </p:txBody>
      </p:sp>
      <p:cxnSp>
        <p:nvCxnSpPr>
          <p:cNvPr id="46" name="Straight Arrow Connector 45"/>
          <p:cNvCxnSpPr>
            <a:stCxn id="45" idx="2"/>
            <a:endCxn id="44" idx="0"/>
          </p:cNvCxnSpPr>
          <p:nvPr/>
        </p:nvCxnSpPr>
        <p:spPr bwMode="auto">
          <a:xfrm>
            <a:off x="8101689" y="2341566"/>
            <a:ext cx="1" cy="183688"/>
          </a:xfrm>
          <a:prstGeom prst="straightConnector1">
            <a:avLst/>
          </a:prstGeom>
          <a:solidFill>
            <a:srgbClr val="5B9BD5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7" name="Straight Arrow Connector 46"/>
          <p:cNvCxnSpPr/>
          <p:nvPr/>
        </p:nvCxnSpPr>
        <p:spPr bwMode="auto">
          <a:xfrm flipV="1">
            <a:off x="7324554" y="4927117"/>
            <a:ext cx="480029" cy="1138"/>
          </a:xfrm>
          <a:prstGeom prst="straightConnector1">
            <a:avLst/>
          </a:prstGeom>
          <a:solidFill>
            <a:srgbClr val="5B9BD5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triangle" w="med" len="med"/>
            <a:tailEnd type="triangle"/>
          </a:ln>
          <a:effectLst/>
        </p:spPr>
      </p:cxnSp>
      <p:sp>
        <p:nvSpPr>
          <p:cNvPr id="48" name="TextBox 47"/>
          <p:cNvSpPr txBox="1"/>
          <p:nvPr/>
        </p:nvSpPr>
        <p:spPr>
          <a:xfrm>
            <a:off x="7357620" y="4968464"/>
            <a:ext cx="41389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US" sz="800" i="1" dirty="0">
                <a:solidFill>
                  <a:prstClr val="black"/>
                </a:solidFill>
                <a:latin typeface="Calibri" panose="020F0502020204030204"/>
              </a:rPr>
              <a:t>SIFS</a:t>
            </a:r>
          </a:p>
        </p:txBody>
      </p:sp>
      <p:sp>
        <p:nvSpPr>
          <p:cNvPr id="49" name="TextBox 48"/>
          <p:cNvSpPr txBox="1"/>
          <p:nvPr/>
        </p:nvSpPr>
        <p:spPr>
          <a:xfrm rot="16200000">
            <a:off x="7042524" y="2863797"/>
            <a:ext cx="814437" cy="261610"/>
          </a:xfrm>
          <a:prstGeom prst="rect">
            <a:avLst/>
          </a:prstGeom>
          <a:noFill/>
          <a:ln w="25400">
            <a:noFill/>
          </a:ln>
        </p:spPr>
        <p:txBody>
          <a:bodyPr wrap="square" lIns="0" rIns="0" rtlCol="0">
            <a:spAutoFit/>
          </a:bodyPr>
          <a:lstStyle>
            <a:defPPr>
              <a:defRPr lang="ja-JP"/>
            </a:defPPr>
            <a:lvl1pPr algn="ctr">
              <a:defRPr sz="1400">
                <a:solidFill>
                  <a:srgbClr val="FF0000"/>
                </a:solidFill>
              </a:defRPr>
            </a:lvl1pPr>
          </a:lstStyle>
          <a:p>
            <a:r>
              <a:rPr kumimoji="0" lang="en-US" sz="1100" dirty="0">
                <a:solidFill>
                  <a:prstClr val="black"/>
                </a:solidFill>
                <a:latin typeface="Calibri" panose="020F0502020204030204"/>
              </a:rPr>
              <a:t>26 tone RU</a:t>
            </a:r>
          </a:p>
        </p:txBody>
      </p:sp>
      <p:sp>
        <p:nvSpPr>
          <p:cNvPr id="50" name="TextBox 49"/>
          <p:cNvSpPr txBox="1"/>
          <p:nvPr/>
        </p:nvSpPr>
        <p:spPr>
          <a:xfrm rot="16200000">
            <a:off x="7042524" y="3803273"/>
            <a:ext cx="814437" cy="261610"/>
          </a:xfrm>
          <a:prstGeom prst="rect">
            <a:avLst/>
          </a:prstGeom>
          <a:noFill/>
          <a:ln w="25400">
            <a:noFill/>
          </a:ln>
        </p:spPr>
        <p:txBody>
          <a:bodyPr wrap="square" lIns="0" rIns="0" rtlCol="0">
            <a:spAutoFit/>
          </a:bodyPr>
          <a:lstStyle>
            <a:defPPr>
              <a:defRPr lang="ja-JP"/>
            </a:defPPr>
            <a:lvl1pPr algn="ctr">
              <a:defRPr sz="1400">
                <a:solidFill>
                  <a:srgbClr val="FF0000"/>
                </a:solidFill>
              </a:defRPr>
            </a:lvl1pPr>
          </a:lstStyle>
          <a:p>
            <a:r>
              <a:rPr kumimoji="0" lang="en-US" sz="1100" dirty="0">
                <a:solidFill>
                  <a:prstClr val="black"/>
                </a:solidFill>
                <a:latin typeface="Calibri" panose="020F0502020204030204"/>
              </a:rPr>
              <a:t>26 tone RU</a:t>
            </a:r>
          </a:p>
        </p:txBody>
      </p:sp>
      <p:cxnSp>
        <p:nvCxnSpPr>
          <p:cNvPr id="51" name="Straight Connector 50"/>
          <p:cNvCxnSpPr/>
          <p:nvPr/>
        </p:nvCxnSpPr>
        <p:spPr>
          <a:xfrm flipH="1">
            <a:off x="6214202" y="4471173"/>
            <a:ext cx="10425" cy="255374"/>
          </a:xfrm>
          <a:prstGeom prst="line">
            <a:avLst/>
          </a:prstGeom>
          <a:solidFill>
            <a:sysClr val="window" lastClr="FFFFFF"/>
          </a:solidFill>
          <a:ln w="25400">
            <a:solidFill>
              <a:sysClr val="windowText" lastClr="000000">
                <a:lumMod val="65000"/>
                <a:lumOff val="35000"/>
              </a:sysClr>
            </a:solidFill>
            <a:prstDash val="sysDot"/>
          </a:ln>
        </p:spPr>
      </p:cxnSp>
      <p:sp>
        <p:nvSpPr>
          <p:cNvPr id="55" name="Rounded Rectangle 54"/>
          <p:cNvSpPr/>
          <p:nvPr/>
        </p:nvSpPr>
        <p:spPr bwMode="auto">
          <a:xfrm>
            <a:off x="1511521" y="3791514"/>
            <a:ext cx="526580" cy="539633"/>
          </a:xfrm>
          <a:prstGeom prst="round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57" name="Rounded Rectangular Callout 56"/>
          <p:cNvSpPr/>
          <p:nvPr/>
        </p:nvSpPr>
        <p:spPr bwMode="auto">
          <a:xfrm>
            <a:off x="218801" y="1385147"/>
            <a:ext cx="2135185" cy="602607"/>
          </a:xfrm>
          <a:prstGeom prst="wedgeRoundRectCallout">
            <a:avLst>
              <a:gd name="adj1" fmla="val -10219"/>
              <a:gd name="adj2" fmla="val 138611"/>
              <a:gd name="adj3" fmla="val 16667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400" b="0" i="0" u="sng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RA-NFRP identification :</a:t>
            </a:r>
          </a:p>
          <a:p>
            <a:r>
              <a:rPr lang="fr-FR" sz="1400" dirty="0" err="1"/>
              <a:t>starting</a:t>
            </a:r>
            <a:r>
              <a:rPr lang="fr-FR" sz="1400" dirty="0"/>
              <a:t> AID = 0, 2047, …</a:t>
            </a:r>
          </a:p>
        </p:txBody>
      </p:sp>
      <p:sp>
        <p:nvSpPr>
          <p:cNvPr id="58" name="Left Brace 57"/>
          <p:cNvSpPr/>
          <p:nvPr/>
        </p:nvSpPr>
        <p:spPr>
          <a:xfrm rot="10800000">
            <a:off x="3698300" y="2537188"/>
            <a:ext cx="128453" cy="448714"/>
          </a:xfrm>
          <a:prstGeom prst="leftBrace">
            <a:avLst/>
          </a:prstGeom>
          <a:noFill/>
          <a:ln w="635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Left Brace 58"/>
          <p:cNvSpPr/>
          <p:nvPr/>
        </p:nvSpPr>
        <p:spPr>
          <a:xfrm rot="10800000">
            <a:off x="3698300" y="3022685"/>
            <a:ext cx="128453" cy="448714"/>
          </a:xfrm>
          <a:prstGeom prst="leftBrace">
            <a:avLst/>
          </a:prstGeom>
          <a:noFill/>
          <a:ln w="635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0" name="Left Brace 59"/>
          <p:cNvSpPr/>
          <p:nvPr/>
        </p:nvSpPr>
        <p:spPr>
          <a:xfrm rot="10800000">
            <a:off x="3698300" y="3527327"/>
            <a:ext cx="128453" cy="448714"/>
          </a:xfrm>
          <a:prstGeom prst="leftBrace">
            <a:avLst/>
          </a:prstGeom>
          <a:noFill/>
          <a:ln w="635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1" name="Left Brace 60"/>
          <p:cNvSpPr/>
          <p:nvPr/>
        </p:nvSpPr>
        <p:spPr>
          <a:xfrm rot="10800000">
            <a:off x="3698300" y="4061331"/>
            <a:ext cx="128453" cy="448714"/>
          </a:xfrm>
          <a:prstGeom prst="leftBrace">
            <a:avLst/>
          </a:prstGeom>
          <a:noFill/>
          <a:ln w="635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4" name="Oval 63"/>
          <p:cNvSpPr/>
          <p:nvPr/>
        </p:nvSpPr>
        <p:spPr bwMode="auto">
          <a:xfrm>
            <a:off x="3875368" y="2577564"/>
            <a:ext cx="304800" cy="319441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A</a:t>
            </a:r>
          </a:p>
        </p:txBody>
      </p:sp>
      <p:sp>
        <p:nvSpPr>
          <p:cNvPr id="65" name="Oval 64"/>
          <p:cNvSpPr/>
          <p:nvPr/>
        </p:nvSpPr>
        <p:spPr bwMode="auto">
          <a:xfrm>
            <a:off x="3862187" y="3080812"/>
            <a:ext cx="304800" cy="319793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B</a:t>
            </a:r>
          </a:p>
        </p:txBody>
      </p:sp>
      <p:sp>
        <p:nvSpPr>
          <p:cNvPr id="66" name="Oval 65"/>
          <p:cNvSpPr/>
          <p:nvPr/>
        </p:nvSpPr>
        <p:spPr bwMode="auto">
          <a:xfrm>
            <a:off x="3862187" y="3555561"/>
            <a:ext cx="304800" cy="319793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C</a:t>
            </a:r>
          </a:p>
        </p:txBody>
      </p:sp>
      <p:sp>
        <p:nvSpPr>
          <p:cNvPr id="67" name="Oval 66"/>
          <p:cNvSpPr/>
          <p:nvPr/>
        </p:nvSpPr>
        <p:spPr bwMode="auto">
          <a:xfrm>
            <a:off x="3884800" y="4123270"/>
            <a:ext cx="304800" cy="319793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D</a:t>
            </a:r>
          </a:p>
        </p:txBody>
      </p:sp>
      <p:sp>
        <p:nvSpPr>
          <p:cNvPr id="70" name="Rounded Rectangular Callout 69"/>
          <p:cNvSpPr/>
          <p:nvPr/>
        </p:nvSpPr>
        <p:spPr bwMode="auto">
          <a:xfrm>
            <a:off x="2386569" y="1223800"/>
            <a:ext cx="2550737" cy="970364"/>
          </a:xfrm>
          <a:prstGeom prst="wedgeRoundRectCallout">
            <a:avLst>
              <a:gd name="adj1" fmla="val -24301"/>
              <a:gd name="adj2" fmla="val 79748"/>
              <a:gd name="adj3" fmla="val 16667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400" b="0" i="0" u="sng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Random</a:t>
            </a:r>
            <a:r>
              <a:rPr kumimoji="0" lang="fr-FR" sz="1400" b="0" i="0" u="sng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 </a:t>
            </a:r>
            <a:r>
              <a:rPr kumimoji="0" lang="fr-FR" sz="1400" b="0" i="0" u="sng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access</a:t>
            </a:r>
            <a:r>
              <a:rPr kumimoji="0" lang="fr-FR" sz="1400" b="0" i="0" u="sng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:</a:t>
            </a:r>
          </a:p>
          <a:p>
            <a:r>
              <a:rPr lang="en-GB" sz="1400" dirty="0" smtClean="0"/>
              <a:t>- select </a:t>
            </a:r>
            <a:r>
              <a:rPr lang="en-GB" sz="1400" dirty="0"/>
              <a:t>random RU Tone Set index </a:t>
            </a:r>
            <a:r>
              <a:rPr lang="en-GB" sz="1400" dirty="0" smtClean="0"/>
              <a:t>(e.g. using </a:t>
            </a:r>
            <a:r>
              <a:rPr lang="en-GB" sz="1400" dirty="0" err="1" smtClean="0"/>
              <a:t>backoff</a:t>
            </a:r>
            <a:r>
              <a:rPr lang="en-GB" sz="1400" dirty="0" smtClean="0"/>
              <a:t>) </a:t>
            </a:r>
            <a:endParaRPr lang="en-GB" sz="1400" dirty="0"/>
          </a:p>
          <a:p>
            <a:r>
              <a:rPr lang="en-GB" sz="1400" dirty="0"/>
              <a:t>- </a:t>
            </a:r>
            <a:r>
              <a:rPr lang="en-GB" sz="1200" dirty="0" smtClean="0"/>
              <a:t>FEEDBACK_STATUS </a:t>
            </a:r>
            <a:r>
              <a:rPr lang="en-GB" sz="1400" dirty="0" smtClean="0"/>
              <a:t>is </a:t>
            </a:r>
            <a:r>
              <a:rPr lang="en-GB" sz="1400" dirty="0"/>
              <a:t>random</a:t>
            </a:r>
            <a:endParaRPr lang="fr-FR" sz="1400" dirty="0"/>
          </a:p>
        </p:txBody>
      </p:sp>
      <p:sp>
        <p:nvSpPr>
          <p:cNvPr id="71" name="Rounded Rectangular Callout 70"/>
          <p:cNvSpPr/>
          <p:nvPr/>
        </p:nvSpPr>
        <p:spPr bwMode="auto">
          <a:xfrm>
            <a:off x="5060306" y="1413190"/>
            <a:ext cx="2142833" cy="775976"/>
          </a:xfrm>
          <a:prstGeom prst="wedgeRoundRectCallout">
            <a:avLst>
              <a:gd name="adj1" fmla="val -49869"/>
              <a:gd name="adj2" fmla="val 108396"/>
              <a:gd name="adj3" fmla="val 16667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400" b="0" i="0" u="sng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Basic</a:t>
            </a:r>
            <a:r>
              <a:rPr kumimoji="0" lang="fr-FR" sz="1400" b="0" i="0" u="sng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 TF </a:t>
            </a:r>
            <a:r>
              <a:rPr kumimoji="0" lang="fr-FR" sz="1400" b="0" i="0" u="sng" strike="noStrike" cap="none" normalizeH="0" dirty="0" err="1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scheduling</a:t>
            </a:r>
            <a:r>
              <a:rPr kumimoji="0" lang="fr-FR" sz="1400" b="0" i="0" u="sng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:</a:t>
            </a:r>
          </a:p>
          <a:p>
            <a:r>
              <a:rPr lang="en-GB" sz="1400" dirty="0" smtClean="0"/>
              <a:t>AP </a:t>
            </a:r>
            <a:r>
              <a:rPr lang="en-GB" sz="1400" dirty="0"/>
              <a:t>schedules STAs using RU Tone Set index</a:t>
            </a:r>
            <a:r>
              <a:rPr lang="fr-FR" sz="1400" dirty="0" smtClean="0"/>
              <a:t> </a:t>
            </a:r>
            <a:endParaRPr lang="fr-FR" sz="1400" dirty="0"/>
          </a:p>
        </p:txBody>
      </p:sp>
      <p:cxnSp>
        <p:nvCxnSpPr>
          <p:cNvPr id="73" name="Elbow Connector 72"/>
          <p:cNvCxnSpPr>
            <a:stCxn id="64" idx="6"/>
            <a:endCxn id="35" idx="1"/>
          </p:cNvCxnSpPr>
          <p:nvPr/>
        </p:nvCxnSpPr>
        <p:spPr bwMode="auto">
          <a:xfrm>
            <a:off x="4180168" y="2737285"/>
            <a:ext cx="1137079" cy="270832"/>
          </a:xfrm>
          <a:prstGeom prst="curvedConnector3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6" name="Elbow Connector 75"/>
          <p:cNvCxnSpPr>
            <a:stCxn id="66" idx="6"/>
            <a:endCxn id="36" idx="1"/>
          </p:cNvCxnSpPr>
          <p:nvPr/>
        </p:nvCxnSpPr>
        <p:spPr bwMode="auto">
          <a:xfrm>
            <a:off x="4166987" y="3715458"/>
            <a:ext cx="1150260" cy="176765"/>
          </a:xfrm>
          <a:prstGeom prst="curvedConnector3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aphicFrame>
        <p:nvGraphicFramePr>
          <p:cNvPr id="68" name="Table 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873446"/>
              </p:ext>
            </p:extLst>
          </p:nvPr>
        </p:nvGraphicFramePr>
        <p:xfrm>
          <a:off x="413971" y="5181569"/>
          <a:ext cx="8501429" cy="1443955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19038">
                  <a:extLst>
                    <a:ext uri="{9D8B030D-6E8A-4147-A177-3AD203B41FA5}">
                      <a16:colId xmlns:a16="http://schemas.microsoft.com/office/drawing/2014/main" val="4110197116"/>
                    </a:ext>
                  </a:extLst>
                </a:gridCol>
                <a:gridCol w="2648391">
                  <a:extLst>
                    <a:ext uri="{9D8B030D-6E8A-4147-A177-3AD203B41FA5}">
                      <a16:colId xmlns:a16="http://schemas.microsoft.com/office/drawing/2014/main" val="3575825591"/>
                    </a:ext>
                  </a:extLst>
                </a:gridCol>
                <a:gridCol w="5334000">
                  <a:extLst>
                    <a:ext uri="{9D8B030D-6E8A-4147-A177-3AD203B41FA5}">
                      <a16:colId xmlns:a16="http://schemas.microsoft.com/office/drawing/2014/main" val="2303607925"/>
                    </a:ext>
                  </a:extLst>
                </a:gridCol>
              </a:tblGrid>
              <a:tr h="264250">
                <a:tc>
                  <a:txBody>
                    <a:bodyPr/>
                    <a:lstStyle/>
                    <a:p>
                      <a:r>
                        <a:rPr lang="fr-FR" sz="1200" dirty="0"/>
                        <a:t>Case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NDP Feedback </a:t>
                      </a:r>
                      <a:r>
                        <a:rPr lang="fr-FR" sz="1200" dirty="0" err="1"/>
                        <a:t>detection</a:t>
                      </a:r>
                      <a:r>
                        <a:rPr lang="fr-FR" sz="1200" dirty="0"/>
                        <a:t> by AP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Comment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2703747"/>
                  </a:ext>
                </a:extLst>
              </a:tr>
              <a:tr h="314011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correct </a:t>
                      </a:r>
                      <a:r>
                        <a:rPr lang="fr-FR" sz="1200" dirty="0" smtClean="0"/>
                        <a:t>(single feedback)</a:t>
                      </a:r>
                      <a:endParaRPr lang="fr-FR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One single STA </a:t>
                      </a:r>
                      <a:r>
                        <a:rPr lang="fr-FR" sz="1200" dirty="0" err="1"/>
                        <a:t>transmits</a:t>
                      </a:r>
                      <a:r>
                        <a:rPr lang="fr-FR" sz="1200" dirty="0"/>
                        <a:t> a TB NDP Feedback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020970"/>
                  </a:ext>
                </a:extLst>
              </a:tr>
              <a:tr h="285208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Not</a:t>
                      </a:r>
                      <a:r>
                        <a:rPr lang="fr-FR" sz="1200" baseline="0" dirty="0" smtClean="0"/>
                        <a:t> </a:t>
                      </a:r>
                      <a:r>
                        <a:rPr lang="fr-FR" sz="1200" dirty="0" err="1" smtClean="0"/>
                        <a:t>used</a:t>
                      </a:r>
                      <a:r>
                        <a:rPr lang="fr-FR" sz="1200" dirty="0" smtClean="0"/>
                        <a:t> (no feedback)</a:t>
                      </a:r>
                      <a:endParaRPr lang="fr-FR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No </a:t>
                      </a:r>
                      <a:r>
                        <a:rPr lang="fr-FR" sz="1200" dirty="0" err="1"/>
                        <a:t>further</a:t>
                      </a:r>
                      <a:r>
                        <a:rPr lang="fr-FR" sz="1200" dirty="0"/>
                        <a:t> RU </a:t>
                      </a:r>
                      <a:r>
                        <a:rPr lang="fr-FR" sz="1200" dirty="0" err="1"/>
                        <a:t>scheduled</a:t>
                      </a:r>
                      <a:endParaRPr lang="fr-FR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22643"/>
                  </a:ext>
                </a:extLst>
              </a:tr>
              <a:tr h="285208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C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solidFill>
                            <a:srgbClr val="FF0000"/>
                          </a:solidFill>
                        </a:rPr>
                        <a:t>correct </a:t>
                      </a:r>
                      <a:r>
                        <a:rPr lang="fr-FR" sz="1200" dirty="0" smtClean="0">
                          <a:solidFill>
                            <a:srgbClr val="FF0000"/>
                          </a:solidFill>
                        </a:rPr>
                        <a:t>!! </a:t>
                      </a:r>
                      <a:r>
                        <a:rPr lang="fr-FR" sz="1050" dirty="0" smtClean="0">
                          <a:solidFill>
                            <a:srgbClr val="FF0000"/>
                          </a:solidFill>
                        </a:rPr>
                        <a:t>(2 </a:t>
                      </a:r>
                      <a:r>
                        <a:rPr lang="fr-FR" sz="1050" dirty="0" err="1" smtClean="0">
                          <a:solidFill>
                            <a:srgbClr val="FF0000"/>
                          </a:solidFill>
                        </a:rPr>
                        <a:t>STAs</a:t>
                      </a:r>
                      <a:r>
                        <a:rPr lang="fr-FR" sz="1050" dirty="0" smtClean="0">
                          <a:solidFill>
                            <a:srgbClr val="FF0000"/>
                          </a:solidFill>
                        </a:rPr>
                        <a:t> use</a:t>
                      </a:r>
                      <a:r>
                        <a:rPr lang="fr-FR" sz="105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FR" sz="1050" baseline="0" dirty="0" err="1" smtClean="0">
                          <a:solidFill>
                            <a:srgbClr val="FF0000"/>
                          </a:solidFill>
                        </a:rPr>
                        <a:t>same</a:t>
                      </a:r>
                      <a:r>
                        <a:rPr lang="fr-FR" sz="1050" baseline="0" dirty="0" smtClean="0">
                          <a:solidFill>
                            <a:srgbClr val="FF0000"/>
                          </a:solidFill>
                        </a:rPr>
                        <a:t> feedback value)</a:t>
                      </a:r>
                      <a:endParaRPr lang="fr-FR" sz="105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rgbClr val="FF0000"/>
                          </a:solidFill>
                        </a:rPr>
                        <a:t>RA-NFRP</a:t>
                      </a:r>
                      <a:r>
                        <a:rPr lang="fr-FR" sz="1200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FR" sz="1200" baseline="0" dirty="0" err="1">
                          <a:solidFill>
                            <a:srgbClr val="FF0000"/>
                          </a:solidFill>
                        </a:rPr>
                        <a:t>can</a:t>
                      </a:r>
                      <a:r>
                        <a:rPr lang="fr-FR" sz="1200" baseline="0" dirty="0">
                          <a:solidFill>
                            <a:srgbClr val="FF0000"/>
                          </a:solidFill>
                        </a:rPr>
                        <a:t> not </a:t>
                      </a:r>
                      <a:r>
                        <a:rPr lang="fr-FR" sz="1200" baseline="0" dirty="0" err="1">
                          <a:solidFill>
                            <a:srgbClr val="FF0000"/>
                          </a:solidFill>
                        </a:rPr>
                        <a:t>detect</a:t>
                      </a:r>
                      <a:r>
                        <a:rPr lang="fr-FR" sz="1200" baseline="0" dirty="0">
                          <a:solidFill>
                            <a:srgbClr val="FF0000"/>
                          </a:solidFill>
                        </a:rPr>
                        <a:t> the </a:t>
                      </a:r>
                      <a:r>
                        <a:rPr lang="fr-FR" sz="1200" baseline="0" dirty="0" err="1">
                          <a:solidFill>
                            <a:srgbClr val="FF0000"/>
                          </a:solidFill>
                        </a:rPr>
                        <a:t>error</a:t>
                      </a:r>
                      <a:r>
                        <a:rPr lang="fr-FR" sz="1200" dirty="0">
                          <a:solidFill>
                            <a:srgbClr val="FF0000"/>
                          </a:solidFill>
                        </a:rPr>
                        <a:t> ! : </a:t>
                      </a:r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collided data will not be acknowledged</a:t>
                      </a:r>
                      <a:endParaRPr lang="fr-FR" sz="12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5108612"/>
                  </a:ext>
                </a:extLst>
              </a:tr>
              <a:tr h="285208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 smtClean="0"/>
                        <a:t>Error</a:t>
                      </a:r>
                      <a:r>
                        <a:rPr lang="fr-FR" sz="1200" dirty="0" smtClean="0"/>
                        <a:t> (</a:t>
                      </a:r>
                      <a:r>
                        <a:rPr lang="fr-FR" sz="1200" dirty="0" err="1" smtClean="0"/>
                        <a:t>two</a:t>
                      </a:r>
                      <a:r>
                        <a:rPr lang="fr-FR" sz="1200" dirty="0" smtClean="0"/>
                        <a:t> feedbacks)</a:t>
                      </a:r>
                      <a:endParaRPr lang="fr-FR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2 </a:t>
                      </a:r>
                      <a:r>
                        <a:rPr lang="fr-FR" sz="1200" dirty="0" err="1"/>
                        <a:t>tone</a:t>
                      </a:r>
                      <a:r>
                        <a:rPr lang="fr-FR" sz="1200" dirty="0"/>
                        <a:t> sets </a:t>
                      </a:r>
                      <a:r>
                        <a:rPr lang="fr-FR" sz="1200" dirty="0" err="1"/>
                        <a:t>used</a:t>
                      </a:r>
                      <a:r>
                        <a:rPr lang="fr-FR" sz="1200" dirty="0"/>
                        <a:t> as Feedback</a:t>
                      </a:r>
                      <a:r>
                        <a:rPr lang="fr-FR" sz="1200" baseline="0" dirty="0"/>
                        <a:t> </a:t>
                      </a:r>
                      <a:r>
                        <a:rPr lang="fr-FR" sz="1200" baseline="0" dirty="0" smtClean="0"/>
                        <a:t>(</a:t>
                      </a:r>
                      <a:r>
                        <a:rPr lang="fr-FR" sz="1200" baseline="0" dirty="0" err="1" smtClean="0"/>
                        <a:t>tones</a:t>
                      </a:r>
                      <a:r>
                        <a:rPr lang="fr-FR" sz="1200" baseline="0" dirty="0" smtClean="0"/>
                        <a:t> for </a:t>
                      </a:r>
                      <a:r>
                        <a:rPr lang="fr-FR" sz="1200" baseline="0" dirty="0"/>
                        <a:t>0 and </a:t>
                      </a:r>
                      <a:r>
                        <a:rPr lang="fr-FR" sz="1200" baseline="0" dirty="0" smtClean="0"/>
                        <a:t>1, </a:t>
                      </a:r>
                      <a:r>
                        <a:rPr lang="fr-FR" sz="1200" baseline="0" dirty="0" err="1" smtClean="0"/>
                        <a:t>so</a:t>
                      </a:r>
                      <a:r>
                        <a:rPr lang="fr-FR" sz="1200" baseline="0" dirty="0" smtClean="0"/>
                        <a:t> feedback=3)</a:t>
                      </a:r>
                      <a:endParaRPr lang="fr-FR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306230"/>
                  </a:ext>
                </a:extLst>
              </a:tr>
            </a:tbl>
          </a:graphicData>
        </a:graphic>
      </p:graphicFrame>
      <p:sp>
        <p:nvSpPr>
          <p:cNvPr id="84" name="Down Arrow 83"/>
          <p:cNvSpPr/>
          <p:nvPr/>
        </p:nvSpPr>
        <p:spPr bwMode="auto">
          <a:xfrm>
            <a:off x="3862187" y="4583964"/>
            <a:ext cx="242423" cy="567623"/>
          </a:xfrm>
          <a:prstGeom prst="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grpSp>
        <p:nvGrpSpPr>
          <p:cNvPr id="88" name="Group 87"/>
          <p:cNvGrpSpPr/>
          <p:nvPr/>
        </p:nvGrpSpPr>
        <p:grpSpPr>
          <a:xfrm>
            <a:off x="7394471" y="3647984"/>
            <a:ext cx="340193" cy="591353"/>
            <a:chOff x="-1102193" y="2431332"/>
            <a:chExt cx="340193" cy="591353"/>
          </a:xfrm>
        </p:grpSpPr>
        <p:cxnSp>
          <p:nvCxnSpPr>
            <p:cNvPr id="86" name="Straight Connector 85"/>
            <p:cNvCxnSpPr/>
            <p:nvPr/>
          </p:nvCxnSpPr>
          <p:spPr bwMode="auto">
            <a:xfrm>
              <a:off x="-1066800" y="2438400"/>
              <a:ext cx="304800" cy="584285"/>
            </a:xfrm>
            <a:prstGeom prst="line">
              <a:avLst/>
            </a:prstGeom>
            <a:solidFill>
              <a:srgbClr val="00B8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7" name="Straight Connector 86"/>
            <p:cNvCxnSpPr/>
            <p:nvPr/>
          </p:nvCxnSpPr>
          <p:spPr bwMode="auto">
            <a:xfrm flipH="1">
              <a:off x="-1102193" y="2431332"/>
              <a:ext cx="304800" cy="584285"/>
            </a:xfrm>
            <a:prstGeom prst="line">
              <a:avLst/>
            </a:prstGeom>
            <a:solidFill>
              <a:srgbClr val="00B8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1" name="Rectangle 10"/>
          <p:cNvSpPr/>
          <p:nvPr/>
        </p:nvSpPr>
        <p:spPr>
          <a:xfrm>
            <a:off x="5487779" y="3655052"/>
            <a:ext cx="1715361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Collided Data frame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(sent by at least 2 STAs)</a:t>
            </a:r>
          </a:p>
        </p:txBody>
      </p:sp>
      <p:sp>
        <p:nvSpPr>
          <p:cNvPr id="63" name="Date Placeholder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June </a:t>
            </a:r>
            <a:r>
              <a:rPr lang="en-US" dirty="0" smtClean="0"/>
              <a:t>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4655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791582"/>
          </a:xfrm>
        </p:spPr>
        <p:txBody>
          <a:bodyPr/>
          <a:lstStyle/>
          <a:p>
            <a:r>
              <a:rPr lang="en-GB" dirty="0"/>
              <a:t>RA-NFRP Efficiency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0813" cy="44180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RA-NFRP is a very efficient RA </a:t>
            </a:r>
            <a:r>
              <a:rPr lang="en-GB" sz="1800" dirty="0" smtClean="0"/>
              <a:t>mechanism, that splits the random access and data communication phases </a:t>
            </a:r>
            <a:r>
              <a:rPr lang="en-GB" sz="1800" dirty="0"/>
              <a:t>: </a:t>
            </a:r>
            <a:endParaRPr lang="en-GB" sz="1800" dirty="0">
              <a:cs typeface="Calibri" panose="020F050202020403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400" dirty="0">
                <a:cs typeface="Calibri" panose="020F0502020204030204" pitchFamily="34" charset="0"/>
              </a:rPr>
              <a:t>Detection of Empty NDP </a:t>
            </a:r>
            <a:r>
              <a:rPr lang="en-GB" sz="1400" dirty="0" smtClean="0">
                <a:cs typeface="Calibri" panose="020F0502020204030204" pitchFamily="34" charset="0"/>
              </a:rPr>
              <a:t>RUs </a:t>
            </a:r>
            <a:r>
              <a:rPr lang="en-GB" sz="1400" dirty="0">
                <a:cs typeface="Calibri" panose="020F0502020204030204" pitchFamily="34" charset="0"/>
              </a:rPr>
              <a:t>will avoid having empty data </a:t>
            </a:r>
            <a:r>
              <a:rPr lang="en-GB" sz="1400" dirty="0" smtClean="0">
                <a:cs typeface="Calibri" panose="020F0502020204030204" pitchFamily="34" charset="0"/>
              </a:rPr>
              <a:t>RUs</a:t>
            </a:r>
            <a:endParaRPr lang="en-GB" sz="1400" dirty="0">
              <a:cs typeface="Calibri" panose="020F050202020403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400" dirty="0" smtClean="0">
                <a:cs typeface="Calibri" panose="020F0502020204030204" pitchFamily="34" charset="0"/>
              </a:rPr>
              <a:t>Early </a:t>
            </a:r>
            <a:r>
              <a:rPr lang="en-GB" sz="1400" dirty="0">
                <a:cs typeface="Calibri" panose="020F0502020204030204" pitchFamily="34" charset="0"/>
              </a:rPr>
              <a:t>Collision </a:t>
            </a:r>
            <a:r>
              <a:rPr lang="en-GB" sz="1400" dirty="0" smtClean="0">
                <a:cs typeface="Calibri" panose="020F0502020204030204" pitchFamily="34" charset="0"/>
              </a:rPr>
              <a:t>detection </a:t>
            </a:r>
            <a:r>
              <a:rPr lang="en-GB" sz="1200" dirty="0" smtClean="0">
                <a:cs typeface="Calibri" panose="020F0502020204030204" pitchFamily="34" charset="0"/>
              </a:rPr>
              <a:t>(where </a:t>
            </a:r>
            <a:r>
              <a:rPr lang="en-US" sz="1200" dirty="0" smtClean="0">
                <a:cs typeface="Calibri" panose="020F0502020204030204" pitchFamily="34" charset="0"/>
              </a:rPr>
              <a:t>half </a:t>
            </a:r>
            <a:r>
              <a:rPr lang="en-US" sz="1200" dirty="0">
                <a:cs typeface="Calibri" panose="020F0502020204030204" pitchFamily="34" charset="0"/>
              </a:rPr>
              <a:t>of RU_TS collisions are detected </a:t>
            </a:r>
            <a:r>
              <a:rPr lang="en-US" sz="1200" dirty="0" smtClean="0">
                <a:cs typeface="Calibri" panose="020F0502020204030204" pitchFamily="34" charset="0"/>
              </a:rPr>
              <a:t>thanks to </a:t>
            </a:r>
            <a:r>
              <a:rPr lang="en-GB" sz="1200" dirty="0" smtClean="0">
                <a:cs typeface="Calibri" panose="020F0502020204030204" pitchFamily="34" charset="0"/>
              </a:rPr>
              <a:t>NDP feedback</a:t>
            </a:r>
            <a:r>
              <a:rPr lang="en-GB" sz="1400" dirty="0" smtClean="0">
                <a:cs typeface="Calibri" panose="020F0502020204030204" pitchFamily="34" charset="0"/>
              </a:rPr>
              <a:t>) will reduce waste for further data </a:t>
            </a:r>
            <a:r>
              <a:rPr lang="en-GB" sz="1400" dirty="0" err="1" smtClean="0">
                <a:cs typeface="Calibri" panose="020F0502020204030204" pitchFamily="34" charset="0"/>
              </a:rPr>
              <a:t>RUs.</a:t>
            </a:r>
            <a:endParaRPr lang="en-US" sz="1400" dirty="0" smtClean="0">
              <a:cs typeface="Calibri" panose="020F050202020403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>
          <a:xfrm>
            <a:off x="4271963" y="6494463"/>
            <a:ext cx="528637" cy="363537"/>
          </a:xfrm>
        </p:spPr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3"/>
          </p:nvPr>
        </p:nvSpPr>
        <p:spPr>
          <a:xfrm>
            <a:off x="5334000" y="6477000"/>
            <a:ext cx="3184520" cy="180975"/>
          </a:xfrm>
        </p:spPr>
        <p:txBody>
          <a:bodyPr/>
          <a:lstStyle/>
          <a:p>
            <a:r>
              <a:rPr lang="en-GB" altLang="zh-CN" dirty="0" smtClean="0"/>
              <a:t>Pascal Viger, Canon, et al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</a:t>
            </a:r>
            <a:r>
              <a:rPr lang="en-US" dirty="0" smtClean="0"/>
              <a:t>2021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7388524"/>
              </p:ext>
            </p:extLst>
          </p:nvPr>
        </p:nvGraphicFramePr>
        <p:xfrm>
          <a:off x="762000" y="3124200"/>
          <a:ext cx="7067551" cy="3105102"/>
        </p:xfrm>
        <a:graphic>
          <a:graphicData uri="http://schemas.openxmlformats.org/drawingml/2006/table">
            <a:tbl>
              <a:tblPr firstRow="1" lastCol="1" bandRow="1">
                <a:tableStyleId>{5940675A-B579-460E-94D1-54222C63F5DA}</a:tableStyleId>
              </a:tblPr>
              <a:tblGrid>
                <a:gridCol w="971551">
                  <a:extLst>
                    <a:ext uri="{9D8B030D-6E8A-4147-A177-3AD203B41FA5}">
                      <a16:colId xmlns:a16="http://schemas.microsoft.com/office/drawing/2014/main" val="3061626361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212192053"/>
                    </a:ext>
                  </a:extLst>
                </a:gridCol>
                <a:gridCol w="1735131">
                  <a:extLst>
                    <a:ext uri="{9D8B030D-6E8A-4147-A177-3AD203B41FA5}">
                      <a16:colId xmlns:a16="http://schemas.microsoft.com/office/drawing/2014/main" val="1861561622"/>
                    </a:ext>
                  </a:extLst>
                </a:gridCol>
                <a:gridCol w="1617669">
                  <a:extLst>
                    <a:ext uri="{9D8B030D-6E8A-4147-A177-3AD203B41FA5}">
                      <a16:colId xmlns:a16="http://schemas.microsoft.com/office/drawing/2014/main" val="1972522189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775959744"/>
                    </a:ext>
                  </a:extLst>
                </a:gridCol>
              </a:tblGrid>
              <a:tr h="533400">
                <a:tc gridSpan="2">
                  <a:txBody>
                    <a:bodyPr/>
                    <a:lstStyle/>
                    <a:p>
                      <a:endParaRPr lang="en-GB" sz="1200" noProof="0" dirty="0"/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noProof="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noProof="0" dirty="0" smtClean="0"/>
                        <a:t>Collision </a:t>
                      </a:r>
                      <a:r>
                        <a:rPr lang="en-GB" sz="1200" b="1" noProof="0" smtClean="0"/>
                        <a:t>domain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noProof="0" smtClean="0"/>
                        <a:t>(due to random </a:t>
                      </a:r>
                      <a:r>
                        <a:rPr lang="en-GB" sz="1200" b="1" noProof="0" dirty="0" smtClean="0"/>
                        <a:t>access)</a:t>
                      </a:r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noProof="0" dirty="0" smtClean="0"/>
                        <a:t>Data TX domain (Basic TF)</a:t>
                      </a:r>
                      <a:endParaRPr lang="en-GB" sz="1200" b="1" noProof="0" dirty="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noProof="0" dirty="0" smtClean="0">
                          <a:solidFill>
                            <a:srgbClr val="FF0000"/>
                          </a:solidFill>
                        </a:rPr>
                        <a:t>Efficiency in Data RU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/>
                        <a:t>(among 9 Data RUs per 20Mhz)</a:t>
                      </a:r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6403252"/>
                  </a:ext>
                </a:extLst>
              </a:tr>
              <a:tr h="152400">
                <a:tc rowSpan="3">
                  <a:txBody>
                    <a:bodyPr/>
                    <a:lstStyle/>
                    <a:p>
                      <a:pPr algn="ctr"/>
                      <a:r>
                        <a:rPr lang="en-GB" sz="1200" noProof="0" dirty="0" smtClean="0"/>
                        <a:t>UORA</a:t>
                      </a:r>
                      <a:endParaRPr lang="en-GB" sz="1200" noProof="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E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 smtClean="0"/>
                        <a:t>empty</a:t>
                      </a:r>
                      <a:endParaRPr lang="en-GB" sz="1200" noProof="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noProof="0" dirty="0" smtClean="0"/>
                        <a:t>37% (same domains)</a:t>
                      </a:r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noProof="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3 or 4</a:t>
                      </a:r>
                      <a:endParaRPr lang="en-GB" sz="120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6661257"/>
                  </a:ext>
                </a:extLst>
              </a:tr>
              <a:tr h="269240">
                <a:tc vMerge="1">
                  <a:txBody>
                    <a:bodyPr/>
                    <a:lstStyle/>
                    <a:p>
                      <a:pPr algn="ctr"/>
                      <a:endParaRPr lang="en-GB" sz="1200" noProof="0" dirty="0"/>
                    </a:p>
                  </a:txBody>
                  <a:tcPr anchor="ctr">
                    <a:solidFill>
                      <a:srgbClr val="A3E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 smtClean="0"/>
                        <a:t>collided</a:t>
                      </a:r>
                      <a:endParaRPr lang="en-GB" sz="1200" noProof="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aseline="0" noProof="0" dirty="0" smtClean="0"/>
                        <a:t>26% </a:t>
                      </a:r>
                      <a:r>
                        <a:rPr lang="en-GB" sz="1200" noProof="0" dirty="0" smtClean="0"/>
                        <a:t>(same domains)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noProof="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 or 3</a:t>
                      </a:r>
                      <a:endParaRPr lang="en-GB" sz="12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645335"/>
                  </a:ext>
                </a:extLst>
              </a:tr>
              <a:tr h="167640">
                <a:tc vMerge="1">
                  <a:txBody>
                    <a:bodyPr/>
                    <a:lstStyle/>
                    <a:p>
                      <a:pPr algn="ctr"/>
                      <a:endParaRPr lang="en-GB" sz="1200" noProof="0" dirty="0"/>
                    </a:p>
                  </a:txBody>
                  <a:tcPr anchor="ctr">
                    <a:solidFill>
                      <a:srgbClr val="A3E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 smtClean="0">
                          <a:solidFill>
                            <a:srgbClr val="FF0000"/>
                          </a:solidFill>
                        </a:rPr>
                        <a:t>correct</a:t>
                      </a:r>
                      <a:endParaRPr lang="en-GB" sz="1200" noProof="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baseline="0" noProof="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37%</a:t>
                      </a:r>
                      <a:r>
                        <a:rPr lang="en-GB" sz="1200" baseline="0" noProof="0" dirty="0" smtClean="0"/>
                        <a:t> </a:t>
                      </a:r>
                      <a:r>
                        <a:rPr lang="en-GB" sz="1200" noProof="0" dirty="0" smtClean="0"/>
                        <a:t>(same domains)</a:t>
                      </a:r>
                      <a:endParaRPr lang="en-GB" sz="1200" noProof="0" dirty="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noProof="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en-GB" sz="1200" baseline="0" dirty="0" smtClean="0">
                          <a:solidFill>
                            <a:srgbClr val="FF0000"/>
                          </a:solidFill>
                        </a:rPr>
                        <a:t> or 4 </a:t>
                      </a:r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3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1934190"/>
                  </a:ext>
                </a:extLst>
              </a:tr>
              <a:tr h="320040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RA-NFRP</a:t>
                      </a:r>
                      <a:r>
                        <a:rPr lang="en-GB" sz="1200" noProof="0" dirty="0" smtClean="0"/>
                        <a:t> + Basic TF</a:t>
                      </a:r>
                    </a:p>
                    <a:p>
                      <a:pPr algn="ctr"/>
                      <a:endParaRPr lang="en-GB" sz="1200" noProof="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 smtClean="0"/>
                        <a:t>empty</a:t>
                      </a:r>
                      <a:endParaRPr lang="en-GB" sz="1200" noProof="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 smtClean="0"/>
                        <a:t>37%</a:t>
                      </a:r>
                    </a:p>
                    <a:p>
                      <a:pPr algn="ctr"/>
                      <a:r>
                        <a:rPr lang="en-GB" sz="1200" noProof="0" dirty="0" smtClean="0"/>
                        <a:t>( 6.66 RU_TS)</a:t>
                      </a:r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7439708"/>
                  </a:ext>
                </a:extLst>
              </a:tr>
              <a:tr h="365760">
                <a:tc vMerge="1">
                  <a:txBody>
                    <a:bodyPr/>
                    <a:lstStyle/>
                    <a:p>
                      <a:endParaRPr lang="en-GB" sz="1400" noProof="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 smtClean="0"/>
                        <a:t>collided</a:t>
                      </a:r>
                      <a:endParaRPr lang="en-GB" sz="1200" noProof="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aseline="0" noProof="0" dirty="0" smtClean="0"/>
                        <a:t>26% / 2 = 13%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aseline="0" noProof="0" dirty="0" smtClean="0"/>
                        <a:t>(2.33 RU_TS)</a:t>
                      </a:r>
                      <a:endParaRPr lang="en-GB" sz="1200" noProof="0" dirty="0" smtClean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200" noProof="0" dirty="0" smtClean="0"/>
                        <a:t>13/(13+37) = 26%</a:t>
                      </a:r>
                      <a:endParaRPr lang="en-GB" sz="1200" noProof="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3 or 2</a:t>
                      </a:r>
                      <a:endParaRPr lang="en-GB" sz="12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0158373"/>
                  </a:ext>
                </a:extLst>
              </a:tr>
              <a:tr h="411480">
                <a:tc vMerge="1">
                  <a:txBody>
                    <a:bodyPr/>
                    <a:lstStyle/>
                    <a:p>
                      <a:endParaRPr lang="en-GB" sz="1400" noProof="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 smtClean="0">
                          <a:solidFill>
                            <a:srgbClr val="FF0000"/>
                          </a:solidFill>
                        </a:rPr>
                        <a:t>correct</a:t>
                      </a:r>
                      <a:endParaRPr lang="en-GB" sz="1200" noProof="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aseline="0" noProof="0" dirty="0" smtClean="0"/>
                        <a:t>37%</a:t>
                      </a:r>
                    </a:p>
                    <a:p>
                      <a:pPr algn="ctr"/>
                      <a:r>
                        <a:rPr lang="en-GB" sz="1200" baseline="0" noProof="0" dirty="0" smtClean="0"/>
                        <a:t>(6.66 RU_TS)</a:t>
                      </a:r>
                      <a:endParaRPr lang="en-GB" sz="1200" noProof="0" dirty="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200" noProof="0" dirty="0" smtClean="0">
                          <a:ln>
                            <a:noFill/>
                          </a:ln>
                        </a:rPr>
                        <a:t>37/(13+37) = </a:t>
                      </a:r>
                      <a:r>
                        <a:rPr lang="en-GB" sz="1200" noProof="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74 %</a:t>
                      </a:r>
                      <a:endParaRPr lang="en-GB" sz="1200" noProof="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2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6 or 7</a:t>
                      </a:r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3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1407173"/>
                  </a:ext>
                </a:extLst>
              </a:tr>
              <a:tr h="270462">
                <a:tc gridSpan="5">
                  <a:txBody>
                    <a:bodyPr/>
                    <a:lstStyle/>
                    <a:p>
                      <a:pPr algn="r"/>
                      <a:r>
                        <a:rPr lang="en-GB" sz="1100" noProof="0" dirty="0" smtClean="0"/>
                        <a:t>Note</a:t>
                      </a:r>
                      <a:r>
                        <a:rPr lang="en-GB" sz="1100" i="1" noProof="0" dirty="0" smtClean="0"/>
                        <a:t>: UORA uses 9 Data RUs per 20Mhz channel;</a:t>
                      </a:r>
                      <a:r>
                        <a:rPr lang="en-GB" sz="1100" i="1" baseline="0" noProof="0" dirty="0" smtClean="0"/>
                        <a:t>  RA-NFRP uses 18 NDP_RU_TS per 20 MHz channel</a:t>
                      </a:r>
                      <a:endParaRPr lang="en-GB" sz="1100" i="1" noProof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noProof="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noProof="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noProof="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noProof="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1436540"/>
                  </a:ext>
                </a:extLst>
              </a:tr>
            </a:tbl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7747970" y="5081748"/>
            <a:ext cx="1167430" cy="924230"/>
            <a:chOff x="4223663" y="4679369"/>
            <a:chExt cx="1167430" cy="914400"/>
          </a:xfrm>
        </p:grpSpPr>
        <p:sp>
          <p:nvSpPr>
            <p:cNvPr id="9" name="TextBox 8"/>
            <p:cNvSpPr txBox="1"/>
            <p:nvPr/>
          </p:nvSpPr>
          <p:spPr>
            <a:xfrm>
              <a:off x="4463347" y="4862516"/>
              <a:ext cx="927746" cy="63945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chemeClr val="tx1"/>
                  </a:solidFill>
                </a:rPr>
                <a:t>All 9 Data RUs are used</a:t>
              </a:r>
              <a:endParaRPr lang="en-GB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8" name="Right Brace 7"/>
            <p:cNvSpPr/>
            <p:nvPr/>
          </p:nvSpPr>
          <p:spPr bwMode="auto">
            <a:xfrm>
              <a:off x="4223663" y="4679369"/>
              <a:ext cx="239683" cy="914400"/>
            </a:xfrm>
            <a:prstGeom prst="rightBrace">
              <a:avLst>
                <a:gd name="adj1" fmla="val 19398"/>
                <a:gd name="adj2" fmla="val 50621"/>
              </a:avLst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</p:grpSp>
      <p:sp>
        <p:nvSpPr>
          <p:cNvPr id="11" name="Rounded Rectangular Callout 10"/>
          <p:cNvSpPr/>
          <p:nvPr/>
        </p:nvSpPr>
        <p:spPr bwMode="auto">
          <a:xfrm>
            <a:off x="7595571" y="4396895"/>
            <a:ext cx="1540521" cy="685800"/>
          </a:xfrm>
          <a:prstGeom prst="wedgeRoundRectCallout">
            <a:avLst>
              <a:gd name="adj1" fmla="val -63270"/>
              <a:gd name="adj2" fmla="val 17489"/>
              <a:gd name="adj3" fmla="val 16667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200" b="0" i="0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The </a:t>
            </a:r>
            <a:r>
              <a:rPr kumimoji="0" lang="fr-FR" sz="1200" b="0" i="0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</a:rPr>
              <a:t>empty</a:t>
            </a:r>
            <a:r>
              <a:rPr kumimoji="0" lang="fr-FR" sz="1200" b="0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fr-FR" sz="1200" b="0" i="0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NDP</a:t>
            </a:r>
            <a:r>
              <a:rPr kumimoji="0" lang="fr-FR" sz="1200" b="0" i="0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fr-FR" sz="1200" b="0" i="0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RU </a:t>
            </a:r>
            <a:r>
              <a:rPr kumimoji="0" lang="fr-FR" sz="1200" b="0" i="0" strike="noStrike" cap="none" normalizeH="0" dirty="0" err="1" smtClean="0">
                <a:ln>
                  <a:noFill/>
                </a:ln>
                <a:solidFill>
                  <a:schemeClr val="bg1"/>
                </a:solidFill>
                <a:effectLst/>
              </a:rPr>
              <a:t>Tone</a:t>
            </a:r>
            <a:r>
              <a:rPr kumimoji="0" lang="fr-FR" sz="1200" b="0" i="0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 Sets </a:t>
            </a:r>
            <a:r>
              <a:rPr kumimoji="0" lang="fr-FR" sz="1200" b="0" i="0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</a:rPr>
              <a:t>are not </a:t>
            </a:r>
            <a:r>
              <a:rPr kumimoji="0" lang="fr-FR" sz="1200" b="0" i="0" strike="noStrike" cap="none" normalizeH="0" dirty="0" err="1">
                <a:ln>
                  <a:noFill/>
                </a:ln>
                <a:solidFill>
                  <a:schemeClr val="bg1"/>
                </a:solidFill>
                <a:effectLst/>
              </a:rPr>
              <a:t>scheduled</a:t>
            </a:r>
            <a:r>
              <a:rPr kumimoji="0" lang="fr-FR" sz="1200" b="0" i="0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</a:rPr>
              <a:t> for data</a:t>
            </a:r>
            <a:endParaRPr lang="fr-FR" sz="1200" dirty="0"/>
          </a:p>
        </p:txBody>
      </p:sp>
      <p:sp>
        <p:nvSpPr>
          <p:cNvPr id="12" name="Rounded Rectangular Callout 11"/>
          <p:cNvSpPr/>
          <p:nvPr/>
        </p:nvSpPr>
        <p:spPr bwMode="auto">
          <a:xfrm>
            <a:off x="82521" y="6053299"/>
            <a:ext cx="1670079" cy="464816"/>
          </a:xfrm>
          <a:prstGeom prst="wedgeRoundRectCallout">
            <a:avLst>
              <a:gd name="adj1" fmla="val 93226"/>
              <a:gd name="adj2" fmla="val -203035"/>
              <a:gd name="adj3" fmla="val 16667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200" b="0" i="0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26% of </a:t>
            </a:r>
            <a:r>
              <a:rPr kumimoji="0" lang="fr-FR" sz="1200" b="0" i="0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Aloha</a:t>
            </a:r>
            <a:r>
              <a:rPr kumimoji="0" lang="fr-FR" sz="1200" b="0" i="0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collision, </a:t>
            </a:r>
            <a:r>
              <a:rPr kumimoji="0" lang="fr-FR" sz="1200" b="0" i="0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halfed</a:t>
            </a:r>
            <a:r>
              <a:rPr kumimoji="0" lang="fr-FR" sz="1200" b="0" i="0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by 2-bit feedback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32424946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RA-NFRP </a:t>
            </a:r>
            <a:r>
              <a:rPr lang="fr-FR" dirty="0" err="1"/>
              <a:t>scalability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sz="2000" dirty="0"/>
              <a:t>As only </a:t>
            </a:r>
            <a:r>
              <a:rPr lang="en-GB" sz="2000" dirty="0" smtClean="0"/>
              <a:t>energy </a:t>
            </a:r>
            <a:r>
              <a:rPr lang="en-GB" sz="2000" dirty="0">
                <a:solidFill>
                  <a:schemeClr val="tx1"/>
                </a:solidFill>
              </a:rPr>
              <a:t>is received </a:t>
            </a:r>
            <a:r>
              <a:rPr lang="en-GB" sz="2000" dirty="0"/>
              <a:t>as NFRP feedback, AP needs to  know what kind of </a:t>
            </a:r>
            <a:r>
              <a:rPr lang="en-GB" sz="2000" dirty="0" smtClean="0"/>
              <a:t>station </a:t>
            </a:r>
            <a:r>
              <a:rPr lang="en-GB" sz="2000" dirty="0"/>
              <a:t>it will address.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/>
              <a:t>There is room in ‘User Info’ field of NFRP format to </a:t>
            </a:r>
            <a:r>
              <a:rPr lang="en-GB" sz="2000" dirty="0" smtClean="0">
                <a:solidFill>
                  <a:schemeClr val="tx1"/>
                </a:solidFill>
              </a:rPr>
              <a:t>signal</a:t>
            </a:r>
            <a:r>
              <a:rPr lang="en-GB" sz="2000" dirty="0" smtClean="0"/>
              <a:t> </a:t>
            </a:r>
            <a:r>
              <a:rPr lang="en-GB" sz="2000" dirty="0"/>
              <a:t>the technologies to schedule/trigger subsequent transmissions: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/>
              <a:t>9 bits in the reserved field (see examples in Annex slide </a:t>
            </a:r>
            <a:r>
              <a:rPr lang="en-GB" sz="1800" dirty="0" smtClean="0"/>
              <a:t>15)</a:t>
            </a:r>
            <a:endParaRPr lang="en-GB" sz="18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/>
              <a:t>Could be used to signal a given technology …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1600" dirty="0"/>
              <a:t>Basic 11ax TF, Basic 11be TF, future version, … </a:t>
            </a:r>
          </a:p>
          <a:p>
            <a:pPr marL="914400" lvl="2" indent="0"/>
            <a:r>
              <a:rPr lang="en-GB" sz="1600" dirty="0"/>
              <a:t>or given service or usage 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1600" dirty="0"/>
              <a:t>multi-AP TF…</a:t>
            </a:r>
          </a:p>
          <a:p>
            <a:pPr lvl="2">
              <a:buFont typeface="Arial" panose="020B0604020202020204" pitchFamily="34" charset="0"/>
              <a:buChar char="•"/>
            </a:pPr>
            <a:endParaRPr lang="en-GB" sz="1600" dirty="0"/>
          </a:p>
          <a:p>
            <a:pPr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altLang="zh-CN" dirty="0" smtClean="0"/>
              <a:t>Pascal Viger, </a:t>
            </a:r>
            <a:r>
              <a:rPr lang="en-GB" altLang="zh-CN" dirty="0"/>
              <a:t>Canon, et al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June </a:t>
            </a:r>
            <a:r>
              <a:rPr lang="en-US" dirty="0" smtClean="0"/>
              <a:t>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451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Pascal Viger, Canon, et </a:t>
            </a:r>
            <a:r>
              <a:rPr lang="en-GB" altLang="zh-CN" dirty="0" smtClean="0"/>
              <a:t>al</a:t>
            </a:r>
            <a:endParaRPr lang="en-GB" altLang="zh-CN" dirty="0"/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459581" y="1623813"/>
            <a:ext cx="7770813" cy="4548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r>
              <a:rPr lang="en-US" altLang="zh-CN" sz="2000" dirty="0"/>
              <a:t>This document presented a Random Access procedure for 11be, on top of NFRP mechanism.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rgbClr val="FF0000"/>
                </a:solidFill>
              </a:rPr>
              <a:t>Efficiency is close to 74%</a:t>
            </a:r>
            <a:r>
              <a:rPr lang="en-US" altLang="zh-CN" sz="2000" dirty="0"/>
              <a:t>, extremely greater than the legacy UORA (37%).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rgbClr val="FF0000"/>
                </a:solidFill>
              </a:rPr>
              <a:t>Scalable</a:t>
            </a:r>
            <a:r>
              <a:rPr lang="en-US" altLang="zh-CN" sz="2000" dirty="0"/>
              <a:t> to future versions of the 802.11 standard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n-US" altLang="zh-CN" sz="2000" dirty="0"/>
          </a:p>
          <a:p>
            <a:pPr algn="just">
              <a:buFont typeface="Arial" panose="020B0604020202020204" pitchFamily="34" charset="0"/>
              <a:buChar char="•"/>
            </a:pPr>
            <a:r>
              <a:rPr lang="en-US" altLang="zh-CN" sz="2000" dirty="0"/>
              <a:t>We think 802.11be would largely benefit from such mechanism.</a:t>
            </a:r>
          </a:p>
          <a:p>
            <a:pPr marL="0" indent="0" defTabSz="914400" eaLnBrk="0" hangingPunct="0">
              <a:lnSpc>
                <a:spcPct val="140000"/>
              </a:lnSpc>
              <a:spcBef>
                <a:spcPct val="0"/>
              </a:spcBef>
              <a:buClrTx/>
              <a:buSzPct val="50000"/>
            </a:pPr>
            <a:endParaRPr lang="en-US" altLang="zh-CN" sz="2000" dirty="0">
              <a:ea typeface="华文细黑"/>
              <a:cs typeface="Calibri" panose="020F0502020204030204" pitchFamily="34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en-US" altLang="zh-CN" dirty="0">
              <a:cs typeface="Calibri" panose="020F0502020204030204" pitchFamily="34" charset="0"/>
            </a:endParaRPr>
          </a:p>
          <a:p>
            <a:pPr lvl="1" algn="just">
              <a:buFont typeface="Arial" panose="020B0604020202020204" pitchFamily="34" charset="0"/>
              <a:buChar char="•"/>
            </a:pPr>
            <a:endParaRPr lang="en-US" altLang="zh-CN" sz="1400" dirty="0">
              <a:cs typeface="Calibri" panose="020F0502020204030204" pitchFamily="34" charset="0"/>
            </a:endParaRPr>
          </a:p>
        </p:txBody>
      </p:sp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696913" y="558600"/>
            <a:ext cx="7761288" cy="1065213"/>
          </a:xfrm>
        </p:spPr>
        <p:txBody>
          <a:bodyPr/>
          <a:lstStyle/>
          <a:p>
            <a:pPr defTabSz="914400" eaLnBrk="0" hangingPunct="0">
              <a:lnSpc>
                <a:spcPct val="140000"/>
              </a:lnSpc>
              <a:buClr>
                <a:srgbClr val="777777"/>
              </a:buClr>
              <a:buSzPct val="60000"/>
            </a:pPr>
            <a:r>
              <a:rPr lang="en-US" altLang="zh-CN" sz="2800" dirty="0"/>
              <a:t>Summary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June </a:t>
            </a:r>
            <a:r>
              <a:rPr lang="en-US" dirty="0" smtClean="0"/>
              <a:t>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891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Questions / Answers</a:t>
            </a:r>
            <a:br>
              <a:rPr lang="en-GB" sz="2800" dirty="0" smtClean="0"/>
            </a:br>
            <a:r>
              <a:rPr lang="en-GB" sz="2000" dirty="0" smtClean="0"/>
              <a:t>(received since presentation in 11be Joint meeting 7/7/2021)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30388"/>
            <a:ext cx="8686800" cy="426402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sz="2000" dirty="0" smtClean="0"/>
              <a:t>Question: what is the </a:t>
            </a:r>
            <a:r>
              <a:rPr lang="en-GB" sz="2000" dirty="0" smtClean="0"/>
              <a:t>advantage </a:t>
            </a:r>
            <a:r>
              <a:rPr lang="en-GB" sz="2000" dirty="0" smtClean="0"/>
              <a:t>compared to legacy (schedule) NFRP 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/>
              <a:t>These random/schedule schemes are complementary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1600" dirty="0"/>
              <a:t>according to AP’s decision, scenario…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 smtClean="0"/>
              <a:t>Legacy </a:t>
            </a:r>
            <a:r>
              <a:rPr lang="en-GB" sz="1800" dirty="0" smtClean="0"/>
              <a:t>NFRP, scheduling large range of stations, has drawbacks such as 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1600" dirty="0" smtClean="0"/>
              <a:t>Energy consuming:  all STAs in the range have to respond (even for a NO answer)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1600" dirty="0" smtClean="0"/>
              <a:t>Large band required for NFRP operation (AID order is mandatory kept in responses)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1600" dirty="0" smtClean="0"/>
              <a:t>Holes </a:t>
            </a:r>
            <a:r>
              <a:rPr lang="en-GB" sz="1600" dirty="0" smtClean="0"/>
              <a:t>in RU tone </a:t>
            </a:r>
            <a:r>
              <a:rPr lang="en-GB" sz="1600" dirty="0" smtClean="0"/>
              <a:t>set indexes </a:t>
            </a:r>
            <a:r>
              <a:rPr lang="en-GB" sz="1600" dirty="0" smtClean="0"/>
              <a:t>(some STAs, that may not support NFRP, fits within the AID range ; </a:t>
            </a:r>
            <a:r>
              <a:rPr lang="en-GB" sz="1600" dirty="0"/>
              <a:t>Un-allocated </a:t>
            </a:r>
            <a:r>
              <a:rPr lang="en-GB" sz="1600" dirty="0" smtClean="0"/>
              <a:t>AIDs </a:t>
            </a:r>
            <a:r>
              <a:rPr lang="en-GB" sz="1600" dirty="0"/>
              <a:t>in the </a:t>
            </a:r>
            <a:r>
              <a:rPr lang="en-GB" sz="1600" dirty="0" smtClean="0"/>
              <a:t>range </a:t>
            </a:r>
            <a:r>
              <a:rPr lang="en-GB" sz="1600" dirty="0" smtClean="0">
                <a:sym typeface="Wingdings" panose="05000000000000000000" pitchFamily="2" charset="2"/>
              </a:rPr>
              <a:t></a:t>
            </a:r>
            <a:r>
              <a:rPr lang="en-GB" sz="1600" dirty="0" smtClean="0"/>
              <a:t> possibly </a:t>
            </a:r>
            <a:r>
              <a:rPr lang="en-GB" sz="1600" dirty="0" smtClean="0"/>
              <a:t>energy holes could be large and this is an </a:t>
            </a:r>
            <a:r>
              <a:rPr lang="en-GB" sz="1600" dirty="0" smtClean="0"/>
              <a:t>issue)</a:t>
            </a:r>
            <a:endParaRPr lang="en-GB" sz="16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 smtClean="0"/>
              <a:t>Random NFRP (RA-NFRP) allows only interesting STAs to respond, and this occurs in a reduced band of operation </a:t>
            </a:r>
            <a:endParaRPr lang="en-GB" sz="1800" dirty="0" smtClean="0"/>
          </a:p>
          <a:p>
            <a:pPr lvl="0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lvl="0">
              <a:buFont typeface="Arial" panose="020B0604020202020204" pitchFamily="34" charset="0"/>
              <a:buChar char="•"/>
            </a:pPr>
            <a:r>
              <a:rPr lang="en-GB" sz="2000" dirty="0" smtClean="0"/>
              <a:t>Question</a:t>
            </a:r>
            <a:r>
              <a:rPr lang="en-GB" sz="2000" dirty="0"/>
              <a:t>: </a:t>
            </a:r>
            <a:r>
              <a:rPr lang="en-GB" sz="2000" dirty="0" smtClean="0"/>
              <a:t>can RA-NFRP be used for non-associated STAs ?</a:t>
            </a:r>
            <a:endParaRPr lang="en-GB" sz="2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 smtClean="0"/>
              <a:t>Yes. It can be used for STAs outside a BSS (e.g. association, multi-AP, …)</a:t>
            </a:r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altLang="zh-CN" smtClean="0"/>
              <a:t>Pascal Viger, Canon, et al</a:t>
            </a:r>
            <a:endParaRPr lang="en-GB" altLang="zh-CN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0481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 (2)</Template>
  <TotalTime>85984</TotalTime>
  <Words>2476</Words>
  <Application>Microsoft Office PowerPoint</Application>
  <PresentationFormat>On-screen Show (4:3)</PresentationFormat>
  <Paragraphs>367</Paragraphs>
  <Slides>20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3" baseType="lpstr">
      <vt:lpstr>MS Gothic</vt:lpstr>
      <vt:lpstr>ＭＳ Ｐゴシック</vt:lpstr>
      <vt:lpstr>Arial</vt:lpstr>
      <vt:lpstr>Arial Unicode MS</vt:lpstr>
      <vt:lpstr>Calibre Semibold</vt:lpstr>
      <vt:lpstr>Calibri</vt:lpstr>
      <vt:lpstr>굴림</vt:lpstr>
      <vt:lpstr>华文细黑</vt:lpstr>
      <vt:lpstr>Symbol</vt:lpstr>
      <vt:lpstr>Times New Roman</vt:lpstr>
      <vt:lpstr>Wingdings</vt:lpstr>
      <vt:lpstr>Office Theme</vt:lpstr>
      <vt:lpstr>Document</vt:lpstr>
      <vt:lpstr>Random Access for 11be</vt:lpstr>
      <vt:lpstr>Outline</vt:lpstr>
      <vt:lpstr>Key points</vt:lpstr>
      <vt:lpstr>Proposal: Random-Access NFRP (RA-NFRP)</vt:lpstr>
      <vt:lpstr>RA-NFRP Illustration</vt:lpstr>
      <vt:lpstr>RA-NFRP Efficiency</vt:lpstr>
      <vt:lpstr>RA-NFRP scalability</vt:lpstr>
      <vt:lpstr>Summary</vt:lpstr>
      <vt:lpstr>Questions / Answers (received since presentation in 11be Joint meeting 7/7/2021)</vt:lpstr>
      <vt:lpstr>Questions / Answers    (cont)</vt:lpstr>
      <vt:lpstr>Questions / Answers    (cont)</vt:lpstr>
      <vt:lpstr>Questions / Answers    (cont)</vt:lpstr>
      <vt:lpstr>PowerPoint Presentation</vt:lpstr>
      <vt:lpstr>PowerPoint Presentation</vt:lpstr>
      <vt:lpstr>Recall: UL OFDMA-based Random Access (UORA)</vt:lpstr>
      <vt:lpstr>Recall : 802.11ax NFRP procedure</vt:lpstr>
      <vt:lpstr>NFRP TF format (802.11ax)</vt:lpstr>
      <vt:lpstr>RA-NFRP Advantages</vt:lpstr>
      <vt:lpstr>RA-NFRP TF format</vt:lpstr>
      <vt:lpstr>Reference</vt:lpstr>
    </vt:vector>
  </TitlesOfParts>
  <Company>Intel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Random Access for 802.11be</dc:title>
  <dc:creator>stephane.baron@crf.canon.fr</dc:creator>
  <cp:lastModifiedBy>VIGER Pascal</cp:lastModifiedBy>
  <cp:revision>1315</cp:revision>
  <cp:lastPrinted>2019-09-13T12:35:55Z</cp:lastPrinted>
  <dcterms:created xsi:type="dcterms:W3CDTF">2015-10-31T00:33:08Z</dcterms:created>
  <dcterms:modified xsi:type="dcterms:W3CDTF">2021-07-12T13:44:42Z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(2)2hl+6cmZBS+O2n65uOdi301sPUkU1ELO8AqpKqV2MaZTVAh8g/WSTK6PPNWWoxAWAR7gQ05o
jFyb16lC3rMBLRfwy678CDf2Oshvjg580m9bh8LgVynVYp7l1IbpxN02MeDYXFKq+4npVZl0
yuc7oPmDTD1UPKSPRZ+NhtPnoGqgXkbXbGgTckKs8+h9ounm1pkYNRVQxTRu2A1ZR6Fr9B5i
2d/zNxVNPpm3GDefZb</vt:lpwstr>
  </property>
  <property fmtid="{D5CDD505-2E9C-101B-9397-08002B2CF9AE}" pid="3" name="_2015_ms_pID_7253431">
    <vt:lpwstr>c8v0TT0oPUnpzBun4nJ+u54bQoJC5pYN2gsDNhj2a5LXbKbRUNhqDM
zEqNpbOjZCSNEGqU/5w9hPnh3T7Ts8SBsdglsWrcAtfs7JbqkmnAwXOWRfTSh8VLHCLUfqa+
shfcXk6RKLuERxPLzd1fm85ehvndYfPHZ4cN75s/IPc+sZvbY5y4hF8I8s6mvBl06SMll6tn
rqhGPV3csXgJfpm2</vt:lpwstr>
  </property>
</Properties>
</file>