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269" r:id="rId2"/>
    <p:sldId id="455" r:id="rId3"/>
    <p:sldId id="467" r:id="rId4"/>
    <p:sldId id="435" r:id="rId5"/>
    <p:sldId id="396" r:id="rId6"/>
    <p:sldId id="451" r:id="rId7"/>
    <p:sldId id="410" r:id="rId8"/>
    <p:sldId id="431" r:id="rId9"/>
    <p:sldId id="464" r:id="rId10"/>
    <p:sldId id="461" r:id="rId11"/>
    <p:sldId id="453" r:id="rId12"/>
    <p:sldId id="465" r:id="rId13"/>
    <p:sldId id="460" r:id="rId14"/>
    <p:sldId id="433" r:id="rId15"/>
    <p:sldId id="466" r:id="rId16"/>
    <p:sldId id="470" r:id="rId17"/>
    <p:sldId id="471" r:id="rId18"/>
    <p:sldId id="463" r:id="rId19"/>
    <p:sldId id="454" r:id="rId20"/>
    <p:sldId id="456" r:id="rId21"/>
    <p:sldId id="469" r:id="rId22"/>
    <p:sldId id="458" r:id="rId23"/>
    <p:sldId id="457" r:id="rId2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5E0"/>
    <a:srgbClr val="009973"/>
    <a:srgbClr val="C2FFF0"/>
    <a:srgbClr val="D6D6F5"/>
    <a:srgbClr val="FE7A02"/>
    <a:srgbClr val="D6A300"/>
    <a:srgbClr val="EEEEEE"/>
    <a:srgbClr val="E53B47"/>
    <a:srgbClr val="C99501"/>
    <a:srgbClr val="C9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5111" autoAdjust="0"/>
  </p:normalViewPr>
  <p:slideViewPr>
    <p:cSldViewPr>
      <p:cViewPr varScale="1">
        <p:scale>
          <a:sx n="97" d="100"/>
          <a:sy n="97" d="100"/>
        </p:scale>
        <p:origin x="1392"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dirty="0"/>
              <a:t>Page </a:t>
            </a:r>
            <a:fld id="{3F99EF29-387F-42BB-8A81-132E16DF8442}"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583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922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Page </a:t>
            </a:r>
            <a:fld id="{870C1BA4-1CEE-4CD8-8532-343A8D2B3155}"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5109202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a:t>
            </a:fld>
            <a:endParaRPr lang="en-US" dirty="0"/>
          </a:p>
        </p:txBody>
      </p:sp>
      <p:sp>
        <p:nvSpPr>
          <p:cNvPr id="10246" name="Rectangle 2"/>
          <p:cNvSpPr>
            <a:spLocks noGrp="1" noRot="1" noChangeAspect="1"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54113" y="701675"/>
            <a:ext cx="4625975" cy="3468688"/>
          </a:xfrm>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p:nvPr>
        </p:nvSpPr>
        <p:spPr/>
        <p:txBody>
          <a:bodyPr/>
          <a:lstStyle/>
          <a:p>
            <a:pPr>
              <a:defRPr/>
            </a:pPr>
            <a:r>
              <a:rPr lang="en-US"/>
              <a:t>Doc Title</a:t>
            </a:r>
            <a:endParaRPr lang="en-US" dirty="0"/>
          </a:p>
        </p:txBody>
      </p:sp>
      <p:sp>
        <p:nvSpPr>
          <p:cNvPr id="5" name="Дата 4"/>
          <p:cNvSpPr>
            <a:spLocks noGrp="1"/>
          </p:cNvSpPr>
          <p:nvPr>
            <p:ph type="dt" idx="1"/>
          </p:nvPr>
        </p:nvSpPr>
        <p:spPr/>
        <p:txBody>
          <a:bodyPr/>
          <a:lstStyle/>
          <a:p>
            <a:pPr>
              <a:defRPr/>
            </a:pPr>
            <a:r>
              <a:rPr lang="en-US"/>
              <a:t>Month Year</a:t>
            </a:r>
            <a:endParaRPr lang="en-US" dirty="0"/>
          </a:p>
        </p:txBody>
      </p:sp>
      <p:sp>
        <p:nvSpPr>
          <p:cNvPr id="6" name="Нижний колонтитул 5"/>
          <p:cNvSpPr>
            <a:spLocks noGrp="1"/>
          </p:cNvSpPr>
          <p:nvPr>
            <p:ph type="ftr" sz="quarter" idx="4"/>
          </p:nvPr>
        </p:nvSpPr>
        <p:spPr/>
        <p:txBody>
          <a:bodyPr/>
          <a:lstStyle/>
          <a:p>
            <a:pPr lvl="4">
              <a:defRPr/>
            </a:pPr>
            <a:r>
              <a:rPr lang="en-US"/>
              <a:t>John Doe, Some Company</a:t>
            </a:r>
            <a:endParaRPr lang="en-US" dirty="0"/>
          </a:p>
        </p:txBody>
      </p:sp>
      <p:sp>
        <p:nvSpPr>
          <p:cNvPr id="7" name="Номер слайда 6"/>
          <p:cNvSpPr>
            <a:spLocks noGrp="1"/>
          </p:cNvSpPr>
          <p:nvPr>
            <p:ph type="sldNum" sz="quarter" idx="5"/>
          </p:nvPr>
        </p:nvSpPr>
        <p:spPr/>
        <p:txBody>
          <a:bodyPr/>
          <a:lstStyle/>
          <a:p>
            <a:pPr>
              <a:defRPr/>
            </a:pPr>
            <a:r>
              <a:rPr lang="en-US"/>
              <a:t>Page </a:t>
            </a:r>
            <a:fld id="{870C1BA4-1CEE-4CD8-8532-343A8D2B3155}" type="slidenum">
              <a:rPr lang="en-US" smtClean="0"/>
              <a:pPr>
                <a:defRPr/>
              </a:pPr>
              <a:t>4</a:t>
            </a:fld>
            <a:endParaRPr lang="en-US" dirty="0"/>
          </a:p>
        </p:txBody>
      </p:sp>
    </p:spTree>
    <p:extLst>
      <p:ext uri="{BB962C8B-B14F-4D97-AF65-F5344CB8AC3E}">
        <p14:creationId xmlns:p14="http://schemas.microsoft.com/office/powerpoint/2010/main" val="243712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54113" y="701675"/>
            <a:ext cx="4625975" cy="34686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72DF30-50BC-487E-B414-DCEF63240E60}" type="slidenum">
              <a:rPr lang="ru-RU" smtClean="0"/>
              <a:t>5</a:t>
            </a:fld>
            <a:endParaRPr lang="ru-RU"/>
          </a:p>
        </p:txBody>
      </p:sp>
    </p:spTree>
    <p:extLst>
      <p:ext uri="{BB962C8B-B14F-4D97-AF65-F5344CB8AC3E}">
        <p14:creationId xmlns:p14="http://schemas.microsoft.com/office/powerpoint/2010/main" val="201563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67085262-DAF8-40EB-B101-2C509DD64786}"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t>Evgeny Khorov (IITP RAS)</a:t>
            </a:r>
            <a:endParaRPr lang="en-US" dirty="0"/>
          </a:p>
        </p:txBody>
      </p:sp>
      <p:sp>
        <p:nvSpPr>
          <p:cNvPr id="7" name="Rectangle 4"/>
          <p:cNvSpPr>
            <a:spLocks noGrp="1" noChangeArrowheads="1"/>
          </p:cNvSpPr>
          <p:nvPr>
            <p:ph type="dt" sz="half" idx="2"/>
          </p:nvPr>
        </p:nvSpPr>
        <p:spPr bwMode="auto">
          <a:xfrm>
            <a:off x="696913" y="334189"/>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vl1pPr>
          </a:lstStyle>
          <a:p>
            <a:pPr>
              <a:defRPr/>
            </a:pPr>
            <a:r>
              <a:rPr lang="en-US" altLang="zh-CN" dirty="0"/>
              <a:t>November</a:t>
            </a:r>
            <a:r>
              <a:rPr lang="ru-RU" altLang="zh-CN" dirty="0"/>
              <a:t> 2020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78767F8E-C671-44AE-B57E-1FAC75A3C9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5C694010-9FAD-4A5E-AE03-53FD22EA53F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96913" y="334189"/>
            <a:ext cx="1541128" cy="276999"/>
          </a:xfrm>
        </p:spPr>
        <p:txBody>
          <a:bodyPr/>
          <a:lstStyle/>
          <a:p>
            <a:r>
              <a:rPr lang="en-US" altLang="zh-CN" dirty="0"/>
              <a:t>November</a:t>
            </a:r>
            <a:r>
              <a:rPr lang="ru-RU" dirty="0"/>
              <a:t> 2020</a:t>
            </a:r>
          </a:p>
        </p:txBody>
      </p:sp>
      <p:sp>
        <p:nvSpPr>
          <p:cNvPr id="5" name="Нижний колонтитул 4"/>
          <p:cNvSpPr>
            <a:spLocks noGrp="1"/>
          </p:cNvSpPr>
          <p:nvPr>
            <p:ph type="ftr" sz="quarter" idx="11"/>
          </p:nvPr>
        </p:nvSpPr>
        <p:spPr/>
        <p:txBody>
          <a:bodyPr/>
          <a:lstStyle/>
          <a:p>
            <a:r>
              <a:rPr lang="en-US"/>
              <a:t>Evgeny Khorov (IITP RAS)</a:t>
            </a:r>
            <a:endParaRPr lang="ru-RU"/>
          </a:p>
        </p:txBody>
      </p:sp>
      <p:sp>
        <p:nvSpPr>
          <p:cNvPr id="6" name="Номер слайда 5"/>
          <p:cNvSpPr>
            <a:spLocks noGrp="1"/>
          </p:cNvSpPr>
          <p:nvPr>
            <p:ph type="sldNum" sz="quarter" idx="12"/>
          </p:nvPr>
        </p:nvSpPr>
        <p:spPr>
          <a:xfrm>
            <a:off x="4520332" y="6475413"/>
            <a:ext cx="179536" cy="184666"/>
          </a:xfrm>
        </p:spPr>
        <p:txBody>
          <a:bodyPr/>
          <a:lstStyle/>
          <a:p>
            <a:fld id="{58561C4A-FE2A-4B22-B307-E500E2728C2D}" type="slidenum">
              <a:rPr lang="ru-RU" smtClean="0"/>
              <a:t>‹#›</a:t>
            </a:fld>
            <a:endParaRPr lang="ru-RU"/>
          </a:p>
        </p:txBody>
      </p:sp>
    </p:spTree>
    <p:extLst>
      <p:ext uri="{BB962C8B-B14F-4D97-AF65-F5344CB8AC3E}">
        <p14:creationId xmlns:p14="http://schemas.microsoft.com/office/powerpoint/2010/main" val="162715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3099D1E7-2CFE-4362-BB72-AF97192842EA}"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US"/>
              <a:t>Evgeny Khorov (IITP RAS)</a:t>
            </a:r>
            <a:endParaRPr lang="en-US" dirty="0"/>
          </a:p>
        </p:txBody>
      </p:sp>
      <p:sp>
        <p:nvSpPr>
          <p:cNvPr id="7" name="Rectangle 4"/>
          <p:cNvSpPr>
            <a:spLocks noGrp="1" noChangeArrowheads="1"/>
          </p:cNvSpPr>
          <p:nvPr>
            <p:ph type="dt" sz="half" idx="2"/>
          </p:nvPr>
        </p:nvSpPr>
        <p:spPr bwMode="auto">
          <a:xfrm>
            <a:off x="696913" y="334189"/>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vl1pPr>
          </a:lstStyle>
          <a:p>
            <a:pPr>
              <a:defRPr/>
            </a:pPr>
            <a:r>
              <a:rPr lang="en-US" altLang="zh-CN" dirty="0"/>
              <a:t>November</a:t>
            </a:r>
            <a:r>
              <a:rPr lang="ru-RU" altLang="zh-CN" dirty="0"/>
              <a:t> 2020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F9CC4226-5898-4289-B3B7-B3B638472375}"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t>Evgeny Khorov (IITP RAS)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5791199" y="6475413"/>
            <a:ext cx="2752661" cy="369332"/>
          </a:xfrm>
          <a:prstGeom prst="rect">
            <a:avLst/>
          </a:prstGeom>
          <a:ln/>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t>Evgeny Khorov (IITP RAS)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852FA7AA-22C1-4E97-88D6-3976232AE5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5791199" y="6475413"/>
            <a:ext cx="2752661" cy="369332"/>
          </a:xfrm>
          <a:prstGeom prst="rect">
            <a:avLst/>
          </a:prstGeom>
          <a:ln/>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t>Evgeny Khorov (IITP RAS)</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dirty="0"/>
              <a:t>Slide </a:t>
            </a:r>
            <a:fld id="{829B3BF4-2FB5-48DF-B7F8-378C94E27C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a:t>Slide </a:t>
            </a:r>
            <a:fld id="{2EA5A18A-0502-4C7F-91C7-3FAD3C70332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dirty="0"/>
              <a:t>Slide </a:t>
            </a:r>
            <a:fld id="{57D10478-073E-41FC-8CD8-273C831393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62DA8EA7-967B-44C3-81AE-E347CC116D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5791199" y="6475413"/>
            <a:ext cx="2752661" cy="184666"/>
          </a:xfrm>
          <a:prstGeom prst="rect">
            <a:avLst/>
          </a:prstGeom>
          <a:ln/>
        </p:spPr>
        <p:txBody>
          <a:bodyPr/>
          <a:lstStyle>
            <a:lvl1pPr>
              <a:defRPr/>
            </a:lvl1pPr>
          </a:lstStyle>
          <a:p>
            <a:pPr>
              <a:defRPr/>
            </a:pPr>
            <a:r>
              <a:rPr lang="en-US"/>
              <a:t>Evgeny Khorov (IITP RAS)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4E488B76-7930-427E-B17C-4A951210E5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dirty="0"/>
              <a:t>Slide </a:t>
            </a:r>
            <a:fld id="{1020D93E-1000-485A-B4A0-9946B8CFFE0D}" type="slidenum">
              <a:rPr lang="en-US"/>
              <a:pPr>
                <a:defRPr/>
              </a:pPr>
              <a:t>‹#›</a:t>
            </a:fld>
            <a:endParaRPr lang="en-US"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8" name="Rectangle 9"/>
          <p:cNvSpPr>
            <a:spLocks noChangeArrowheads="1"/>
          </p:cNvSpPr>
          <p:nvPr userDrawn="1"/>
        </p:nvSpPr>
        <p:spPr bwMode="auto">
          <a:xfrm>
            <a:off x="685800" y="6475413"/>
            <a:ext cx="718145" cy="184666"/>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9" name="Rectangle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US" dirty="0"/>
              <a:t>Evgeny Khorov (IITP RAS)</a:t>
            </a:r>
          </a:p>
        </p:txBody>
      </p:sp>
      <p:sp>
        <p:nvSpPr>
          <p:cNvPr id="11" name="Rectangle 7"/>
          <p:cNvSpPr>
            <a:spLocks noChangeArrowheads="1"/>
          </p:cNvSpPr>
          <p:nvPr userDrawn="1"/>
        </p:nvSpPr>
        <p:spPr bwMode="auto">
          <a:xfrm>
            <a:off x="5085541" y="334189"/>
            <a:ext cx="3359959"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t>doc.: IEEE </a:t>
            </a:r>
            <a:r>
              <a:rPr lang="en-US" sz="1800" b="1" kern="1200" dirty="0">
                <a:solidFill>
                  <a:schemeClr val="tx1"/>
                </a:solidFill>
                <a:latin typeface="Times New Roman" pitchFamily="18" charset="0"/>
                <a:ea typeface="+mn-ea"/>
                <a:cs typeface="+mn-cs"/>
              </a:rPr>
              <a:t>802.11-20/1897r0</a:t>
            </a:r>
          </a:p>
        </p:txBody>
      </p:sp>
      <p:sp>
        <p:nvSpPr>
          <p:cNvPr id="12" name="Rectangle 4"/>
          <p:cNvSpPr>
            <a:spLocks noGrp="1" noChangeArrowheads="1"/>
          </p:cNvSpPr>
          <p:nvPr>
            <p:ph type="dt" sz="half" idx="2"/>
          </p:nvPr>
        </p:nvSpPr>
        <p:spPr bwMode="auto">
          <a:xfrm>
            <a:off x="696913" y="334189"/>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vl1pPr>
          </a:lstStyle>
          <a:p>
            <a:pPr>
              <a:defRPr/>
            </a:pPr>
            <a:r>
              <a:rPr lang="en-US" altLang="zh-CN" dirty="0"/>
              <a:t>November</a:t>
            </a:r>
            <a:r>
              <a:rPr lang="ru-RU" altLang="zh-CN" dirty="0"/>
              <a:t> 2020</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a:lstStyle/>
          <a:p>
            <a:r>
              <a:rPr lang="en-US" altLang="zh-CN" dirty="0"/>
              <a:t>OBSS EDCA Parameter Sets for RTA</a:t>
            </a:r>
            <a:endParaRPr lang="en-US" dirty="0"/>
          </a:p>
        </p:txBody>
      </p:sp>
      <p:sp>
        <p:nvSpPr>
          <p:cNvPr id="7173" name="Rectangle 6"/>
          <p:cNvSpPr>
            <a:spLocks noGrp="1" noChangeArrowheads="1"/>
          </p:cNvSpPr>
          <p:nvPr>
            <p:ph idx="1"/>
          </p:nvPr>
        </p:nvSpPr>
        <p:spPr>
          <a:noFill/>
        </p:spPr>
        <p:txBody>
          <a:bodyPr/>
          <a:lstStyle/>
          <a:p>
            <a:pPr algn="ctr">
              <a:buFontTx/>
              <a:buNone/>
            </a:pPr>
            <a:r>
              <a:rPr lang="en-US" sz="2000" dirty="0"/>
              <a:t>Date:</a:t>
            </a:r>
            <a:endParaRPr lang="en-US" sz="2000" b="0" dirty="0"/>
          </a:p>
        </p:txBody>
      </p:sp>
      <p:sp>
        <p:nvSpPr>
          <p:cNvPr id="7171" name="Slide Number Placeholder 4"/>
          <p:cNvSpPr>
            <a:spLocks noGrp="1"/>
          </p:cNvSpPr>
          <p:nvPr>
            <p:ph type="sldNum" sz="quarter" idx="11"/>
          </p:nvPr>
        </p:nvSpPr>
        <p:spPr>
          <a:noFill/>
        </p:spPr>
        <p:txBody>
          <a:bodyPr/>
          <a:lstStyle/>
          <a:p>
            <a:r>
              <a:rPr lang="en-US" dirty="0"/>
              <a:t>Slide </a:t>
            </a:r>
            <a:fld id="{8ECFE58B-6F90-4BB0-B09C-F6AB727C71EB}" type="slidenum">
              <a:rPr lang="en-US"/>
              <a:pPr/>
              <a:t>1</a:t>
            </a:fld>
            <a:endParaRPr lang="en-US" dirty="0"/>
          </a:p>
        </p:txBody>
      </p:sp>
      <p:sp>
        <p:nvSpPr>
          <p:cNvPr id="7170" name="Footer Placeholder 3"/>
          <p:cNvSpPr>
            <a:spLocks noGrp="1"/>
          </p:cNvSpPr>
          <p:nvPr>
            <p:ph type="ftr" sz="quarter" idx="3"/>
          </p:nvPr>
        </p:nvSpPr>
        <p:spPr>
          <a:noFill/>
        </p:spPr>
        <p:txBody>
          <a:bodyPr/>
          <a:lstStyle/>
          <a:p>
            <a:pPr>
              <a:defRPr/>
            </a:pPr>
            <a:r>
              <a:rPr lang="en-US"/>
              <a:t>Evgeny Khorov (IITP RAS)</a:t>
            </a:r>
            <a:endParaRPr lang="en-US" dirty="0"/>
          </a:p>
        </p:txBody>
      </p:sp>
      <p:sp>
        <p:nvSpPr>
          <p:cNvPr id="9" name="Rectangle 4"/>
          <p:cNvSpPr>
            <a:spLocks noGrp="1" noChangeArrowheads="1"/>
          </p:cNvSpPr>
          <p:nvPr>
            <p:ph type="dt" sz="half" idx="2"/>
          </p:nvPr>
        </p:nvSpPr>
        <p:spPr bwMode="auto">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vl1pPr>
          </a:lstStyle>
          <a:p>
            <a:pPr>
              <a:defRPr/>
            </a:pPr>
            <a:r>
              <a:rPr lang="en-US" altLang="zh-CN" dirty="0"/>
              <a:t>November 2020</a:t>
            </a:r>
            <a:endParaRPr lang="en-US" dirty="0"/>
          </a:p>
        </p:txBody>
      </p:sp>
      <p:sp>
        <p:nvSpPr>
          <p:cNvPr id="8" name="Rectangle 12"/>
          <p:cNvSpPr>
            <a:spLocks noChangeArrowheads="1"/>
          </p:cNvSpPr>
          <p:nvPr/>
        </p:nvSpPr>
        <p:spPr bwMode="auto">
          <a:xfrm>
            <a:off x="1066800" y="2133600"/>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10" name="Table 12"/>
          <p:cNvGraphicFramePr>
            <a:graphicFrameLocks noGrp="1"/>
          </p:cNvGraphicFramePr>
          <p:nvPr>
            <p:extLst>
              <p:ext uri="{D42A27DB-BD31-4B8C-83A1-F6EECF244321}">
                <p14:modId xmlns:p14="http://schemas.microsoft.com/office/powerpoint/2010/main" val="758376234"/>
              </p:ext>
            </p:extLst>
          </p:nvPr>
        </p:nvGraphicFramePr>
        <p:xfrm>
          <a:off x="971600" y="2590800"/>
          <a:ext cx="7467600" cy="2880000"/>
        </p:xfrm>
        <a:graphic>
          <a:graphicData uri="http://schemas.openxmlformats.org/drawingml/2006/table">
            <a:tbl>
              <a:tblPr firstRow="1" bandRow="1">
                <a:tableStyleId>{F5AB1C69-6EDB-4FF4-983F-18BD219EF322}</a:tableStyleId>
              </a:tblPr>
              <a:tblGrid>
                <a:gridCol w="1493520">
                  <a:extLst>
                    <a:ext uri="{9D8B030D-6E8A-4147-A177-3AD203B41FA5}">
                      <a16:colId xmlns:a16="http://schemas.microsoft.com/office/drawing/2014/main" val="20000"/>
                    </a:ext>
                  </a:extLst>
                </a:gridCol>
                <a:gridCol w="1179095">
                  <a:extLst>
                    <a:ext uri="{9D8B030D-6E8A-4147-A177-3AD203B41FA5}">
                      <a16:colId xmlns:a16="http://schemas.microsoft.com/office/drawing/2014/main" val="20001"/>
                    </a:ext>
                  </a:extLst>
                </a:gridCol>
                <a:gridCol w="1650733">
                  <a:extLst>
                    <a:ext uri="{9D8B030D-6E8A-4147-A177-3AD203B41FA5}">
                      <a16:colId xmlns:a16="http://schemas.microsoft.com/office/drawing/2014/main" val="20002"/>
                    </a:ext>
                  </a:extLst>
                </a:gridCol>
                <a:gridCol w="1336307">
                  <a:extLst>
                    <a:ext uri="{9D8B030D-6E8A-4147-A177-3AD203B41FA5}">
                      <a16:colId xmlns:a16="http://schemas.microsoft.com/office/drawing/2014/main" val="20003"/>
                    </a:ext>
                  </a:extLst>
                </a:gridCol>
                <a:gridCol w="1807945">
                  <a:extLst>
                    <a:ext uri="{9D8B030D-6E8A-4147-A177-3AD203B41FA5}">
                      <a16:colId xmlns:a16="http://schemas.microsoft.com/office/drawing/2014/main" val="20004"/>
                    </a:ext>
                  </a:extLst>
                </a:gridCol>
              </a:tblGrid>
              <a:tr h="288000">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Evgeny Khorov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IITP RAS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marL="0" marR="0" algn="ctr">
                        <a:spcBef>
                          <a:spcPts val="0"/>
                        </a:spcBef>
                        <a:spcAft>
                          <a:spcPts val="0"/>
                        </a:spcAft>
                      </a:pPr>
                      <a:r>
                        <a:rPr lang="en-US" sz="1200" dirty="0">
                          <a:latin typeface="Times New Roman"/>
                          <a:ea typeface="Times New Roman"/>
                          <a:cs typeface="Arial"/>
                        </a:rPr>
                        <a:t>Dmitry Bankov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IITP RAS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marL="0" marR="0" algn="ctr">
                        <a:spcBef>
                          <a:spcPts val="0"/>
                        </a:spcBef>
                        <a:spcAft>
                          <a:spcPts val="0"/>
                        </a:spcAft>
                      </a:pPr>
                      <a:r>
                        <a:rPr lang="en-US" altLang="zh-CN" sz="1200" dirty="0">
                          <a:latin typeface="+mn-lt"/>
                          <a:ea typeface="Times New Roman"/>
                          <a:cs typeface="Arial"/>
                        </a:rPr>
                        <a:t>Ilya </a:t>
                      </a:r>
                      <a:r>
                        <a:rPr lang="en-US" altLang="zh-CN" sz="1200" dirty="0" err="1">
                          <a:latin typeface="+mn-lt"/>
                          <a:ea typeface="Times New Roman"/>
                          <a:cs typeface="Arial"/>
                        </a:rPr>
                        <a:t>Levitsky</a:t>
                      </a:r>
                      <a:endParaRPr lang="en-US" altLang="zh-CN"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IITP RAS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marL="0" marR="0" algn="ctr">
                        <a:spcBef>
                          <a:spcPts val="0"/>
                        </a:spcBef>
                        <a:spcAft>
                          <a:spcPts val="0"/>
                        </a:spcAft>
                      </a:pPr>
                      <a:r>
                        <a:rPr lang="en-US" sz="1200" dirty="0">
                          <a:latin typeface="Times New Roman"/>
                          <a:ea typeface="Times New Roman"/>
                          <a:cs typeface="Arial"/>
                        </a:rPr>
                        <a:t>Ivan </a:t>
                      </a:r>
                      <a:r>
                        <a:rPr lang="en-US" sz="1200" dirty="0" err="1">
                          <a:latin typeface="Times New Roman"/>
                          <a:ea typeface="Times New Roman"/>
                          <a:cs typeface="Arial"/>
                        </a:rPr>
                        <a:t>Startsev</a:t>
                      </a: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IITP RAS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8000">
                <a:tc>
                  <a:txBody>
                    <a:bodyPr/>
                    <a:lstStyle/>
                    <a:p>
                      <a:pPr marL="0" marR="0" algn="ctr">
                        <a:spcBef>
                          <a:spcPts val="0"/>
                        </a:spcBef>
                        <a:spcAft>
                          <a:spcPts val="0"/>
                        </a:spcAft>
                      </a:pPr>
                      <a:r>
                        <a:rPr lang="en-US" sz="1200" dirty="0">
                          <a:latin typeface="Times New Roman"/>
                          <a:ea typeface="Times New Roman"/>
                          <a:cs typeface="Arial"/>
                        </a:rPr>
                        <a:t>Kirill </a:t>
                      </a:r>
                      <a:r>
                        <a:rPr lang="en-US" sz="1200" dirty="0" err="1">
                          <a:latin typeface="Times New Roman"/>
                          <a:ea typeface="Times New Roman"/>
                          <a:cs typeface="Arial"/>
                        </a:rPr>
                        <a:t>Chemrov</a:t>
                      </a: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Arial"/>
                        </a:rPr>
                        <a:t>IITP RAS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cs typeface="Arial"/>
                        </a:rPr>
                        <a:t> </a:t>
                      </a:r>
                      <a:endParaRPr lang="en-US" sz="110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8000">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latin typeface="Times New Roman"/>
                          <a:ea typeface="Times New Roman"/>
                          <a:cs typeface="Arial"/>
                        </a:rPr>
                        <a:t> </a:t>
                      </a: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8000">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8000">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8000">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normAutofit/>
          </a:bodyPr>
          <a:lstStyle/>
          <a:p>
            <a:r>
              <a:rPr lang="en-US" dirty="0"/>
              <a:t>Channel Usage Efficiency</a:t>
            </a:r>
            <a:endParaRPr lang="ru-RU" dirty="0"/>
          </a:p>
        </p:txBody>
      </p:sp>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10</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t="6061"/>
          <a:stretch/>
        </p:blipFill>
        <p:spPr>
          <a:xfrm>
            <a:off x="2705100" y="2167403"/>
            <a:ext cx="3733799" cy="2630632"/>
          </a:xfrm>
          <a:prstGeom prst="rect">
            <a:avLst/>
          </a:prstGeom>
        </p:spPr>
      </p:pic>
      <p:sp>
        <p:nvSpPr>
          <p:cNvPr id="9" name="TextBox 8"/>
          <p:cNvSpPr txBox="1"/>
          <p:nvPr/>
        </p:nvSpPr>
        <p:spPr>
          <a:xfrm>
            <a:off x="424774" y="4919198"/>
            <a:ext cx="8636408" cy="1600438"/>
          </a:xfrm>
          <a:prstGeom prst="rect">
            <a:avLst/>
          </a:prstGeom>
          <a:noFill/>
        </p:spPr>
        <p:txBody>
          <a:bodyPr wrap="square" rtlCol="0">
            <a:spAutoFit/>
          </a:bodyPr>
          <a:lstStyle/>
          <a:p>
            <a:r>
              <a:rPr lang="en-US" sz="1400" dirty="0"/>
              <a:t>The efficiency of Default  EDCA is higher because the AIFSN and TXOP limit parameters of non-RTA traffic are lower than in case of Tuned EDCA</a:t>
            </a:r>
          </a:p>
          <a:p>
            <a:endParaRPr lang="en-US" sz="1400" dirty="0"/>
          </a:p>
          <a:p>
            <a:r>
              <a:rPr lang="en-US" sz="1400" dirty="0"/>
              <a:t>The cost for providing low-delay channel access is 25% reduction of the channel usage efficiency. So it should be activated only when there is RTA traffic. The static configuration of EDCA Parameters is not efficient.</a:t>
            </a:r>
          </a:p>
          <a:p>
            <a:endParaRPr lang="en-US" sz="1400" dirty="0"/>
          </a:p>
          <a:p>
            <a:r>
              <a:rPr lang="en-US" sz="1400" dirty="0"/>
              <a:t>EDCA Parameter Set can be used to dynamically configure EDCA parameters</a:t>
            </a:r>
          </a:p>
        </p:txBody>
      </p:sp>
      <p:sp>
        <p:nvSpPr>
          <p:cNvPr id="10" name="TextBox 9">
            <a:extLst>
              <a:ext uri="{FF2B5EF4-FFF2-40B4-BE49-F238E27FC236}">
                <a16:creationId xmlns:a16="http://schemas.microsoft.com/office/drawing/2014/main" id="{F3867CB1-4815-4D7E-9283-0BC790E65CD7}"/>
              </a:ext>
            </a:extLst>
          </p:cNvPr>
          <p:cNvSpPr txBox="1"/>
          <p:nvPr/>
        </p:nvSpPr>
        <p:spPr>
          <a:xfrm>
            <a:off x="447472" y="1644183"/>
            <a:ext cx="8378757" cy="523220"/>
          </a:xfrm>
          <a:prstGeom prst="rect">
            <a:avLst/>
          </a:prstGeom>
          <a:noFill/>
        </p:spPr>
        <p:txBody>
          <a:bodyPr wrap="square">
            <a:spAutoFit/>
          </a:bodyPr>
          <a:lstStyle/>
          <a:p>
            <a:r>
              <a:rPr lang="en-US" sz="1400" dirty="0"/>
              <a:t>Channel usage efficiency is measured as the portion of channel time occupied by </a:t>
            </a:r>
            <a:r>
              <a:rPr lang="en-US" sz="1400" dirty="0">
                <a:solidFill>
                  <a:srgbClr val="FF0000"/>
                </a:solidFill>
              </a:rPr>
              <a:t>payloads of </a:t>
            </a:r>
            <a:r>
              <a:rPr lang="en-US" sz="1400" dirty="0"/>
              <a:t>successful data transmission by RTA and non-RTA STAs</a:t>
            </a:r>
          </a:p>
        </p:txBody>
      </p:sp>
      <p:pic>
        <p:nvPicPr>
          <p:cNvPr id="3" name="Рисунок 2">
            <a:extLst>
              <a:ext uri="{FF2B5EF4-FFF2-40B4-BE49-F238E27FC236}">
                <a16:creationId xmlns:a16="http://schemas.microsoft.com/office/drawing/2014/main" id="{E8C41246-A806-45FE-9DDB-D92A960DF791}"/>
              </a:ext>
            </a:extLst>
          </p:cNvPr>
          <p:cNvPicPr>
            <a:picLocks noChangeAspect="1"/>
          </p:cNvPicPr>
          <p:nvPr/>
        </p:nvPicPr>
        <p:blipFill>
          <a:blip r:embed="rId3"/>
          <a:stretch>
            <a:fillRect/>
          </a:stretch>
        </p:blipFill>
        <p:spPr>
          <a:xfrm>
            <a:off x="5148710" y="4342641"/>
            <a:ext cx="432582" cy="178791"/>
          </a:xfrm>
          <a:prstGeom prst="rect">
            <a:avLst/>
          </a:prstGeom>
        </p:spPr>
      </p:pic>
    </p:spTree>
    <p:extLst>
      <p:ext uri="{BB962C8B-B14F-4D97-AF65-F5344CB8AC3E}">
        <p14:creationId xmlns:p14="http://schemas.microsoft.com/office/powerpoint/2010/main" val="10241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51D92-107F-46E5-A234-9D0601DBC7E6}"/>
              </a:ext>
            </a:extLst>
          </p:cNvPr>
          <p:cNvSpPr>
            <a:spLocks noGrp="1"/>
          </p:cNvSpPr>
          <p:nvPr>
            <p:ph type="title"/>
          </p:nvPr>
        </p:nvSpPr>
        <p:spPr/>
        <p:txBody>
          <a:bodyPr/>
          <a:lstStyle/>
          <a:p>
            <a:r>
              <a:rPr lang="en-US" dirty="0"/>
              <a:t>Problem of RTA Caused by OBSS</a:t>
            </a:r>
            <a:endParaRPr lang="ru-RU" dirty="0"/>
          </a:p>
        </p:txBody>
      </p:sp>
      <p:sp>
        <p:nvSpPr>
          <p:cNvPr id="3" name="Объект 2">
            <a:extLst>
              <a:ext uri="{FF2B5EF4-FFF2-40B4-BE49-F238E27FC236}">
                <a16:creationId xmlns:a16="http://schemas.microsoft.com/office/drawing/2014/main" id="{FBC07176-80BA-4029-94D2-89F4C675DE58}"/>
              </a:ext>
            </a:extLst>
          </p:cNvPr>
          <p:cNvSpPr>
            <a:spLocks noGrp="1"/>
          </p:cNvSpPr>
          <p:nvPr>
            <p:ph idx="1"/>
          </p:nvPr>
        </p:nvSpPr>
        <p:spPr>
          <a:xfrm>
            <a:off x="381000" y="1752600"/>
            <a:ext cx="8382000" cy="4114800"/>
          </a:xfrm>
        </p:spPr>
        <p:txBody>
          <a:bodyPr>
            <a:noAutofit/>
          </a:bodyPr>
          <a:lstStyle/>
          <a:p>
            <a:pPr marL="0" indent="0">
              <a:lnSpc>
                <a:spcPct val="120000"/>
              </a:lnSpc>
              <a:buNone/>
            </a:pPr>
            <a:r>
              <a:rPr lang="en-US" sz="1800" b="0" dirty="0">
                <a:solidFill>
                  <a:srgbClr val="FF0000"/>
                </a:solidFill>
              </a:rPr>
              <a:t>In case of OBSS, the AP cannot control EDCA parameters at neighboring APs.</a:t>
            </a:r>
            <a:endParaRPr lang="ru-RU" sz="1800" b="0" dirty="0">
              <a:solidFill>
                <a:srgbClr val="FF0000"/>
              </a:solidFill>
            </a:endParaRPr>
          </a:p>
          <a:p>
            <a:pPr marL="0" indent="0">
              <a:buNone/>
            </a:pPr>
            <a:r>
              <a:rPr lang="en-US" sz="1800" b="0" dirty="0">
                <a:solidFill>
                  <a:schemeClr val="accent6">
                    <a:lumMod val="75000"/>
                  </a:schemeClr>
                </a:solidFill>
              </a:rPr>
              <a:t>Use cases:</a:t>
            </a:r>
          </a:p>
          <a:p>
            <a:r>
              <a:rPr lang="en-US" sz="1800" b="0" dirty="0">
                <a:solidFill>
                  <a:schemeClr val="accent6">
                    <a:lumMod val="75000"/>
                  </a:schemeClr>
                </a:solidFill>
              </a:rPr>
              <a:t>Large houses</a:t>
            </a:r>
          </a:p>
          <a:p>
            <a:pPr lvl="1"/>
            <a:r>
              <a:rPr lang="en-US" sz="1800" dirty="0">
                <a:solidFill>
                  <a:schemeClr val="accent6">
                    <a:lumMod val="75000"/>
                  </a:schemeClr>
                </a:solidFill>
              </a:rPr>
              <a:t>Multiple APs cover the house area. From time to time the RTA service is needed. </a:t>
            </a:r>
            <a:endParaRPr lang="en-US" sz="1800" b="0" dirty="0">
              <a:solidFill>
                <a:schemeClr val="accent6">
                  <a:lumMod val="75000"/>
                </a:schemeClr>
              </a:solidFill>
            </a:endParaRPr>
          </a:p>
          <a:p>
            <a:r>
              <a:rPr lang="en-US" sz="1800" b="0" dirty="0">
                <a:solidFill>
                  <a:schemeClr val="accent6">
                    <a:lumMod val="75000"/>
                  </a:schemeClr>
                </a:solidFill>
              </a:rPr>
              <a:t>VR/AR clubs</a:t>
            </a:r>
          </a:p>
          <a:p>
            <a:pPr lvl="1"/>
            <a:r>
              <a:rPr lang="en-US" sz="1800" dirty="0">
                <a:solidFill>
                  <a:schemeClr val="accent6">
                    <a:lumMod val="75000"/>
                  </a:schemeClr>
                </a:solidFill>
              </a:rPr>
              <a:t>Large area isolated from external radio, need RTA support for wireless VR headsets.</a:t>
            </a:r>
            <a:endParaRPr lang="en-US" sz="1800" b="0" dirty="0">
              <a:solidFill>
                <a:schemeClr val="accent6">
                  <a:lumMod val="75000"/>
                </a:schemeClr>
              </a:solidFill>
            </a:endParaRPr>
          </a:p>
          <a:p>
            <a:pPr marL="0" indent="0">
              <a:lnSpc>
                <a:spcPct val="120000"/>
              </a:lnSpc>
              <a:buNone/>
            </a:pPr>
            <a:r>
              <a:rPr lang="en-US" sz="1800" b="0" dirty="0"/>
              <a:t>We need a mechanism to coordinate TXOP limits and AIFSN in OBSS.</a:t>
            </a:r>
          </a:p>
          <a:p>
            <a:pPr marL="0" indent="0">
              <a:lnSpc>
                <a:spcPct val="120000"/>
              </a:lnSpc>
              <a:buNone/>
            </a:pPr>
            <a:r>
              <a:rPr lang="en-US" sz="1800" b="0" dirty="0"/>
              <a:t>We propose a method that allows neighboring APs to synchronize their EDCA parameters in order to satisfy the RTA requirements. </a:t>
            </a:r>
          </a:p>
          <a:p>
            <a:pPr marL="0" indent="0">
              <a:lnSpc>
                <a:spcPct val="120000"/>
              </a:lnSpc>
              <a:buNone/>
            </a:pPr>
            <a:r>
              <a:rPr lang="en-US" sz="1800" b="0" dirty="0"/>
              <a:t>The APs that support this and other TBD feature are referred to as </a:t>
            </a:r>
            <a:r>
              <a:rPr lang="en-US" sz="1800" dirty="0"/>
              <a:t>RTA-friendly</a:t>
            </a:r>
            <a:r>
              <a:rPr lang="en-US" sz="1800" b="0" dirty="0"/>
              <a:t>. </a:t>
            </a:r>
          </a:p>
          <a:p>
            <a:pPr marL="0" indent="0">
              <a:lnSpc>
                <a:spcPct val="120000"/>
              </a:lnSpc>
              <a:buNone/>
            </a:pPr>
            <a:r>
              <a:rPr lang="en-US" sz="1800" b="0" dirty="0"/>
              <a:t>If all APs in OBSS are RTA-friendly, we obtain an </a:t>
            </a:r>
            <a:r>
              <a:rPr lang="en-US" sz="1800" dirty="0"/>
              <a:t>RTA-friendly environment</a:t>
            </a:r>
            <a:r>
              <a:rPr lang="en-US" sz="1800" b="0" dirty="0"/>
              <a:t>.</a:t>
            </a:r>
          </a:p>
          <a:p>
            <a:pPr marL="400050" lvl="1" indent="0">
              <a:lnSpc>
                <a:spcPct val="120000"/>
              </a:lnSpc>
              <a:buNone/>
            </a:pPr>
            <a:r>
              <a:rPr lang="en-US" sz="1400" b="0" dirty="0"/>
              <a:t>NOTE: To support RTA we need </a:t>
            </a:r>
            <a:r>
              <a:rPr lang="en-US" sz="1400" i="1" dirty="0"/>
              <a:t>the absence of RTA non-friendly APs (</a:t>
            </a:r>
            <a:r>
              <a:rPr lang="en-US" sz="1400" dirty="0"/>
              <a:t>that allow transmitting heavy flows with minimal AIFSN and CWmin</a:t>
            </a:r>
            <a:r>
              <a:rPr lang="en-US" sz="1400" i="1" dirty="0"/>
              <a:t>) or extremely low traffic in such BSSs</a:t>
            </a:r>
            <a:endParaRPr lang="ru-RU" sz="1800" b="0" dirty="0"/>
          </a:p>
        </p:txBody>
      </p:sp>
      <p:sp>
        <p:nvSpPr>
          <p:cNvPr id="6" name="Номер слайда 5">
            <a:extLst>
              <a:ext uri="{FF2B5EF4-FFF2-40B4-BE49-F238E27FC236}">
                <a16:creationId xmlns:a16="http://schemas.microsoft.com/office/drawing/2014/main" id="{F2729DA6-8D57-4662-89F0-AFE8264777B9}"/>
              </a:ext>
            </a:extLst>
          </p:cNvPr>
          <p:cNvSpPr>
            <a:spLocks noGrp="1"/>
          </p:cNvSpPr>
          <p:nvPr>
            <p:ph type="sldNum" sz="quarter" idx="11"/>
          </p:nvPr>
        </p:nvSpPr>
        <p:spPr/>
        <p:txBody>
          <a:bodyPr/>
          <a:lstStyle/>
          <a:p>
            <a:fld id="{398AB76D-DDF4-4BE2-B40C-455F3C68374A}" type="slidenum">
              <a:rPr lang="ru-RU" smtClean="0"/>
              <a:t>11</a:t>
            </a:fld>
            <a:endParaRPr lang="ru-RU"/>
          </a:p>
        </p:txBody>
      </p:sp>
      <p:sp>
        <p:nvSpPr>
          <p:cNvPr id="5" name="Нижний колонтитул 4">
            <a:extLst>
              <a:ext uri="{FF2B5EF4-FFF2-40B4-BE49-F238E27FC236}">
                <a16:creationId xmlns:a16="http://schemas.microsoft.com/office/drawing/2014/main" id="{56B0EDF1-E800-4F89-8088-60D920DE2AF5}"/>
              </a:ext>
            </a:extLst>
          </p:cNvPr>
          <p:cNvSpPr>
            <a:spLocks noGrp="1"/>
          </p:cNvSpPr>
          <p:nvPr>
            <p:ph type="ftr" sz="quarter" idx="3"/>
          </p:nvPr>
        </p:nvSpPr>
        <p:spPr/>
        <p:txBody>
          <a:bodyPr/>
          <a:lstStyle/>
          <a:p>
            <a:r>
              <a:rPr lang="en-US"/>
              <a:t>Evgeny Khorov (IITP RAS)</a:t>
            </a:r>
            <a:endParaRPr lang="ru-RU"/>
          </a:p>
        </p:txBody>
      </p:sp>
      <p:sp>
        <p:nvSpPr>
          <p:cNvPr id="4" name="Дата 3">
            <a:extLst>
              <a:ext uri="{FF2B5EF4-FFF2-40B4-BE49-F238E27FC236}">
                <a16:creationId xmlns:a16="http://schemas.microsoft.com/office/drawing/2014/main" id="{B639F9C8-3731-4C1F-A9E9-B5B682AE4F59}"/>
              </a:ext>
            </a:extLst>
          </p:cNvPr>
          <p:cNvSpPr>
            <a:spLocks noGrp="1"/>
          </p:cNvSpPr>
          <p:nvPr>
            <p:ph type="dt" sz="half" idx="2"/>
          </p:nvPr>
        </p:nvSpPr>
        <p:spPr/>
        <p:txBody>
          <a:bodyPr/>
          <a:lstStyle/>
          <a:p>
            <a:r>
              <a:rPr lang="en-US" dirty="0"/>
              <a:t>November 2020</a:t>
            </a:r>
            <a:endParaRPr lang="ru-RU" dirty="0"/>
          </a:p>
        </p:txBody>
      </p:sp>
    </p:spTree>
    <p:extLst>
      <p:ext uri="{BB962C8B-B14F-4D97-AF65-F5344CB8AC3E}">
        <p14:creationId xmlns:p14="http://schemas.microsoft.com/office/powerpoint/2010/main" val="82729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254711-3820-42BC-B3B9-CDD2D7C8D3ED}"/>
              </a:ext>
            </a:extLst>
          </p:cNvPr>
          <p:cNvSpPr>
            <a:spLocks noGrp="1"/>
          </p:cNvSpPr>
          <p:nvPr>
            <p:ph type="title"/>
          </p:nvPr>
        </p:nvSpPr>
        <p:spPr/>
        <p:txBody>
          <a:bodyPr/>
          <a:lstStyle/>
          <a:p>
            <a:r>
              <a:rPr lang="en-US" dirty="0"/>
              <a:t>OBSS Scenario</a:t>
            </a:r>
            <a:endParaRPr lang="ru-RU" b="0" dirty="0"/>
          </a:p>
        </p:txBody>
      </p:sp>
      <p:sp>
        <p:nvSpPr>
          <p:cNvPr id="4" name="Номер слайда 3">
            <a:extLst>
              <a:ext uri="{FF2B5EF4-FFF2-40B4-BE49-F238E27FC236}">
                <a16:creationId xmlns:a16="http://schemas.microsoft.com/office/drawing/2014/main" id="{85C7DFA4-147F-4463-AF24-7DBBAD0B33AA}"/>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12</a:t>
            </a:fld>
            <a:endParaRPr lang="en-US" dirty="0"/>
          </a:p>
        </p:txBody>
      </p:sp>
      <p:sp>
        <p:nvSpPr>
          <p:cNvPr id="5" name="Нижний колонтитул 4">
            <a:extLst>
              <a:ext uri="{FF2B5EF4-FFF2-40B4-BE49-F238E27FC236}">
                <a16:creationId xmlns:a16="http://schemas.microsoft.com/office/drawing/2014/main" id="{95F68815-09B0-4CD8-A523-5DA1AED0B871}"/>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989D32AB-CFE0-4BAA-BF1E-D627B9CFD139}"/>
              </a:ext>
            </a:extLst>
          </p:cNvPr>
          <p:cNvSpPr>
            <a:spLocks noGrp="1"/>
          </p:cNvSpPr>
          <p:nvPr>
            <p:ph type="dt" sz="half" idx="2"/>
          </p:nvPr>
        </p:nvSpPr>
        <p:spPr/>
        <p:txBody>
          <a:bodyPr/>
          <a:lstStyle/>
          <a:p>
            <a:pPr>
              <a:defRPr/>
            </a:pPr>
            <a:r>
              <a:rPr lang="en-US" altLang="zh-CN" dirty="0"/>
              <a:t>November 2020</a:t>
            </a:r>
            <a:endParaRPr lang="en-US" dirty="0"/>
          </a:p>
        </p:txBody>
      </p:sp>
      <p:sp>
        <p:nvSpPr>
          <p:cNvPr id="7" name="Овал 6">
            <a:extLst>
              <a:ext uri="{FF2B5EF4-FFF2-40B4-BE49-F238E27FC236}">
                <a16:creationId xmlns:a16="http://schemas.microsoft.com/office/drawing/2014/main" id="{5447BEAE-8727-4A84-AD00-FF509F444CCA}"/>
              </a:ext>
            </a:extLst>
          </p:cNvPr>
          <p:cNvSpPr/>
          <p:nvPr/>
        </p:nvSpPr>
        <p:spPr bwMode="auto">
          <a:xfrm>
            <a:off x="1606517" y="2132013"/>
            <a:ext cx="5561012" cy="9906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8" name="Овал 7">
            <a:extLst>
              <a:ext uri="{FF2B5EF4-FFF2-40B4-BE49-F238E27FC236}">
                <a16:creationId xmlns:a16="http://schemas.microsoft.com/office/drawing/2014/main" id="{E25732E6-F6FC-4BEB-B2E8-EAEB5E67DC29}"/>
              </a:ext>
            </a:extLst>
          </p:cNvPr>
          <p:cNvSpPr/>
          <p:nvPr/>
        </p:nvSpPr>
        <p:spPr bwMode="auto">
          <a:xfrm>
            <a:off x="1976471" y="2362200"/>
            <a:ext cx="2057400" cy="533400"/>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10" name="Овал 9">
            <a:extLst>
              <a:ext uri="{FF2B5EF4-FFF2-40B4-BE49-F238E27FC236}">
                <a16:creationId xmlns:a16="http://schemas.microsoft.com/office/drawing/2014/main" id="{F50C214C-35D2-4763-A3B5-E2C4D4D73018}"/>
              </a:ext>
            </a:extLst>
          </p:cNvPr>
          <p:cNvSpPr/>
          <p:nvPr/>
        </p:nvSpPr>
        <p:spPr bwMode="auto">
          <a:xfrm>
            <a:off x="4795871" y="2362200"/>
            <a:ext cx="2057400" cy="533400"/>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21" name="Овал 20">
            <a:extLst>
              <a:ext uri="{FF2B5EF4-FFF2-40B4-BE49-F238E27FC236}">
                <a16:creationId xmlns:a16="http://schemas.microsoft.com/office/drawing/2014/main" id="{0D1435A2-9996-4E49-BDB0-6A8F9B08CF53}"/>
              </a:ext>
            </a:extLst>
          </p:cNvPr>
          <p:cNvSpPr/>
          <p:nvPr/>
        </p:nvSpPr>
        <p:spPr bwMode="auto">
          <a:xfrm>
            <a:off x="2433671" y="2506006"/>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23" name="Овал 22">
            <a:extLst>
              <a:ext uri="{FF2B5EF4-FFF2-40B4-BE49-F238E27FC236}">
                <a16:creationId xmlns:a16="http://schemas.microsoft.com/office/drawing/2014/main" id="{23CC60C2-539F-4C9C-A2BB-BE7EE88B714E}"/>
              </a:ext>
            </a:extLst>
          </p:cNvPr>
          <p:cNvSpPr/>
          <p:nvPr/>
        </p:nvSpPr>
        <p:spPr bwMode="auto">
          <a:xfrm>
            <a:off x="3048000" y="2481872"/>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25" name="Овал 24">
            <a:extLst>
              <a:ext uri="{FF2B5EF4-FFF2-40B4-BE49-F238E27FC236}">
                <a16:creationId xmlns:a16="http://schemas.microsoft.com/office/drawing/2014/main" id="{07EE469A-EE04-4ADA-9F47-E80DCF2D8EA3}"/>
              </a:ext>
            </a:extLst>
          </p:cNvPr>
          <p:cNvSpPr/>
          <p:nvPr/>
        </p:nvSpPr>
        <p:spPr bwMode="auto">
          <a:xfrm>
            <a:off x="3233770" y="2596172"/>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27" name="Овал 26">
            <a:extLst>
              <a:ext uri="{FF2B5EF4-FFF2-40B4-BE49-F238E27FC236}">
                <a16:creationId xmlns:a16="http://schemas.microsoft.com/office/drawing/2014/main" id="{450DFE6A-C242-45F1-A1B1-69D2F0E5290D}"/>
              </a:ext>
            </a:extLst>
          </p:cNvPr>
          <p:cNvSpPr/>
          <p:nvPr/>
        </p:nvSpPr>
        <p:spPr bwMode="auto">
          <a:xfrm>
            <a:off x="2932941" y="2743200"/>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29" name="Овал 28">
            <a:extLst>
              <a:ext uri="{FF2B5EF4-FFF2-40B4-BE49-F238E27FC236}">
                <a16:creationId xmlns:a16="http://schemas.microsoft.com/office/drawing/2014/main" id="{B0793665-DC2D-473C-AA8C-621C0A5D88A8}"/>
              </a:ext>
            </a:extLst>
          </p:cNvPr>
          <p:cNvSpPr/>
          <p:nvPr/>
        </p:nvSpPr>
        <p:spPr bwMode="auto">
          <a:xfrm>
            <a:off x="2740835" y="2539022"/>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1" name="Овал 30">
            <a:extLst>
              <a:ext uri="{FF2B5EF4-FFF2-40B4-BE49-F238E27FC236}">
                <a16:creationId xmlns:a16="http://schemas.microsoft.com/office/drawing/2014/main" id="{4FA5BE92-5D19-47B3-9C5D-6D9EEE5950F4}"/>
              </a:ext>
            </a:extLst>
          </p:cNvPr>
          <p:cNvSpPr/>
          <p:nvPr/>
        </p:nvSpPr>
        <p:spPr bwMode="auto">
          <a:xfrm>
            <a:off x="5320353" y="2496161"/>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3" name="Овал 32">
            <a:extLst>
              <a:ext uri="{FF2B5EF4-FFF2-40B4-BE49-F238E27FC236}">
                <a16:creationId xmlns:a16="http://schemas.microsoft.com/office/drawing/2014/main" id="{B12ADE5A-8EF2-42F5-BEBC-C259892C5AC6}"/>
              </a:ext>
            </a:extLst>
          </p:cNvPr>
          <p:cNvSpPr/>
          <p:nvPr/>
        </p:nvSpPr>
        <p:spPr bwMode="auto">
          <a:xfrm>
            <a:off x="5934682" y="2472027"/>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5" name="Овал 34">
            <a:extLst>
              <a:ext uri="{FF2B5EF4-FFF2-40B4-BE49-F238E27FC236}">
                <a16:creationId xmlns:a16="http://schemas.microsoft.com/office/drawing/2014/main" id="{F0F7091F-9CD7-408D-AC88-1A1B8217E840}"/>
              </a:ext>
            </a:extLst>
          </p:cNvPr>
          <p:cNvSpPr/>
          <p:nvPr/>
        </p:nvSpPr>
        <p:spPr bwMode="auto">
          <a:xfrm>
            <a:off x="6120452" y="2586327"/>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7" name="Овал 36">
            <a:extLst>
              <a:ext uri="{FF2B5EF4-FFF2-40B4-BE49-F238E27FC236}">
                <a16:creationId xmlns:a16="http://schemas.microsoft.com/office/drawing/2014/main" id="{63DCF40D-20D9-4081-BE56-BE6170686C5E}"/>
              </a:ext>
            </a:extLst>
          </p:cNvPr>
          <p:cNvSpPr/>
          <p:nvPr/>
        </p:nvSpPr>
        <p:spPr bwMode="auto">
          <a:xfrm>
            <a:off x="5819623" y="2733355"/>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9" name="Овал 38">
            <a:extLst>
              <a:ext uri="{FF2B5EF4-FFF2-40B4-BE49-F238E27FC236}">
                <a16:creationId xmlns:a16="http://schemas.microsoft.com/office/drawing/2014/main" id="{2092FA49-F267-4919-852E-FBDE36E992DB}"/>
              </a:ext>
            </a:extLst>
          </p:cNvPr>
          <p:cNvSpPr/>
          <p:nvPr/>
        </p:nvSpPr>
        <p:spPr bwMode="auto">
          <a:xfrm>
            <a:off x="5627517" y="2529177"/>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40" name="TextBox 39">
            <a:extLst>
              <a:ext uri="{FF2B5EF4-FFF2-40B4-BE49-F238E27FC236}">
                <a16:creationId xmlns:a16="http://schemas.microsoft.com/office/drawing/2014/main" id="{E78DA330-7C7D-4542-B32C-18415E7F0619}"/>
              </a:ext>
            </a:extLst>
          </p:cNvPr>
          <p:cNvSpPr txBox="1"/>
          <p:nvPr/>
        </p:nvSpPr>
        <p:spPr>
          <a:xfrm>
            <a:off x="6179561" y="2943100"/>
            <a:ext cx="2235933" cy="276999"/>
          </a:xfrm>
          <a:prstGeom prst="rect">
            <a:avLst/>
          </a:prstGeom>
          <a:noFill/>
        </p:spPr>
        <p:txBody>
          <a:bodyPr wrap="none" rtlCol="0">
            <a:spAutoFit/>
          </a:bodyPr>
          <a:lstStyle/>
          <a:p>
            <a:r>
              <a:rPr lang="en-US" dirty="0">
                <a:solidFill>
                  <a:srgbClr val="00B050"/>
                </a:solidFill>
              </a:rPr>
              <a:t>Transmission range of each other</a:t>
            </a:r>
            <a:endParaRPr lang="ru-RU" dirty="0">
              <a:solidFill>
                <a:srgbClr val="00B050"/>
              </a:solidFill>
            </a:endParaRPr>
          </a:p>
        </p:txBody>
      </p:sp>
      <p:sp>
        <p:nvSpPr>
          <p:cNvPr id="41" name="TextBox 40">
            <a:extLst>
              <a:ext uri="{FF2B5EF4-FFF2-40B4-BE49-F238E27FC236}">
                <a16:creationId xmlns:a16="http://schemas.microsoft.com/office/drawing/2014/main" id="{6293BF09-D7F8-43C7-914B-5ECBCBBF502A}"/>
              </a:ext>
            </a:extLst>
          </p:cNvPr>
          <p:cNvSpPr txBox="1"/>
          <p:nvPr/>
        </p:nvSpPr>
        <p:spPr>
          <a:xfrm>
            <a:off x="762000" y="3657600"/>
            <a:ext cx="7467600" cy="2677656"/>
          </a:xfrm>
          <a:prstGeom prst="rect">
            <a:avLst/>
          </a:prstGeom>
          <a:noFill/>
        </p:spPr>
        <p:txBody>
          <a:bodyPr wrap="square" rtlCol="0">
            <a:spAutoFit/>
          </a:bodyPr>
          <a:lstStyle/>
          <a:p>
            <a:r>
              <a:rPr lang="en-US" sz="1800" dirty="0"/>
              <a:t>2 BSS operate in the same area</a:t>
            </a:r>
          </a:p>
          <a:p>
            <a:pPr marL="285750" indent="-285750">
              <a:buFont typeface="Arial" panose="020B0604020202020204" pitchFamily="34" charset="0"/>
              <a:buChar char="•"/>
            </a:pPr>
            <a:r>
              <a:rPr lang="en-US" sz="1800" dirty="0"/>
              <a:t>BSS1 (RTA-friendly)</a:t>
            </a:r>
          </a:p>
          <a:p>
            <a:pPr marL="742950" lvl="1" indent="-285750">
              <a:buFont typeface="Arial" panose="020B0604020202020204" pitchFamily="34" charset="0"/>
              <a:buChar char="•"/>
            </a:pPr>
            <a:r>
              <a:rPr lang="en-US" sz="1800" dirty="0"/>
              <a:t>N RTA and 5 non-RTA STAs</a:t>
            </a:r>
          </a:p>
          <a:p>
            <a:pPr marL="742950" lvl="1" indent="-285750">
              <a:buFont typeface="Arial" panose="020B0604020202020204" pitchFamily="34" charset="0"/>
              <a:buChar char="•"/>
            </a:pPr>
            <a:r>
              <a:rPr lang="en-US" sz="1800" dirty="0"/>
              <a:t>EDCA Parameters are tuned</a:t>
            </a:r>
          </a:p>
          <a:p>
            <a:pPr marL="285750" indent="-285750">
              <a:buFont typeface="Arial" panose="020B0604020202020204" pitchFamily="34" charset="0"/>
              <a:buChar char="•"/>
            </a:pPr>
            <a:r>
              <a:rPr lang="en-US" sz="1800" dirty="0"/>
              <a:t>BSS2 (RTA-friendly or non-RTA-friendly)</a:t>
            </a:r>
          </a:p>
          <a:p>
            <a:pPr marL="742950" lvl="1" indent="-285750">
              <a:buFont typeface="Arial" panose="020B0604020202020204" pitchFamily="34" charset="0"/>
              <a:buChar char="•"/>
            </a:pPr>
            <a:r>
              <a:rPr lang="en-US" sz="1800" dirty="0"/>
              <a:t>5 non-RTA STAs</a:t>
            </a:r>
          </a:p>
          <a:p>
            <a:pPr marL="742950" lvl="1" indent="-285750">
              <a:buFont typeface="Arial" panose="020B0604020202020204" pitchFamily="34" charset="0"/>
              <a:buChar char="•"/>
            </a:pPr>
            <a:r>
              <a:rPr lang="en-US" sz="1800" dirty="0"/>
              <a:t>EDCA Parameters are tuned only if BSS2 is RTA-friendly</a:t>
            </a:r>
          </a:p>
          <a:p>
            <a:pPr marL="742950" lvl="1" indent="-285750">
              <a:buFont typeface="Arial" panose="020B0604020202020204" pitchFamily="34" charset="0"/>
              <a:buChar char="•"/>
            </a:pPr>
            <a:endParaRPr lang="en-US" sz="1800" dirty="0"/>
          </a:p>
          <a:p>
            <a:endParaRPr lang="en-US" dirty="0"/>
          </a:p>
          <a:p>
            <a:endParaRPr lang="ru-RU" dirty="0"/>
          </a:p>
        </p:txBody>
      </p:sp>
      <p:sp>
        <p:nvSpPr>
          <p:cNvPr id="43" name="Овал 42">
            <a:extLst>
              <a:ext uri="{FF2B5EF4-FFF2-40B4-BE49-F238E27FC236}">
                <a16:creationId xmlns:a16="http://schemas.microsoft.com/office/drawing/2014/main" id="{EE602226-19C1-4895-96FC-F5D957750560}"/>
              </a:ext>
            </a:extLst>
          </p:cNvPr>
          <p:cNvSpPr/>
          <p:nvPr/>
        </p:nvSpPr>
        <p:spPr bwMode="auto">
          <a:xfrm>
            <a:off x="3261317" y="2472027"/>
            <a:ext cx="157129" cy="114300"/>
          </a:xfrm>
          <a:prstGeom prst="ellipse">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45" name="Овал 44">
            <a:extLst>
              <a:ext uri="{FF2B5EF4-FFF2-40B4-BE49-F238E27FC236}">
                <a16:creationId xmlns:a16="http://schemas.microsoft.com/office/drawing/2014/main" id="{E3B4EC44-86DF-4EC2-8415-E3FF56B04945}"/>
              </a:ext>
            </a:extLst>
          </p:cNvPr>
          <p:cNvSpPr/>
          <p:nvPr/>
        </p:nvSpPr>
        <p:spPr bwMode="auto">
          <a:xfrm>
            <a:off x="3447087" y="2586327"/>
            <a:ext cx="157129" cy="114300"/>
          </a:xfrm>
          <a:prstGeom prst="ellipse">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47" name="Овал 46">
            <a:extLst>
              <a:ext uri="{FF2B5EF4-FFF2-40B4-BE49-F238E27FC236}">
                <a16:creationId xmlns:a16="http://schemas.microsoft.com/office/drawing/2014/main" id="{7D56E06E-8DA9-4A02-A725-E0E9126508F1}"/>
              </a:ext>
            </a:extLst>
          </p:cNvPr>
          <p:cNvSpPr/>
          <p:nvPr/>
        </p:nvSpPr>
        <p:spPr bwMode="auto">
          <a:xfrm>
            <a:off x="3146258" y="2733355"/>
            <a:ext cx="157129" cy="114300"/>
          </a:xfrm>
          <a:prstGeom prst="ellipse">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49" name="Овал 48">
            <a:extLst>
              <a:ext uri="{FF2B5EF4-FFF2-40B4-BE49-F238E27FC236}">
                <a16:creationId xmlns:a16="http://schemas.microsoft.com/office/drawing/2014/main" id="{FBBDADF5-CC4C-45B2-B9A8-B1532A815D0A}"/>
              </a:ext>
            </a:extLst>
          </p:cNvPr>
          <p:cNvSpPr/>
          <p:nvPr/>
        </p:nvSpPr>
        <p:spPr bwMode="auto">
          <a:xfrm>
            <a:off x="2954152" y="2529177"/>
            <a:ext cx="157129" cy="114300"/>
          </a:xfrm>
          <a:prstGeom prst="ellipse">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50" name="TextBox 49">
            <a:extLst>
              <a:ext uri="{FF2B5EF4-FFF2-40B4-BE49-F238E27FC236}">
                <a16:creationId xmlns:a16="http://schemas.microsoft.com/office/drawing/2014/main" id="{3E3C5338-EA44-488D-AC50-AEC654CC304A}"/>
              </a:ext>
            </a:extLst>
          </p:cNvPr>
          <p:cNvSpPr txBox="1"/>
          <p:nvPr/>
        </p:nvSpPr>
        <p:spPr>
          <a:xfrm>
            <a:off x="2133600" y="3218810"/>
            <a:ext cx="534121" cy="276999"/>
          </a:xfrm>
          <a:prstGeom prst="rect">
            <a:avLst/>
          </a:prstGeom>
          <a:noFill/>
        </p:spPr>
        <p:txBody>
          <a:bodyPr wrap="none" rtlCol="0">
            <a:spAutoFit/>
          </a:bodyPr>
          <a:lstStyle/>
          <a:p>
            <a:r>
              <a:rPr lang="en-US" dirty="0"/>
              <a:t>BSS1</a:t>
            </a:r>
            <a:endParaRPr lang="ru-RU" dirty="0"/>
          </a:p>
        </p:txBody>
      </p:sp>
      <p:sp>
        <p:nvSpPr>
          <p:cNvPr id="52" name="TextBox 51">
            <a:extLst>
              <a:ext uri="{FF2B5EF4-FFF2-40B4-BE49-F238E27FC236}">
                <a16:creationId xmlns:a16="http://schemas.microsoft.com/office/drawing/2014/main" id="{B97C7FAD-CAAF-407F-9B86-900B42AF1C19}"/>
              </a:ext>
            </a:extLst>
          </p:cNvPr>
          <p:cNvSpPr txBox="1"/>
          <p:nvPr/>
        </p:nvSpPr>
        <p:spPr>
          <a:xfrm>
            <a:off x="5681985" y="3225027"/>
            <a:ext cx="534121" cy="276999"/>
          </a:xfrm>
          <a:prstGeom prst="rect">
            <a:avLst/>
          </a:prstGeom>
          <a:noFill/>
        </p:spPr>
        <p:txBody>
          <a:bodyPr wrap="none" rtlCol="0">
            <a:spAutoFit/>
          </a:bodyPr>
          <a:lstStyle/>
          <a:p>
            <a:r>
              <a:rPr lang="en-US" dirty="0"/>
              <a:t>BSS2</a:t>
            </a:r>
            <a:endParaRPr lang="ru-RU" dirty="0"/>
          </a:p>
        </p:txBody>
      </p:sp>
      <p:sp>
        <p:nvSpPr>
          <p:cNvPr id="54" name="Овал 53">
            <a:extLst>
              <a:ext uri="{FF2B5EF4-FFF2-40B4-BE49-F238E27FC236}">
                <a16:creationId xmlns:a16="http://schemas.microsoft.com/office/drawing/2014/main" id="{8CB781F5-628C-42E9-BD2E-5EE4CB4F7FAB}"/>
              </a:ext>
            </a:extLst>
          </p:cNvPr>
          <p:cNvSpPr/>
          <p:nvPr/>
        </p:nvSpPr>
        <p:spPr bwMode="auto">
          <a:xfrm>
            <a:off x="7297527" y="1580647"/>
            <a:ext cx="157129" cy="1143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56" name="Овал 55">
            <a:extLst>
              <a:ext uri="{FF2B5EF4-FFF2-40B4-BE49-F238E27FC236}">
                <a16:creationId xmlns:a16="http://schemas.microsoft.com/office/drawing/2014/main" id="{1C27498F-F487-4326-AEEE-8982B4811E30}"/>
              </a:ext>
            </a:extLst>
          </p:cNvPr>
          <p:cNvSpPr/>
          <p:nvPr/>
        </p:nvSpPr>
        <p:spPr bwMode="auto">
          <a:xfrm>
            <a:off x="7297526" y="1972793"/>
            <a:ext cx="157129" cy="114300"/>
          </a:xfrm>
          <a:prstGeom prst="ellipse">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57" name="TextBox 56">
            <a:extLst>
              <a:ext uri="{FF2B5EF4-FFF2-40B4-BE49-F238E27FC236}">
                <a16:creationId xmlns:a16="http://schemas.microsoft.com/office/drawing/2014/main" id="{0851485A-1D6C-43C3-8DA4-F46B69F6CA61}"/>
              </a:ext>
            </a:extLst>
          </p:cNvPr>
          <p:cNvSpPr txBox="1"/>
          <p:nvPr/>
        </p:nvSpPr>
        <p:spPr>
          <a:xfrm>
            <a:off x="7481112" y="1498892"/>
            <a:ext cx="1094530" cy="830997"/>
          </a:xfrm>
          <a:prstGeom prst="rect">
            <a:avLst/>
          </a:prstGeom>
          <a:noFill/>
        </p:spPr>
        <p:txBody>
          <a:bodyPr wrap="none" rtlCol="0">
            <a:spAutoFit/>
          </a:bodyPr>
          <a:lstStyle/>
          <a:p>
            <a:r>
              <a:rPr lang="en-US" dirty="0"/>
              <a:t>Non-RTA STA</a:t>
            </a:r>
          </a:p>
          <a:p>
            <a:endParaRPr lang="en-US" dirty="0"/>
          </a:p>
          <a:p>
            <a:r>
              <a:rPr lang="en-US" dirty="0"/>
              <a:t>RTA STA</a:t>
            </a:r>
          </a:p>
          <a:p>
            <a:endParaRPr lang="ru-RU" dirty="0"/>
          </a:p>
        </p:txBody>
      </p:sp>
    </p:spTree>
    <p:extLst>
      <p:ext uri="{BB962C8B-B14F-4D97-AF65-F5344CB8AC3E}">
        <p14:creationId xmlns:p14="http://schemas.microsoft.com/office/powerpoint/2010/main" val="365355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Performance Evaluation, Delay</a:t>
            </a:r>
            <a:endParaRPr lang="ru-RU" dirty="0"/>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t="6172"/>
          <a:stretch/>
        </p:blipFill>
        <p:spPr>
          <a:xfrm>
            <a:off x="287431" y="2133599"/>
            <a:ext cx="4150715" cy="2920879"/>
          </a:xfrm>
        </p:spPr>
      </p:pic>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13</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t="6072"/>
          <a:stretch/>
        </p:blipFill>
        <p:spPr>
          <a:xfrm>
            <a:off x="4572084" y="2135281"/>
            <a:ext cx="4219444" cy="2972427"/>
          </a:xfrm>
          <a:prstGeom prst="rect">
            <a:avLst/>
          </a:prstGeom>
        </p:spPr>
      </p:pic>
      <p:sp>
        <p:nvSpPr>
          <p:cNvPr id="8" name="TextBox 7"/>
          <p:cNvSpPr txBox="1"/>
          <p:nvPr/>
        </p:nvSpPr>
        <p:spPr>
          <a:xfrm>
            <a:off x="1828800" y="1614134"/>
            <a:ext cx="2071688" cy="307777"/>
          </a:xfrm>
          <a:prstGeom prst="rect">
            <a:avLst/>
          </a:prstGeom>
          <a:noFill/>
        </p:spPr>
        <p:txBody>
          <a:bodyPr wrap="square" rtlCol="0">
            <a:spAutoFit/>
          </a:bodyPr>
          <a:lstStyle/>
          <a:p>
            <a:r>
              <a:rPr lang="en-US" sz="1400" dirty="0"/>
              <a:t>Average delay</a:t>
            </a:r>
            <a:endParaRPr lang="ru-RU" sz="1400" dirty="0"/>
          </a:p>
        </p:txBody>
      </p:sp>
      <p:sp>
        <p:nvSpPr>
          <p:cNvPr id="12" name="TextBox 11"/>
          <p:cNvSpPr txBox="1"/>
          <p:nvPr/>
        </p:nvSpPr>
        <p:spPr>
          <a:xfrm>
            <a:off x="5791199" y="1673423"/>
            <a:ext cx="2600325" cy="307777"/>
          </a:xfrm>
          <a:prstGeom prst="rect">
            <a:avLst/>
          </a:prstGeom>
          <a:noFill/>
        </p:spPr>
        <p:txBody>
          <a:bodyPr wrap="square" rtlCol="0">
            <a:spAutoFit/>
          </a:bodyPr>
          <a:lstStyle/>
          <a:p>
            <a:r>
              <a:rPr lang="en-US" sz="1400" dirty="0"/>
              <a:t>99.9% percentile of delay</a:t>
            </a:r>
            <a:endParaRPr lang="ru-RU" sz="1400" dirty="0"/>
          </a:p>
        </p:txBody>
      </p:sp>
      <p:sp>
        <p:nvSpPr>
          <p:cNvPr id="9" name="TextBox 8"/>
          <p:cNvSpPr txBox="1"/>
          <p:nvPr/>
        </p:nvSpPr>
        <p:spPr>
          <a:xfrm>
            <a:off x="370070" y="5074260"/>
            <a:ext cx="8636408"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Legacy STAs have default AC_BE parameters and their transmissions can collide with RTA </a:t>
            </a:r>
            <a:r>
              <a:rPr lang="en-US" sz="1800" dirty="0" err="1"/>
              <a:t>STAs’</a:t>
            </a:r>
            <a:r>
              <a:rPr lang="en-US" sz="1800" dirty="0"/>
              <a:t> transmissions</a:t>
            </a:r>
          </a:p>
          <a:p>
            <a:pPr marL="285750" indent="-285750">
              <a:buFont typeface="Arial" panose="020B0604020202020204" pitchFamily="34" charset="0"/>
              <a:buChar char="•"/>
            </a:pPr>
            <a:r>
              <a:rPr lang="en-US" sz="1800" dirty="0"/>
              <a:t>With legacy OBSS operation (5+5), </a:t>
            </a:r>
            <a:r>
              <a:rPr lang="en-US" sz="1800" dirty="0">
                <a:solidFill>
                  <a:srgbClr val="FF0000"/>
                </a:solidFill>
              </a:rPr>
              <a:t>delays are even a bit higher than without tuning </a:t>
            </a:r>
            <a:r>
              <a:rPr lang="en-US" sz="1800" dirty="0"/>
              <a:t>EDCA Parameters in own BSS (see slide 8).</a:t>
            </a:r>
            <a:endParaRPr lang="ru-RU" sz="1800" dirty="0"/>
          </a:p>
          <a:p>
            <a:endParaRPr lang="ru-RU" sz="1800" dirty="0"/>
          </a:p>
        </p:txBody>
      </p:sp>
      <p:pic>
        <p:nvPicPr>
          <p:cNvPr id="5" name="Рисунок 4">
            <a:extLst>
              <a:ext uri="{FF2B5EF4-FFF2-40B4-BE49-F238E27FC236}">
                <a16:creationId xmlns:a16="http://schemas.microsoft.com/office/drawing/2014/main" id="{43EEADCE-E4C6-4E2D-8DA5-690D6DC5038A}"/>
              </a:ext>
            </a:extLst>
          </p:cNvPr>
          <p:cNvPicPr>
            <a:picLocks noChangeAspect="1"/>
          </p:cNvPicPr>
          <p:nvPr/>
        </p:nvPicPr>
        <p:blipFill>
          <a:blip r:embed="rId4"/>
          <a:stretch>
            <a:fillRect/>
          </a:stretch>
        </p:blipFill>
        <p:spPr>
          <a:xfrm>
            <a:off x="1905000" y="3200400"/>
            <a:ext cx="2362200" cy="469753"/>
          </a:xfrm>
          <a:prstGeom prst="rect">
            <a:avLst/>
          </a:prstGeom>
        </p:spPr>
      </p:pic>
      <p:pic>
        <p:nvPicPr>
          <p:cNvPr id="10" name="Рисунок 9">
            <a:extLst>
              <a:ext uri="{FF2B5EF4-FFF2-40B4-BE49-F238E27FC236}">
                <a16:creationId xmlns:a16="http://schemas.microsoft.com/office/drawing/2014/main" id="{3957CB17-1100-4346-A258-622783A0C38D}"/>
              </a:ext>
            </a:extLst>
          </p:cNvPr>
          <p:cNvPicPr>
            <a:picLocks noChangeAspect="1"/>
          </p:cNvPicPr>
          <p:nvPr/>
        </p:nvPicPr>
        <p:blipFill>
          <a:blip r:embed="rId4"/>
          <a:stretch>
            <a:fillRect/>
          </a:stretch>
        </p:blipFill>
        <p:spPr>
          <a:xfrm>
            <a:off x="6215099" y="3236802"/>
            <a:ext cx="2369735" cy="469753"/>
          </a:xfrm>
          <a:prstGeom prst="rect">
            <a:avLst/>
          </a:prstGeom>
        </p:spPr>
      </p:pic>
    </p:spTree>
    <p:extLst>
      <p:ext uri="{BB962C8B-B14F-4D97-AF65-F5344CB8AC3E}">
        <p14:creationId xmlns:p14="http://schemas.microsoft.com/office/powerpoint/2010/main" val="393540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153B2-2620-4875-938F-87D032D2FBE5}"/>
              </a:ext>
            </a:extLst>
          </p:cNvPr>
          <p:cNvSpPr>
            <a:spLocks noGrp="1"/>
          </p:cNvSpPr>
          <p:nvPr>
            <p:ph type="title"/>
          </p:nvPr>
        </p:nvSpPr>
        <p:spPr/>
        <p:txBody>
          <a:bodyPr/>
          <a:lstStyle/>
          <a:p>
            <a:r>
              <a:rPr lang="en-US" dirty="0"/>
              <a:t>Proposal</a:t>
            </a:r>
            <a:endParaRPr lang="ru-RU" dirty="0"/>
          </a:p>
        </p:txBody>
      </p:sp>
      <p:sp>
        <p:nvSpPr>
          <p:cNvPr id="3" name="Объект 2">
            <a:extLst>
              <a:ext uri="{FF2B5EF4-FFF2-40B4-BE49-F238E27FC236}">
                <a16:creationId xmlns:a16="http://schemas.microsoft.com/office/drawing/2014/main" id="{464E55A7-F1A0-4E7B-B8E5-FEA8DDFEE41B}"/>
              </a:ext>
            </a:extLst>
          </p:cNvPr>
          <p:cNvSpPr>
            <a:spLocks noGrp="1"/>
          </p:cNvSpPr>
          <p:nvPr>
            <p:ph idx="1"/>
          </p:nvPr>
        </p:nvSpPr>
        <p:spPr>
          <a:xfrm>
            <a:off x="685800" y="1600200"/>
            <a:ext cx="7772400" cy="4800600"/>
          </a:xfrm>
        </p:spPr>
        <p:txBody>
          <a:bodyPr/>
          <a:lstStyle/>
          <a:p>
            <a:pPr marL="0" indent="0">
              <a:buNone/>
            </a:pPr>
            <a:r>
              <a:rPr lang="en-US" sz="1800" b="0" dirty="0"/>
              <a:t>An RTA-friendly AP can request the neighboring RTA-friendly APs </a:t>
            </a:r>
          </a:p>
          <a:p>
            <a:pPr>
              <a:buFontTx/>
              <a:buChar char="-"/>
            </a:pPr>
            <a:r>
              <a:rPr lang="en-US" sz="1800" b="0" dirty="0"/>
              <a:t>to limit the maximal TXOP Limit of all ACs </a:t>
            </a:r>
          </a:p>
          <a:p>
            <a:pPr>
              <a:buFontTx/>
              <a:buChar char="-"/>
            </a:pPr>
            <a:r>
              <a:rPr lang="en-US" sz="1800" b="0" dirty="0"/>
              <a:t>to limit the minimal AIFSN[AC] for all non-RTA ACs</a:t>
            </a:r>
          </a:p>
          <a:p>
            <a:pPr>
              <a:buFontTx/>
              <a:buChar char="-"/>
            </a:pPr>
            <a:r>
              <a:rPr lang="en-US" sz="1800" b="0" dirty="0"/>
              <a:t>Other EDCA parameters TBD.</a:t>
            </a:r>
          </a:p>
          <a:p>
            <a:pPr>
              <a:buFontTx/>
              <a:buChar char="-"/>
            </a:pPr>
            <a:endParaRPr lang="en-US" sz="1800" b="0" dirty="0"/>
          </a:p>
          <a:p>
            <a:pPr marL="0" indent="0">
              <a:lnSpc>
                <a:spcPct val="120000"/>
              </a:lnSpc>
              <a:buNone/>
            </a:pPr>
            <a:r>
              <a:rPr lang="en-US" sz="1800" b="0" dirty="0"/>
              <a:t>For that, the AP that has RTA traffic, indicates in its beacons the requested maximal TXOP Limit and minimal AIFSN for neighboring APs during the time, when and if such limitations are needed.</a:t>
            </a:r>
          </a:p>
          <a:p>
            <a:pPr marL="0" indent="0">
              <a:lnSpc>
                <a:spcPct val="120000"/>
              </a:lnSpc>
              <a:buNone/>
            </a:pPr>
            <a:r>
              <a:rPr lang="en-US" sz="1800" b="0" dirty="0"/>
              <a:t>The neighboring RTA-friendly APs need to receive such a request in the beacon and they shall modify the EDCA parameter set and MU EDCA Parameter set for their BSSs to satisfy the limits. </a:t>
            </a:r>
          </a:p>
          <a:p>
            <a:pPr marL="400050" lvl="1" indent="0">
              <a:lnSpc>
                <a:spcPct val="120000"/>
              </a:lnSpc>
              <a:buNone/>
            </a:pPr>
            <a:r>
              <a:rPr lang="en-US" sz="1400" b="0" dirty="0"/>
              <a:t>Note: only the AP-AP interaction is proposed. AP-STA interaction works as is, as intended.</a:t>
            </a:r>
            <a:endParaRPr lang="ru-RU" sz="1400" b="0" dirty="0"/>
          </a:p>
          <a:p>
            <a:pPr marL="400050" lvl="1" indent="0">
              <a:lnSpc>
                <a:spcPct val="120000"/>
              </a:lnSpc>
              <a:buNone/>
            </a:pPr>
            <a:r>
              <a:rPr lang="en-US" sz="1400" b="0" dirty="0"/>
              <a:t>Note: In case of AP MLDs, </a:t>
            </a:r>
            <a:r>
              <a:rPr lang="en-US" sz="1400" dirty="0"/>
              <a:t>the proposed operation works independently on each link.</a:t>
            </a:r>
            <a:endParaRPr lang="en-US" sz="1400" b="0" dirty="0"/>
          </a:p>
          <a:p>
            <a:pPr marL="0" indent="0">
              <a:lnSpc>
                <a:spcPct val="120000"/>
              </a:lnSpc>
              <a:buNone/>
            </a:pPr>
            <a:endParaRPr lang="en-US" sz="1800" b="0" dirty="0"/>
          </a:p>
        </p:txBody>
      </p:sp>
      <p:sp>
        <p:nvSpPr>
          <p:cNvPr id="6" name="Номер слайда 5">
            <a:extLst>
              <a:ext uri="{FF2B5EF4-FFF2-40B4-BE49-F238E27FC236}">
                <a16:creationId xmlns:a16="http://schemas.microsoft.com/office/drawing/2014/main" id="{862F6A69-0535-4967-9DE0-6E7C97BFABC2}"/>
              </a:ext>
            </a:extLst>
          </p:cNvPr>
          <p:cNvSpPr>
            <a:spLocks noGrp="1"/>
          </p:cNvSpPr>
          <p:nvPr>
            <p:ph type="sldNum" sz="quarter" idx="11"/>
          </p:nvPr>
        </p:nvSpPr>
        <p:spPr/>
        <p:txBody>
          <a:bodyPr/>
          <a:lstStyle/>
          <a:p>
            <a:fld id="{398AB76D-DDF4-4BE2-B40C-455F3C68374A}" type="slidenum">
              <a:rPr lang="ru-RU" smtClean="0"/>
              <a:t>14</a:t>
            </a:fld>
            <a:endParaRPr lang="ru-RU"/>
          </a:p>
        </p:txBody>
      </p:sp>
      <p:sp>
        <p:nvSpPr>
          <p:cNvPr id="5" name="Нижний колонтитул 4">
            <a:extLst>
              <a:ext uri="{FF2B5EF4-FFF2-40B4-BE49-F238E27FC236}">
                <a16:creationId xmlns:a16="http://schemas.microsoft.com/office/drawing/2014/main" id="{5C876530-2581-4295-B86C-2FE600460DE8}"/>
              </a:ext>
            </a:extLst>
          </p:cNvPr>
          <p:cNvSpPr>
            <a:spLocks noGrp="1"/>
          </p:cNvSpPr>
          <p:nvPr>
            <p:ph type="ftr" sz="quarter" idx="3"/>
          </p:nvPr>
        </p:nvSpPr>
        <p:spPr/>
        <p:txBody>
          <a:bodyPr/>
          <a:lstStyle/>
          <a:p>
            <a:r>
              <a:rPr lang="en-US"/>
              <a:t>Evgeny Khorov (IITP RAS)</a:t>
            </a:r>
            <a:endParaRPr lang="ru-RU"/>
          </a:p>
        </p:txBody>
      </p:sp>
      <p:sp>
        <p:nvSpPr>
          <p:cNvPr id="4" name="Дата 3">
            <a:extLst>
              <a:ext uri="{FF2B5EF4-FFF2-40B4-BE49-F238E27FC236}">
                <a16:creationId xmlns:a16="http://schemas.microsoft.com/office/drawing/2014/main" id="{486AD16A-0958-4EA5-9042-565E79ACBB19}"/>
              </a:ext>
            </a:extLst>
          </p:cNvPr>
          <p:cNvSpPr>
            <a:spLocks noGrp="1"/>
          </p:cNvSpPr>
          <p:nvPr>
            <p:ph type="dt" sz="half" idx="2"/>
          </p:nvPr>
        </p:nvSpPr>
        <p:spPr/>
        <p:txBody>
          <a:bodyPr/>
          <a:lstStyle/>
          <a:p>
            <a:r>
              <a:rPr lang="en-US" dirty="0"/>
              <a:t>November 2020</a:t>
            </a:r>
            <a:endParaRPr lang="ru-RU" dirty="0"/>
          </a:p>
        </p:txBody>
      </p:sp>
    </p:spTree>
    <p:extLst>
      <p:ext uri="{BB962C8B-B14F-4D97-AF65-F5344CB8AC3E}">
        <p14:creationId xmlns:p14="http://schemas.microsoft.com/office/powerpoint/2010/main" val="269309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Container for the Requested Parameters. Option 1</a:t>
            </a:r>
            <a:endParaRPr lang="ru-RU" dirty="0"/>
          </a:p>
        </p:txBody>
      </p:sp>
      <p:sp>
        <p:nvSpPr>
          <p:cNvPr id="3" name="Объект 2"/>
          <p:cNvSpPr>
            <a:spLocks noGrp="1"/>
          </p:cNvSpPr>
          <p:nvPr>
            <p:ph idx="1"/>
          </p:nvPr>
        </p:nvSpPr>
        <p:spPr>
          <a:xfrm>
            <a:off x="533400" y="1981200"/>
            <a:ext cx="8153400" cy="4343400"/>
          </a:xfrm>
        </p:spPr>
        <p:txBody>
          <a:bodyPr/>
          <a:lstStyle/>
          <a:p>
            <a:pPr marL="0" indent="0">
              <a:buNone/>
            </a:pPr>
            <a:r>
              <a:rPr lang="en-US" sz="1800" b="0" dirty="0"/>
              <a:t>Use the existing EDCA Parameter Set element but </a:t>
            </a:r>
            <a:r>
              <a:rPr lang="en-US" sz="1800" dirty="0"/>
              <a:t>add a 1-bit field called RTA EDCA Parameters Request </a:t>
            </a:r>
            <a:r>
              <a:rPr lang="en-US" sz="1800" b="0" dirty="0"/>
              <a:t>to specify that the AP requests the neighboring APs to tune their EDCA parameters according to the limits calculated from the EDCA Parameter Set of the requesting AP</a:t>
            </a:r>
          </a:p>
          <a:p>
            <a:pPr>
              <a:lnSpc>
                <a:spcPct val="120000"/>
              </a:lnSpc>
            </a:pPr>
            <a:r>
              <a:rPr lang="en-US" sz="1600" b="0" dirty="0"/>
              <a:t>Requested TXOP Limit = maximal TXOP limit of the EDCA Parameter set</a:t>
            </a:r>
          </a:p>
          <a:p>
            <a:pPr>
              <a:lnSpc>
                <a:spcPct val="120000"/>
              </a:lnSpc>
            </a:pPr>
            <a:r>
              <a:rPr lang="en-US" sz="1600" b="0" dirty="0"/>
              <a:t>Minimal AIFSN = minimal AIFSN of non-RTA ACs limit of the EDCA Parameter set</a:t>
            </a:r>
          </a:p>
          <a:p>
            <a:pPr>
              <a:lnSpc>
                <a:spcPct val="120000"/>
              </a:lnSpc>
            </a:pPr>
            <a:r>
              <a:rPr lang="en-US" sz="1600" b="0" dirty="0"/>
              <a:t>The request is valid during some preassigned value, e.g., a beacon interval or a DTIM interval</a:t>
            </a:r>
          </a:p>
          <a:p>
            <a:pPr marL="0" indent="0">
              <a:lnSpc>
                <a:spcPct val="120000"/>
              </a:lnSpc>
              <a:buNone/>
            </a:pPr>
            <a:endParaRPr lang="en-US" sz="1600" b="0" dirty="0"/>
          </a:p>
          <a:p>
            <a:pPr marL="0" indent="0">
              <a:lnSpc>
                <a:spcPct val="120000"/>
              </a:lnSpc>
              <a:buNone/>
            </a:pPr>
            <a:endParaRPr lang="en-US" sz="1600" b="0" dirty="0"/>
          </a:p>
          <a:p>
            <a:pPr marL="0" indent="0">
              <a:buNone/>
            </a:pPr>
            <a:r>
              <a:rPr lang="en-US" sz="1800" dirty="0"/>
              <a:t>Pros</a:t>
            </a:r>
            <a:r>
              <a:rPr lang="en-US" sz="1800" b="0" dirty="0"/>
              <a:t>: small overhead</a:t>
            </a:r>
          </a:p>
          <a:p>
            <a:pPr marL="0" indent="0">
              <a:buNone/>
            </a:pPr>
            <a:r>
              <a:rPr lang="en-US" sz="1800" dirty="0"/>
              <a:t>Cons</a:t>
            </a:r>
            <a:r>
              <a:rPr lang="en-US" sz="1800" b="0" dirty="0"/>
              <a:t>: in case of multiple OBSS with RTA traffic, all APs are tuned according to the most strong limitations (see next slide)</a:t>
            </a:r>
          </a:p>
        </p:txBody>
      </p:sp>
      <p:sp>
        <p:nvSpPr>
          <p:cNvPr id="4" name="Номер слайда 3"/>
          <p:cNvSpPr>
            <a:spLocks noGrp="1"/>
          </p:cNvSpPr>
          <p:nvPr>
            <p:ph type="sldNum" sz="quarter" idx="11"/>
          </p:nvPr>
        </p:nvSpPr>
        <p:spPr/>
        <p:txBody>
          <a:bodyPr/>
          <a:lstStyle/>
          <a:p>
            <a:pPr>
              <a:defRPr/>
            </a:pPr>
            <a:r>
              <a:rPr lang="en-US"/>
              <a:t>Slide </a:t>
            </a:r>
            <a:fld id="{3099D1E7-2CFE-4362-BB72-AF97192842EA}" type="slidenum">
              <a:rPr lang="en-US" smtClean="0"/>
              <a:pPr>
                <a:defRPr/>
              </a:pPr>
              <a:t>15</a:t>
            </a:fld>
            <a:endParaRPr lang="en-US" dirty="0"/>
          </a:p>
        </p:txBody>
      </p:sp>
      <p:sp>
        <p:nvSpPr>
          <p:cNvPr id="5" name="Нижний колонтитул 4"/>
          <p:cNvSpPr>
            <a:spLocks noGrp="1"/>
          </p:cNvSpPr>
          <p:nvPr>
            <p:ph type="ftr" sz="quarter" idx="3"/>
          </p:nvPr>
        </p:nvSpPr>
        <p:spPr/>
        <p:txBody>
          <a:bodyPr/>
          <a:lstStyle/>
          <a:p>
            <a:pPr>
              <a:defRPr/>
            </a:pPr>
            <a:r>
              <a:rPr lang="en-US"/>
              <a:t>Evgeny Khorov (IITP RAS)</a:t>
            </a:r>
            <a:endParaRPr lang="en-US" dirty="0"/>
          </a:p>
        </p:txBody>
      </p:sp>
      <p:sp>
        <p:nvSpPr>
          <p:cNvPr id="6" name="Дата 5"/>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18456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Container for the Requested Parameters. Option 1 (cont.)</a:t>
            </a:r>
            <a:endParaRPr lang="ru-RU" dirty="0"/>
          </a:p>
        </p:txBody>
      </p:sp>
      <p:sp>
        <p:nvSpPr>
          <p:cNvPr id="3" name="Объект 2"/>
          <p:cNvSpPr>
            <a:spLocks noGrp="1"/>
          </p:cNvSpPr>
          <p:nvPr>
            <p:ph idx="1"/>
          </p:nvPr>
        </p:nvSpPr>
        <p:spPr>
          <a:xfrm>
            <a:off x="304800" y="1770390"/>
            <a:ext cx="8534400" cy="912808"/>
          </a:xfrm>
        </p:spPr>
        <p:txBody>
          <a:bodyPr/>
          <a:lstStyle/>
          <a:p>
            <a:pPr marL="0" indent="0">
              <a:buNone/>
            </a:pPr>
            <a:r>
              <a:rPr lang="en-US" sz="1600" b="0" dirty="0"/>
              <a:t>In case of multiple OBSS with RTA traffic, all APs are tuned according to the most strong limitations</a:t>
            </a:r>
          </a:p>
          <a:p>
            <a:pPr marL="0" indent="0">
              <a:buNone/>
            </a:pPr>
            <a:r>
              <a:rPr lang="en-US" sz="1600" b="0" dirty="0"/>
              <a:t>Consider multiple BSSs of RTA-friendly APs as shown below. All APs sense beacons of the neighboring APs. </a:t>
            </a:r>
          </a:p>
          <a:p>
            <a:pPr marL="0" indent="0">
              <a:buNone/>
            </a:pPr>
            <a:r>
              <a:rPr lang="en-US" sz="1600" b="0" dirty="0"/>
              <a:t>AP1, AP3 and AP5 have RTA traffic and set up the </a:t>
            </a:r>
            <a:r>
              <a:rPr lang="en-US" sz="1600" dirty="0"/>
              <a:t>RTA EDCA Parameters Request </a:t>
            </a:r>
            <a:r>
              <a:rPr lang="en-US" sz="1600" b="0" dirty="0"/>
              <a:t>bit</a:t>
            </a:r>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sz="1600" b="0" dirty="0"/>
          </a:p>
        </p:txBody>
      </p:sp>
      <p:sp>
        <p:nvSpPr>
          <p:cNvPr id="4" name="Номер слайда 3"/>
          <p:cNvSpPr>
            <a:spLocks noGrp="1"/>
          </p:cNvSpPr>
          <p:nvPr>
            <p:ph type="sldNum" sz="quarter" idx="11"/>
          </p:nvPr>
        </p:nvSpPr>
        <p:spPr/>
        <p:txBody>
          <a:bodyPr/>
          <a:lstStyle/>
          <a:p>
            <a:pPr>
              <a:defRPr/>
            </a:pPr>
            <a:r>
              <a:rPr lang="en-US"/>
              <a:t>Slide </a:t>
            </a:r>
            <a:fld id="{3099D1E7-2CFE-4362-BB72-AF97192842EA}" type="slidenum">
              <a:rPr lang="en-US" smtClean="0"/>
              <a:pPr>
                <a:defRPr/>
              </a:pPr>
              <a:t>16</a:t>
            </a:fld>
            <a:endParaRPr lang="en-US" dirty="0"/>
          </a:p>
        </p:txBody>
      </p:sp>
      <p:sp>
        <p:nvSpPr>
          <p:cNvPr id="5" name="Нижний колонтитул 4"/>
          <p:cNvSpPr>
            <a:spLocks noGrp="1"/>
          </p:cNvSpPr>
          <p:nvPr>
            <p:ph type="ftr" sz="quarter" idx="3"/>
          </p:nvPr>
        </p:nvSpPr>
        <p:spPr/>
        <p:txBody>
          <a:bodyPr/>
          <a:lstStyle/>
          <a:p>
            <a:pPr>
              <a:defRPr/>
            </a:pPr>
            <a:r>
              <a:rPr lang="en-US"/>
              <a:t>Evgeny Khorov (IITP RAS)</a:t>
            </a:r>
            <a:endParaRPr lang="en-US" dirty="0"/>
          </a:p>
        </p:txBody>
      </p:sp>
      <p:sp>
        <p:nvSpPr>
          <p:cNvPr id="6" name="Дата 5"/>
          <p:cNvSpPr>
            <a:spLocks noGrp="1"/>
          </p:cNvSpPr>
          <p:nvPr>
            <p:ph type="dt" sz="half" idx="2"/>
          </p:nvPr>
        </p:nvSpPr>
        <p:spPr/>
        <p:txBody>
          <a:bodyPr/>
          <a:lstStyle/>
          <a:p>
            <a:pPr>
              <a:defRPr/>
            </a:pPr>
            <a:r>
              <a:rPr lang="en-US" altLang="zh-CN" dirty="0"/>
              <a:t>November 2020</a:t>
            </a:r>
            <a:endParaRPr lang="en-US" dirty="0"/>
          </a:p>
        </p:txBody>
      </p:sp>
      <p:sp>
        <p:nvSpPr>
          <p:cNvPr id="8" name="Овал 7">
            <a:extLst>
              <a:ext uri="{FF2B5EF4-FFF2-40B4-BE49-F238E27FC236}">
                <a16:creationId xmlns:a16="http://schemas.microsoft.com/office/drawing/2014/main" id="{66650334-F545-45B6-BE79-2A0246847566}"/>
              </a:ext>
            </a:extLst>
          </p:cNvPr>
          <p:cNvSpPr/>
          <p:nvPr/>
        </p:nvSpPr>
        <p:spPr bwMode="auto">
          <a:xfrm>
            <a:off x="1988820" y="3051243"/>
            <a:ext cx="2057400" cy="989806"/>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AP1</a:t>
            </a:r>
          </a:p>
        </p:txBody>
      </p:sp>
      <p:sp>
        <p:nvSpPr>
          <p:cNvPr id="10" name="Овал 9">
            <a:extLst>
              <a:ext uri="{FF2B5EF4-FFF2-40B4-BE49-F238E27FC236}">
                <a16:creationId xmlns:a16="http://schemas.microsoft.com/office/drawing/2014/main" id="{CFCD3D7E-7F01-4EC3-AB16-DC6955FF1A04}"/>
              </a:ext>
            </a:extLst>
          </p:cNvPr>
          <p:cNvSpPr/>
          <p:nvPr/>
        </p:nvSpPr>
        <p:spPr bwMode="auto">
          <a:xfrm>
            <a:off x="3276600" y="3048000"/>
            <a:ext cx="2057400" cy="989806"/>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AP2</a:t>
            </a:r>
            <a:endParaRPr kumimoji="0" lang="ru-RU" sz="1600" b="0" i="0" u="none" strike="noStrike" cap="none" normalizeH="0" baseline="0" dirty="0">
              <a:ln>
                <a:noFill/>
              </a:ln>
              <a:solidFill>
                <a:schemeClr val="tx1"/>
              </a:solidFill>
              <a:effectLst/>
              <a:latin typeface="Times New Roman" pitchFamily="18" charset="0"/>
            </a:endParaRPr>
          </a:p>
        </p:txBody>
      </p:sp>
      <p:sp>
        <p:nvSpPr>
          <p:cNvPr id="12" name="Овал 11">
            <a:extLst>
              <a:ext uri="{FF2B5EF4-FFF2-40B4-BE49-F238E27FC236}">
                <a16:creationId xmlns:a16="http://schemas.microsoft.com/office/drawing/2014/main" id="{13E1D196-686A-4944-AD9D-5C7E5F9E9274}"/>
              </a:ext>
            </a:extLst>
          </p:cNvPr>
          <p:cNvSpPr/>
          <p:nvPr/>
        </p:nvSpPr>
        <p:spPr bwMode="auto">
          <a:xfrm>
            <a:off x="4572000" y="3051243"/>
            <a:ext cx="2057400" cy="989806"/>
          </a:xfrm>
          <a:prstGeom prst="ellipse">
            <a:avLst/>
          </a:prstGeom>
          <a:solidFill>
            <a:srgbClr val="D6A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AP3</a:t>
            </a:r>
            <a:endParaRPr kumimoji="0" lang="ru-RU" sz="1600" b="0" i="0" u="none" strike="noStrike" cap="none" normalizeH="0" baseline="0" dirty="0">
              <a:ln>
                <a:noFill/>
              </a:ln>
              <a:solidFill>
                <a:schemeClr val="tx1"/>
              </a:solidFill>
              <a:effectLst/>
              <a:latin typeface="Times New Roman" pitchFamily="18" charset="0"/>
            </a:endParaRPr>
          </a:p>
        </p:txBody>
      </p:sp>
      <p:sp>
        <p:nvSpPr>
          <p:cNvPr id="7" name="Прямоугольник 6">
            <a:extLst>
              <a:ext uri="{FF2B5EF4-FFF2-40B4-BE49-F238E27FC236}">
                <a16:creationId xmlns:a16="http://schemas.microsoft.com/office/drawing/2014/main" id="{3333F559-5539-4766-BCA1-E8CEA1DEEAF3}"/>
              </a:ext>
            </a:extLst>
          </p:cNvPr>
          <p:cNvSpPr/>
          <p:nvPr/>
        </p:nvSpPr>
        <p:spPr>
          <a:xfrm>
            <a:off x="2058034" y="4044292"/>
            <a:ext cx="1848167" cy="276999"/>
          </a:xfrm>
          <a:prstGeom prst="rect">
            <a:avLst/>
          </a:prstGeom>
        </p:spPr>
        <p:txBody>
          <a:bodyPr wrap="square">
            <a:spAutoFit/>
          </a:bodyPr>
          <a:lstStyle/>
          <a:p>
            <a:pPr algn="ctr"/>
            <a:r>
              <a:rPr lang="en-US" dirty="0"/>
              <a:t>Requests AIFSN</a:t>
            </a:r>
            <a:r>
              <a:rPr lang="en-US" baseline="-25000" dirty="0"/>
              <a:t>non-RTA</a:t>
            </a:r>
            <a:r>
              <a:rPr lang="en-US" dirty="0"/>
              <a:t>=10</a:t>
            </a:r>
            <a:endParaRPr lang="ru-RU" dirty="0"/>
          </a:p>
        </p:txBody>
      </p:sp>
      <p:sp>
        <p:nvSpPr>
          <p:cNvPr id="13" name="Прямоугольник 12">
            <a:extLst>
              <a:ext uri="{FF2B5EF4-FFF2-40B4-BE49-F238E27FC236}">
                <a16:creationId xmlns:a16="http://schemas.microsoft.com/office/drawing/2014/main" id="{916F3990-6B65-49A2-B3A2-7CE2C0CB051F}"/>
              </a:ext>
            </a:extLst>
          </p:cNvPr>
          <p:cNvSpPr/>
          <p:nvPr/>
        </p:nvSpPr>
        <p:spPr>
          <a:xfrm>
            <a:off x="5115996" y="4091647"/>
            <a:ext cx="1848167" cy="276999"/>
          </a:xfrm>
          <a:prstGeom prst="rect">
            <a:avLst/>
          </a:prstGeom>
        </p:spPr>
        <p:txBody>
          <a:bodyPr wrap="square">
            <a:spAutoFit/>
          </a:bodyPr>
          <a:lstStyle/>
          <a:p>
            <a:pPr algn="ctr"/>
            <a:r>
              <a:rPr lang="en-US" dirty="0"/>
              <a:t>Requests </a:t>
            </a:r>
            <a:r>
              <a:rPr lang="en-US" dirty="0" err="1"/>
              <a:t>AIFSN</a:t>
            </a:r>
            <a:r>
              <a:rPr lang="en-US" baseline="-25000" dirty="0" err="1"/>
              <a:t>non</a:t>
            </a:r>
            <a:r>
              <a:rPr lang="en-US" baseline="-25000" dirty="0"/>
              <a:t>-RTA</a:t>
            </a:r>
            <a:r>
              <a:rPr lang="en-US" dirty="0"/>
              <a:t>=15</a:t>
            </a:r>
            <a:endParaRPr lang="ru-RU" dirty="0"/>
          </a:p>
        </p:txBody>
      </p:sp>
      <p:sp>
        <p:nvSpPr>
          <p:cNvPr id="30" name="Овал 29">
            <a:extLst>
              <a:ext uri="{FF2B5EF4-FFF2-40B4-BE49-F238E27FC236}">
                <a16:creationId xmlns:a16="http://schemas.microsoft.com/office/drawing/2014/main" id="{BD8D04A8-D724-42B4-9F5A-299627D0E4CE}"/>
              </a:ext>
            </a:extLst>
          </p:cNvPr>
          <p:cNvSpPr/>
          <p:nvPr/>
        </p:nvSpPr>
        <p:spPr bwMode="auto">
          <a:xfrm>
            <a:off x="2966031" y="3535645"/>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1" name="Овал 30">
            <a:extLst>
              <a:ext uri="{FF2B5EF4-FFF2-40B4-BE49-F238E27FC236}">
                <a16:creationId xmlns:a16="http://schemas.microsoft.com/office/drawing/2014/main" id="{172DC3B9-1C69-4D16-A9E0-696DAECCC219}"/>
              </a:ext>
            </a:extLst>
          </p:cNvPr>
          <p:cNvSpPr/>
          <p:nvPr/>
        </p:nvSpPr>
        <p:spPr bwMode="auto">
          <a:xfrm>
            <a:off x="4318898" y="3501350"/>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4" name="Овал 33">
            <a:extLst>
              <a:ext uri="{FF2B5EF4-FFF2-40B4-BE49-F238E27FC236}">
                <a16:creationId xmlns:a16="http://schemas.microsoft.com/office/drawing/2014/main" id="{F4BDE36D-D155-4D32-8863-998037D8A290}"/>
              </a:ext>
            </a:extLst>
          </p:cNvPr>
          <p:cNvSpPr/>
          <p:nvPr/>
        </p:nvSpPr>
        <p:spPr bwMode="auto">
          <a:xfrm>
            <a:off x="5543867" y="3501350"/>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9" name="Прямоугольник 8">
            <a:extLst>
              <a:ext uri="{FF2B5EF4-FFF2-40B4-BE49-F238E27FC236}">
                <a16:creationId xmlns:a16="http://schemas.microsoft.com/office/drawing/2014/main" id="{695F6854-E611-4037-94EC-9D3D2231C0DD}"/>
              </a:ext>
            </a:extLst>
          </p:cNvPr>
          <p:cNvSpPr/>
          <p:nvPr/>
        </p:nvSpPr>
        <p:spPr>
          <a:xfrm>
            <a:off x="3381216" y="4406458"/>
            <a:ext cx="1848167" cy="276999"/>
          </a:xfrm>
          <a:prstGeom prst="rect">
            <a:avLst/>
          </a:prstGeom>
        </p:spPr>
        <p:txBody>
          <a:bodyPr wrap="square">
            <a:spAutoFit/>
          </a:bodyPr>
          <a:lstStyle/>
          <a:p>
            <a:pPr algn="ctr"/>
            <a:r>
              <a:rPr lang="en-US" dirty="0"/>
              <a:t>Requests </a:t>
            </a:r>
            <a:r>
              <a:rPr lang="en-US" dirty="0" err="1"/>
              <a:t>AIFSN</a:t>
            </a:r>
            <a:r>
              <a:rPr lang="en-US" baseline="-25000" dirty="0" err="1"/>
              <a:t>non</a:t>
            </a:r>
            <a:r>
              <a:rPr lang="en-US" baseline="-25000" dirty="0"/>
              <a:t>-RTA</a:t>
            </a:r>
            <a:r>
              <a:rPr lang="en-US" dirty="0"/>
              <a:t>=5</a:t>
            </a:r>
            <a:endParaRPr lang="ru-RU" dirty="0"/>
          </a:p>
        </p:txBody>
      </p:sp>
    </p:spTree>
    <p:extLst>
      <p:ext uri="{BB962C8B-B14F-4D97-AF65-F5344CB8AC3E}">
        <p14:creationId xmlns:p14="http://schemas.microsoft.com/office/powerpoint/2010/main" val="212593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Container for the Requested Parameters. Option 1 (cont.)</a:t>
            </a:r>
            <a:endParaRPr lang="ru-RU" dirty="0"/>
          </a:p>
        </p:txBody>
      </p:sp>
      <p:sp>
        <p:nvSpPr>
          <p:cNvPr id="4" name="Номер слайда 3"/>
          <p:cNvSpPr>
            <a:spLocks noGrp="1"/>
          </p:cNvSpPr>
          <p:nvPr>
            <p:ph type="sldNum" sz="quarter" idx="11"/>
          </p:nvPr>
        </p:nvSpPr>
        <p:spPr/>
        <p:txBody>
          <a:bodyPr/>
          <a:lstStyle/>
          <a:p>
            <a:pPr>
              <a:defRPr/>
            </a:pPr>
            <a:r>
              <a:rPr lang="en-US"/>
              <a:t>Slide </a:t>
            </a:r>
            <a:fld id="{3099D1E7-2CFE-4362-BB72-AF97192842EA}" type="slidenum">
              <a:rPr lang="en-US" smtClean="0"/>
              <a:pPr>
                <a:defRPr/>
              </a:pPr>
              <a:t>17</a:t>
            </a:fld>
            <a:endParaRPr lang="en-US" dirty="0"/>
          </a:p>
        </p:txBody>
      </p:sp>
      <p:sp>
        <p:nvSpPr>
          <p:cNvPr id="5" name="Нижний колонтитул 4"/>
          <p:cNvSpPr>
            <a:spLocks noGrp="1"/>
          </p:cNvSpPr>
          <p:nvPr>
            <p:ph type="ftr" sz="quarter" idx="3"/>
          </p:nvPr>
        </p:nvSpPr>
        <p:spPr/>
        <p:txBody>
          <a:bodyPr/>
          <a:lstStyle/>
          <a:p>
            <a:pPr>
              <a:defRPr/>
            </a:pPr>
            <a:r>
              <a:rPr lang="en-US"/>
              <a:t>Evgeny Khorov (IITP RAS)</a:t>
            </a:r>
            <a:endParaRPr lang="en-US" dirty="0"/>
          </a:p>
        </p:txBody>
      </p:sp>
      <p:sp>
        <p:nvSpPr>
          <p:cNvPr id="6" name="Дата 5"/>
          <p:cNvSpPr>
            <a:spLocks noGrp="1"/>
          </p:cNvSpPr>
          <p:nvPr>
            <p:ph type="dt" sz="half" idx="2"/>
          </p:nvPr>
        </p:nvSpPr>
        <p:spPr/>
        <p:txBody>
          <a:bodyPr/>
          <a:lstStyle/>
          <a:p>
            <a:pPr>
              <a:defRPr/>
            </a:pPr>
            <a:r>
              <a:rPr lang="en-US" altLang="zh-CN" dirty="0"/>
              <a:t>November 2020</a:t>
            </a:r>
            <a:endParaRPr lang="en-US" dirty="0"/>
          </a:p>
        </p:txBody>
      </p:sp>
      <p:sp>
        <p:nvSpPr>
          <p:cNvPr id="8" name="Овал 7">
            <a:extLst>
              <a:ext uri="{FF2B5EF4-FFF2-40B4-BE49-F238E27FC236}">
                <a16:creationId xmlns:a16="http://schemas.microsoft.com/office/drawing/2014/main" id="{66650334-F545-45B6-BE79-2A0246847566}"/>
              </a:ext>
            </a:extLst>
          </p:cNvPr>
          <p:cNvSpPr/>
          <p:nvPr/>
        </p:nvSpPr>
        <p:spPr bwMode="auto">
          <a:xfrm>
            <a:off x="1965959" y="3082155"/>
            <a:ext cx="2057400" cy="989806"/>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AP1</a:t>
            </a:r>
          </a:p>
        </p:txBody>
      </p:sp>
      <p:sp>
        <p:nvSpPr>
          <p:cNvPr id="10" name="Овал 9">
            <a:extLst>
              <a:ext uri="{FF2B5EF4-FFF2-40B4-BE49-F238E27FC236}">
                <a16:creationId xmlns:a16="http://schemas.microsoft.com/office/drawing/2014/main" id="{CFCD3D7E-7F01-4EC3-AB16-DC6955FF1A04}"/>
              </a:ext>
            </a:extLst>
          </p:cNvPr>
          <p:cNvSpPr/>
          <p:nvPr/>
        </p:nvSpPr>
        <p:spPr bwMode="auto">
          <a:xfrm>
            <a:off x="3253739" y="3078912"/>
            <a:ext cx="2057400" cy="989806"/>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AP2</a:t>
            </a:r>
            <a:endParaRPr kumimoji="0" lang="ru-RU" sz="1600" b="0" i="0" u="none" strike="noStrike" cap="none" normalizeH="0" baseline="0" dirty="0">
              <a:ln>
                <a:noFill/>
              </a:ln>
              <a:solidFill>
                <a:schemeClr val="tx1"/>
              </a:solidFill>
              <a:effectLst/>
              <a:latin typeface="Times New Roman" pitchFamily="18" charset="0"/>
            </a:endParaRPr>
          </a:p>
        </p:txBody>
      </p:sp>
      <p:sp>
        <p:nvSpPr>
          <p:cNvPr id="12" name="Овал 11">
            <a:extLst>
              <a:ext uri="{FF2B5EF4-FFF2-40B4-BE49-F238E27FC236}">
                <a16:creationId xmlns:a16="http://schemas.microsoft.com/office/drawing/2014/main" id="{13E1D196-686A-4944-AD9D-5C7E5F9E9274}"/>
              </a:ext>
            </a:extLst>
          </p:cNvPr>
          <p:cNvSpPr/>
          <p:nvPr/>
        </p:nvSpPr>
        <p:spPr bwMode="auto">
          <a:xfrm>
            <a:off x="4549139" y="3082155"/>
            <a:ext cx="2057400" cy="989806"/>
          </a:xfrm>
          <a:prstGeom prst="ellipse">
            <a:avLst/>
          </a:prstGeom>
          <a:solidFill>
            <a:srgbClr val="D6A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AP3</a:t>
            </a:r>
            <a:endParaRPr kumimoji="0" lang="ru-RU" sz="1600" b="0" i="0" u="none" strike="noStrike" cap="none" normalizeH="0" baseline="0" dirty="0">
              <a:ln>
                <a:noFill/>
              </a:ln>
              <a:solidFill>
                <a:schemeClr val="tx1"/>
              </a:solidFill>
              <a:effectLst/>
              <a:latin typeface="Times New Roman" pitchFamily="18" charset="0"/>
            </a:endParaRPr>
          </a:p>
        </p:txBody>
      </p:sp>
      <p:sp>
        <p:nvSpPr>
          <p:cNvPr id="7" name="Прямоугольник 6">
            <a:extLst>
              <a:ext uri="{FF2B5EF4-FFF2-40B4-BE49-F238E27FC236}">
                <a16:creationId xmlns:a16="http://schemas.microsoft.com/office/drawing/2014/main" id="{3333F559-5539-4766-BCA1-E8CEA1DEEAF3}"/>
              </a:ext>
            </a:extLst>
          </p:cNvPr>
          <p:cNvSpPr/>
          <p:nvPr/>
        </p:nvSpPr>
        <p:spPr>
          <a:xfrm>
            <a:off x="2035173" y="4075204"/>
            <a:ext cx="1848167" cy="276999"/>
          </a:xfrm>
          <a:prstGeom prst="rect">
            <a:avLst/>
          </a:prstGeom>
        </p:spPr>
        <p:txBody>
          <a:bodyPr wrap="square">
            <a:spAutoFit/>
          </a:bodyPr>
          <a:lstStyle/>
          <a:p>
            <a:pPr algn="ctr"/>
            <a:r>
              <a:rPr lang="en-US" dirty="0"/>
              <a:t>Requests AIFSN</a:t>
            </a:r>
            <a:r>
              <a:rPr lang="en-US" baseline="-25000" dirty="0"/>
              <a:t>non-RTA</a:t>
            </a:r>
            <a:r>
              <a:rPr lang="en-US" dirty="0"/>
              <a:t>=10</a:t>
            </a:r>
            <a:endParaRPr lang="ru-RU" dirty="0"/>
          </a:p>
        </p:txBody>
      </p:sp>
      <p:sp>
        <p:nvSpPr>
          <p:cNvPr id="18" name="Прямоугольник 17">
            <a:extLst>
              <a:ext uri="{FF2B5EF4-FFF2-40B4-BE49-F238E27FC236}">
                <a16:creationId xmlns:a16="http://schemas.microsoft.com/office/drawing/2014/main" id="{6B3D7E30-3374-4960-8F0A-44A7A8CF2368}"/>
              </a:ext>
            </a:extLst>
          </p:cNvPr>
          <p:cNvSpPr/>
          <p:nvPr/>
        </p:nvSpPr>
        <p:spPr>
          <a:xfrm>
            <a:off x="4495800" y="4075204"/>
            <a:ext cx="2049146" cy="276999"/>
          </a:xfrm>
          <a:prstGeom prst="rect">
            <a:avLst/>
          </a:prstGeom>
        </p:spPr>
        <p:txBody>
          <a:bodyPr wrap="square">
            <a:spAutoFit/>
          </a:bodyPr>
          <a:lstStyle/>
          <a:p>
            <a:pPr algn="ctr"/>
            <a:r>
              <a:rPr lang="en-US" b="1" dirty="0"/>
              <a:t>Requests AIFSN</a:t>
            </a:r>
            <a:r>
              <a:rPr lang="en-US" b="1" baseline="-25000" dirty="0"/>
              <a:t>non-RTA</a:t>
            </a:r>
            <a:r>
              <a:rPr lang="en-US" b="1" dirty="0"/>
              <a:t>=15</a:t>
            </a:r>
            <a:endParaRPr lang="ru-RU" b="1" dirty="0"/>
          </a:p>
        </p:txBody>
      </p:sp>
      <p:cxnSp>
        <p:nvCxnSpPr>
          <p:cNvPr id="11" name="Прямая со стрелкой 10">
            <a:extLst>
              <a:ext uri="{FF2B5EF4-FFF2-40B4-BE49-F238E27FC236}">
                <a16:creationId xmlns:a16="http://schemas.microsoft.com/office/drawing/2014/main" id="{06F1E9F1-CB21-4475-878C-A6E613F8625C}"/>
              </a:ext>
            </a:extLst>
          </p:cNvPr>
          <p:cNvCxnSpPr/>
          <p:nvPr/>
        </p:nvCxnSpPr>
        <p:spPr bwMode="auto">
          <a:xfrm>
            <a:off x="781367" y="5029200"/>
            <a:ext cx="7676833"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Прямая со стрелкой 18">
            <a:extLst>
              <a:ext uri="{FF2B5EF4-FFF2-40B4-BE49-F238E27FC236}">
                <a16:creationId xmlns:a16="http://schemas.microsoft.com/office/drawing/2014/main" id="{C7535383-BE1C-4B18-B61A-D38720CA11D6}"/>
              </a:ext>
            </a:extLst>
          </p:cNvPr>
          <p:cNvCxnSpPr/>
          <p:nvPr/>
        </p:nvCxnSpPr>
        <p:spPr bwMode="auto">
          <a:xfrm>
            <a:off x="781367" y="5334000"/>
            <a:ext cx="7676833"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 name="Прямая со стрелкой 19">
            <a:extLst>
              <a:ext uri="{FF2B5EF4-FFF2-40B4-BE49-F238E27FC236}">
                <a16:creationId xmlns:a16="http://schemas.microsoft.com/office/drawing/2014/main" id="{BB4E7C26-05B9-4F93-9B19-9C7DB2F6AC24}"/>
              </a:ext>
            </a:extLst>
          </p:cNvPr>
          <p:cNvCxnSpPr/>
          <p:nvPr/>
        </p:nvCxnSpPr>
        <p:spPr bwMode="auto">
          <a:xfrm>
            <a:off x="781367" y="5638800"/>
            <a:ext cx="7676833"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Прямоугольник 22">
            <a:extLst>
              <a:ext uri="{FF2B5EF4-FFF2-40B4-BE49-F238E27FC236}">
                <a16:creationId xmlns:a16="http://schemas.microsoft.com/office/drawing/2014/main" id="{2256389B-E3EF-437A-ABD8-164814510DDE}"/>
              </a:ext>
            </a:extLst>
          </p:cNvPr>
          <p:cNvSpPr/>
          <p:nvPr/>
        </p:nvSpPr>
        <p:spPr>
          <a:xfrm>
            <a:off x="864553" y="4752201"/>
            <a:ext cx="457176" cy="276999"/>
          </a:xfrm>
          <a:prstGeom prst="rect">
            <a:avLst/>
          </a:prstGeom>
        </p:spPr>
        <p:txBody>
          <a:bodyPr wrap="none">
            <a:spAutoFit/>
          </a:bodyPr>
          <a:lstStyle/>
          <a:p>
            <a:pPr algn="ctr"/>
            <a:r>
              <a:rPr lang="en-US" dirty="0"/>
              <a:t>AP1</a:t>
            </a:r>
          </a:p>
        </p:txBody>
      </p:sp>
      <p:sp>
        <p:nvSpPr>
          <p:cNvPr id="24" name="Прямоугольник 23">
            <a:extLst>
              <a:ext uri="{FF2B5EF4-FFF2-40B4-BE49-F238E27FC236}">
                <a16:creationId xmlns:a16="http://schemas.microsoft.com/office/drawing/2014/main" id="{DB01A74D-9D01-40EA-82C0-1DFD80234781}"/>
              </a:ext>
            </a:extLst>
          </p:cNvPr>
          <p:cNvSpPr/>
          <p:nvPr/>
        </p:nvSpPr>
        <p:spPr>
          <a:xfrm>
            <a:off x="855650" y="5070901"/>
            <a:ext cx="457177" cy="276999"/>
          </a:xfrm>
          <a:prstGeom prst="rect">
            <a:avLst/>
          </a:prstGeom>
        </p:spPr>
        <p:txBody>
          <a:bodyPr wrap="none">
            <a:spAutoFit/>
          </a:bodyPr>
          <a:lstStyle/>
          <a:p>
            <a:pPr algn="ctr"/>
            <a:r>
              <a:rPr lang="en-US" dirty="0"/>
              <a:t>AP2</a:t>
            </a:r>
          </a:p>
        </p:txBody>
      </p:sp>
      <p:sp>
        <p:nvSpPr>
          <p:cNvPr id="25" name="Прямоугольник 24">
            <a:extLst>
              <a:ext uri="{FF2B5EF4-FFF2-40B4-BE49-F238E27FC236}">
                <a16:creationId xmlns:a16="http://schemas.microsoft.com/office/drawing/2014/main" id="{597A77D8-C24F-4CB7-9653-3EEEA8CB5A9A}"/>
              </a:ext>
            </a:extLst>
          </p:cNvPr>
          <p:cNvSpPr/>
          <p:nvPr/>
        </p:nvSpPr>
        <p:spPr>
          <a:xfrm>
            <a:off x="864553" y="5368750"/>
            <a:ext cx="457177" cy="276999"/>
          </a:xfrm>
          <a:prstGeom prst="rect">
            <a:avLst/>
          </a:prstGeom>
        </p:spPr>
        <p:txBody>
          <a:bodyPr wrap="none">
            <a:spAutoFit/>
          </a:bodyPr>
          <a:lstStyle/>
          <a:p>
            <a:pPr algn="ctr"/>
            <a:r>
              <a:rPr lang="en-US" dirty="0"/>
              <a:t>AP3</a:t>
            </a:r>
          </a:p>
        </p:txBody>
      </p:sp>
      <p:sp>
        <p:nvSpPr>
          <p:cNvPr id="33" name="Прямоугольник 32">
            <a:extLst>
              <a:ext uri="{FF2B5EF4-FFF2-40B4-BE49-F238E27FC236}">
                <a16:creationId xmlns:a16="http://schemas.microsoft.com/office/drawing/2014/main" id="{2A180A2F-C216-406B-B707-E882B3E25BA5}"/>
              </a:ext>
            </a:extLst>
          </p:cNvPr>
          <p:cNvSpPr/>
          <p:nvPr/>
        </p:nvSpPr>
        <p:spPr>
          <a:xfrm>
            <a:off x="1364988" y="5069130"/>
            <a:ext cx="867545" cy="276999"/>
          </a:xfrm>
          <a:prstGeom prst="rect">
            <a:avLst/>
          </a:prstGeom>
        </p:spPr>
        <p:txBody>
          <a:bodyPr wrap="none">
            <a:spAutoFit/>
          </a:bodyPr>
          <a:lstStyle/>
          <a:p>
            <a:r>
              <a:rPr lang="en-US" dirty="0"/>
              <a:t>AIFSN=10</a:t>
            </a:r>
            <a:endParaRPr lang="ru-RU" dirty="0"/>
          </a:p>
        </p:txBody>
      </p:sp>
      <p:sp>
        <p:nvSpPr>
          <p:cNvPr id="43" name="Прямоугольник 42">
            <a:extLst>
              <a:ext uri="{FF2B5EF4-FFF2-40B4-BE49-F238E27FC236}">
                <a16:creationId xmlns:a16="http://schemas.microsoft.com/office/drawing/2014/main" id="{4610C41E-9F10-45A3-BE0C-147D62EA4905}"/>
              </a:ext>
            </a:extLst>
          </p:cNvPr>
          <p:cNvSpPr/>
          <p:nvPr/>
        </p:nvSpPr>
        <p:spPr>
          <a:xfrm>
            <a:off x="1364988" y="4758734"/>
            <a:ext cx="867545" cy="276999"/>
          </a:xfrm>
          <a:prstGeom prst="rect">
            <a:avLst/>
          </a:prstGeom>
        </p:spPr>
        <p:txBody>
          <a:bodyPr wrap="none">
            <a:spAutoFit/>
          </a:bodyPr>
          <a:lstStyle/>
          <a:p>
            <a:r>
              <a:rPr lang="en-US" dirty="0"/>
              <a:t>AIFSN=10</a:t>
            </a:r>
            <a:endParaRPr lang="ru-RU" dirty="0"/>
          </a:p>
        </p:txBody>
      </p:sp>
      <p:sp>
        <p:nvSpPr>
          <p:cNvPr id="46" name="Прямоугольник 45">
            <a:extLst>
              <a:ext uri="{FF2B5EF4-FFF2-40B4-BE49-F238E27FC236}">
                <a16:creationId xmlns:a16="http://schemas.microsoft.com/office/drawing/2014/main" id="{197FED3F-D747-4462-AE5B-90A649EFCF9A}"/>
              </a:ext>
            </a:extLst>
          </p:cNvPr>
          <p:cNvSpPr/>
          <p:nvPr/>
        </p:nvSpPr>
        <p:spPr>
          <a:xfrm>
            <a:off x="1364988" y="5383433"/>
            <a:ext cx="886781" cy="276999"/>
          </a:xfrm>
          <a:prstGeom prst="rect">
            <a:avLst/>
          </a:prstGeom>
        </p:spPr>
        <p:txBody>
          <a:bodyPr wrap="none">
            <a:spAutoFit/>
          </a:bodyPr>
          <a:lstStyle/>
          <a:p>
            <a:r>
              <a:rPr lang="en-US" b="1" dirty="0"/>
              <a:t>AIFSN=</a:t>
            </a:r>
            <a:r>
              <a:rPr lang="ru-RU" b="1" dirty="0"/>
              <a:t>15</a:t>
            </a:r>
          </a:p>
        </p:txBody>
      </p:sp>
      <p:grpSp>
        <p:nvGrpSpPr>
          <p:cNvPr id="52" name="Группа 51">
            <a:extLst>
              <a:ext uri="{FF2B5EF4-FFF2-40B4-BE49-F238E27FC236}">
                <a16:creationId xmlns:a16="http://schemas.microsoft.com/office/drawing/2014/main" id="{BDC31B56-4065-4918-9288-E48745C6DF5C}"/>
              </a:ext>
            </a:extLst>
          </p:cNvPr>
          <p:cNvGrpSpPr/>
          <p:nvPr/>
        </p:nvGrpSpPr>
        <p:grpSpPr>
          <a:xfrm>
            <a:off x="1450316" y="4521837"/>
            <a:ext cx="6742772" cy="1661994"/>
            <a:chOff x="1450317" y="4521837"/>
            <a:chExt cx="4488194" cy="1661994"/>
          </a:xfrm>
        </p:grpSpPr>
        <p:sp>
          <p:nvSpPr>
            <p:cNvPr id="28" name="Прямоугольник 27">
              <a:extLst>
                <a:ext uri="{FF2B5EF4-FFF2-40B4-BE49-F238E27FC236}">
                  <a16:creationId xmlns:a16="http://schemas.microsoft.com/office/drawing/2014/main" id="{6B2D08B0-A18D-4483-9DC8-EA064670EACF}"/>
                </a:ext>
              </a:extLst>
            </p:cNvPr>
            <p:cNvSpPr/>
            <p:nvPr/>
          </p:nvSpPr>
          <p:spPr bwMode="auto">
            <a:xfrm>
              <a:off x="2293597" y="4758881"/>
              <a:ext cx="152400" cy="263371"/>
            </a:xfrm>
            <a:prstGeom prst="rect">
              <a:avLst/>
            </a:prstGeom>
            <a:solidFill>
              <a:srgbClr val="D6D6F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endParaRPr>
            </a:p>
          </p:txBody>
        </p:sp>
        <p:sp>
          <p:nvSpPr>
            <p:cNvPr id="32" name="Прямоугольник 31">
              <a:extLst>
                <a:ext uri="{FF2B5EF4-FFF2-40B4-BE49-F238E27FC236}">
                  <a16:creationId xmlns:a16="http://schemas.microsoft.com/office/drawing/2014/main" id="{9DDC5C03-2808-4753-A84F-DFE4B650E2FB}"/>
                </a:ext>
              </a:extLst>
            </p:cNvPr>
            <p:cNvSpPr/>
            <p:nvPr/>
          </p:nvSpPr>
          <p:spPr>
            <a:xfrm>
              <a:off x="1450317" y="4521837"/>
              <a:ext cx="1848167" cy="276999"/>
            </a:xfrm>
            <a:prstGeom prst="rect">
              <a:avLst/>
            </a:prstGeom>
          </p:spPr>
          <p:txBody>
            <a:bodyPr wrap="square">
              <a:spAutoFit/>
            </a:bodyPr>
            <a:lstStyle/>
            <a:p>
              <a:pPr algn="ctr"/>
              <a:r>
                <a:rPr lang="en-US" dirty="0"/>
                <a:t>Beacon</a:t>
              </a:r>
              <a:endParaRPr lang="ru-RU" dirty="0"/>
            </a:p>
          </p:txBody>
        </p:sp>
        <p:sp>
          <p:nvSpPr>
            <p:cNvPr id="35" name="Прямоугольник 34">
              <a:extLst>
                <a:ext uri="{FF2B5EF4-FFF2-40B4-BE49-F238E27FC236}">
                  <a16:creationId xmlns:a16="http://schemas.microsoft.com/office/drawing/2014/main" id="{7D69E559-3A2A-419A-8AA8-29285963725E}"/>
                </a:ext>
              </a:extLst>
            </p:cNvPr>
            <p:cNvSpPr/>
            <p:nvPr/>
          </p:nvSpPr>
          <p:spPr bwMode="auto">
            <a:xfrm>
              <a:off x="3074330" y="5375429"/>
              <a:ext cx="152400" cy="263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endParaRPr>
            </a:p>
          </p:txBody>
        </p:sp>
        <p:sp>
          <p:nvSpPr>
            <p:cNvPr id="41" name="Прямоугольник 40">
              <a:extLst>
                <a:ext uri="{FF2B5EF4-FFF2-40B4-BE49-F238E27FC236}">
                  <a16:creationId xmlns:a16="http://schemas.microsoft.com/office/drawing/2014/main" id="{4924F65B-CAA4-4FF7-B142-FC2F4BFB199E}"/>
                </a:ext>
              </a:extLst>
            </p:cNvPr>
            <p:cNvSpPr/>
            <p:nvPr/>
          </p:nvSpPr>
          <p:spPr bwMode="auto">
            <a:xfrm>
              <a:off x="4217330" y="5066613"/>
              <a:ext cx="152400" cy="263371"/>
            </a:xfrm>
            <a:prstGeom prst="rect">
              <a:avLst/>
            </a:prstGeom>
            <a:solidFill>
              <a:srgbClr val="C2FF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endParaRPr>
            </a:p>
          </p:txBody>
        </p:sp>
        <p:sp>
          <p:nvSpPr>
            <p:cNvPr id="48" name="Прямоугольник 47">
              <a:extLst>
                <a:ext uri="{FF2B5EF4-FFF2-40B4-BE49-F238E27FC236}">
                  <a16:creationId xmlns:a16="http://schemas.microsoft.com/office/drawing/2014/main" id="{D0AC2225-719C-405C-AED6-F463315ECA8A}"/>
                </a:ext>
              </a:extLst>
            </p:cNvPr>
            <p:cNvSpPr/>
            <p:nvPr/>
          </p:nvSpPr>
          <p:spPr>
            <a:xfrm>
              <a:off x="3334360" y="5052115"/>
              <a:ext cx="621370" cy="276999"/>
            </a:xfrm>
            <a:prstGeom prst="rect">
              <a:avLst/>
            </a:prstGeom>
          </p:spPr>
          <p:txBody>
            <a:bodyPr wrap="square">
              <a:spAutoFit/>
            </a:bodyPr>
            <a:lstStyle/>
            <a:p>
              <a:r>
                <a:rPr lang="en-US" b="1" dirty="0"/>
                <a:t>AIFSN=</a:t>
              </a:r>
              <a:r>
                <a:rPr lang="ru-RU" b="1" dirty="0"/>
                <a:t>15</a:t>
              </a:r>
            </a:p>
          </p:txBody>
        </p:sp>
        <p:sp>
          <p:nvSpPr>
            <p:cNvPr id="50" name="Прямоугольник 49">
              <a:extLst>
                <a:ext uri="{FF2B5EF4-FFF2-40B4-BE49-F238E27FC236}">
                  <a16:creationId xmlns:a16="http://schemas.microsoft.com/office/drawing/2014/main" id="{8ACB1727-A32F-413E-9290-EAF4E6C55F9A}"/>
                </a:ext>
              </a:extLst>
            </p:cNvPr>
            <p:cNvSpPr/>
            <p:nvPr/>
          </p:nvSpPr>
          <p:spPr>
            <a:xfrm>
              <a:off x="4386385" y="4686294"/>
              <a:ext cx="621370" cy="276999"/>
            </a:xfrm>
            <a:prstGeom prst="rect">
              <a:avLst/>
            </a:prstGeom>
          </p:spPr>
          <p:txBody>
            <a:bodyPr wrap="square">
              <a:spAutoFit/>
            </a:bodyPr>
            <a:lstStyle/>
            <a:p>
              <a:r>
                <a:rPr lang="en-US" b="1" dirty="0"/>
                <a:t>AIFSN=</a:t>
              </a:r>
              <a:r>
                <a:rPr lang="ru-RU" b="1" dirty="0"/>
                <a:t>15</a:t>
              </a:r>
            </a:p>
          </p:txBody>
        </p:sp>
        <p:sp>
          <p:nvSpPr>
            <p:cNvPr id="74" name="Прямоугольник 73">
              <a:extLst>
                <a:ext uri="{FF2B5EF4-FFF2-40B4-BE49-F238E27FC236}">
                  <a16:creationId xmlns:a16="http://schemas.microsoft.com/office/drawing/2014/main" id="{79FAF060-EBEE-4576-8B8D-C4ED2184537A}"/>
                </a:ext>
              </a:extLst>
            </p:cNvPr>
            <p:cNvSpPr/>
            <p:nvPr/>
          </p:nvSpPr>
          <p:spPr>
            <a:xfrm>
              <a:off x="5297275" y="4798836"/>
              <a:ext cx="641236" cy="1384995"/>
            </a:xfrm>
            <a:prstGeom prst="rect">
              <a:avLst/>
            </a:prstGeom>
            <a:solidFill>
              <a:srgbClr val="FFC000"/>
            </a:solidFill>
          </p:spPr>
          <p:txBody>
            <a:bodyPr wrap="square">
              <a:spAutoFit/>
            </a:bodyPr>
            <a:lstStyle/>
            <a:p>
              <a:pPr algn="ctr"/>
              <a:endParaRPr lang="en-US" b="1" dirty="0">
                <a:solidFill>
                  <a:srgbClr val="FF0000"/>
                </a:solidFill>
              </a:endParaRPr>
            </a:p>
            <a:p>
              <a:pPr algn="ctr"/>
              <a:endParaRPr lang="en-US" b="1" dirty="0">
                <a:solidFill>
                  <a:srgbClr val="FF0000"/>
                </a:solidFill>
              </a:endParaRPr>
            </a:p>
            <a:p>
              <a:pPr algn="ctr"/>
              <a:r>
                <a:rPr lang="en-US" b="1" dirty="0">
                  <a:solidFill>
                    <a:srgbClr val="FF0000"/>
                  </a:solidFill>
                </a:rPr>
                <a:t>All use AIFSN=</a:t>
              </a:r>
              <a:r>
                <a:rPr lang="ru-RU" b="1" dirty="0">
                  <a:solidFill>
                    <a:srgbClr val="FF0000"/>
                  </a:solidFill>
                </a:rPr>
                <a:t>15</a:t>
              </a: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ru-RU" b="1" dirty="0">
                <a:solidFill>
                  <a:srgbClr val="FF0000"/>
                </a:solidFill>
              </a:endParaRPr>
            </a:p>
          </p:txBody>
        </p:sp>
      </p:grpSp>
      <p:cxnSp>
        <p:nvCxnSpPr>
          <p:cNvPr id="54" name="Прямая со стрелкой 53">
            <a:extLst>
              <a:ext uri="{FF2B5EF4-FFF2-40B4-BE49-F238E27FC236}">
                <a16:creationId xmlns:a16="http://schemas.microsoft.com/office/drawing/2014/main" id="{BDD6BB03-ABFE-4C37-B615-C43085AE875F}"/>
              </a:ext>
            </a:extLst>
          </p:cNvPr>
          <p:cNvCxnSpPr>
            <a:stCxn id="46" idx="3"/>
          </p:cNvCxnSpPr>
          <p:nvPr/>
        </p:nvCxnSpPr>
        <p:spPr bwMode="auto">
          <a:xfrm flipV="1">
            <a:off x="2251769" y="5517473"/>
            <a:ext cx="1596331" cy="446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55" name="Прямая со стрелкой 54">
            <a:extLst>
              <a:ext uri="{FF2B5EF4-FFF2-40B4-BE49-F238E27FC236}">
                <a16:creationId xmlns:a16="http://schemas.microsoft.com/office/drawing/2014/main" id="{6FC0C9F3-3A86-4632-B53B-A07B11537D2E}"/>
              </a:ext>
            </a:extLst>
          </p:cNvPr>
          <p:cNvCxnSpPr>
            <a:cxnSpLocks/>
            <a:endCxn id="41" idx="1"/>
          </p:cNvCxnSpPr>
          <p:nvPr/>
        </p:nvCxnSpPr>
        <p:spPr bwMode="auto">
          <a:xfrm>
            <a:off x="5160833" y="5189203"/>
            <a:ext cx="446464" cy="9096"/>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66" name="Прямая со стрелкой 65">
            <a:extLst>
              <a:ext uri="{FF2B5EF4-FFF2-40B4-BE49-F238E27FC236}">
                <a16:creationId xmlns:a16="http://schemas.microsoft.com/office/drawing/2014/main" id="{F4E9B1BE-CBAE-4312-9B59-8667F3297F6A}"/>
              </a:ext>
            </a:extLst>
          </p:cNvPr>
          <p:cNvCxnSpPr>
            <a:cxnSpLocks/>
            <a:stCxn id="35" idx="3"/>
          </p:cNvCxnSpPr>
          <p:nvPr/>
        </p:nvCxnSpPr>
        <p:spPr bwMode="auto">
          <a:xfrm flipV="1">
            <a:off x="4119084" y="5215817"/>
            <a:ext cx="147483" cy="291298"/>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72" name="Прямая со стрелкой 71">
            <a:extLst>
              <a:ext uri="{FF2B5EF4-FFF2-40B4-BE49-F238E27FC236}">
                <a16:creationId xmlns:a16="http://schemas.microsoft.com/office/drawing/2014/main" id="{6D00852B-08DB-4859-9189-1D849B590BDF}"/>
              </a:ext>
            </a:extLst>
          </p:cNvPr>
          <p:cNvCxnSpPr>
            <a:cxnSpLocks/>
          </p:cNvCxnSpPr>
          <p:nvPr/>
        </p:nvCxnSpPr>
        <p:spPr bwMode="auto">
          <a:xfrm flipV="1">
            <a:off x="5836253" y="4888667"/>
            <a:ext cx="147483" cy="291298"/>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sp>
        <p:nvSpPr>
          <p:cNvPr id="9" name="Прямоугольник 8">
            <a:extLst>
              <a:ext uri="{FF2B5EF4-FFF2-40B4-BE49-F238E27FC236}">
                <a16:creationId xmlns:a16="http://schemas.microsoft.com/office/drawing/2014/main" id="{E17CEAD8-3068-46E9-82CE-B788AE51FFD0}"/>
              </a:ext>
            </a:extLst>
          </p:cNvPr>
          <p:cNvSpPr/>
          <p:nvPr/>
        </p:nvSpPr>
        <p:spPr bwMode="auto">
          <a:xfrm>
            <a:off x="6764613" y="4752065"/>
            <a:ext cx="228956" cy="263371"/>
          </a:xfrm>
          <a:prstGeom prst="rect">
            <a:avLst/>
          </a:prstGeom>
          <a:solidFill>
            <a:srgbClr val="D6D6F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endParaRPr>
          </a:p>
        </p:txBody>
      </p:sp>
      <p:sp>
        <p:nvSpPr>
          <p:cNvPr id="30" name="Овал 29">
            <a:extLst>
              <a:ext uri="{FF2B5EF4-FFF2-40B4-BE49-F238E27FC236}">
                <a16:creationId xmlns:a16="http://schemas.microsoft.com/office/drawing/2014/main" id="{BD8D04A8-D724-42B4-9F5A-299627D0E4CE}"/>
              </a:ext>
            </a:extLst>
          </p:cNvPr>
          <p:cNvSpPr/>
          <p:nvPr/>
        </p:nvSpPr>
        <p:spPr bwMode="auto">
          <a:xfrm>
            <a:off x="2943170" y="3566557"/>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1" name="Овал 30">
            <a:extLst>
              <a:ext uri="{FF2B5EF4-FFF2-40B4-BE49-F238E27FC236}">
                <a16:creationId xmlns:a16="http://schemas.microsoft.com/office/drawing/2014/main" id="{172DC3B9-1C69-4D16-A9E0-696DAECCC219}"/>
              </a:ext>
            </a:extLst>
          </p:cNvPr>
          <p:cNvSpPr/>
          <p:nvPr/>
        </p:nvSpPr>
        <p:spPr bwMode="auto">
          <a:xfrm>
            <a:off x="4296037" y="3532262"/>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34" name="Овал 33">
            <a:extLst>
              <a:ext uri="{FF2B5EF4-FFF2-40B4-BE49-F238E27FC236}">
                <a16:creationId xmlns:a16="http://schemas.microsoft.com/office/drawing/2014/main" id="{F4BDE36D-D155-4D32-8863-998037D8A290}"/>
              </a:ext>
            </a:extLst>
          </p:cNvPr>
          <p:cNvSpPr/>
          <p:nvPr/>
        </p:nvSpPr>
        <p:spPr bwMode="auto">
          <a:xfrm>
            <a:off x="5521006" y="3532262"/>
            <a:ext cx="81969" cy="8158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endParaRPr>
          </a:p>
        </p:txBody>
      </p:sp>
      <p:sp>
        <p:nvSpPr>
          <p:cNvPr id="59" name="Объект 2">
            <a:extLst>
              <a:ext uri="{FF2B5EF4-FFF2-40B4-BE49-F238E27FC236}">
                <a16:creationId xmlns:a16="http://schemas.microsoft.com/office/drawing/2014/main" id="{D7F85CC7-DE88-4973-B10E-A6BBEE5513CF}"/>
              </a:ext>
            </a:extLst>
          </p:cNvPr>
          <p:cNvSpPr>
            <a:spLocks noGrp="1"/>
          </p:cNvSpPr>
          <p:nvPr>
            <p:ph idx="1"/>
          </p:nvPr>
        </p:nvSpPr>
        <p:spPr>
          <a:xfrm>
            <a:off x="304800" y="1770390"/>
            <a:ext cx="8534400" cy="912808"/>
          </a:xfrm>
        </p:spPr>
        <p:txBody>
          <a:bodyPr/>
          <a:lstStyle/>
          <a:p>
            <a:pPr marL="0" indent="0">
              <a:buNone/>
            </a:pPr>
            <a:r>
              <a:rPr lang="en-US" sz="1600" b="0" dirty="0"/>
              <a:t>In case of multiple OBSS with RTA traffic, all APs are tuned according to the most strong limitations</a:t>
            </a:r>
          </a:p>
          <a:p>
            <a:pPr marL="0" indent="0">
              <a:buNone/>
            </a:pPr>
            <a:r>
              <a:rPr lang="en-US" sz="1600" b="0" dirty="0"/>
              <a:t>Consider multiple BSSs of RTA-friendly APs as shown below. All APs sense beacons of the neighboring APs. </a:t>
            </a:r>
          </a:p>
          <a:p>
            <a:pPr marL="0" indent="0">
              <a:buNone/>
            </a:pPr>
            <a:r>
              <a:rPr lang="en-US" sz="1600" b="0" dirty="0"/>
              <a:t>AP1, AP2 and AP3 have RTA traffic and set up the </a:t>
            </a:r>
            <a:r>
              <a:rPr lang="en-US" sz="1600" dirty="0"/>
              <a:t>RTA EDCA Parameters Request </a:t>
            </a:r>
            <a:r>
              <a:rPr lang="en-US" sz="1600" b="0" dirty="0"/>
              <a:t>bit</a:t>
            </a:r>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sz="1600" b="0" dirty="0"/>
          </a:p>
        </p:txBody>
      </p:sp>
    </p:spTree>
    <p:extLst>
      <p:ext uri="{BB962C8B-B14F-4D97-AF65-F5344CB8AC3E}">
        <p14:creationId xmlns:p14="http://schemas.microsoft.com/office/powerpoint/2010/main" val="84489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Container for the Requested Parameters. Option 2</a:t>
            </a:r>
            <a:endParaRPr lang="ru-RU" dirty="0"/>
          </a:p>
        </p:txBody>
      </p:sp>
      <p:sp>
        <p:nvSpPr>
          <p:cNvPr id="3" name="Объект 2"/>
          <p:cNvSpPr>
            <a:spLocks noGrp="1"/>
          </p:cNvSpPr>
          <p:nvPr>
            <p:ph idx="1"/>
          </p:nvPr>
        </p:nvSpPr>
        <p:spPr/>
        <p:txBody>
          <a:bodyPr/>
          <a:lstStyle/>
          <a:p>
            <a:pPr marL="0" indent="0">
              <a:lnSpc>
                <a:spcPct val="120000"/>
              </a:lnSpc>
              <a:buNone/>
            </a:pPr>
            <a:r>
              <a:rPr lang="en-US" sz="2000" b="0" dirty="0"/>
              <a:t>A candidate container is a an RTA EDCA Information Element with the fields</a:t>
            </a:r>
          </a:p>
          <a:p>
            <a:pPr>
              <a:lnSpc>
                <a:spcPct val="120000"/>
              </a:lnSpc>
            </a:pPr>
            <a:r>
              <a:rPr lang="en-US" sz="2000" b="0" dirty="0"/>
              <a:t>Requested TXOP Limit ( 2 octets)</a:t>
            </a:r>
          </a:p>
          <a:p>
            <a:pPr>
              <a:lnSpc>
                <a:spcPct val="120000"/>
              </a:lnSpc>
            </a:pPr>
            <a:r>
              <a:rPr lang="en-US" sz="2000" b="0" dirty="0"/>
              <a:t>Minimal AIFSN (1 octet)</a:t>
            </a:r>
          </a:p>
          <a:p>
            <a:pPr>
              <a:lnSpc>
                <a:spcPct val="120000"/>
              </a:lnSpc>
            </a:pPr>
            <a:r>
              <a:rPr lang="en-US" sz="2000" b="0" dirty="0"/>
              <a:t>Validity (1 octet) – measured in beacon intervals</a:t>
            </a:r>
          </a:p>
          <a:p>
            <a:pPr>
              <a:lnSpc>
                <a:spcPct val="120000"/>
              </a:lnSpc>
            </a:pPr>
            <a:r>
              <a:rPr lang="en-US" sz="2000" b="0" dirty="0"/>
              <a:t>Other fields – TBD</a:t>
            </a:r>
          </a:p>
          <a:p>
            <a:pPr>
              <a:lnSpc>
                <a:spcPct val="120000"/>
              </a:lnSpc>
            </a:pPr>
            <a:endParaRPr lang="en-US" sz="2000" b="0" dirty="0"/>
          </a:p>
          <a:p>
            <a:pPr marL="0" indent="0">
              <a:lnSpc>
                <a:spcPct val="120000"/>
              </a:lnSpc>
              <a:buNone/>
            </a:pPr>
            <a:r>
              <a:rPr lang="en-US" sz="2000" b="0" dirty="0"/>
              <a:t>Pros: Better flexibility, explicit notification fixes the problem from previous slide  </a:t>
            </a:r>
          </a:p>
          <a:p>
            <a:pPr marL="0" indent="0">
              <a:lnSpc>
                <a:spcPct val="120000"/>
              </a:lnSpc>
              <a:buNone/>
            </a:pPr>
            <a:r>
              <a:rPr lang="en-US" sz="2000" b="0" dirty="0"/>
              <a:t>Cons: Need to design an additional element</a:t>
            </a:r>
            <a:endParaRPr lang="ru-RU" sz="2000" b="0" dirty="0"/>
          </a:p>
        </p:txBody>
      </p:sp>
      <p:sp>
        <p:nvSpPr>
          <p:cNvPr id="4" name="Номер слайда 3"/>
          <p:cNvSpPr>
            <a:spLocks noGrp="1"/>
          </p:cNvSpPr>
          <p:nvPr>
            <p:ph type="sldNum" sz="quarter" idx="11"/>
          </p:nvPr>
        </p:nvSpPr>
        <p:spPr/>
        <p:txBody>
          <a:bodyPr/>
          <a:lstStyle/>
          <a:p>
            <a:pPr>
              <a:defRPr/>
            </a:pPr>
            <a:r>
              <a:rPr lang="en-US"/>
              <a:t>Slide </a:t>
            </a:r>
            <a:fld id="{3099D1E7-2CFE-4362-BB72-AF97192842EA}" type="slidenum">
              <a:rPr lang="en-US" smtClean="0"/>
              <a:pPr>
                <a:defRPr/>
              </a:pPr>
              <a:t>18</a:t>
            </a:fld>
            <a:endParaRPr lang="en-US" dirty="0"/>
          </a:p>
        </p:txBody>
      </p:sp>
      <p:sp>
        <p:nvSpPr>
          <p:cNvPr id="5" name="Нижний колонтитул 4"/>
          <p:cNvSpPr>
            <a:spLocks noGrp="1"/>
          </p:cNvSpPr>
          <p:nvPr>
            <p:ph type="ftr" sz="quarter" idx="3"/>
          </p:nvPr>
        </p:nvSpPr>
        <p:spPr/>
        <p:txBody>
          <a:bodyPr/>
          <a:lstStyle/>
          <a:p>
            <a:pPr>
              <a:defRPr/>
            </a:pPr>
            <a:r>
              <a:rPr lang="en-US"/>
              <a:t>Evgeny Khorov (IITP RAS)</a:t>
            </a:r>
            <a:endParaRPr lang="en-US" dirty="0"/>
          </a:p>
        </p:txBody>
      </p:sp>
      <p:sp>
        <p:nvSpPr>
          <p:cNvPr id="6" name="Дата 5"/>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89848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153B2-2620-4875-938F-87D032D2FBE5}"/>
              </a:ext>
            </a:extLst>
          </p:cNvPr>
          <p:cNvSpPr>
            <a:spLocks noGrp="1"/>
          </p:cNvSpPr>
          <p:nvPr>
            <p:ph type="title"/>
          </p:nvPr>
        </p:nvSpPr>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464E55A7-F1A0-4E7B-B8E5-FEA8DDFEE41B}"/>
              </a:ext>
            </a:extLst>
          </p:cNvPr>
          <p:cNvSpPr>
            <a:spLocks noGrp="1"/>
          </p:cNvSpPr>
          <p:nvPr>
            <p:ph idx="1"/>
          </p:nvPr>
        </p:nvSpPr>
        <p:spPr/>
        <p:txBody>
          <a:bodyPr/>
          <a:lstStyle/>
          <a:p>
            <a:pPr marL="0" indent="0">
              <a:buNone/>
            </a:pPr>
            <a:r>
              <a:rPr lang="en-US" b="0" dirty="0"/>
              <a:t>Configuration of TXOP limit and AIFSN for RTA and non-RTA transmissions can provide delay less than 10 </a:t>
            </a:r>
            <a:r>
              <a:rPr lang="en-US" b="0" dirty="0" err="1"/>
              <a:t>ms</a:t>
            </a:r>
            <a:r>
              <a:rPr lang="en-US" b="0" dirty="0"/>
              <a:t> with reliability higher than 99.999%</a:t>
            </a:r>
          </a:p>
          <a:p>
            <a:pPr marL="0" indent="0">
              <a:buNone/>
            </a:pPr>
            <a:r>
              <a:rPr lang="en-US" b="0" dirty="0"/>
              <a:t>In OBSS scenarios, we need to sync EDCA Parameters at neighboring APs.</a:t>
            </a:r>
          </a:p>
          <a:p>
            <a:pPr marL="0" indent="0">
              <a:buNone/>
            </a:pPr>
            <a:r>
              <a:rPr lang="en-US" b="0" dirty="0"/>
              <a:t>A method to sync EDCA Parameters is proposed and evaluated.</a:t>
            </a:r>
          </a:p>
        </p:txBody>
      </p:sp>
      <p:sp>
        <p:nvSpPr>
          <p:cNvPr id="6" name="Номер слайда 5">
            <a:extLst>
              <a:ext uri="{FF2B5EF4-FFF2-40B4-BE49-F238E27FC236}">
                <a16:creationId xmlns:a16="http://schemas.microsoft.com/office/drawing/2014/main" id="{862F6A69-0535-4967-9DE0-6E7C97BFABC2}"/>
              </a:ext>
            </a:extLst>
          </p:cNvPr>
          <p:cNvSpPr>
            <a:spLocks noGrp="1"/>
          </p:cNvSpPr>
          <p:nvPr>
            <p:ph type="sldNum" sz="quarter" idx="11"/>
          </p:nvPr>
        </p:nvSpPr>
        <p:spPr/>
        <p:txBody>
          <a:bodyPr/>
          <a:lstStyle/>
          <a:p>
            <a:fld id="{398AB76D-DDF4-4BE2-B40C-455F3C68374A}" type="slidenum">
              <a:rPr lang="ru-RU" smtClean="0"/>
              <a:t>19</a:t>
            </a:fld>
            <a:endParaRPr lang="ru-RU"/>
          </a:p>
        </p:txBody>
      </p:sp>
      <p:sp>
        <p:nvSpPr>
          <p:cNvPr id="5" name="Нижний колонтитул 4">
            <a:extLst>
              <a:ext uri="{FF2B5EF4-FFF2-40B4-BE49-F238E27FC236}">
                <a16:creationId xmlns:a16="http://schemas.microsoft.com/office/drawing/2014/main" id="{5C876530-2581-4295-B86C-2FE600460DE8}"/>
              </a:ext>
            </a:extLst>
          </p:cNvPr>
          <p:cNvSpPr>
            <a:spLocks noGrp="1"/>
          </p:cNvSpPr>
          <p:nvPr>
            <p:ph type="ftr" sz="quarter" idx="3"/>
          </p:nvPr>
        </p:nvSpPr>
        <p:spPr/>
        <p:txBody>
          <a:bodyPr/>
          <a:lstStyle/>
          <a:p>
            <a:r>
              <a:rPr lang="en-US"/>
              <a:t>Evgeny Khorov (IITP RAS)</a:t>
            </a:r>
            <a:endParaRPr lang="ru-RU"/>
          </a:p>
        </p:txBody>
      </p:sp>
      <p:sp>
        <p:nvSpPr>
          <p:cNvPr id="4" name="Дата 3">
            <a:extLst>
              <a:ext uri="{FF2B5EF4-FFF2-40B4-BE49-F238E27FC236}">
                <a16:creationId xmlns:a16="http://schemas.microsoft.com/office/drawing/2014/main" id="{486AD16A-0958-4EA5-9042-565E79ACBB19}"/>
              </a:ext>
            </a:extLst>
          </p:cNvPr>
          <p:cNvSpPr>
            <a:spLocks noGrp="1"/>
          </p:cNvSpPr>
          <p:nvPr>
            <p:ph type="dt" sz="half" idx="2"/>
          </p:nvPr>
        </p:nvSpPr>
        <p:spPr/>
        <p:txBody>
          <a:bodyPr/>
          <a:lstStyle/>
          <a:p>
            <a:r>
              <a:rPr lang="en-US" dirty="0"/>
              <a:t>November 2020</a:t>
            </a:r>
            <a:endParaRPr lang="ru-RU" dirty="0"/>
          </a:p>
        </p:txBody>
      </p:sp>
    </p:spTree>
    <p:extLst>
      <p:ext uri="{BB962C8B-B14F-4D97-AF65-F5344CB8AC3E}">
        <p14:creationId xmlns:p14="http://schemas.microsoft.com/office/powerpoint/2010/main" val="312339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2B84EB-68E6-4373-8325-59DCFFDA133C}"/>
              </a:ext>
            </a:extLst>
          </p:cNvPr>
          <p:cNvSpPr>
            <a:spLocks noGrp="1"/>
          </p:cNvSpPr>
          <p:nvPr>
            <p:ph type="title"/>
          </p:nvPr>
        </p:nvSpPr>
        <p:spPr/>
        <p:txBody>
          <a:bodyPr/>
          <a:lstStyle/>
          <a:p>
            <a:r>
              <a:rPr lang="en-US" dirty="0"/>
              <a:t>Abstract</a:t>
            </a:r>
            <a:endParaRPr lang="ru-RU" dirty="0"/>
          </a:p>
        </p:txBody>
      </p:sp>
      <p:sp>
        <p:nvSpPr>
          <p:cNvPr id="3" name="Объект 2">
            <a:extLst>
              <a:ext uri="{FF2B5EF4-FFF2-40B4-BE49-F238E27FC236}">
                <a16:creationId xmlns:a16="http://schemas.microsoft.com/office/drawing/2014/main" id="{DDE9D469-932F-4F1E-884E-5904A02E53DA}"/>
              </a:ext>
            </a:extLst>
          </p:cNvPr>
          <p:cNvSpPr>
            <a:spLocks noGrp="1"/>
          </p:cNvSpPr>
          <p:nvPr>
            <p:ph idx="1"/>
          </p:nvPr>
        </p:nvSpPr>
        <p:spPr/>
        <p:txBody>
          <a:bodyPr/>
          <a:lstStyle/>
          <a:p>
            <a:pPr marL="0" indent="0">
              <a:buNone/>
            </a:pPr>
            <a:r>
              <a:rPr lang="en-US" dirty="0"/>
              <a:t>This presentation proposes and evaluates a method to reduce channel access delay in case of OBSS networks by tuning and synchronizing EDCA parameters at all APs.</a:t>
            </a:r>
            <a:endParaRPr lang="ru-RU" dirty="0"/>
          </a:p>
        </p:txBody>
      </p:sp>
      <p:sp>
        <p:nvSpPr>
          <p:cNvPr id="4" name="Номер слайда 3">
            <a:extLst>
              <a:ext uri="{FF2B5EF4-FFF2-40B4-BE49-F238E27FC236}">
                <a16:creationId xmlns:a16="http://schemas.microsoft.com/office/drawing/2014/main" id="{062CFAB0-FEAE-4B93-BDD6-5CAE62E4660B}"/>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a:t>
            </a:fld>
            <a:endParaRPr lang="en-US" dirty="0"/>
          </a:p>
        </p:txBody>
      </p:sp>
      <p:sp>
        <p:nvSpPr>
          <p:cNvPr id="5" name="Нижний колонтитул 4">
            <a:extLst>
              <a:ext uri="{FF2B5EF4-FFF2-40B4-BE49-F238E27FC236}">
                <a16:creationId xmlns:a16="http://schemas.microsoft.com/office/drawing/2014/main" id="{548BAF68-0F68-4D0F-B0D6-6BF9BCBFC1D1}"/>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73DC6C9F-1643-40D7-A30C-E7F94A87DFD4}"/>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203450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86BCD-3C60-4A58-BE3B-7D575594C64E}"/>
              </a:ext>
            </a:extLst>
          </p:cNvPr>
          <p:cNvSpPr>
            <a:spLocks noGrp="1"/>
          </p:cNvSpPr>
          <p:nvPr>
            <p:ph type="title"/>
          </p:nvPr>
        </p:nvSpPr>
        <p:spPr/>
        <p:txBody>
          <a:bodyPr/>
          <a:lstStyle/>
          <a:p>
            <a:r>
              <a:rPr lang="en-US" dirty="0"/>
              <a:t>SP 1</a:t>
            </a:r>
            <a:endParaRPr lang="ru-RU" dirty="0"/>
          </a:p>
        </p:txBody>
      </p:sp>
      <p:sp>
        <p:nvSpPr>
          <p:cNvPr id="3" name="Объект 2">
            <a:extLst>
              <a:ext uri="{FF2B5EF4-FFF2-40B4-BE49-F238E27FC236}">
                <a16:creationId xmlns:a16="http://schemas.microsoft.com/office/drawing/2014/main" id="{DEDD99A5-1CB8-4CFA-A94A-F8D6EF7521C6}"/>
              </a:ext>
            </a:extLst>
          </p:cNvPr>
          <p:cNvSpPr>
            <a:spLocks noGrp="1"/>
          </p:cNvSpPr>
          <p:nvPr>
            <p:ph idx="1"/>
          </p:nvPr>
        </p:nvSpPr>
        <p:spPr/>
        <p:txBody>
          <a:bodyPr/>
          <a:lstStyle/>
          <a:p>
            <a:r>
              <a:rPr lang="en-US" dirty="0"/>
              <a:t>Do you support to define a method to limit the values in EDCA parameters set and MU EDCA Parameter set at neighboring APs?</a:t>
            </a:r>
            <a:endParaRPr lang="ru-RU" dirty="0"/>
          </a:p>
        </p:txBody>
      </p:sp>
      <p:sp>
        <p:nvSpPr>
          <p:cNvPr id="4" name="Номер слайда 3">
            <a:extLst>
              <a:ext uri="{FF2B5EF4-FFF2-40B4-BE49-F238E27FC236}">
                <a16:creationId xmlns:a16="http://schemas.microsoft.com/office/drawing/2014/main" id="{CB4281AA-A5B0-4FC8-8E05-FF0CA37A31A1}"/>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20</a:t>
            </a:fld>
            <a:endParaRPr lang="en-US" dirty="0"/>
          </a:p>
        </p:txBody>
      </p:sp>
      <p:sp>
        <p:nvSpPr>
          <p:cNvPr id="5" name="Нижний колонтитул 4">
            <a:extLst>
              <a:ext uri="{FF2B5EF4-FFF2-40B4-BE49-F238E27FC236}">
                <a16:creationId xmlns:a16="http://schemas.microsoft.com/office/drawing/2014/main" id="{5AE86348-4011-490A-A9CD-8555D6FF9DD0}"/>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C5869B6A-D80F-410D-8868-4DB46C065D01}"/>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423677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B20379-FEAE-4545-9DF7-A3733161611D}"/>
              </a:ext>
            </a:extLst>
          </p:cNvPr>
          <p:cNvSpPr>
            <a:spLocks noGrp="1"/>
          </p:cNvSpPr>
          <p:nvPr>
            <p:ph type="title"/>
          </p:nvPr>
        </p:nvSpPr>
        <p:spPr/>
        <p:txBody>
          <a:bodyPr/>
          <a:lstStyle/>
          <a:p>
            <a:r>
              <a:rPr lang="en-US" dirty="0"/>
              <a:t>SP 2</a:t>
            </a:r>
            <a:endParaRPr lang="ru-RU" dirty="0"/>
          </a:p>
        </p:txBody>
      </p:sp>
      <p:sp>
        <p:nvSpPr>
          <p:cNvPr id="3" name="Объект 2">
            <a:extLst>
              <a:ext uri="{FF2B5EF4-FFF2-40B4-BE49-F238E27FC236}">
                <a16:creationId xmlns:a16="http://schemas.microsoft.com/office/drawing/2014/main" id="{5597205F-39A6-4BD5-899A-90000681281B}"/>
              </a:ext>
            </a:extLst>
          </p:cNvPr>
          <p:cNvSpPr>
            <a:spLocks noGrp="1"/>
          </p:cNvSpPr>
          <p:nvPr>
            <p:ph idx="1"/>
          </p:nvPr>
        </p:nvSpPr>
        <p:spPr/>
        <p:txBody>
          <a:bodyPr/>
          <a:lstStyle/>
          <a:p>
            <a:r>
              <a:rPr lang="en-US" dirty="0"/>
              <a:t>Do you support to define an RTA-friendly AP that shall follow specific channel access rules to support RTA, regardless of the presence of RTA traffic.</a:t>
            </a:r>
          </a:p>
          <a:p>
            <a:pPr lvl="1"/>
            <a:r>
              <a:rPr lang="en-US" dirty="0"/>
              <a:t>Note: The exact name for RTA-friendly AP is TBD</a:t>
            </a:r>
          </a:p>
          <a:p>
            <a:pPr lvl="1"/>
            <a:r>
              <a:rPr lang="en-US" dirty="0"/>
              <a:t>Note: The exact channel access rules are TBD (e.g., tuning EDCA parameters)</a:t>
            </a:r>
            <a:endParaRPr lang="ru-RU" dirty="0"/>
          </a:p>
        </p:txBody>
      </p:sp>
      <p:sp>
        <p:nvSpPr>
          <p:cNvPr id="4" name="Номер слайда 3">
            <a:extLst>
              <a:ext uri="{FF2B5EF4-FFF2-40B4-BE49-F238E27FC236}">
                <a16:creationId xmlns:a16="http://schemas.microsoft.com/office/drawing/2014/main" id="{B824A00F-3B2C-44B1-A944-5EE51B31DA2A}"/>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21</a:t>
            </a:fld>
            <a:endParaRPr lang="en-US" dirty="0"/>
          </a:p>
        </p:txBody>
      </p:sp>
      <p:sp>
        <p:nvSpPr>
          <p:cNvPr id="5" name="Нижний колонтитул 4">
            <a:extLst>
              <a:ext uri="{FF2B5EF4-FFF2-40B4-BE49-F238E27FC236}">
                <a16:creationId xmlns:a16="http://schemas.microsoft.com/office/drawing/2014/main" id="{E8823B92-8829-4875-A0F2-6629B308C09C}"/>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A6CE0204-933F-4532-B33C-3E05C1AFAE51}"/>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402211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2A22C-BD9A-441B-A34B-70CED7CC1EBD}"/>
              </a:ext>
            </a:extLst>
          </p:cNvPr>
          <p:cNvSpPr>
            <a:spLocks noGrp="1"/>
          </p:cNvSpPr>
          <p:nvPr>
            <p:ph type="title"/>
          </p:nvPr>
        </p:nvSpPr>
        <p:spPr/>
        <p:txBody>
          <a:bodyPr/>
          <a:lstStyle/>
          <a:p>
            <a:r>
              <a:rPr lang="en-US" dirty="0"/>
              <a:t>SP </a:t>
            </a:r>
            <a:r>
              <a:rPr lang="ru-RU" dirty="0"/>
              <a:t>3</a:t>
            </a:r>
          </a:p>
        </p:txBody>
      </p:sp>
      <p:sp>
        <p:nvSpPr>
          <p:cNvPr id="3" name="Объект 2">
            <a:extLst>
              <a:ext uri="{FF2B5EF4-FFF2-40B4-BE49-F238E27FC236}">
                <a16:creationId xmlns:a16="http://schemas.microsoft.com/office/drawing/2014/main" id="{6A4EA089-819D-4DE6-A9BE-8473B44B3F74}"/>
              </a:ext>
            </a:extLst>
          </p:cNvPr>
          <p:cNvSpPr>
            <a:spLocks noGrp="1"/>
          </p:cNvSpPr>
          <p:nvPr>
            <p:ph idx="1"/>
          </p:nvPr>
        </p:nvSpPr>
        <p:spPr/>
        <p:txBody>
          <a:bodyPr/>
          <a:lstStyle/>
          <a:p>
            <a:r>
              <a:rPr lang="en-US" dirty="0"/>
              <a:t>Do you support that an 11be AP can declare itself as RTA friendly by setting an RTA-friendly flag in its capability information element?</a:t>
            </a:r>
            <a:endParaRPr lang="ru-RU" dirty="0"/>
          </a:p>
        </p:txBody>
      </p:sp>
      <p:sp>
        <p:nvSpPr>
          <p:cNvPr id="4" name="Номер слайда 3">
            <a:extLst>
              <a:ext uri="{FF2B5EF4-FFF2-40B4-BE49-F238E27FC236}">
                <a16:creationId xmlns:a16="http://schemas.microsoft.com/office/drawing/2014/main" id="{3DF1D6D5-7F0F-4D0A-8617-73005E04906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22</a:t>
            </a:fld>
            <a:endParaRPr lang="en-US" dirty="0"/>
          </a:p>
        </p:txBody>
      </p:sp>
      <p:sp>
        <p:nvSpPr>
          <p:cNvPr id="5" name="Нижний колонтитул 4">
            <a:extLst>
              <a:ext uri="{FF2B5EF4-FFF2-40B4-BE49-F238E27FC236}">
                <a16:creationId xmlns:a16="http://schemas.microsoft.com/office/drawing/2014/main" id="{F2DD8B11-892E-4255-9FD1-6888B54A16E0}"/>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E25A977F-46BC-403B-89F7-8044487CC855}"/>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356849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86BCD-3C60-4A58-BE3B-7D575594C64E}"/>
              </a:ext>
            </a:extLst>
          </p:cNvPr>
          <p:cNvSpPr>
            <a:spLocks noGrp="1"/>
          </p:cNvSpPr>
          <p:nvPr>
            <p:ph type="title"/>
          </p:nvPr>
        </p:nvSpPr>
        <p:spPr/>
        <p:txBody>
          <a:bodyPr/>
          <a:lstStyle/>
          <a:p>
            <a:r>
              <a:rPr lang="en-US" dirty="0"/>
              <a:t>SP </a:t>
            </a:r>
            <a:r>
              <a:rPr lang="ru-RU" dirty="0"/>
              <a:t>4</a:t>
            </a:r>
          </a:p>
        </p:txBody>
      </p:sp>
      <p:sp>
        <p:nvSpPr>
          <p:cNvPr id="3" name="Объект 2">
            <a:extLst>
              <a:ext uri="{FF2B5EF4-FFF2-40B4-BE49-F238E27FC236}">
                <a16:creationId xmlns:a16="http://schemas.microsoft.com/office/drawing/2014/main" id="{DEDD99A5-1CB8-4CFA-A94A-F8D6EF7521C6}"/>
              </a:ext>
            </a:extLst>
          </p:cNvPr>
          <p:cNvSpPr>
            <a:spLocks noGrp="1"/>
          </p:cNvSpPr>
          <p:nvPr>
            <p:ph idx="1"/>
          </p:nvPr>
        </p:nvSpPr>
        <p:spPr/>
        <p:txBody>
          <a:bodyPr/>
          <a:lstStyle/>
          <a:p>
            <a:pPr marL="0" indent="0">
              <a:lnSpc>
                <a:spcPct val="120000"/>
              </a:lnSpc>
              <a:buNone/>
            </a:pPr>
            <a:r>
              <a:rPr lang="en-US" sz="2000" dirty="0"/>
              <a:t>Which option do you prefer as the container for requesting EDCA parameters in beacons:</a:t>
            </a:r>
          </a:p>
          <a:p>
            <a:pPr>
              <a:lnSpc>
                <a:spcPct val="120000"/>
              </a:lnSpc>
            </a:pPr>
            <a:r>
              <a:rPr lang="en-US" sz="2000" dirty="0"/>
              <a:t>Option 1 (RTA EDCA Parameters Request Bit)</a:t>
            </a:r>
          </a:p>
          <a:p>
            <a:pPr>
              <a:lnSpc>
                <a:spcPct val="120000"/>
              </a:lnSpc>
            </a:pPr>
            <a:r>
              <a:rPr lang="en-US" sz="2000" dirty="0"/>
              <a:t>Option 2 (RTA EDCA Parameter Set Information Element)</a:t>
            </a:r>
          </a:p>
          <a:p>
            <a:pPr>
              <a:lnSpc>
                <a:spcPct val="120000"/>
              </a:lnSpc>
            </a:pPr>
            <a:r>
              <a:rPr lang="en-US" sz="2000" dirty="0"/>
              <a:t>Both</a:t>
            </a:r>
          </a:p>
          <a:p>
            <a:pPr>
              <a:lnSpc>
                <a:spcPct val="120000"/>
              </a:lnSpc>
            </a:pPr>
            <a:r>
              <a:rPr lang="en-US" sz="2000" dirty="0"/>
              <a:t>Neither</a:t>
            </a:r>
          </a:p>
          <a:p>
            <a:pPr>
              <a:lnSpc>
                <a:spcPct val="120000"/>
              </a:lnSpc>
            </a:pPr>
            <a:r>
              <a:rPr lang="en-US" sz="2000" dirty="0"/>
              <a:t>Need more info</a:t>
            </a:r>
          </a:p>
          <a:p>
            <a:pPr>
              <a:lnSpc>
                <a:spcPct val="120000"/>
              </a:lnSpc>
            </a:pPr>
            <a:r>
              <a:rPr lang="en-US" sz="2000" dirty="0"/>
              <a:t>Abstain</a:t>
            </a:r>
          </a:p>
          <a:p>
            <a:pPr lvl="1">
              <a:lnSpc>
                <a:spcPct val="120000"/>
              </a:lnSpc>
            </a:pPr>
            <a:r>
              <a:rPr lang="en-US" sz="1800" b="0" dirty="0"/>
              <a:t>Note: Exact names are TBD</a:t>
            </a:r>
          </a:p>
          <a:p>
            <a:pPr lvl="1">
              <a:lnSpc>
                <a:spcPct val="120000"/>
              </a:lnSpc>
            </a:pPr>
            <a:r>
              <a:rPr lang="en-US" sz="1800" b="0" dirty="0"/>
              <a:t>Exact location of RTA EDCA Parameters Request Bit is TBD</a:t>
            </a:r>
            <a:endParaRPr lang="ru-RU" sz="1800" b="0" dirty="0"/>
          </a:p>
        </p:txBody>
      </p:sp>
      <p:sp>
        <p:nvSpPr>
          <p:cNvPr id="4" name="Номер слайда 3">
            <a:extLst>
              <a:ext uri="{FF2B5EF4-FFF2-40B4-BE49-F238E27FC236}">
                <a16:creationId xmlns:a16="http://schemas.microsoft.com/office/drawing/2014/main" id="{CB4281AA-A5B0-4FC8-8E05-FF0CA37A31A1}"/>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23</a:t>
            </a:fld>
            <a:endParaRPr lang="en-US" dirty="0"/>
          </a:p>
        </p:txBody>
      </p:sp>
      <p:sp>
        <p:nvSpPr>
          <p:cNvPr id="5" name="Нижний колонтитул 4">
            <a:extLst>
              <a:ext uri="{FF2B5EF4-FFF2-40B4-BE49-F238E27FC236}">
                <a16:creationId xmlns:a16="http://schemas.microsoft.com/office/drawing/2014/main" id="{5AE86348-4011-490A-A9CD-8555D6FF9DD0}"/>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C5869B6A-D80F-410D-8868-4DB46C065D01}"/>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202177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77986-42FD-4EBE-BCAD-D8D0D7B7302A}"/>
              </a:ext>
            </a:extLst>
          </p:cNvPr>
          <p:cNvSpPr>
            <a:spLocks noGrp="1"/>
          </p:cNvSpPr>
          <p:nvPr>
            <p:ph type="title"/>
          </p:nvPr>
        </p:nvSpPr>
        <p:spPr/>
        <p:txBody>
          <a:bodyPr/>
          <a:lstStyle/>
          <a:p>
            <a:r>
              <a:rPr lang="en-US" dirty="0"/>
              <a:t>Outline</a:t>
            </a:r>
            <a:endParaRPr lang="ru-RU" dirty="0"/>
          </a:p>
        </p:txBody>
      </p:sp>
      <p:sp>
        <p:nvSpPr>
          <p:cNvPr id="3" name="Объект 2">
            <a:extLst>
              <a:ext uri="{FF2B5EF4-FFF2-40B4-BE49-F238E27FC236}">
                <a16:creationId xmlns:a16="http://schemas.microsoft.com/office/drawing/2014/main" id="{6DBC6AAB-F93C-4BE3-B73F-5BD585E2893B}"/>
              </a:ext>
            </a:extLst>
          </p:cNvPr>
          <p:cNvSpPr>
            <a:spLocks noGrp="1"/>
          </p:cNvSpPr>
          <p:nvPr>
            <p:ph idx="1"/>
          </p:nvPr>
        </p:nvSpPr>
        <p:spPr/>
        <p:txBody>
          <a:bodyPr/>
          <a:lstStyle/>
          <a:p>
            <a:r>
              <a:rPr lang="en-US" dirty="0"/>
              <a:t>Single BSS Scenario</a:t>
            </a:r>
          </a:p>
          <a:p>
            <a:pPr lvl="1"/>
            <a:r>
              <a:rPr lang="en-US" dirty="0"/>
              <a:t>Problem of RTA Caused by CSMA/CA</a:t>
            </a:r>
          </a:p>
          <a:p>
            <a:pPr lvl="1"/>
            <a:r>
              <a:rPr lang="en-US" dirty="0"/>
              <a:t>Performance Evaluation, </a:t>
            </a:r>
          </a:p>
          <a:p>
            <a:r>
              <a:rPr lang="en-US" dirty="0"/>
              <a:t>OBSS Scenario</a:t>
            </a:r>
          </a:p>
          <a:p>
            <a:pPr lvl="1"/>
            <a:r>
              <a:rPr lang="en-US" dirty="0"/>
              <a:t>Problem of RTA Caused by OBSS &amp; Use cases</a:t>
            </a:r>
          </a:p>
          <a:p>
            <a:pPr lvl="1"/>
            <a:r>
              <a:rPr lang="en-US" dirty="0"/>
              <a:t>Performance Evaluation, OBSS Scenario</a:t>
            </a:r>
          </a:p>
          <a:p>
            <a:r>
              <a:rPr lang="en-US" dirty="0"/>
              <a:t>Proposal</a:t>
            </a:r>
            <a:endParaRPr lang="ru-RU" dirty="0"/>
          </a:p>
        </p:txBody>
      </p:sp>
      <p:sp>
        <p:nvSpPr>
          <p:cNvPr id="4" name="Номер слайда 3">
            <a:extLst>
              <a:ext uri="{FF2B5EF4-FFF2-40B4-BE49-F238E27FC236}">
                <a16:creationId xmlns:a16="http://schemas.microsoft.com/office/drawing/2014/main" id="{19D27F4A-F5D6-48B4-8D58-B2BC2B610816}"/>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3</a:t>
            </a:fld>
            <a:endParaRPr lang="en-US" dirty="0"/>
          </a:p>
        </p:txBody>
      </p:sp>
      <p:sp>
        <p:nvSpPr>
          <p:cNvPr id="5" name="Нижний колонтитул 4">
            <a:extLst>
              <a:ext uri="{FF2B5EF4-FFF2-40B4-BE49-F238E27FC236}">
                <a16:creationId xmlns:a16="http://schemas.microsoft.com/office/drawing/2014/main" id="{66EC012B-1BD2-4012-A07A-46B60D06DE11}"/>
              </a:ext>
            </a:extLst>
          </p:cNvPr>
          <p:cNvSpPr>
            <a:spLocks noGrp="1"/>
          </p:cNvSpPr>
          <p:nvPr>
            <p:ph type="ftr" sz="quarter" idx="3"/>
          </p:nvPr>
        </p:nvSpPr>
        <p:spPr/>
        <p:txBody>
          <a:bodyPr/>
          <a:lstStyle/>
          <a:p>
            <a:pPr>
              <a:defRPr/>
            </a:pPr>
            <a:r>
              <a:rPr lang="en-US"/>
              <a:t>Evgeny Khorov (IITP RAS)</a:t>
            </a:r>
            <a:endParaRPr lang="en-US" dirty="0"/>
          </a:p>
        </p:txBody>
      </p:sp>
      <p:sp>
        <p:nvSpPr>
          <p:cNvPr id="6" name="Дата 5">
            <a:extLst>
              <a:ext uri="{FF2B5EF4-FFF2-40B4-BE49-F238E27FC236}">
                <a16:creationId xmlns:a16="http://schemas.microsoft.com/office/drawing/2014/main" id="{EB31F3B2-403C-45AE-A82C-E9C9D0C51A61}"/>
              </a:ext>
            </a:extLst>
          </p:cNvPr>
          <p:cNvSpPr>
            <a:spLocks noGrp="1"/>
          </p:cNvSpPr>
          <p:nvPr>
            <p:ph type="dt" sz="half" idx="2"/>
          </p:nvPr>
        </p:nvSpPr>
        <p:spPr/>
        <p:txBody>
          <a:bodyPr/>
          <a:lstStyle/>
          <a:p>
            <a:pPr>
              <a:defRPr/>
            </a:pPr>
            <a:r>
              <a:rPr lang="en-US" altLang="zh-CN" dirty="0"/>
              <a:t>November 2020</a:t>
            </a:r>
            <a:endParaRPr lang="en-US" dirty="0"/>
          </a:p>
        </p:txBody>
      </p:sp>
    </p:spTree>
    <p:extLst>
      <p:ext uri="{BB962C8B-B14F-4D97-AF65-F5344CB8AC3E}">
        <p14:creationId xmlns:p14="http://schemas.microsoft.com/office/powerpoint/2010/main" val="321983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75B0494-AA14-45E3-81DB-A985341282C9}"/>
              </a:ext>
            </a:extLst>
          </p:cNvPr>
          <p:cNvSpPr>
            <a:spLocks noGrp="1"/>
          </p:cNvSpPr>
          <p:nvPr>
            <p:ph type="title"/>
          </p:nvPr>
        </p:nvSpPr>
        <p:spPr/>
        <p:txBody>
          <a:bodyPr/>
          <a:lstStyle/>
          <a:p>
            <a:r>
              <a:rPr lang="en-US" dirty="0"/>
              <a:t>Why EDCA ?</a:t>
            </a:r>
            <a:endParaRPr lang="ru-RU" dirty="0"/>
          </a:p>
        </p:txBody>
      </p:sp>
      <p:sp>
        <p:nvSpPr>
          <p:cNvPr id="6" name="Объект 5">
            <a:extLst>
              <a:ext uri="{FF2B5EF4-FFF2-40B4-BE49-F238E27FC236}">
                <a16:creationId xmlns:a16="http://schemas.microsoft.com/office/drawing/2014/main" id="{50A64602-8687-443C-89E1-8FE6D6A4CC06}"/>
              </a:ext>
            </a:extLst>
          </p:cNvPr>
          <p:cNvSpPr>
            <a:spLocks noGrp="1"/>
          </p:cNvSpPr>
          <p:nvPr>
            <p:ph idx="1"/>
          </p:nvPr>
        </p:nvSpPr>
        <p:spPr/>
        <p:txBody>
          <a:bodyPr/>
          <a:lstStyle/>
          <a:p>
            <a:r>
              <a:rPr lang="en-US" b="0" dirty="0"/>
              <a:t>OFDMA works upon CSMA/CA (OFDMA transmission/TF can be sent only if the AP accesses the channel according to EDCA)</a:t>
            </a:r>
          </a:p>
          <a:p>
            <a:r>
              <a:rPr lang="en-US" b="0" dirty="0"/>
              <a:t>802.11be may include new channel access methods, but a typical 802.11 network consists of devices of various generation, including those not supporting new features. We need to satisfy RTA requirements in the presence of legacy devices transmitting heavy delay-tolerant flows.</a:t>
            </a:r>
          </a:p>
          <a:p>
            <a:endParaRPr lang="ru-RU" b="0" dirty="0"/>
          </a:p>
        </p:txBody>
      </p:sp>
      <p:sp>
        <p:nvSpPr>
          <p:cNvPr id="4" name="Номер слайда 3">
            <a:extLst>
              <a:ext uri="{FF2B5EF4-FFF2-40B4-BE49-F238E27FC236}">
                <a16:creationId xmlns:a16="http://schemas.microsoft.com/office/drawing/2014/main" id="{2A94A2DB-1115-4F64-9D11-35BDE1EEAE8E}"/>
              </a:ext>
            </a:extLst>
          </p:cNvPr>
          <p:cNvSpPr>
            <a:spLocks noGrp="1"/>
          </p:cNvSpPr>
          <p:nvPr>
            <p:ph type="sldNum" sz="quarter" idx="11"/>
          </p:nvPr>
        </p:nvSpPr>
        <p:spPr/>
        <p:txBody>
          <a:bodyPr/>
          <a:lstStyle/>
          <a:p>
            <a:fld id="{398AB76D-DDF4-4BE2-B40C-455F3C68374A}" type="slidenum">
              <a:rPr lang="ru-RU" smtClean="0"/>
              <a:t>4</a:t>
            </a:fld>
            <a:endParaRPr lang="ru-RU"/>
          </a:p>
        </p:txBody>
      </p:sp>
      <p:sp>
        <p:nvSpPr>
          <p:cNvPr id="8" name="Нижний колонтитул 7">
            <a:extLst>
              <a:ext uri="{FF2B5EF4-FFF2-40B4-BE49-F238E27FC236}">
                <a16:creationId xmlns:a16="http://schemas.microsoft.com/office/drawing/2014/main" id="{17811073-7733-4063-AC25-1D508A3FB716}"/>
              </a:ext>
            </a:extLst>
          </p:cNvPr>
          <p:cNvSpPr>
            <a:spLocks noGrp="1"/>
          </p:cNvSpPr>
          <p:nvPr>
            <p:ph type="ftr" sz="quarter" idx="3"/>
          </p:nvPr>
        </p:nvSpPr>
        <p:spPr/>
        <p:txBody>
          <a:bodyPr/>
          <a:lstStyle/>
          <a:p>
            <a:r>
              <a:rPr lang="en-US"/>
              <a:t>Evgeny Khorov (IITP RAS)</a:t>
            </a:r>
            <a:endParaRPr lang="ru-RU"/>
          </a:p>
        </p:txBody>
      </p:sp>
      <p:sp>
        <p:nvSpPr>
          <p:cNvPr id="7" name="Дата 6">
            <a:extLst>
              <a:ext uri="{FF2B5EF4-FFF2-40B4-BE49-F238E27FC236}">
                <a16:creationId xmlns:a16="http://schemas.microsoft.com/office/drawing/2014/main" id="{35BDF016-22B2-4253-A6F9-5E059ABAF235}"/>
              </a:ext>
            </a:extLst>
          </p:cNvPr>
          <p:cNvSpPr>
            <a:spLocks noGrp="1"/>
          </p:cNvSpPr>
          <p:nvPr>
            <p:ph type="dt" sz="half" idx="2"/>
          </p:nvPr>
        </p:nvSpPr>
        <p:spPr/>
        <p:txBody>
          <a:bodyPr/>
          <a:lstStyle/>
          <a:p>
            <a:r>
              <a:rPr lang="en-US" dirty="0"/>
              <a:t>November 2020</a:t>
            </a:r>
            <a:endParaRPr lang="ru-RU" dirty="0"/>
          </a:p>
        </p:txBody>
      </p:sp>
    </p:spTree>
    <p:extLst>
      <p:ext uri="{BB962C8B-B14F-4D97-AF65-F5344CB8AC3E}">
        <p14:creationId xmlns:p14="http://schemas.microsoft.com/office/powerpoint/2010/main" val="267251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Problem of RTA Caused by CSMA/CA</a:t>
            </a:r>
            <a:endParaRPr lang="ru-RU" dirty="0"/>
          </a:p>
        </p:txBody>
      </p:sp>
      <p:sp>
        <p:nvSpPr>
          <p:cNvPr id="19" name="Объект 18"/>
          <p:cNvSpPr>
            <a:spLocks noGrp="1"/>
          </p:cNvSpPr>
          <p:nvPr>
            <p:ph idx="1"/>
          </p:nvPr>
        </p:nvSpPr>
        <p:spPr>
          <a:xfrm>
            <a:off x="685800" y="1981200"/>
            <a:ext cx="7772400" cy="4114800"/>
          </a:xfrm>
        </p:spPr>
        <p:txBody>
          <a:bodyPr>
            <a:noAutofit/>
          </a:bodyPr>
          <a:lstStyle/>
          <a:p>
            <a:pPr marL="0" indent="0">
              <a:lnSpc>
                <a:spcPct val="120000"/>
              </a:lnSpc>
              <a:buNone/>
            </a:pPr>
            <a:r>
              <a:rPr lang="en-US" sz="1700" b="0" dirty="0"/>
              <a:t>If a STA generates an RTA frame but the channel is occupied, it has to wait until the channel becomes idle</a:t>
            </a:r>
            <a:r>
              <a:rPr lang="ru-RU" sz="1700" b="0" dirty="0"/>
              <a:t>. </a:t>
            </a:r>
            <a:r>
              <a:rPr lang="en-US" sz="1700" b="0" dirty="0"/>
              <a:t>Then the STA has to win the contention for channel afterwards</a:t>
            </a:r>
          </a:p>
          <a:p>
            <a:pPr marL="0" indent="0">
              <a:lnSpc>
                <a:spcPct val="120000"/>
              </a:lnSpc>
              <a:buNone/>
            </a:pPr>
            <a:endParaRPr lang="en-US" sz="1700" b="0" dirty="0"/>
          </a:p>
          <a:p>
            <a:pPr marL="0" indent="0">
              <a:lnSpc>
                <a:spcPct val="120000"/>
              </a:lnSpc>
              <a:buNone/>
            </a:pPr>
            <a:endParaRPr lang="en-US" sz="1700" b="0" dirty="0"/>
          </a:p>
          <a:p>
            <a:pPr marL="0" indent="0">
              <a:lnSpc>
                <a:spcPct val="120000"/>
              </a:lnSpc>
              <a:buNone/>
            </a:pPr>
            <a:endParaRPr lang="en-US" sz="1700" b="0" dirty="0"/>
          </a:p>
          <a:p>
            <a:pPr marL="0" indent="0">
              <a:lnSpc>
                <a:spcPct val="120000"/>
              </a:lnSpc>
              <a:buNone/>
            </a:pPr>
            <a:endParaRPr lang="en-US" sz="1700" b="0" dirty="0"/>
          </a:p>
          <a:p>
            <a:pPr marL="0" indent="0">
              <a:lnSpc>
                <a:spcPct val="120000"/>
              </a:lnSpc>
              <a:buNone/>
            </a:pPr>
            <a:r>
              <a:rPr lang="en-US" sz="1700" b="0" dirty="0"/>
              <a:t>Total delay = Channel access delay + Frame transmission</a:t>
            </a:r>
          </a:p>
          <a:p>
            <a:pPr marL="0" indent="0">
              <a:lnSpc>
                <a:spcPct val="120000"/>
              </a:lnSpc>
              <a:buNone/>
            </a:pPr>
            <a:r>
              <a:rPr lang="en-US" sz="1700" b="0" dirty="0"/>
              <a:t>Channel access delay = Ongoing transmission duration + Backoff</a:t>
            </a:r>
          </a:p>
          <a:p>
            <a:pPr marL="0" indent="0">
              <a:lnSpc>
                <a:spcPct val="120000"/>
              </a:lnSpc>
              <a:buNone/>
            </a:pPr>
            <a:r>
              <a:rPr lang="en-US" sz="1700" b="0" dirty="0"/>
              <a:t>Ongoing transmission duration is limited by </a:t>
            </a:r>
            <a:r>
              <a:rPr lang="en-US" sz="1700" b="0" u="sng" dirty="0"/>
              <a:t>TXOP limit</a:t>
            </a:r>
            <a:r>
              <a:rPr lang="en-US" sz="1700" b="0" dirty="0"/>
              <a:t>.</a:t>
            </a:r>
          </a:p>
          <a:p>
            <a:pPr marL="0" indent="0">
              <a:lnSpc>
                <a:spcPct val="120000"/>
              </a:lnSpc>
              <a:buNone/>
            </a:pPr>
            <a:r>
              <a:rPr lang="en-US" sz="1700" b="0" dirty="0"/>
              <a:t>Backoff: To make sure that an RTA STA does not contend with non-RTA STAs, it is necessary to set </a:t>
            </a:r>
            <a:r>
              <a:rPr lang="en-US" sz="1700" b="0" u="sng" dirty="0">
                <a:solidFill>
                  <a:srgbClr val="FF0000"/>
                </a:solidFill>
              </a:rPr>
              <a:t>AIFSN</a:t>
            </a:r>
            <a:r>
              <a:rPr lang="en-US" sz="1700" b="0" u="sng" baseline="-25000" dirty="0">
                <a:solidFill>
                  <a:srgbClr val="FF0000"/>
                </a:solidFill>
              </a:rPr>
              <a:t>RTA</a:t>
            </a:r>
            <a:r>
              <a:rPr lang="en-US" sz="1700" b="0" dirty="0">
                <a:solidFill>
                  <a:srgbClr val="FF0000"/>
                </a:solidFill>
              </a:rPr>
              <a:t> + </a:t>
            </a:r>
            <a:r>
              <a:rPr lang="en-US" sz="1700" b="0" u="sng" dirty="0">
                <a:solidFill>
                  <a:srgbClr val="FF0000"/>
                </a:solidFill>
              </a:rPr>
              <a:t>CW</a:t>
            </a:r>
            <a:r>
              <a:rPr lang="en-US" sz="1700" b="0" baseline="-25000" dirty="0">
                <a:solidFill>
                  <a:srgbClr val="FF0000"/>
                </a:solidFill>
              </a:rPr>
              <a:t>RTA</a:t>
            </a:r>
            <a:r>
              <a:rPr lang="en-US" sz="1700" b="0" dirty="0">
                <a:solidFill>
                  <a:srgbClr val="FF0000"/>
                </a:solidFill>
              </a:rPr>
              <a:t> &lt; </a:t>
            </a:r>
            <a:r>
              <a:rPr lang="en-US" sz="1700" b="0" u="sng" dirty="0">
                <a:solidFill>
                  <a:srgbClr val="FF0000"/>
                </a:solidFill>
              </a:rPr>
              <a:t>AIFSN</a:t>
            </a:r>
            <a:r>
              <a:rPr lang="en-US" sz="1700" b="0" baseline="-25000" dirty="0">
                <a:solidFill>
                  <a:srgbClr val="FF0000"/>
                </a:solidFill>
              </a:rPr>
              <a:t>non-RTA</a:t>
            </a:r>
            <a:endParaRPr lang="en-US" sz="1700" b="0" dirty="0">
              <a:solidFill>
                <a:srgbClr val="FF0000"/>
              </a:solidFill>
            </a:endParaRPr>
          </a:p>
          <a:p>
            <a:pPr marL="0" indent="0">
              <a:lnSpc>
                <a:spcPct val="120000"/>
              </a:lnSpc>
              <a:buNone/>
            </a:pPr>
            <a:r>
              <a:rPr lang="en-US" sz="1700" b="0" dirty="0"/>
              <a:t>By tuning </a:t>
            </a:r>
            <a:r>
              <a:rPr lang="en-US" sz="1700" b="0" u="sng" dirty="0"/>
              <a:t>these</a:t>
            </a:r>
            <a:r>
              <a:rPr lang="en-US" sz="1700" b="0" dirty="0"/>
              <a:t> EDCA parameters, we can reduce channel access delay.</a:t>
            </a:r>
          </a:p>
        </p:txBody>
      </p:sp>
      <p:sp>
        <p:nvSpPr>
          <p:cNvPr id="5" name="Номер слайда 4">
            <a:extLst>
              <a:ext uri="{FF2B5EF4-FFF2-40B4-BE49-F238E27FC236}">
                <a16:creationId xmlns:a16="http://schemas.microsoft.com/office/drawing/2014/main" id="{59027A4E-1653-4498-88C4-38E3C5352296}"/>
              </a:ext>
            </a:extLst>
          </p:cNvPr>
          <p:cNvSpPr>
            <a:spLocks noGrp="1"/>
          </p:cNvSpPr>
          <p:nvPr>
            <p:ph type="sldNum" sz="quarter" idx="11"/>
          </p:nvPr>
        </p:nvSpPr>
        <p:spPr/>
        <p:txBody>
          <a:bodyPr/>
          <a:lstStyle/>
          <a:p>
            <a:fld id="{398AB76D-DDF4-4BE2-B40C-455F3C68374A}" type="slidenum">
              <a:rPr lang="ru-RU" smtClean="0"/>
              <a:t>5</a:t>
            </a:fld>
            <a:endParaRPr lang="ru-RU"/>
          </a:p>
        </p:txBody>
      </p:sp>
      <p:sp>
        <p:nvSpPr>
          <p:cNvPr id="4" name="Нижний колонтитул 3">
            <a:extLst>
              <a:ext uri="{FF2B5EF4-FFF2-40B4-BE49-F238E27FC236}">
                <a16:creationId xmlns:a16="http://schemas.microsoft.com/office/drawing/2014/main" id="{CFB7B9E8-44BE-4B6C-8EAD-E75D144BEF14}"/>
              </a:ext>
            </a:extLst>
          </p:cNvPr>
          <p:cNvSpPr>
            <a:spLocks noGrp="1"/>
          </p:cNvSpPr>
          <p:nvPr>
            <p:ph type="ftr" sz="quarter" idx="3"/>
          </p:nvPr>
        </p:nvSpPr>
        <p:spPr/>
        <p:txBody>
          <a:bodyPr/>
          <a:lstStyle/>
          <a:p>
            <a:r>
              <a:rPr lang="en-US"/>
              <a:t>Evgeny Khorov (IITP RAS)</a:t>
            </a:r>
            <a:endParaRPr lang="ru-RU"/>
          </a:p>
        </p:txBody>
      </p:sp>
      <p:sp>
        <p:nvSpPr>
          <p:cNvPr id="6" name="Дата 5">
            <a:extLst>
              <a:ext uri="{FF2B5EF4-FFF2-40B4-BE49-F238E27FC236}">
                <a16:creationId xmlns:a16="http://schemas.microsoft.com/office/drawing/2014/main" id="{43E2E511-722D-4525-9309-9DEEF3E7535C}"/>
              </a:ext>
            </a:extLst>
          </p:cNvPr>
          <p:cNvSpPr>
            <a:spLocks noGrp="1"/>
          </p:cNvSpPr>
          <p:nvPr>
            <p:ph type="dt" sz="half" idx="2"/>
          </p:nvPr>
        </p:nvSpPr>
        <p:spPr/>
        <p:txBody>
          <a:bodyPr/>
          <a:lstStyle/>
          <a:p>
            <a:r>
              <a:rPr lang="en-US" dirty="0"/>
              <a:t>November 2020</a:t>
            </a:r>
            <a:endParaRPr lang="ru-RU" dirty="0"/>
          </a:p>
        </p:txBody>
      </p:sp>
      <p:sp>
        <p:nvSpPr>
          <p:cNvPr id="22" name="Прямоугольник 21"/>
          <p:cNvSpPr/>
          <p:nvPr/>
        </p:nvSpPr>
        <p:spPr>
          <a:xfrm>
            <a:off x="4905576" y="3335455"/>
            <a:ext cx="341330" cy="3667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cxnSp>
        <p:nvCxnSpPr>
          <p:cNvPr id="24" name="Прямая со стрелкой 23"/>
          <p:cNvCxnSpPr>
            <a:cxnSpLocks/>
          </p:cNvCxnSpPr>
          <p:nvPr/>
        </p:nvCxnSpPr>
        <p:spPr>
          <a:xfrm flipV="1">
            <a:off x="1331320" y="3699787"/>
            <a:ext cx="6334747"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341467" y="3332280"/>
            <a:ext cx="2743200" cy="35798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Other STA’s transmission</a:t>
            </a:r>
            <a:endParaRPr lang="ru-RU" sz="900" dirty="0">
              <a:solidFill>
                <a:sysClr val="windowText" lastClr="000000"/>
              </a:solidFill>
            </a:endParaRPr>
          </a:p>
        </p:txBody>
      </p:sp>
      <p:cxnSp>
        <p:nvCxnSpPr>
          <p:cNvPr id="30" name="Прямая соединительная линия 29"/>
          <p:cNvCxnSpPr/>
          <p:nvPr/>
        </p:nvCxnSpPr>
        <p:spPr>
          <a:xfrm flipH="1">
            <a:off x="5018306" y="3332280"/>
            <a:ext cx="1" cy="3702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67401" y="3380699"/>
            <a:ext cx="471488" cy="230832"/>
          </a:xfrm>
          <a:prstGeom prst="rect">
            <a:avLst/>
          </a:prstGeom>
          <a:noFill/>
        </p:spPr>
        <p:txBody>
          <a:bodyPr wrap="square" rtlCol="0">
            <a:spAutoFit/>
          </a:bodyPr>
          <a:lstStyle/>
          <a:p>
            <a:r>
              <a:rPr lang="en-US" sz="900" dirty="0"/>
              <a:t>AIFS</a:t>
            </a:r>
            <a:endParaRPr lang="ru-RU" sz="900" dirty="0"/>
          </a:p>
        </p:txBody>
      </p:sp>
      <p:cxnSp>
        <p:nvCxnSpPr>
          <p:cNvPr id="34" name="Прямая соединительная линия 33"/>
          <p:cNvCxnSpPr/>
          <p:nvPr/>
        </p:nvCxnSpPr>
        <p:spPr>
          <a:xfrm flipH="1">
            <a:off x="5132606" y="3332280"/>
            <a:ext cx="1" cy="3702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5246906" y="3332280"/>
            <a:ext cx="1" cy="3702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Правая фигурная скобка 48"/>
          <p:cNvSpPr/>
          <p:nvPr/>
        </p:nvSpPr>
        <p:spPr>
          <a:xfrm rot="16200000">
            <a:off x="4529313" y="505865"/>
            <a:ext cx="129265" cy="5133354"/>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900"/>
          </a:p>
        </p:txBody>
      </p:sp>
      <p:sp>
        <p:nvSpPr>
          <p:cNvPr id="63" name="TextBox 62"/>
          <p:cNvSpPr txBox="1"/>
          <p:nvPr/>
        </p:nvSpPr>
        <p:spPr>
          <a:xfrm>
            <a:off x="7651830" y="3642571"/>
            <a:ext cx="300038" cy="230832"/>
          </a:xfrm>
          <a:prstGeom prst="rect">
            <a:avLst/>
          </a:prstGeom>
          <a:noFill/>
        </p:spPr>
        <p:txBody>
          <a:bodyPr wrap="square" rtlCol="0">
            <a:spAutoFit/>
          </a:bodyPr>
          <a:lstStyle/>
          <a:p>
            <a:r>
              <a:rPr lang="en-US" sz="900" dirty="0"/>
              <a:t>t</a:t>
            </a:r>
            <a:endParaRPr lang="ru-RU" sz="900" dirty="0"/>
          </a:p>
        </p:txBody>
      </p:sp>
      <p:cxnSp>
        <p:nvCxnSpPr>
          <p:cNvPr id="66" name="Прямая со стрелкой 65"/>
          <p:cNvCxnSpPr>
            <a:cxnSpLocks/>
          </p:cNvCxnSpPr>
          <p:nvPr/>
        </p:nvCxnSpPr>
        <p:spPr>
          <a:xfrm>
            <a:off x="2027267" y="2988425"/>
            <a:ext cx="0" cy="3271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46204" y="2776417"/>
            <a:ext cx="1762125" cy="230832"/>
          </a:xfrm>
          <a:prstGeom prst="rect">
            <a:avLst/>
          </a:prstGeom>
          <a:noFill/>
        </p:spPr>
        <p:txBody>
          <a:bodyPr wrap="square" rtlCol="0">
            <a:spAutoFit/>
          </a:bodyPr>
          <a:lstStyle/>
          <a:p>
            <a:pPr algn="ctr"/>
            <a:r>
              <a:rPr lang="en-US" sz="900" dirty="0"/>
              <a:t>RTA frame generation</a:t>
            </a:r>
            <a:endParaRPr lang="ru-RU" sz="900" dirty="0"/>
          </a:p>
        </p:txBody>
      </p:sp>
      <p:sp>
        <p:nvSpPr>
          <p:cNvPr id="68" name="TextBox 67"/>
          <p:cNvSpPr txBox="1"/>
          <p:nvPr/>
        </p:nvSpPr>
        <p:spPr>
          <a:xfrm>
            <a:off x="4738889" y="3101265"/>
            <a:ext cx="707231" cy="230832"/>
          </a:xfrm>
          <a:prstGeom prst="rect">
            <a:avLst/>
          </a:prstGeom>
          <a:noFill/>
        </p:spPr>
        <p:txBody>
          <a:bodyPr wrap="square" rtlCol="0">
            <a:spAutoFit/>
          </a:bodyPr>
          <a:lstStyle/>
          <a:p>
            <a:pPr algn="ctr"/>
            <a:r>
              <a:rPr lang="en-US" sz="900" dirty="0" err="1"/>
              <a:t>Backoff</a:t>
            </a:r>
            <a:endParaRPr lang="ru-RU" sz="900" dirty="0"/>
          </a:p>
        </p:txBody>
      </p:sp>
      <p:sp>
        <p:nvSpPr>
          <p:cNvPr id="69" name="Прямоугольник 68"/>
          <p:cNvSpPr/>
          <p:nvPr/>
        </p:nvSpPr>
        <p:spPr>
          <a:xfrm>
            <a:off x="5246906" y="3338427"/>
            <a:ext cx="963596" cy="35798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RTA frame</a:t>
            </a:r>
            <a:endParaRPr lang="ru-RU" sz="900" dirty="0">
              <a:solidFill>
                <a:sysClr val="windowText" lastClr="000000"/>
              </a:solidFill>
            </a:endParaRPr>
          </a:p>
        </p:txBody>
      </p:sp>
      <p:sp>
        <p:nvSpPr>
          <p:cNvPr id="70" name="TextBox 69"/>
          <p:cNvSpPr txBox="1"/>
          <p:nvPr/>
        </p:nvSpPr>
        <p:spPr>
          <a:xfrm>
            <a:off x="6210501" y="3398976"/>
            <a:ext cx="471488" cy="230832"/>
          </a:xfrm>
          <a:prstGeom prst="rect">
            <a:avLst/>
          </a:prstGeom>
          <a:noFill/>
        </p:spPr>
        <p:txBody>
          <a:bodyPr wrap="square" rtlCol="0">
            <a:spAutoFit/>
          </a:bodyPr>
          <a:lstStyle/>
          <a:p>
            <a:r>
              <a:rPr lang="en-US" sz="900" dirty="0"/>
              <a:t>SIFS</a:t>
            </a:r>
            <a:endParaRPr lang="ru-RU" sz="900" dirty="0"/>
          </a:p>
        </p:txBody>
      </p:sp>
      <p:sp>
        <p:nvSpPr>
          <p:cNvPr id="71" name="Прямоугольник 70"/>
          <p:cNvSpPr/>
          <p:nvPr/>
        </p:nvSpPr>
        <p:spPr>
          <a:xfrm>
            <a:off x="6629223" y="3338427"/>
            <a:ext cx="531398" cy="35798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ysClr val="windowText" lastClr="000000"/>
                </a:solidFill>
              </a:rPr>
              <a:t>Ack</a:t>
            </a:r>
            <a:endParaRPr lang="ru-RU" sz="900" dirty="0">
              <a:solidFill>
                <a:sysClr val="windowText" lastClr="000000"/>
              </a:solidFill>
            </a:endParaRPr>
          </a:p>
        </p:txBody>
      </p:sp>
      <p:sp>
        <p:nvSpPr>
          <p:cNvPr id="72" name="TextBox 71"/>
          <p:cNvSpPr txBox="1"/>
          <p:nvPr/>
        </p:nvSpPr>
        <p:spPr>
          <a:xfrm>
            <a:off x="3894699" y="2757593"/>
            <a:ext cx="1396766" cy="230832"/>
          </a:xfrm>
          <a:prstGeom prst="rect">
            <a:avLst/>
          </a:prstGeom>
          <a:noFill/>
        </p:spPr>
        <p:txBody>
          <a:bodyPr wrap="square" rtlCol="0">
            <a:spAutoFit/>
          </a:bodyPr>
          <a:lstStyle/>
          <a:p>
            <a:pPr algn="ctr"/>
            <a:r>
              <a:rPr lang="en-US" sz="900" dirty="0"/>
              <a:t>Total delay</a:t>
            </a:r>
            <a:endParaRPr lang="ru-RU" sz="900" dirty="0"/>
          </a:p>
        </p:txBody>
      </p:sp>
      <p:sp>
        <p:nvSpPr>
          <p:cNvPr id="23" name="Правая фигурная скобка 22">
            <a:extLst>
              <a:ext uri="{FF2B5EF4-FFF2-40B4-BE49-F238E27FC236}">
                <a16:creationId xmlns:a16="http://schemas.microsoft.com/office/drawing/2014/main" id="{9FA468EE-0713-4C6D-B443-A38E0FDF6CCF}"/>
              </a:ext>
            </a:extLst>
          </p:cNvPr>
          <p:cNvSpPr/>
          <p:nvPr/>
        </p:nvSpPr>
        <p:spPr>
          <a:xfrm rot="5400000">
            <a:off x="6109823" y="2895831"/>
            <a:ext cx="208525" cy="193435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900"/>
          </a:p>
        </p:txBody>
      </p:sp>
      <p:sp>
        <p:nvSpPr>
          <p:cNvPr id="26" name="TextBox 25">
            <a:extLst>
              <a:ext uri="{FF2B5EF4-FFF2-40B4-BE49-F238E27FC236}">
                <a16:creationId xmlns:a16="http://schemas.microsoft.com/office/drawing/2014/main" id="{CE0F75ED-DAF7-4A5C-A90A-D007E066652E}"/>
              </a:ext>
            </a:extLst>
          </p:cNvPr>
          <p:cNvSpPr txBox="1"/>
          <p:nvPr/>
        </p:nvSpPr>
        <p:spPr>
          <a:xfrm>
            <a:off x="5524785" y="3962400"/>
            <a:ext cx="1396766" cy="230832"/>
          </a:xfrm>
          <a:prstGeom prst="rect">
            <a:avLst/>
          </a:prstGeom>
          <a:noFill/>
        </p:spPr>
        <p:txBody>
          <a:bodyPr wrap="square" rtlCol="0">
            <a:spAutoFit/>
          </a:bodyPr>
          <a:lstStyle/>
          <a:p>
            <a:pPr algn="ctr"/>
            <a:r>
              <a:rPr lang="en-US" sz="900" dirty="0"/>
              <a:t>Frame transmission</a:t>
            </a:r>
            <a:endParaRPr lang="ru-RU" sz="900" dirty="0"/>
          </a:p>
        </p:txBody>
      </p:sp>
      <p:sp>
        <p:nvSpPr>
          <p:cNvPr id="27" name="Правая фигурная скобка 26">
            <a:extLst>
              <a:ext uri="{FF2B5EF4-FFF2-40B4-BE49-F238E27FC236}">
                <a16:creationId xmlns:a16="http://schemas.microsoft.com/office/drawing/2014/main" id="{88541A02-5395-4524-897E-EC243B636EF1}"/>
              </a:ext>
            </a:extLst>
          </p:cNvPr>
          <p:cNvSpPr/>
          <p:nvPr/>
        </p:nvSpPr>
        <p:spPr>
          <a:xfrm rot="5400000">
            <a:off x="3526387" y="2261120"/>
            <a:ext cx="202160" cy="3200400"/>
          </a:xfrm>
          <a:prstGeom prst="rightBrace">
            <a:avLst/>
          </a:prstGeom>
          <a:ln w="19050">
            <a:solidFill>
              <a:srgbClr val="FE7A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900"/>
          </a:p>
        </p:txBody>
      </p:sp>
      <p:sp>
        <p:nvSpPr>
          <p:cNvPr id="28" name="TextBox 27">
            <a:extLst>
              <a:ext uri="{FF2B5EF4-FFF2-40B4-BE49-F238E27FC236}">
                <a16:creationId xmlns:a16="http://schemas.microsoft.com/office/drawing/2014/main" id="{0BC74E45-E35C-42B4-9F19-7F5491021A03}"/>
              </a:ext>
            </a:extLst>
          </p:cNvPr>
          <p:cNvSpPr txBox="1"/>
          <p:nvPr/>
        </p:nvSpPr>
        <p:spPr>
          <a:xfrm>
            <a:off x="2819529" y="3967273"/>
            <a:ext cx="1644247" cy="230832"/>
          </a:xfrm>
          <a:prstGeom prst="rect">
            <a:avLst/>
          </a:prstGeom>
          <a:noFill/>
        </p:spPr>
        <p:txBody>
          <a:bodyPr wrap="square" rtlCol="0">
            <a:spAutoFit/>
          </a:bodyPr>
          <a:lstStyle/>
          <a:p>
            <a:pPr algn="ctr"/>
            <a:r>
              <a:rPr lang="en-US" sz="900" dirty="0"/>
              <a:t>Channel access delay</a:t>
            </a:r>
            <a:endParaRPr lang="ru-RU" sz="900" dirty="0"/>
          </a:p>
        </p:txBody>
      </p:sp>
    </p:spTree>
    <p:extLst>
      <p:ext uri="{BB962C8B-B14F-4D97-AF65-F5344CB8AC3E}">
        <p14:creationId xmlns:p14="http://schemas.microsoft.com/office/powerpoint/2010/main" val="150334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Remark about TXOP limits </a:t>
            </a:r>
            <a:endParaRPr lang="ru-RU" dirty="0"/>
          </a:p>
        </p:txBody>
      </p:sp>
      <p:sp>
        <p:nvSpPr>
          <p:cNvPr id="3" name="Объект 2"/>
          <p:cNvSpPr>
            <a:spLocks noGrp="1"/>
          </p:cNvSpPr>
          <p:nvPr>
            <p:ph idx="1"/>
          </p:nvPr>
        </p:nvSpPr>
        <p:spPr>
          <a:xfrm>
            <a:off x="685800" y="1638916"/>
            <a:ext cx="7772400" cy="4114800"/>
          </a:xfrm>
        </p:spPr>
        <p:txBody>
          <a:bodyPr>
            <a:normAutofit/>
          </a:bodyPr>
          <a:lstStyle/>
          <a:p>
            <a:pPr marL="0" indent="0">
              <a:lnSpc>
                <a:spcPct val="120000"/>
              </a:lnSpc>
              <a:buNone/>
            </a:pPr>
            <a:r>
              <a:rPr lang="en-US" b="0" dirty="0"/>
              <a:t>According to 10.23.2.9 TXOP limits, by setting a small and non-zero TXOP limit, we can limit the duration of </a:t>
            </a:r>
            <a:r>
              <a:rPr lang="en-US" b="0" i="1" u="sng" dirty="0"/>
              <a:t>almost all frames</a:t>
            </a:r>
          </a:p>
        </p:txBody>
      </p:sp>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6</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pic>
        <p:nvPicPr>
          <p:cNvPr id="4" name="Рисунок 3">
            <a:extLst>
              <a:ext uri="{FF2B5EF4-FFF2-40B4-BE49-F238E27FC236}">
                <a16:creationId xmlns:a16="http://schemas.microsoft.com/office/drawing/2014/main" id="{8E911A49-AE4D-4288-AB2C-B029570DFA95}"/>
              </a:ext>
            </a:extLst>
          </p:cNvPr>
          <p:cNvPicPr>
            <a:picLocks noChangeAspect="1"/>
          </p:cNvPicPr>
          <p:nvPr/>
        </p:nvPicPr>
        <p:blipFill>
          <a:blip r:embed="rId2"/>
          <a:stretch>
            <a:fillRect/>
          </a:stretch>
        </p:blipFill>
        <p:spPr>
          <a:xfrm>
            <a:off x="76200" y="3124200"/>
            <a:ext cx="4698209" cy="2415366"/>
          </a:xfrm>
          <a:prstGeom prst="rect">
            <a:avLst/>
          </a:prstGeom>
        </p:spPr>
      </p:pic>
      <p:pic>
        <p:nvPicPr>
          <p:cNvPr id="5" name="Рисунок 4">
            <a:extLst>
              <a:ext uri="{FF2B5EF4-FFF2-40B4-BE49-F238E27FC236}">
                <a16:creationId xmlns:a16="http://schemas.microsoft.com/office/drawing/2014/main" id="{ACCAF653-564F-45F0-BCBA-EB1412B689FC}"/>
              </a:ext>
            </a:extLst>
          </p:cNvPr>
          <p:cNvPicPr>
            <a:picLocks noChangeAspect="1"/>
          </p:cNvPicPr>
          <p:nvPr/>
        </p:nvPicPr>
        <p:blipFill>
          <a:blip r:embed="rId3"/>
          <a:stretch>
            <a:fillRect/>
          </a:stretch>
        </p:blipFill>
        <p:spPr>
          <a:xfrm>
            <a:off x="4355404" y="3025632"/>
            <a:ext cx="4606846" cy="2612501"/>
          </a:xfrm>
          <a:prstGeom prst="rect">
            <a:avLst/>
          </a:prstGeom>
        </p:spPr>
      </p:pic>
    </p:spTree>
    <p:extLst>
      <p:ext uri="{BB962C8B-B14F-4D97-AF65-F5344CB8AC3E}">
        <p14:creationId xmlns:p14="http://schemas.microsoft.com/office/powerpoint/2010/main" val="247497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Performance Evaluation, 1 BSS Scenario</a:t>
            </a:r>
            <a:endParaRPr lang="ru-RU" dirty="0"/>
          </a:p>
        </p:txBody>
      </p:sp>
      <p:sp>
        <p:nvSpPr>
          <p:cNvPr id="3" name="Объект 2"/>
          <p:cNvSpPr>
            <a:spLocks noGrp="1"/>
          </p:cNvSpPr>
          <p:nvPr>
            <p:ph idx="1"/>
          </p:nvPr>
        </p:nvSpPr>
        <p:spPr>
          <a:xfrm>
            <a:off x="719170" y="1682944"/>
            <a:ext cx="7739030" cy="1828800"/>
          </a:xfrm>
        </p:spPr>
        <p:txBody>
          <a:bodyPr>
            <a:noAutofit/>
          </a:bodyPr>
          <a:lstStyle/>
          <a:p>
            <a:pPr marL="0" indent="0">
              <a:lnSpc>
                <a:spcPct val="110000"/>
              </a:lnSpc>
              <a:buNone/>
            </a:pPr>
            <a:r>
              <a:rPr lang="en-US" sz="1800" b="0" dirty="0"/>
              <a:t>1…10 RTA STAs, each of which generates an RTA packet with a period of 20 </a:t>
            </a:r>
            <a:r>
              <a:rPr lang="en-US" sz="1800" b="0" dirty="0" err="1"/>
              <a:t>ms</a:t>
            </a:r>
            <a:endParaRPr lang="en-US" sz="1800" b="0" dirty="0"/>
          </a:p>
          <a:p>
            <a:pPr marL="0" indent="0">
              <a:lnSpc>
                <a:spcPct val="110000"/>
              </a:lnSpc>
              <a:buNone/>
            </a:pPr>
            <a:r>
              <a:rPr lang="en-US" sz="1800" b="0" dirty="0"/>
              <a:t>10 non-RTA STAs generate saturated traffic</a:t>
            </a:r>
          </a:p>
          <a:p>
            <a:pPr marL="0" indent="0">
              <a:lnSpc>
                <a:spcPct val="110000"/>
              </a:lnSpc>
              <a:buNone/>
            </a:pPr>
            <a:r>
              <a:rPr lang="en-US" sz="1800" b="0" dirty="0"/>
              <a:t>All STAs are in the TX range of each other</a:t>
            </a:r>
          </a:p>
          <a:p>
            <a:pPr marL="0" indent="0">
              <a:lnSpc>
                <a:spcPct val="110000"/>
              </a:lnSpc>
              <a:buNone/>
            </a:pPr>
            <a:r>
              <a:rPr lang="en-US" sz="1800" b="0" dirty="0"/>
              <a:t>Transmissions of RTA STAs last 0.5 </a:t>
            </a:r>
            <a:r>
              <a:rPr lang="en-US" sz="1800" b="0" dirty="0" err="1"/>
              <a:t>ms</a:t>
            </a:r>
            <a:r>
              <a:rPr lang="en-US" sz="1800" b="0" dirty="0"/>
              <a:t> (incl. DATA+SIFS+ACK)</a:t>
            </a:r>
          </a:p>
          <a:p>
            <a:pPr marL="0" indent="0">
              <a:lnSpc>
                <a:spcPct val="110000"/>
              </a:lnSpc>
              <a:buNone/>
            </a:pPr>
            <a:r>
              <a:rPr lang="en-US" sz="1800" b="0" dirty="0"/>
              <a:t>Transmissions of non-RTA STAs are limited by the TXOP limit</a:t>
            </a:r>
          </a:p>
          <a:p>
            <a:pPr marL="0" indent="0">
              <a:lnSpc>
                <a:spcPct val="110000"/>
              </a:lnSpc>
              <a:buNone/>
            </a:pPr>
            <a:endParaRPr lang="en-US" sz="1800" b="0" dirty="0"/>
          </a:p>
          <a:p>
            <a:pPr>
              <a:lnSpc>
                <a:spcPct val="110000"/>
              </a:lnSpc>
            </a:pPr>
            <a:r>
              <a:rPr lang="en-US" sz="1800" b="0" dirty="0"/>
              <a:t>Non-RTA STAs use RTS/CTS</a:t>
            </a:r>
          </a:p>
          <a:p>
            <a:pPr marL="457200" lvl="1" indent="0">
              <a:lnSpc>
                <a:spcPct val="110000"/>
              </a:lnSpc>
              <a:buNone/>
            </a:pPr>
            <a:endParaRPr lang="en-US" sz="1800" b="0" dirty="0"/>
          </a:p>
        </p:txBody>
      </p:sp>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7</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sp>
        <p:nvSpPr>
          <p:cNvPr id="5" name="TextBox 4">
            <a:extLst>
              <a:ext uri="{FF2B5EF4-FFF2-40B4-BE49-F238E27FC236}">
                <a16:creationId xmlns:a16="http://schemas.microsoft.com/office/drawing/2014/main" id="{778F7464-D550-450E-87D2-B171DC28AE70}"/>
              </a:ext>
            </a:extLst>
          </p:cNvPr>
          <p:cNvSpPr txBox="1"/>
          <p:nvPr/>
        </p:nvSpPr>
        <p:spPr>
          <a:xfrm>
            <a:off x="4572000" y="4506216"/>
            <a:ext cx="4084319" cy="1828800"/>
          </a:xfrm>
          <a:prstGeom prst="rect">
            <a:avLst/>
          </a:prstGeom>
          <a:noFill/>
        </p:spPr>
        <p:txBody>
          <a:bodyPr wrap="square" rtlCol="0">
            <a:spAutoFit/>
          </a:bodyPr>
          <a:lstStyle/>
          <a:p>
            <a:endParaRPr lang="ru-RU" dirty="0"/>
          </a:p>
        </p:txBody>
      </p:sp>
      <p:graphicFrame>
        <p:nvGraphicFramePr>
          <p:cNvPr id="6" name="Таблица 6">
            <a:extLst>
              <a:ext uri="{FF2B5EF4-FFF2-40B4-BE49-F238E27FC236}">
                <a16:creationId xmlns:a16="http://schemas.microsoft.com/office/drawing/2014/main" id="{DE9F8267-7999-41CC-9BF6-8C5182757FED}"/>
              </a:ext>
            </a:extLst>
          </p:cNvPr>
          <p:cNvGraphicFramePr>
            <a:graphicFrameLocks noGrp="1"/>
          </p:cNvGraphicFramePr>
          <p:nvPr>
            <p:extLst>
              <p:ext uri="{D42A27DB-BD31-4B8C-83A1-F6EECF244321}">
                <p14:modId xmlns:p14="http://schemas.microsoft.com/office/powerpoint/2010/main" val="4158487590"/>
              </p:ext>
            </p:extLst>
          </p:nvPr>
        </p:nvGraphicFramePr>
        <p:xfrm>
          <a:off x="650715" y="3456997"/>
          <a:ext cx="7772400" cy="2641600"/>
        </p:xfrm>
        <a:graphic>
          <a:graphicData uri="http://schemas.openxmlformats.org/drawingml/2006/table">
            <a:tbl>
              <a:tblPr firstRow="1" bandRow="1">
                <a:tableStyleId>{073A0DAA-6AF3-43AB-8588-CEC1D06C72B9}</a:tableStyleId>
              </a:tblPr>
              <a:tblGrid>
                <a:gridCol w="1101885">
                  <a:extLst>
                    <a:ext uri="{9D8B030D-6E8A-4147-A177-3AD203B41FA5}">
                      <a16:colId xmlns:a16="http://schemas.microsoft.com/office/drawing/2014/main" val="3736726047"/>
                    </a:ext>
                  </a:extLst>
                </a:gridCol>
                <a:gridCol w="2031550">
                  <a:extLst>
                    <a:ext uri="{9D8B030D-6E8A-4147-A177-3AD203B41FA5}">
                      <a16:colId xmlns:a16="http://schemas.microsoft.com/office/drawing/2014/main" val="703613500"/>
                    </a:ext>
                  </a:extLst>
                </a:gridCol>
                <a:gridCol w="1168850">
                  <a:extLst>
                    <a:ext uri="{9D8B030D-6E8A-4147-A177-3AD203B41FA5}">
                      <a16:colId xmlns:a16="http://schemas.microsoft.com/office/drawing/2014/main" val="3273947054"/>
                    </a:ext>
                  </a:extLst>
                </a:gridCol>
                <a:gridCol w="1722449">
                  <a:extLst>
                    <a:ext uri="{9D8B030D-6E8A-4147-A177-3AD203B41FA5}">
                      <a16:colId xmlns:a16="http://schemas.microsoft.com/office/drawing/2014/main" val="1349694796"/>
                    </a:ext>
                  </a:extLst>
                </a:gridCol>
                <a:gridCol w="1747666">
                  <a:extLst>
                    <a:ext uri="{9D8B030D-6E8A-4147-A177-3AD203B41FA5}">
                      <a16:colId xmlns:a16="http://schemas.microsoft.com/office/drawing/2014/main" val="2358088804"/>
                    </a:ext>
                  </a:extLst>
                </a:gridCol>
              </a:tblGrid>
              <a:tr h="370840">
                <a:tc>
                  <a:txBody>
                    <a:bodyPr/>
                    <a:lstStyle/>
                    <a:p>
                      <a:pPr algn="ctr"/>
                      <a:endParaRPr lang="ru-RU" sz="1600" b="1" dirty="0">
                        <a:solidFill>
                          <a:schemeClr val="bg1"/>
                        </a:solidFill>
                      </a:endParaRPr>
                    </a:p>
                  </a:txBody>
                  <a:tcPr>
                    <a:solidFill>
                      <a:schemeClr val="tx1"/>
                    </a:solidFill>
                  </a:tcPr>
                </a:tc>
                <a:tc gridSpan="2">
                  <a:txBody>
                    <a:bodyPr/>
                    <a:lstStyle/>
                    <a:p>
                      <a:pPr algn="ctr"/>
                      <a:r>
                        <a:rPr lang="en-US" sz="1600" b="1" dirty="0">
                          <a:solidFill>
                            <a:schemeClr val="bg1"/>
                          </a:solidFill>
                        </a:rPr>
                        <a:t>Default EDCA Parameters </a:t>
                      </a:r>
                      <a:endParaRPr lang="ru-RU" sz="1600" b="1" dirty="0">
                        <a:solidFill>
                          <a:schemeClr val="bg1"/>
                        </a:solidFill>
                      </a:endParaRPr>
                    </a:p>
                  </a:txBody>
                  <a:tcPr>
                    <a:solidFill>
                      <a:schemeClr val="tx1"/>
                    </a:solidFill>
                  </a:tcPr>
                </a:tc>
                <a:tc hMerge="1">
                  <a:txBody>
                    <a:bodyPr/>
                    <a:lstStyle/>
                    <a:p>
                      <a:endParaRPr lang="ru-RU" dirty="0"/>
                    </a:p>
                  </a:txBody>
                  <a:tcPr/>
                </a:tc>
                <a:tc gridSpan="2">
                  <a:txBody>
                    <a:bodyPr/>
                    <a:lstStyle/>
                    <a:p>
                      <a:pPr algn="ctr"/>
                      <a:r>
                        <a:rPr lang="en-US" sz="1600" b="1" dirty="0">
                          <a:solidFill>
                            <a:schemeClr val="bg1"/>
                          </a:solidFill>
                        </a:rPr>
                        <a:t>Tuned EDCA Parameters</a:t>
                      </a:r>
                      <a:endParaRPr lang="ru-RU" sz="1600" b="1" dirty="0">
                        <a:solidFill>
                          <a:schemeClr val="bg1"/>
                        </a:solidFill>
                      </a:endParaRPr>
                    </a:p>
                  </a:txBody>
                  <a:tcPr>
                    <a:solidFill>
                      <a:schemeClr val="tx1"/>
                    </a:solidFill>
                  </a:tcPr>
                </a:tc>
                <a:tc hMerge="1">
                  <a:txBody>
                    <a:bodyPr/>
                    <a:lstStyle/>
                    <a:p>
                      <a:endParaRPr lang="ru-RU" sz="1600" dirty="0"/>
                    </a:p>
                  </a:txBody>
                  <a:tcPr/>
                </a:tc>
                <a:extLst>
                  <a:ext uri="{0D108BD9-81ED-4DB2-BD59-A6C34878D82A}">
                    <a16:rowId xmlns:a16="http://schemas.microsoft.com/office/drawing/2014/main" val="265021029"/>
                  </a:ext>
                </a:extLst>
              </a:tr>
              <a:tr h="370840">
                <a:tc>
                  <a:txBody>
                    <a:bodyPr/>
                    <a:lstStyle/>
                    <a:p>
                      <a:pPr algn="ctr"/>
                      <a:endParaRPr lang="ru-RU" sz="1600" b="1">
                        <a:solidFill>
                          <a:schemeClr val="bg1"/>
                        </a:solidFill>
                      </a:endParaRPr>
                    </a:p>
                  </a:txBody>
                  <a:tcPr>
                    <a:solidFill>
                      <a:schemeClr val="tx1"/>
                    </a:solidFill>
                  </a:tcPr>
                </a:tc>
                <a:tc>
                  <a:txBody>
                    <a:bodyPr/>
                    <a:lstStyle/>
                    <a:p>
                      <a:pPr algn="ctr"/>
                      <a:r>
                        <a:rPr lang="en-US" sz="1600" b="1" dirty="0">
                          <a:solidFill>
                            <a:schemeClr val="bg1"/>
                          </a:solidFill>
                        </a:rPr>
                        <a:t>RTA (AC_VO) </a:t>
                      </a:r>
                      <a:endParaRPr lang="ru-RU" sz="1600" b="1" dirty="0">
                        <a:solidFill>
                          <a:schemeClr val="bg1"/>
                        </a:solidFill>
                      </a:endParaRPr>
                    </a:p>
                  </a:txBody>
                  <a:tcPr>
                    <a:solidFill>
                      <a:schemeClr val="tx1"/>
                    </a:solidFill>
                  </a:tcPr>
                </a:tc>
                <a:tc>
                  <a:txBody>
                    <a:bodyPr/>
                    <a:lstStyle/>
                    <a:p>
                      <a:pPr algn="ctr"/>
                      <a:r>
                        <a:rPr lang="en-US" sz="1600" b="1" dirty="0">
                          <a:solidFill>
                            <a:schemeClr val="bg1"/>
                          </a:solidFill>
                        </a:rPr>
                        <a:t>Non-RTA (AC_BE)</a:t>
                      </a:r>
                      <a:endParaRPr lang="ru-RU" sz="1600" b="1" dirty="0">
                        <a:solidFill>
                          <a:schemeClr val="bg1"/>
                        </a:solidFill>
                      </a:endParaRPr>
                    </a:p>
                  </a:txBody>
                  <a:tcPr>
                    <a:solidFill>
                      <a:schemeClr val="tx1"/>
                    </a:solidFill>
                  </a:tcPr>
                </a:tc>
                <a:tc>
                  <a:txBody>
                    <a:bodyPr/>
                    <a:lstStyle/>
                    <a:p>
                      <a:pPr algn="ctr"/>
                      <a:r>
                        <a:rPr lang="en-US" sz="1600" b="1" dirty="0">
                          <a:solidFill>
                            <a:schemeClr val="bg1"/>
                          </a:solidFill>
                        </a:rPr>
                        <a:t>RTA</a:t>
                      </a:r>
                      <a:endParaRPr lang="ru-RU" sz="1600" b="1" dirty="0">
                        <a:solidFill>
                          <a:schemeClr val="bg1"/>
                        </a:solidFill>
                      </a:endParaRPr>
                    </a:p>
                  </a:txBody>
                  <a:tcPr>
                    <a:solidFill>
                      <a:schemeClr val="tx1"/>
                    </a:solidFill>
                  </a:tcPr>
                </a:tc>
                <a:tc>
                  <a:txBody>
                    <a:bodyPr/>
                    <a:lstStyle/>
                    <a:p>
                      <a:pPr algn="ctr"/>
                      <a:r>
                        <a:rPr lang="en-US" sz="1600" b="1" dirty="0">
                          <a:solidFill>
                            <a:schemeClr val="bg1"/>
                          </a:solidFill>
                        </a:rPr>
                        <a:t>Non-RTA</a:t>
                      </a:r>
                      <a:endParaRPr lang="ru-RU" sz="1600" b="1" dirty="0">
                        <a:solidFill>
                          <a:schemeClr val="bg1"/>
                        </a:solidFill>
                      </a:endParaRPr>
                    </a:p>
                  </a:txBody>
                  <a:tcPr>
                    <a:solidFill>
                      <a:schemeClr val="tx1"/>
                    </a:solidFill>
                  </a:tcPr>
                </a:tc>
                <a:extLst>
                  <a:ext uri="{0D108BD9-81ED-4DB2-BD59-A6C34878D82A}">
                    <a16:rowId xmlns:a16="http://schemas.microsoft.com/office/drawing/2014/main" val="3195255145"/>
                  </a:ext>
                </a:extLst>
              </a:tr>
              <a:tr h="370840">
                <a:tc>
                  <a:txBody>
                    <a:bodyPr/>
                    <a:lstStyle/>
                    <a:p>
                      <a:pPr algn="ctr"/>
                      <a:r>
                        <a:rPr lang="en-US" sz="1600" b="0" dirty="0"/>
                        <a:t>AIFSN</a:t>
                      </a:r>
                      <a:endParaRPr lang="ru-RU" sz="1600" dirty="0"/>
                    </a:p>
                  </a:txBody>
                  <a:tcPr/>
                </a:tc>
                <a:tc>
                  <a:txBody>
                    <a:bodyPr/>
                    <a:lstStyle/>
                    <a:p>
                      <a:pPr algn="ctr"/>
                      <a:r>
                        <a:rPr lang="en-US" sz="1600" dirty="0"/>
                        <a:t>2</a:t>
                      </a:r>
                      <a:endParaRPr lang="ru-RU" sz="1600" dirty="0"/>
                    </a:p>
                  </a:txBody>
                  <a:tcPr/>
                </a:tc>
                <a:tc>
                  <a:txBody>
                    <a:bodyPr/>
                    <a:lstStyle/>
                    <a:p>
                      <a:pPr algn="ctr"/>
                      <a:r>
                        <a:rPr lang="en-US" sz="1600" dirty="0"/>
                        <a:t>3</a:t>
                      </a:r>
                      <a:endParaRPr lang="ru-RU" sz="1600" dirty="0"/>
                    </a:p>
                  </a:txBody>
                  <a:tcPr/>
                </a:tc>
                <a:tc>
                  <a:txBody>
                    <a:bodyPr/>
                    <a:lstStyle/>
                    <a:p>
                      <a:pPr algn="ctr"/>
                      <a:r>
                        <a:rPr lang="en-US" sz="1600" dirty="0"/>
                        <a:t>2</a:t>
                      </a:r>
                      <a:endParaRPr lang="ru-RU" sz="1600" dirty="0"/>
                    </a:p>
                  </a:txBody>
                  <a:tcPr/>
                </a:tc>
                <a:tc>
                  <a:txBody>
                    <a:bodyPr/>
                    <a:lstStyle/>
                    <a:p>
                      <a:pPr algn="ctr"/>
                      <a:r>
                        <a:rPr lang="en-US" sz="1600" dirty="0"/>
                        <a:t>10</a:t>
                      </a:r>
                      <a:endParaRPr lang="ru-RU" sz="1600" dirty="0"/>
                    </a:p>
                  </a:txBody>
                  <a:tcPr/>
                </a:tc>
                <a:extLst>
                  <a:ext uri="{0D108BD9-81ED-4DB2-BD59-A6C34878D82A}">
                    <a16:rowId xmlns:a16="http://schemas.microsoft.com/office/drawing/2014/main" val="4280752170"/>
                  </a:ext>
                </a:extLst>
              </a:tr>
              <a:tr h="370840">
                <a:tc>
                  <a:txBody>
                    <a:bodyPr/>
                    <a:lstStyle/>
                    <a:p>
                      <a:pPr algn="ctr"/>
                      <a:r>
                        <a:rPr lang="en-US" sz="1600" b="0" dirty="0"/>
                        <a:t>CWmin</a:t>
                      </a:r>
                      <a:endParaRPr lang="ru-RU" sz="1600" dirty="0"/>
                    </a:p>
                  </a:txBody>
                  <a:tcPr/>
                </a:tc>
                <a:tc>
                  <a:txBody>
                    <a:bodyPr/>
                    <a:lstStyle/>
                    <a:p>
                      <a:pPr algn="ctr"/>
                      <a:r>
                        <a:rPr lang="en-US" sz="1600" dirty="0"/>
                        <a:t>3</a:t>
                      </a:r>
                      <a:endParaRPr lang="ru-RU" sz="1600" dirty="0"/>
                    </a:p>
                  </a:txBody>
                  <a:tcPr/>
                </a:tc>
                <a:tc>
                  <a:txBody>
                    <a:bodyPr/>
                    <a:lstStyle/>
                    <a:p>
                      <a:pPr algn="ctr"/>
                      <a:r>
                        <a:rPr lang="en-US" sz="1600" dirty="0"/>
                        <a:t>15</a:t>
                      </a:r>
                      <a:endParaRPr lang="ru-RU" sz="1600" dirty="0"/>
                    </a:p>
                  </a:txBody>
                  <a:tcPr/>
                </a:tc>
                <a:tc>
                  <a:txBody>
                    <a:bodyPr/>
                    <a:lstStyle/>
                    <a:p>
                      <a:pPr algn="ctr"/>
                      <a:r>
                        <a:rPr lang="en-US" sz="1600" dirty="0"/>
                        <a:t>7</a:t>
                      </a:r>
                      <a:endParaRPr lang="ru-RU" sz="1600" dirty="0"/>
                    </a:p>
                  </a:txBody>
                  <a:tcPr/>
                </a:tc>
                <a:tc>
                  <a:txBody>
                    <a:bodyPr/>
                    <a:lstStyle/>
                    <a:p>
                      <a:pPr algn="ctr"/>
                      <a:r>
                        <a:rPr lang="en-US" sz="1600" dirty="0"/>
                        <a:t>15</a:t>
                      </a:r>
                      <a:endParaRPr lang="ru-RU" sz="1600" dirty="0"/>
                    </a:p>
                  </a:txBody>
                  <a:tcPr/>
                </a:tc>
                <a:extLst>
                  <a:ext uri="{0D108BD9-81ED-4DB2-BD59-A6C34878D82A}">
                    <a16:rowId xmlns:a16="http://schemas.microsoft.com/office/drawing/2014/main" val="517070719"/>
                  </a:ext>
                </a:extLst>
              </a:tr>
              <a:tr h="370840">
                <a:tc>
                  <a:txBody>
                    <a:bodyPr/>
                    <a:lstStyle/>
                    <a:p>
                      <a:pPr algn="ctr"/>
                      <a:r>
                        <a:rPr lang="en-US" sz="1600" b="0" dirty="0" err="1"/>
                        <a:t>CWmax</a:t>
                      </a:r>
                      <a:endParaRPr lang="ru-RU" sz="1600" dirty="0"/>
                    </a:p>
                  </a:txBody>
                  <a:tcPr/>
                </a:tc>
                <a:tc>
                  <a:txBody>
                    <a:bodyPr/>
                    <a:lstStyle/>
                    <a:p>
                      <a:pPr algn="ctr"/>
                      <a:r>
                        <a:rPr lang="en-US" sz="1600" dirty="0"/>
                        <a:t>7</a:t>
                      </a:r>
                      <a:endParaRPr lang="ru-RU" sz="1600" dirty="0"/>
                    </a:p>
                  </a:txBody>
                  <a:tcPr/>
                </a:tc>
                <a:tc>
                  <a:txBody>
                    <a:bodyPr/>
                    <a:lstStyle/>
                    <a:p>
                      <a:pPr algn="ctr"/>
                      <a:r>
                        <a:rPr lang="en-US" sz="1600" dirty="0"/>
                        <a:t>1023</a:t>
                      </a:r>
                      <a:endParaRPr lang="ru-RU" sz="1600" dirty="0"/>
                    </a:p>
                  </a:txBody>
                  <a:tcPr/>
                </a:tc>
                <a:tc>
                  <a:txBody>
                    <a:bodyPr/>
                    <a:lstStyle/>
                    <a:p>
                      <a:pPr algn="ctr"/>
                      <a:r>
                        <a:rPr lang="en-US" sz="1600" dirty="0"/>
                        <a:t>7</a:t>
                      </a:r>
                      <a:endParaRPr lang="ru-RU" sz="1600" dirty="0"/>
                    </a:p>
                  </a:txBody>
                  <a:tcPr/>
                </a:tc>
                <a:tc>
                  <a:txBody>
                    <a:bodyPr/>
                    <a:lstStyle/>
                    <a:p>
                      <a:pPr algn="ctr"/>
                      <a:r>
                        <a:rPr lang="en-US" sz="1600" dirty="0"/>
                        <a:t>1023</a:t>
                      </a:r>
                      <a:endParaRPr lang="ru-RU" sz="1600" dirty="0"/>
                    </a:p>
                  </a:txBody>
                  <a:tcPr/>
                </a:tc>
                <a:extLst>
                  <a:ext uri="{0D108BD9-81ED-4DB2-BD59-A6C34878D82A}">
                    <a16:rowId xmlns:a16="http://schemas.microsoft.com/office/drawing/2014/main" val="677686578"/>
                  </a:ext>
                </a:extLst>
              </a:tr>
              <a:tr h="370840">
                <a:tc>
                  <a:txBody>
                    <a:bodyPr/>
                    <a:lstStyle/>
                    <a:p>
                      <a:pPr algn="ctr"/>
                      <a:r>
                        <a:rPr lang="en-US" sz="1600" dirty="0"/>
                        <a:t>TXOP Limit </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2.528 </a:t>
                      </a:r>
                      <a:r>
                        <a:rPr lang="en-US" sz="1600" dirty="0" err="1"/>
                        <a:t>ms</a:t>
                      </a:r>
                      <a:endParaRPr lang="ru-RU" sz="1600" dirty="0"/>
                    </a:p>
                    <a:p>
                      <a:pPr algn="ctr"/>
                      <a:r>
                        <a:rPr lang="en-US" sz="1600" dirty="0"/>
                        <a:t>But RTA TX = 0.5 </a:t>
                      </a:r>
                      <a:r>
                        <a:rPr lang="en-US" sz="1600" dirty="0" err="1"/>
                        <a:t>ms</a:t>
                      </a:r>
                      <a:endParaRPr lang="ru-RU" sz="1600" dirty="0"/>
                    </a:p>
                  </a:txBody>
                  <a:tcPr/>
                </a:tc>
                <a:tc>
                  <a:txBody>
                    <a:bodyPr/>
                    <a:lstStyle/>
                    <a:p>
                      <a:pPr algn="ctr"/>
                      <a:r>
                        <a:rPr lang="en-US" sz="1600" dirty="0"/>
                        <a:t>2.528 </a:t>
                      </a:r>
                      <a:r>
                        <a:rPr lang="en-US" sz="1600" dirty="0" err="1"/>
                        <a:t>ms</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RTA TX = 0.5 </a:t>
                      </a:r>
                      <a:r>
                        <a:rPr lang="en-US" sz="1600" dirty="0" err="1"/>
                        <a:t>ms</a:t>
                      </a:r>
                      <a:endParaRPr lang="ru-RU" sz="1600" dirty="0"/>
                    </a:p>
                  </a:txBody>
                  <a:tcPr/>
                </a:tc>
                <a:tc>
                  <a:txBody>
                    <a:bodyPr/>
                    <a:lstStyle/>
                    <a:p>
                      <a:pPr algn="ctr"/>
                      <a:r>
                        <a:rPr lang="en-US" sz="1400" dirty="0"/>
                        <a:t>{0.5, 1, 2, 2.5} </a:t>
                      </a:r>
                      <a:r>
                        <a:rPr lang="en-US" sz="1400" dirty="0" err="1"/>
                        <a:t>ms</a:t>
                      </a:r>
                      <a:r>
                        <a:rPr lang="en-US" sz="1400" dirty="0"/>
                        <a:t>*</a:t>
                      </a:r>
                      <a:endParaRPr lang="ru-RU" sz="1400" dirty="0"/>
                    </a:p>
                  </a:txBody>
                  <a:tcPr/>
                </a:tc>
                <a:extLst>
                  <a:ext uri="{0D108BD9-81ED-4DB2-BD59-A6C34878D82A}">
                    <a16:rowId xmlns:a16="http://schemas.microsoft.com/office/drawing/2014/main" val="3899313968"/>
                  </a:ext>
                </a:extLst>
              </a:tr>
            </a:tbl>
          </a:graphicData>
        </a:graphic>
      </p:graphicFrame>
      <p:sp>
        <p:nvSpPr>
          <p:cNvPr id="12" name="TextBox 11">
            <a:extLst>
              <a:ext uri="{FF2B5EF4-FFF2-40B4-BE49-F238E27FC236}">
                <a16:creationId xmlns:a16="http://schemas.microsoft.com/office/drawing/2014/main" id="{60CA6517-F798-4A3C-851B-4A342EA1F88B}"/>
              </a:ext>
            </a:extLst>
          </p:cNvPr>
          <p:cNvSpPr txBox="1"/>
          <p:nvPr/>
        </p:nvSpPr>
        <p:spPr>
          <a:xfrm>
            <a:off x="6585104" y="2109767"/>
            <a:ext cx="2362200" cy="679761"/>
          </a:xfrm>
          <a:prstGeom prst="wedgeRoundRectCallout">
            <a:avLst>
              <a:gd name="adj1" fmla="val 16838"/>
              <a:gd name="adj2" fmla="val 326978"/>
              <a:gd name="adj3" fmla="val 16667"/>
            </a:avLst>
          </a:prstGeom>
          <a:solidFill>
            <a:schemeClr val="bg1"/>
          </a:solidFill>
          <a:ln>
            <a:solidFill>
              <a:schemeClr val="accent2"/>
            </a:solidFill>
          </a:ln>
        </p:spPr>
        <p:txBody>
          <a:bodyPr wrap="square">
            <a:spAutoFit/>
          </a:bodyPr>
          <a:lstStyle/>
          <a:p>
            <a:pPr algn="ctr">
              <a:lnSpc>
                <a:spcPct val="110000"/>
              </a:lnSpc>
            </a:pPr>
            <a:r>
              <a:rPr lang="en-US" sz="1600" b="0" dirty="0" err="1"/>
              <a:t>AIFSN</a:t>
            </a:r>
            <a:r>
              <a:rPr lang="en-US" sz="1600" b="0" baseline="-25000" dirty="0" err="1"/>
              <a:t>non</a:t>
            </a:r>
            <a:r>
              <a:rPr lang="en-US" sz="1600" b="0" baseline="-25000" dirty="0"/>
              <a:t>-RTA </a:t>
            </a:r>
            <a:r>
              <a:rPr lang="en-US" sz="1600" b="0" dirty="0"/>
              <a:t>= </a:t>
            </a:r>
          </a:p>
          <a:p>
            <a:pPr algn="ctr">
              <a:lnSpc>
                <a:spcPct val="110000"/>
              </a:lnSpc>
            </a:pPr>
            <a:r>
              <a:rPr lang="en-US" sz="1600" b="0" dirty="0"/>
              <a:t>AIFSN</a:t>
            </a:r>
            <a:r>
              <a:rPr lang="en-US" sz="1600" b="0" baseline="-25000" dirty="0"/>
              <a:t>RTA</a:t>
            </a:r>
            <a:r>
              <a:rPr lang="en-US" sz="1600" b="0" dirty="0"/>
              <a:t> + CW</a:t>
            </a:r>
            <a:r>
              <a:rPr lang="en-US" sz="1600" b="0" baseline="-25000" dirty="0"/>
              <a:t>RTA</a:t>
            </a:r>
            <a:r>
              <a:rPr lang="en-US" sz="1600" b="0" dirty="0"/>
              <a:t> +1</a:t>
            </a:r>
            <a:endParaRPr lang="en-US" sz="1600" baseline="-25000" dirty="0"/>
          </a:p>
        </p:txBody>
      </p:sp>
      <p:sp>
        <p:nvSpPr>
          <p:cNvPr id="4" name="Прямоугольник 3">
            <a:extLst>
              <a:ext uri="{FF2B5EF4-FFF2-40B4-BE49-F238E27FC236}">
                <a16:creationId xmlns:a16="http://schemas.microsoft.com/office/drawing/2014/main" id="{6F37B638-8406-4481-ACDD-91509BB47D62}"/>
              </a:ext>
            </a:extLst>
          </p:cNvPr>
          <p:cNvSpPr/>
          <p:nvPr/>
        </p:nvSpPr>
        <p:spPr>
          <a:xfrm>
            <a:off x="659789" y="6215998"/>
            <a:ext cx="1996059" cy="276999"/>
          </a:xfrm>
          <a:prstGeom prst="rect">
            <a:avLst/>
          </a:prstGeom>
        </p:spPr>
        <p:txBody>
          <a:bodyPr wrap="none">
            <a:spAutoFit/>
          </a:bodyPr>
          <a:lstStyle/>
          <a:p>
            <a:r>
              <a:rPr lang="en-US" dirty="0"/>
              <a:t>* parameter in the simulation</a:t>
            </a:r>
            <a:endParaRPr lang="ru-RU" dirty="0"/>
          </a:p>
        </p:txBody>
      </p:sp>
    </p:spTree>
    <p:extLst>
      <p:ext uri="{BB962C8B-B14F-4D97-AF65-F5344CB8AC3E}">
        <p14:creationId xmlns:p14="http://schemas.microsoft.com/office/powerpoint/2010/main" val="186527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Performance Evaluation, Delay</a:t>
            </a:r>
            <a:endParaRPr lang="ru-RU" dirty="0"/>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813"/>
          <a:stretch/>
        </p:blipFill>
        <p:spPr>
          <a:xfrm>
            <a:off x="367386" y="2813829"/>
            <a:ext cx="3992936" cy="2850557"/>
          </a:xfrm>
        </p:spPr>
      </p:pic>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8</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4813"/>
          <a:stretch/>
        </p:blipFill>
        <p:spPr>
          <a:xfrm>
            <a:off x="4535587" y="2813831"/>
            <a:ext cx="3992937" cy="2850557"/>
          </a:xfrm>
          <a:prstGeom prst="rect">
            <a:avLst/>
          </a:prstGeom>
        </p:spPr>
      </p:pic>
      <p:sp>
        <p:nvSpPr>
          <p:cNvPr id="8" name="TextBox 7"/>
          <p:cNvSpPr txBox="1"/>
          <p:nvPr/>
        </p:nvSpPr>
        <p:spPr>
          <a:xfrm>
            <a:off x="1905000" y="2208358"/>
            <a:ext cx="2071688" cy="307777"/>
          </a:xfrm>
          <a:prstGeom prst="rect">
            <a:avLst/>
          </a:prstGeom>
          <a:noFill/>
        </p:spPr>
        <p:txBody>
          <a:bodyPr wrap="square" rtlCol="0">
            <a:spAutoFit/>
          </a:bodyPr>
          <a:lstStyle/>
          <a:p>
            <a:r>
              <a:rPr lang="en-US" sz="1400" dirty="0"/>
              <a:t>Average delay</a:t>
            </a:r>
            <a:endParaRPr lang="ru-RU" sz="1400" dirty="0"/>
          </a:p>
        </p:txBody>
      </p:sp>
      <p:sp>
        <p:nvSpPr>
          <p:cNvPr id="12" name="TextBox 11"/>
          <p:cNvSpPr txBox="1"/>
          <p:nvPr/>
        </p:nvSpPr>
        <p:spPr>
          <a:xfrm>
            <a:off x="5638800" y="2208359"/>
            <a:ext cx="2600325" cy="307777"/>
          </a:xfrm>
          <a:prstGeom prst="rect">
            <a:avLst/>
          </a:prstGeom>
          <a:noFill/>
        </p:spPr>
        <p:txBody>
          <a:bodyPr wrap="square" rtlCol="0">
            <a:spAutoFit/>
          </a:bodyPr>
          <a:lstStyle/>
          <a:p>
            <a:r>
              <a:rPr lang="en-US" sz="1400" dirty="0"/>
              <a:t>99.9% percentile of delay</a:t>
            </a:r>
            <a:endParaRPr lang="ru-RU" sz="1400" dirty="0"/>
          </a:p>
        </p:txBody>
      </p:sp>
      <p:sp>
        <p:nvSpPr>
          <p:cNvPr id="5" name="TextBox 4"/>
          <p:cNvSpPr txBox="1"/>
          <p:nvPr/>
        </p:nvSpPr>
        <p:spPr>
          <a:xfrm>
            <a:off x="457200" y="5562600"/>
            <a:ext cx="8610600" cy="523220"/>
          </a:xfrm>
          <a:prstGeom prst="rect">
            <a:avLst/>
          </a:prstGeom>
          <a:noFill/>
        </p:spPr>
        <p:txBody>
          <a:bodyPr wrap="square" rtlCol="0">
            <a:spAutoFit/>
          </a:bodyPr>
          <a:lstStyle/>
          <a:p>
            <a:endParaRPr lang="en-US" sz="1400" dirty="0"/>
          </a:p>
          <a:p>
            <a:r>
              <a:rPr lang="en-US" sz="1400" dirty="0"/>
              <a:t>On the contrary, standard EDCA provides ~2 times higher average delay and much higher delay percentile</a:t>
            </a:r>
            <a:endParaRPr lang="ru-RU" sz="1400" dirty="0"/>
          </a:p>
        </p:txBody>
      </p:sp>
      <p:sp>
        <p:nvSpPr>
          <p:cNvPr id="15" name="TextBox 14">
            <a:extLst>
              <a:ext uri="{FF2B5EF4-FFF2-40B4-BE49-F238E27FC236}">
                <a16:creationId xmlns:a16="http://schemas.microsoft.com/office/drawing/2014/main" id="{9CD19F84-5FC0-4F2B-80D4-687A2C071E74}"/>
              </a:ext>
            </a:extLst>
          </p:cNvPr>
          <p:cNvSpPr txBox="1"/>
          <p:nvPr/>
        </p:nvSpPr>
        <p:spPr>
          <a:xfrm>
            <a:off x="342900" y="1747032"/>
            <a:ext cx="8534400" cy="307777"/>
          </a:xfrm>
          <a:prstGeom prst="rect">
            <a:avLst/>
          </a:prstGeom>
          <a:noFill/>
        </p:spPr>
        <p:txBody>
          <a:bodyPr wrap="square">
            <a:spAutoFit/>
          </a:bodyPr>
          <a:lstStyle/>
          <a:p>
            <a:r>
              <a:rPr lang="en-US" sz="1400" dirty="0"/>
              <a:t>With Tuned EDCA, we can satisfy RTA requirements, e.g., provide delay less than 10 </a:t>
            </a:r>
            <a:r>
              <a:rPr lang="en-US" sz="1400" dirty="0" err="1"/>
              <a:t>ms</a:t>
            </a:r>
            <a:r>
              <a:rPr lang="en-US" sz="1400" dirty="0"/>
              <a:t> with a high probability</a:t>
            </a:r>
          </a:p>
        </p:txBody>
      </p:sp>
      <p:pic>
        <p:nvPicPr>
          <p:cNvPr id="3" name="Рисунок 2">
            <a:extLst>
              <a:ext uri="{FF2B5EF4-FFF2-40B4-BE49-F238E27FC236}">
                <a16:creationId xmlns:a16="http://schemas.microsoft.com/office/drawing/2014/main" id="{522BAC93-2959-44CD-9B52-998F0AAF70A1}"/>
              </a:ext>
            </a:extLst>
          </p:cNvPr>
          <p:cNvPicPr>
            <a:picLocks noChangeAspect="1"/>
          </p:cNvPicPr>
          <p:nvPr/>
        </p:nvPicPr>
        <p:blipFill>
          <a:blip r:embed="rId4"/>
          <a:stretch>
            <a:fillRect/>
          </a:stretch>
        </p:blipFill>
        <p:spPr>
          <a:xfrm>
            <a:off x="3009547" y="3276390"/>
            <a:ext cx="432582" cy="178791"/>
          </a:xfrm>
          <a:prstGeom prst="rect">
            <a:avLst/>
          </a:prstGeom>
        </p:spPr>
      </p:pic>
      <p:pic>
        <p:nvPicPr>
          <p:cNvPr id="4" name="Рисунок 3">
            <a:extLst>
              <a:ext uri="{FF2B5EF4-FFF2-40B4-BE49-F238E27FC236}">
                <a16:creationId xmlns:a16="http://schemas.microsoft.com/office/drawing/2014/main" id="{DB48B30C-C78A-4740-8590-73D5B48F945F}"/>
              </a:ext>
            </a:extLst>
          </p:cNvPr>
          <p:cNvPicPr>
            <a:picLocks noChangeAspect="1"/>
          </p:cNvPicPr>
          <p:nvPr/>
        </p:nvPicPr>
        <p:blipFill>
          <a:blip r:embed="rId4"/>
          <a:stretch>
            <a:fillRect/>
          </a:stretch>
        </p:blipFill>
        <p:spPr>
          <a:xfrm>
            <a:off x="3009547" y="3279153"/>
            <a:ext cx="432582" cy="178791"/>
          </a:xfrm>
          <a:prstGeom prst="rect">
            <a:avLst/>
          </a:prstGeom>
        </p:spPr>
      </p:pic>
      <p:pic>
        <p:nvPicPr>
          <p:cNvPr id="9" name="Рисунок 8">
            <a:extLst>
              <a:ext uri="{FF2B5EF4-FFF2-40B4-BE49-F238E27FC236}">
                <a16:creationId xmlns:a16="http://schemas.microsoft.com/office/drawing/2014/main" id="{AC096B57-09E5-4DDD-BC5A-0D9EDC021126}"/>
              </a:ext>
            </a:extLst>
          </p:cNvPr>
          <p:cNvPicPr>
            <a:picLocks noChangeAspect="1"/>
          </p:cNvPicPr>
          <p:nvPr/>
        </p:nvPicPr>
        <p:blipFill>
          <a:blip r:embed="rId4"/>
          <a:stretch>
            <a:fillRect/>
          </a:stretch>
        </p:blipFill>
        <p:spPr>
          <a:xfrm>
            <a:off x="7162567" y="4227548"/>
            <a:ext cx="432582" cy="178791"/>
          </a:xfrm>
          <a:prstGeom prst="rect">
            <a:avLst/>
          </a:prstGeom>
        </p:spPr>
      </p:pic>
    </p:spTree>
    <p:extLst>
      <p:ext uri="{BB962C8B-B14F-4D97-AF65-F5344CB8AC3E}">
        <p14:creationId xmlns:p14="http://schemas.microsoft.com/office/powerpoint/2010/main" val="63840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Delay CDF for 5 RTA STAs</a:t>
            </a:r>
            <a:endParaRPr lang="ru-RU" sz="3200" dirty="0"/>
          </a:p>
        </p:txBody>
      </p:sp>
      <p:sp>
        <p:nvSpPr>
          <p:cNvPr id="25" name="Номер слайда 24">
            <a:extLst>
              <a:ext uri="{FF2B5EF4-FFF2-40B4-BE49-F238E27FC236}">
                <a16:creationId xmlns:a16="http://schemas.microsoft.com/office/drawing/2014/main" id="{48C58838-EFF3-40DD-8D98-3A851AB738A5}"/>
              </a:ext>
            </a:extLst>
          </p:cNvPr>
          <p:cNvSpPr>
            <a:spLocks noGrp="1"/>
          </p:cNvSpPr>
          <p:nvPr>
            <p:ph type="sldNum" sz="quarter" idx="11"/>
          </p:nvPr>
        </p:nvSpPr>
        <p:spPr/>
        <p:txBody>
          <a:bodyPr/>
          <a:lstStyle/>
          <a:p>
            <a:fld id="{398AB76D-DDF4-4BE2-B40C-455F3C68374A}" type="slidenum">
              <a:rPr lang="ru-RU" smtClean="0"/>
              <a:t>9</a:t>
            </a:fld>
            <a:endParaRPr lang="ru-RU"/>
          </a:p>
        </p:txBody>
      </p:sp>
      <p:sp>
        <p:nvSpPr>
          <p:cNvPr id="24" name="Нижний колонтитул 23">
            <a:extLst>
              <a:ext uri="{FF2B5EF4-FFF2-40B4-BE49-F238E27FC236}">
                <a16:creationId xmlns:a16="http://schemas.microsoft.com/office/drawing/2014/main" id="{86557DFA-0031-4A18-9EB1-693A7F762225}"/>
              </a:ext>
            </a:extLst>
          </p:cNvPr>
          <p:cNvSpPr>
            <a:spLocks noGrp="1"/>
          </p:cNvSpPr>
          <p:nvPr>
            <p:ph type="ftr" sz="quarter" idx="3"/>
          </p:nvPr>
        </p:nvSpPr>
        <p:spPr/>
        <p:txBody>
          <a:bodyPr/>
          <a:lstStyle/>
          <a:p>
            <a:r>
              <a:rPr lang="en-US"/>
              <a:t>Evgeny Khorov (IITP RAS)</a:t>
            </a:r>
            <a:endParaRPr lang="ru-RU"/>
          </a:p>
        </p:txBody>
      </p:sp>
      <p:sp>
        <p:nvSpPr>
          <p:cNvPr id="26" name="Дата 25">
            <a:extLst>
              <a:ext uri="{FF2B5EF4-FFF2-40B4-BE49-F238E27FC236}">
                <a16:creationId xmlns:a16="http://schemas.microsoft.com/office/drawing/2014/main" id="{CE443CE7-C2A4-432D-ADF8-EA2F7A3139AE}"/>
              </a:ext>
            </a:extLst>
          </p:cNvPr>
          <p:cNvSpPr>
            <a:spLocks noGrp="1"/>
          </p:cNvSpPr>
          <p:nvPr>
            <p:ph type="dt" sz="half" idx="2"/>
          </p:nvPr>
        </p:nvSpPr>
        <p:spPr/>
        <p:txBody>
          <a:bodyPr/>
          <a:lstStyle/>
          <a:p>
            <a:r>
              <a:rPr lang="en-US" dirty="0"/>
              <a:t>November 2020</a:t>
            </a:r>
            <a:endParaRPr lang="ru-RU" dirty="0"/>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t="5308"/>
          <a:stretch/>
        </p:blipFill>
        <p:spPr>
          <a:xfrm>
            <a:off x="1524000" y="1752600"/>
            <a:ext cx="5742498" cy="4078274"/>
          </a:xfrm>
          <a:prstGeom prst="rect">
            <a:avLst/>
          </a:prstGeom>
        </p:spPr>
      </p:pic>
      <p:pic>
        <p:nvPicPr>
          <p:cNvPr id="5" name="Рисунок 4">
            <a:extLst>
              <a:ext uri="{FF2B5EF4-FFF2-40B4-BE49-F238E27FC236}">
                <a16:creationId xmlns:a16="http://schemas.microsoft.com/office/drawing/2014/main" id="{8ED02036-1E15-4AC4-98E7-98EE650674EC}"/>
              </a:ext>
            </a:extLst>
          </p:cNvPr>
          <p:cNvPicPr>
            <a:picLocks noChangeAspect="1"/>
          </p:cNvPicPr>
          <p:nvPr/>
        </p:nvPicPr>
        <p:blipFill>
          <a:blip r:embed="rId3"/>
          <a:stretch>
            <a:fillRect/>
          </a:stretch>
        </p:blipFill>
        <p:spPr>
          <a:xfrm>
            <a:off x="5281376" y="2377405"/>
            <a:ext cx="586024" cy="280440"/>
          </a:xfrm>
          <a:prstGeom prst="rect">
            <a:avLst/>
          </a:prstGeom>
        </p:spPr>
      </p:pic>
    </p:spTree>
    <p:extLst>
      <p:ext uri="{BB962C8B-B14F-4D97-AF65-F5344CB8AC3E}">
        <p14:creationId xmlns:p14="http://schemas.microsoft.com/office/powerpoint/2010/main" val="2231596639"/>
      </p:ext>
    </p:extLst>
  </p:cSld>
  <p:clrMapOvr>
    <a:masterClrMapping/>
  </p:clrMapOvr>
</p:sld>
</file>

<file path=ppt/theme/theme1.xml><?xml version="1.0" encoding="utf-8"?>
<a:theme xmlns:a="http://schemas.openxmlformats.org/drawingml/2006/main" name="ACcor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 Submissio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 Submission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 Submiss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 Submission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 Submission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 Submission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 Submission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 Submission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56931</TotalTime>
  <Words>1876</Words>
  <Application>Microsoft Office PowerPoint</Application>
  <PresentationFormat>Экран (4:3)</PresentationFormat>
  <Paragraphs>307</Paragraphs>
  <Slides>23</Slides>
  <Notes>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23</vt:i4>
      </vt:variant>
    </vt:vector>
  </HeadingPairs>
  <TitlesOfParts>
    <vt:vector size="26" baseType="lpstr">
      <vt:lpstr>Arial</vt:lpstr>
      <vt:lpstr>Times New Roman</vt:lpstr>
      <vt:lpstr>ACcord Submission Template</vt:lpstr>
      <vt:lpstr>OBSS EDCA Parameter Sets for RTA</vt:lpstr>
      <vt:lpstr>Abstract</vt:lpstr>
      <vt:lpstr>Outline</vt:lpstr>
      <vt:lpstr>Why EDCA ?</vt:lpstr>
      <vt:lpstr>Problem of RTA Caused by CSMA/CA</vt:lpstr>
      <vt:lpstr>Remark about TXOP limits </vt:lpstr>
      <vt:lpstr>Performance Evaluation, 1 BSS Scenario</vt:lpstr>
      <vt:lpstr>Performance Evaluation, Delay</vt:lpstr>
      <vt:lpstr>Delay CDF for 5 RTA STAs</vt:lpstr>
      <vt:lpstr>Channel Usage Efficiency</vt:lpstr>
      <vt:lpstr>Problem of RTA Caused by OBSS</vt:lpstr>
      <vt:lpstr>OBSS Scenario</vt:lpstr>
      <vt:lpstr>Performance Evaluation, Delay</vt:lpstr>
      <vt:lpstr>Proposal</vt:lpstr>
      <vt:lpstr>Container for the Requested Parameters. Option 1</vt:lpstr>
      <vt:lpstr>Container for the Requested Parameters. Option 1 (cont.)</vt:lpstr>
      <vt:lpstr>Container for the Requested Parameters. Option 1 (cont.)</vt:lpstr>
      <vt:lpstr>Container for the Requested Parameters. Option 2</vt:lpstr>
      <vt:lpstr>Conclusion</vt:lpstr>
      <vt:lpstr>SP 1</vt:lpstr>
      <vt:lpstr>SP 2</vt:lpstr>
      <vt:lpstr>SP 3</vt:lpstr>
      <vt:lpstr>SP 4</vt:lpstr>
    </vt:vector>
  </TitlesOfParts>
  <Manager>khorov@frtk.ru</Manager>
  <Company>IITP 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NOMA/SOMA</dc:title>
  <dc:creator>khorov@frtk.ru</dc:creator>
  <cp:lastModifiedBy>Евгений Хоров</cp:lastModifiedBy>
  <cp:revision>1872</cp:revision>
  <cp:lastPrinted>1998-02-10T13:28:06Z</cp:lastPrinted>
  <dcterms:created xsi:type="dcterms:W3CDTF">2009-12-02T19:05:24Z</dcterms:created>
  <dcterms:modified xsi:type="dcterms:W3CDTF">2020-11-26T04:15:25Z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ms_pID_725343">
    <vt:lpwstr>(1)TaLO26QoDNq4tKYqUpSZgDFhr6CJfCj+tyNG5t5qDEujNcPgTDvTVTjc+SbmwrKU4lwFoT35_x000d_ mEi918zXEF4SYavvf2BcYpkdWIlI29AYRr/Pl2hTNzYjBPEWeQhePV4/mv+efLEeIZk6Osag_x000d_ 2i61edRzFK3HaiRnd0kcrekPYbY=</vt:lpwstr>
  </property>
  <property fmtid="{D5CDD505-2E9C-101B-9397-08002B2CF9AE}" pid="4" name="_new_ms_pID_72543">
    <vt:lpwstr>(4)h+I9xr9z3ispdb9+hLbgQpLOppbKZ9xokL3OLPf+hrfoq5yAYdWCUebDG5Z6JMeiI6RjlSdy
rg9K7iP4TMQ3N7lXpNRZHnUQVGsYmjakbbAcK9a1bLLHVMnf0zGEe+MASXFoi1I4ULz04Pqg
mIdRUNd5l4V+RJ82xYYkm22mGcyEpR5143+oPQS4RKE9tPwpiSY6mf5v8Glwzu0MuoBATo6E
9m/30z5oHkhUk/GbXX</vt:lpwstr>
  </property>
  <property fmtid="{D5CDD505-2E9C-101B-9397-08002B2CF9AE}" pid="5" name="_new_ms_pID_725431">
    <vt:lpwstr>cUaSf8SAODQEj8ojKBgAs3VOtqRzsmRSDbv49tjRiCSPdrqot+0t7D
OHLZB9tMvCXsSUSF0KObooyYI9hiVTDsuN0mqP2wlWPIZAJwobRYeWtacuhD2962fn967qST
4RMN20QAsw0y1v8J1h/KDPy4F/F+sKPOjM2VMrKqlfELlCXkSgwHU50dDOzDN5bhsY1bU32A
zF/ArWZ9fU6Pb79XIi+0pKTHbP4BH1TVZxwj</vt:lpwstr>
  </property>
  <property fmtid="{D5CDD505-2E9C-101B-9397-08002B2CF9AE}" pid="6" name="_new_ms_pID_725432">
    <vt:lpwstr>Xcrvt6q+VFCZzLnFJCwxYPyS5dR6WZ4/kqnx
sP9vv4ZOhrfAX+Mj5mIQHPVCgBz4JlmkKOYK1OfwuEIXemUsiXslOxQg8jpdxC4oNg46Saae
0OIH/PokHm/zbQYBJc/WSDEpL9iqQIbTHtTRuQmJVHd1Fi/oKW090RAcAylAbTmJt6OZCXOH
/D+LQ74+fW5xd60fKKsQZa+OjUKRItioXqbM3skRYXnv7lq8pI8rZ9</vt:lpwstr>
  </property>
  <property fmtid="{D5CDD505-2E9C-101B-9397-08002B2CF9AE}" pid="7" name="sflag">
    <vt:lpwstr>1441618681</vt:lpwstr>
  </property>
  <property fmtid="{D5CDD505-2E9C-101B-9397-08002B2CF9AE}" pid="8" name="_new_ms_pID_725433">
    <vt:lpwstr>raIMSJIdt6slyue+GG
+y581FIb15G5u19ds/V1J7mv/90=</vt:lpwstr>
  </property>
</Properties>
</file>