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9" r:id="rId2"/>
    <p:sldId id="366" r:id="rId3"/>
    <p:sldId id="367" r:id="rId4"/>
    <p:sldId id="368" r:id="rId5"/>
    <p:sldId id="370" r:id="rId6"/>
    <p:sldId id="369" r:id="rId7"/>
    <p:sldId id="325" r:id="rId8"/>
    <p:sldId id="270" r:id="rId9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EFA"/>
    <a:srgbClr val="FFFF99"/>
    <a:srgbClr val="DFB7D9"/>
    <a:srgbClr val="C2C2FE"/>
    <a:srgbClr val="90FA93"/>
    <a:srgbClr val="F49088"/>
    <a:srgbClr val="FFABFF"/>
    <a:srgbClr val="FFCCFF"/>
    <a:srgbClr val="FFE5FF"/>
    <a:srgbClr val="FD94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110" d="100"/>
          <a:sy n="110" d="100"/>
        </p:scale>
        <p:origin x="148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810" y="108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BDEF6872-0A84-C942-A3A2-ABF96B18CF88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366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473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010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400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</a:t>
            </a:r>
            <a:r>
              <a:rPr lang="en-US" sz="1800" b="1" dirty="0" smtClean="0"/>
              <a:t>IEEE </a:t>
            </a:r>
            <a:r>
              <a:rPr lang="en-US" sz="1800" b="1" dirty="0" smtClean="0"/>
              <a:t>802.11-20/1896r0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685800" y="308403"/>
            <a:ext cx="182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b="1" kern="1200" dirty="0" smtClean="0">
                <a:solidFill>
                  <a:schemeClr val="tx1"/>
                </a:solidFill>
                <a:latin typeface="Times New Roman" charset="0"/>
                <a:ea typeface="+mn-ea"/>
                <a:cs typeface="+mn-cs"/>
              </a:rPr>
              <a:t>Nov.</a:t>
            </a:r>
            <a:r>
              <a:rPr lang="en-US" sz="1800" b="1" dirty="0" smtClean="0"/>
              <a:t> 2020</a:t>
            </a:r>
            <a:endParaRPr lang="en-US" sz="1800" b="1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5943601" y="6536002"/>
            <a:ext cx="25908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Ross Jian Yu, </a:t>
            </a:r>
            <a:r>
              <a:rPr lang="en-US" sz="1200" i="1" dirty="0" smtClean="0"/>
              <a:t>et al</a:t>
            </a:r>
            <a:r>
              <a:rPr lang="en-US" sz="1200" dirty="0" smtClean="0"/>
              <a:t> Huawei Technologies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792-00-00be-pdt-tbd-phy-frequency-tolerance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488" y="763509"/>
            <a:ext cx="9029701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Two LOs for 320 MHz Transmission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599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2020-11-24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062037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219284"/>
              </p:ext>
            </p:extLst>
          </p:nvPr>
        </p:nvGraphicFramePr>
        <p:xfrm>
          <a:off x="304801" y="2819400"/>
          <a:ext cx="8501382" cy="2748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6263"/>
                <a:gridCol w="1476890"/>
                <a:gridCol w="1262501"/>
                <a:gridCol w="952832"/>
                <a:gridCol w="29828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zh-CN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Affiliations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Address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Phone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email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Ross Jian Yu</a:t>
                      </a:r>
                      <a:endParaRPr lang="en-US" altLang="zh-C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ross.yujian@huawei.com</a:t>
                      </a:r>
                      <a:endParaRPr lang="zh-CN" altLang="en-US" sz="1400" dirty="0" smtClean="0"/>
                    </a:p>
                  </a:txBody>
                  <a:tcPr anchor="ctr"/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Ming </a:t>
                      </a:r>
                      <a:r>
                        <a:rPr lang="en-US" altLang="zh-CN" sz="1400" dirty="0" err="1" smtClean="0"/>
                        <a:t>Gan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4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Mengshi Hu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Guogang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 Huang</a:t>
                      </a:r>
                      <a:endParaRPr lang="zh-CN" altLang="zh-CN" sz="14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Huawei</a:t>
                      </a:r>
                      <a:endParaRPr lang="en-CA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Mei Huang</a:t>
                      </a:r>
                      <a:endParaRPr lang="zh-CN" altLang="zh-CN" sz="14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zh-CN" sz="1400" dirty="0" smtClean="0"/>
                        <a:t>Huawei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Wei </a:t>
                      </a:r>
                      <a:r>
                        <a:rPr lang="en-US" altLang="zh-CN" sz="14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Ruan</a:t>
                      </a:r>
                      <a:endParaRPr lang="zh-CN" altLang="zh-CN" sz="14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zh-CN" sz="1400" dirty="0" smtClean="0"/>
                        <a:t>Huawei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Wook</a:t>
                      </a:r>
                      <a:r>
                        <a:rPr lang="en-US" altLang="zh-CN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 Bong Lee</a:t>
                      </a:r>
                      <a:endParaRPr lang="zh-CN" altLang="zh-CN" sz="14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zh-CN" sz="1400" dirty="0" smtClean="0"/>
                        <a:t>Samsung</a:t>
                      </a:r>
                      <a:endParaRPr lang="en-CA" altLang="zh-CN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wookbong.lee@samsung.com</a:t>
                      </a:r>
                      <a:endParaRPr lang="en-CA" sz="1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533400" y="1278191"/>
            <a:ext cx="7924800" cy="47244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r>
              <a:rPr lang="en-US" altLang="zh-CN" b="1" dirty="0" smtClean="0">
                <a:ea typeface="Times New Roman"/>
                <a:cs typeface="Times New Roman"/>
              </a:rPr>
              <a:t>In 11ac and 11ax, both 80+80 (two RF local oscillators (LO)) and 160 MHz (one </a:t>
            </a:r>
            <a:r>
              <a:rPr lang="en-US" altLang="zh-CN" b="1" dirty="0" smtClean="0">
                <a:ea typeface="Times New Roman"/>
                <a:cs typeface="Times New Roman"/>
              </a:rPr>
              <a:t>or two RF LOs) </a:t>
            </a:r>
            <a:r>
              <a:rPr lang="en-US" altLang="zh-CN" b="1" dirty="0" smtClean="0">
                <a:ea typeface="Times New Roman"/>
                <a:cs typeface="Times New Roman"/>
              </a:rPr>
              <a:t>are </a:t>
            </a:r>
            <a:r>
              <a:rPr lang="en-US" altLang="zh-CN" b="1" dirty="0" smtClean="0">
                <a:ea typeface="Times New Roman"/>
                <a:cs typeface="Times New Roman"/>
              </a:rPr>
              <a:t>supported [3]:</a:t>
            </a:r>
          </a:p>
          <a:p>
            <a:pPr marL="1028700" lvl="3" indent="-342900" algn="just">
              <a:spcBef>
                <a:spcPts val="0"/>
              </a:spcBef>
              <a:buSzPct val="100000"/>
            </a:pPr>
            <a:r>
              <a:rPr lang="en-US" altLang="zh-CN" dirty="0">
                <a:ea typeface="Times New Roman"/>
                <a:cs typeface="Times New Roman"/>
              </a:rPr>
              <a:t>Transmit signals with TXVECTOR parameter CH_BANDWIDTH set to CBW160 or CBW80+80 may </a:t>
            </a:r>
            <a:r>
              <a:rPr lang="en-US" altLang="zh-CN" dirty="0" smtClean="0">
                <a:ea typeface="Times New Roman"/>
                <a:cs typeface="Times New Roman"/>
              </a:rPr>
              <a:t>be generated </a:t>
            </a:r>
            <a:r>
              <a:rPr lang="en-US" altLang="zh-CN" dirty="0">
                <a:ea typeface="Times New Roman"/>
                <a:cs typeface="Times New Roman"/>
              </a:rPr>
              <a:t>using two separate RF LOs, one for each of the lower and upper 80 MHz frequency portions.</a:t>
            </a:r>
          </a:p>
          <a:p>
            <a:pPr marL="1028700" lvl="3" indent="-342900" algn="just">
              <a:spcBef>
                <a:spcPts val="0"/>
              </a:spcBef>
              <a:buSzPct val="100000"/>
            </a:pPr>
            <a:r>
              <a:rPr lang="en-US" altLang="zh-CN" dirty="0">
                <a:ea typeface="Times New Roman"/>
                <a:cs typeface="Times New Roman"/>
              </a:rPr>
              <a:t>NOTE—The signal phase of the two 80 MHz frequency portions might not be </a:t>
            </a:r>
            <a:r>
              <a:rPr lang="en-US" altLang="zh-CN" dirty="0" smtClean="0">
                <a:ea typeface="Times New Roman"/>
                <a:cs typeface="Times New Roman"/>
              </a:rPr>
              <a:t>correlated</a:t>
            </a:r>
            <a:endParaRPr lang="en-US" altLang="zh-CN" b="1" dirty="0">
              <a:ea typeface="Times New Roman"/>
              <a:cs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r>
              <a:rPr lang="en-US" altLang="zh-CN" b="1" dirty="0" smtClean="0">
                <a:ea typeface="Times New Roman"/>
                <a:cs typeface="Times New Roman"/>
                <a:sym typeface="Times New Roman"/>
              </a:rPr>
              <a:t>There </a:t>
            </a:r>
            <a:r>
              <a:rPr lang="en-US" altLang="zh-CN" b="1" dirty="0" smtClean="0">
                <a:ea typeface="Times New Roman"/>
                <a:cs typeface="Times New Roman"/>
                <a:sym typeface="Times New Roman"/>
              </a:rPr>
              <a:t>are some implementations in the market which fulfills 160 MHz (contiguous) transmission using two LOs.</a:t>
            </a:r>
          </a:p>
          <a:p>
            <a:pPr marL="685800" lvl="2" indent="-342900" algn="just">
              <a:spcBef>
                <a:spcPts val="0"/>
              </a:spcBef>
              <a:buSzPct val="100000"/>
            </a:pPr>
            <a:r>
              <a:rPr lang="en-US" altLang="zh-CN" b="1" dirty="0" smtClean="0">
                <a:ea typeface="Times New Roman"/>
                <a:cs typeface="Times New Roman"/>
                <a:sym typeface="Times New Roman"/>
              </a:rPr>
              <a:t>BSS </a:t>
            </a:r>
            <a:r>
              <a:rPr lang="en-US" altLang="zh-CN" b="1" dirty="0" smtClean="0">
                <a:ea typeface="Times New Roman"/>
                <a:cs typeface="Times New Roman"/>
                <a:sym typeface="Times New Roman"/>
              </a:rPr>
              <a:t>channel width 160 MHz</a:t>
            </a:r>
          </a:p>
          <a:p>
            <a:pPr marL="685800" lvl="2" indent="-342900" algn="just">
              <a:spcBef>
                <a:spcPts val="0"/>
              </a:spcBef>
              <a:buSzPct val="100000"/>
            </a:pPr>
            <a:r>
              <a:rPr lang="en-US" altLang="zh-CN" b="1" dirty="0" smtClean="0">
                <a:ea typeface="Times New Roman"/>
                <a:cs typeface="Times New Roman"/>
                <a:sym typeface="Times New Roman"/>
              </a:rPr>
              <a:t>The </a:t>
            </a:r>
            <a:r>
              <a:rPr lang="en-US" altLang="zh-CN" b="1" dirty="0" err="1" smtClean="0">
                <a:ea typeface="Times New Roman"/>
                <a:cs typeface="Times New Roman"/>
                <a:sym typeface="Times New Roman"/>
              </a:rPr>
              <a:t>Tx</a:t>
            </a:r>
            <a:r>
              <a:rPr lang="en-US" altLang="zh-CN" b="1" dirty="0" smtClean="0">
                <a:ea typeface="Times New Roman"/>
                <a:cs typeface="Times New Roman"/>
                <a:sym typeface="Times New Roman"/>
              </a:rPr>
              <a:t> procedure </a:t>
            </a:r>
            <a:r>
              <a:rPr lang="en-US" altLang="zh-CN" b="1" dirty="0" smtClean="0">
                <a:ea typeface="Times New Roman"/>
                <a:cs typeface="Times New Roman"/>
                <a:sym typeface="Times New Roman"/>
              </a:rPr>
              <a:t>still follows </a:t>
            </a:r>
            <a:r>
              <a:rPr lang="en-US" altLang="zh-CN" b="1" dirty="0" smtClean="0">
                <a:ea typeface="Times New Roman"/>
                <a:cs typeface="Times New Roman"/>
                <a:sym typeface="Times New Roman"/>
              </a:rPr>
              <a:t>the 160 </a:t>
            </a:r>
            <a:r>
              <a:rPr lang="en-US" altLang="zh-CN" b="1" dirty="0" smtClean="0">
                <a:ea typeface="Times New Roman"/>
                <a:cs typeface="Times New Roman"/>
                <a:sym typeface="Times New Roman"/>
              </a:rPr>
              <a:t>MHz </a:t>
            </a:r>
            <a:r>
              <a:rPr lang="en-US" altLang="zh-CN" b="1" dirty="0" smtClean="0">
                <a:ea typeface="Times New Roman"/>
                <a:cs typeface="Times New Roman"/>
                <a:sym typeface="Times New Roman"/>
              </a:rPr>
              <a:t>(single segment)</a:t>
            </a:r>
            <a:r>
              <a:rPr lang="en-US" altLang="zh-CN" b="1" dirty="0" smtClean="0">
                <a:ea typeface="Times New Roman"/>
                <a:cs typeface="Times New Roman"/>
                <a:sym typeface="Times New Roman"/>
              </a:rPr>
              <a:t> case</a:t>
            </a:r>
            <a:r>
              <a:rPr lang="en-US" altLang="zh-CN" b="1" dirty="0" smtClean="0">
                <a:ea typeface="Times New Roman"/>
                <a:cs typeface="Times New Roman"/>
                <a:sym typeface="Times New Roman"/>
              </a:rPr>
              <a:t>.</a:t>
            </a:r>
            <a:endParaRPr lang="en-US" altLang="zh-CN" b="0" dirty="0" smtClean="0"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One or Two LOs in 11ac/ax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4419600"/>
            <a:ext cx="3267124" cy="190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50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533400" y="1600200"/>
            <a:ext cx="7924800" cy="47244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r>
              <a:rPr lang="en-US" altLang="zh-CN" sz="1800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At the Rx side, if the Rx applies a single CFO tracker, it suffers SNR degradation compared with either:</a:t>
            </a:r>
          </a:p>
          <a:p>
            <a:pPr marL="685800" lvl="2" indent="-342900" algn="just">
              <a:spcBef>
                <a:spcPts val="0"/>
              </a:spcBef>
              <a:buSzPct val="100000"/>
            </a:pP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Two LOs at the </a:t>
            </a:r>
            <a:r>
              <a:rPr lang="en-US" altLang="zh-CN" b="1" dirty="0" err="1" smtClean="0">
                <a:solidFill>
                  <a:schemeClr val="dk1"/>
                </a:solidFill>
                <a:ea typeface="Times New Roman"/>
                <a:cs typeface="Times New Roman"/>
              </a:rPr>
              <a:t>Tx</a:t>
            </a: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 side, two CFO tracker at the Rx side, or</a:t>
            </a:r>
          </a:p>
          <a:p>
            <a:pPr marL="685800" lvl="2" indent="-342900" algn="just">
              <a:spcBef>
                <a:spcPts val="0"/>
              </a:spcBef>
              <a:buSzPct val="100000"/>
            </a:pP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Single LO at the </a:t>
            </a:r>
            <a:r>
              <a:rPr lang="en-US" altLang="zh-CN" b="1" dirty="0" err="1" smtClean="0">
                <a:solidFill>
                  <a:schemeClr val="dk1"/>
                </a:solidFill>
                <a:ea typeface="Times New Roman"/>
                <a:cs typeface="Times New Roman"/>
              </a:rPr>
              <a:t>Tx</a:t>
            </a: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 side, single LO tracker at the Rx side</a:t>
            </a: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endParaRPr lang="en-US" altLang="zh-CN" sz="1800" b="1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endParaRPr lang="en-US" altLang="zh-CN" sz="1800" b="1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endParaRPr lang="en-US" altLang="zh-CN" sz="1800" b="1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endParaRPr lang="en-US" altLang="zh-CN" sz="1800" b="1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endParaRPr lang="en-US" altLang="zh-CN" sz="1800" b="1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endParaRPr lang="en-US" altLang="zh-CN" sz="1800" b="1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endParaRPr lang="en-US" altLang="zh-CN" sz="1800" b="1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endParaRPr lang="en-US" altLang="zh-CN" sz="1800" b="1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One or Two LOs in 11ac/ax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134000"/>
              </p:ext>
            </p:extLst>
          </p:nvPr>
        </p:nvGraphicFramePr>
        <p:xfrm>
          <a:off x="1562100" y="3048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ysClr val="windowText" lastClr="000000"/>
                          </a:solidFill>
                        </a:rPr>
                        <a:t>Delta</a:t>
                      </a:r>
                      <a:r>
                        <a:rPr lang="en-US" altLang="zh-CN" baseline="0" dirty="0" smtClean="0">
                          <a:solidFill>
                            <a:sysClr val="windowText" lastClr="000000"/>
                          </a:solidFill>
                        </a:rPr>
                        <a:t> CFO between two LOs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ysClr val="windowText" lastClr="000000"/>
                          </a:solidFill>
                        </a:rPr>
                        <a:t>SNR loss at the Rx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ysClr val="windowText" lastClr="000000"/>
                          </a:solidFill>
                        </a:rPr>
                        <a:t>50Hz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ysClr val="windowText" lastClr="000000"/>
                          </a:solidFill>
                        </a:rPr>
                        <a:t>Max 3dB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ysClr val="windowText" lastClr="000000"/>
                          </a:solidFill>
                        </a:rPr>
                        <a:t>200Hz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ysClr val="windowText" lastClr="000000"/>
                          </a:solidFill>
                        </a:rPr>
                        <a:t>&gt;8dB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ysClr val="windowText" lastClr="000000"/>
                          </a:solidFill>
                        </a:rPr>
                        <a:t>400Hz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solidFill>
                            <a:sysClr val="windowText" lastClr="000000"/>
                          </a:solidFill>
                        </a:rPr>
                        <a:t>&gt;10dB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022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533400" y="2057400"/>
            <a:ext cx="7924800" cy="40386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marL="342900" lvl="1" indent="-342900" algn="just">
              <a:lnSpc>
                <a:spcPct val="120000"/>
              </a:lnSpc>
              <a:spcBef>
                <a:spcPts val="0"/>
              </a:spcBef>
              <a:buSzPct val="100000"/>
              <a:buChar char="•"/>
            </a:pPr>
            <a:r>
              <a:rPr lang="en-US" altLang="zh-CN" sz="1800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Similar things happen for 11be regarding 320MHz transmission, one LO case or two LO case. Now in the PDT [2], the following paragraph is TBD.</a:t>
            </a:r>
          </a:p>
          <a:p>
            <a:pPr marL="685800" lvl="2" indent="-342900" algn="just">
              <a:buSzPct val="100000"/>
            </a:pPr>
            <a:r>
              <a:rPr lang="en-US" altLang="zh-CN" sz="1600" dirty="0">
                <a:solidFill>
                  <a:srgbClr val="FF0000"/>
                </a:solidFill>
              </a:rPr>
              <a:t>Transmit signals with TXVECTOR parameter CH_BANDWIDTH set to CBW320 may be generated using two separate RF LOs, one for each of the lower and upper 160 MHz frequency portions.</a:t>
            </a:r>
          </a:p>
          <a:p>
            <a:pPr marL="685800" lvl="2" indent="-342900" algn="just">
              <a:buSzPct val="100000"/>
            </a:pPr>
            <a:r>
              <a:rPr lang="en-US" altLang="zh-CN" sz="1600" dirty="0">
                <a:solidFill>
                  <a:srgbClr val="FF0000"/>
                </a:solidFill>
              </a:rPr>
              <a:t>NOTE 2—The signal phase of the two 160 MHz frequency portions might not be correlated.</a:t>
            </a:r>
          </a:p>
          <a:p>
            <a:pPr marL="342900" lvl="1" indent="-342900" algn="just">
              <a:lnSpc>
                <a:spcPct val="120000"/>
              </a:lnSpc>
              <a:spcBef>
                <a:spcPts val="0"/>
              </a:spcBef>
              <a:buSzPct val="100000"/>
              <a:buChar char="•"/>
            </a:pP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Fulfill </a:t>
            </a: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320MHz using two LOs has the following benefits:</a:t>
            </a:r>
          </a:p>
          <a:p>
            <a:pPr marL="685800" lvl="2" indent="-342900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600" b="1" dirty="0" smtClean="0">
                <a:ea typeface="Times New Roman"/>
                <a:cs typeface="Times New Roman"/>
              </a:rPr>
              <a:t>Low complexity and low cost regarding RF </a:t>
            </a:r>
            <a:r>
              <a:rPr lang="en-US" altLang="zh-CN" sz="1600" b="1" dirty="0" smtClean="0">
                <a:ea typeface="Times New Roman"/>
                <a:cs typeface="Times New Roman"/>
              </a:rPr>
              <a:t>designs</a:t>
            </a:r>
            <a:endParaRPr lang="en-US" altLang="zh-CN" sz="1600" b="1" dirty="0" smtClean="0">
              <a:ea typeface="Times New Roman"/>
              <a:cs typeface="Times New Roman"/>
            </a:endParaRPr>
          </a:p>
          <a:p>
            <a:pPr marL="685800" lvl="2" indent="-342900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600" b="1" dirty="0" smtClean="0">
                <a:ea typeface="Times New Roman"/>
                <a:cs typeface="Times New Roman"/>
              </a:rPr>
              <a:t>Enable flexible change of the mode regarding two 160MHz Multi-link operation, single 160MHz larger size </a:t>
            </a:r>
            <a:r>
              <a:rPr lang="en-US" altLang="zh-CN" sz="1600" b="1" dirty="0" smtClean="0">
                <a:ea typeface="Times New Roman"/>
                <a:cs typeface="Times New Roman"/>
              </a:rPr>
              <a:t>MIMO (e.g., 4 SS) </a:t>
            </a:r>
            <a:r>
              <a:rPr lang="en-US" altLang="zh-CN" sz="1600" b="1" dirty="0" smtClean="0">
                <a:ea typeface="Times New Roman"/>
                <a:cs typeface="Times New Roman"/>
              </a:rPr>
              <a:t>and two LO 320MHz </a:t>
            </a:r>
            <a:r>
              <a:rPr lang="en-US" altLang="zh-CN" sz="1600" b="1" dirty="0" smtClean="0">
                <a:ea typeface="Times New Roman"/>
                <a:cs typeface="Times New Roman"/>
              </a:rPr>
              <a:t>(e.g., 2SS) depending </a:t>
            </a:r>
            <a:r>
              <a:rPr lang="en-US" altLang="zh-CN" sz="1600" b="1" dirty="0" smtClean="0">
                <a:ea typeface="Times New Roman"/>
                <a:cs typeface="Times New Roman"/>
              </a:rPr>
              <a:t>on the specific country/region and scenarios</a:t>
            </a:r>
            <a:r>
              <a:rPr lang="en-US" altLang="zh-CN" sz="1600" b="1" dirty="0" smtClean="0">
                <a:ea typeface="Times New Roman"/>
                <a:cs typeface="Times New Roman"/>
              </a:rPr>
              <a:t>.</a:t>
            </a:r>
          </a:p>
          <a:p>
            <a:pPr marL="685800" lvl="2" indent="-342900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600" b="1" dirty="0">
                <a:ea typeface="Times New Roman"/>
                <a:cs typeface="Times New Roman"/>
              </a:rPr>
              <a:t>LPI transmit power limitation can be higher in 320MHz compared to 160MHz</a:t>
            </a:r>
            <a:r>
              <a:rPr lang="en-US" altLang="zh-CN" sz="1600" b="1" dirty="0" smtClean="0">
                <a:ea typeface="Times New Roman"/>
                <a:cs typeface="Times New Roman"/>
              </a:rPr>
              <a:t>.</a:t>
            </a:r>
            <a:endParaRPr lang="en-US" altLang="zh-CN" b="1" dirty="0" smtClean="0">
              <a:ea typeface="Times New Roman"/>
              <a:cs typeface="Times New Roman"/>
            </a:endParaRPr>
          </a:p>
          <a:p>
            <a:pPr marL="342900" lvl="1" indent="-342900" algn="just">
              <a:lnSpc>
                <a:spcPct val="120000"/>
              </a:lnSpc>
              <a:spcBef>
                <a:spcPts val="0"/>
              </a:spcBef>
              <a:buSzPct val="100000"/>
              <a:buChar char="•"/>
            </a:pPr>
            <a:endParaRPr lang="en-US" altLang="zh-CN" b="1" dirty="0">
              <a:ea typeface="Times New Roman"/>
              <a:cs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914400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One or Two LOs </a:t>
            </a:r>
            <a:r>
              <a:rPr lang="en-US" altLang="zh-CN" dirty="0" smtClean="0">
                <a:solidFill>
                  <a:schemeClr val="tx1"/>
                </a:solidFill>
              </a:rPr>
              <a:t>for 320MHz Transmission in 11be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47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533400" y="1676400"/>
            <a:ext cx="7924800" cy="47244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marL="342900" lvl="1" indent="-342900" algn="just">
              <a:lnSpc>
                <a:spcPct val="120000"/>
              </a:lnSpc>
              <a:spcBef>
                <a:spcPts val="0"/>
              </a:spcBef>
              <a:buSzPct val="100000"/>
              <a:buFontTx/>
              <a:buChar char="•"/>
            </a:pP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Similar SNR loss at the Rx side if the Rx applies single CFO tracker whilst the </a:t>
            </a:r>
            <a:r>
              <a:rPr lang="en-US" altLang="zh-CN" b="1" dirty="0" err="1" smtClean="0">
                <a:solidFill>
                  <a:schemeClr val="dk1"/>
                </a:solidFill>
                <a:ea typeface="Times New Roman"/>
                <a:cs typeface="Times New Roman"/>
              </a:rPr>
              <a:t>Tx</a:t>
            </a: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 transmits over 320MHz using two LOs. It is better to clearly define how many LOs the </a:t>
            </a:r>
            <a:r>
              <a:rPr lang="en-US" altLang="zh-CN" b="1" dirty="0" err="1" smtClean="0">
                <a:solidFill>
                  <a:schemeClr val="dk1"/>
                </a:solidFill>
                <a:ea typeface="Times New Roman"/>
                <a:cs typeface="Times New Roman"/>
              </a:rPr>
              <a:t>Tx</a:t>
            </a: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 implement if the </a:t>
            </a:r>
            <a:r>
              <a:rPr lang="en-US" altLang="zh-CN" b="1" dirty="0" err="1" smtClean="0">
                <a:solidFill>
                  <a:schemeClr val="dk1"/>
                </a:solidFill>
                <a:ea typeface="Times New Roman"/>
                <a:cs typeface="Times New Roman"/>
              </a:rPr>
              <a:t>Tx</a:t>
            </a: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 supports 320MHz transmission, so that the Rx can choose to implement one or two CFO trackers:</a:t>
            </a:r>
          </a:p>
          <a:p>
            <a:pPr marL="685800" lvl="2" indent="-342900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e.g., Add </a:t>
            </a:r>
            <a:r>
              <a:rPr lang="en-US" altLang="zh-CN" b="1" dirty="0" err="1" smtClean="0">
                <a:solidFill>
                  <a:schemeClr val="dk1"/>
                </a:solidFill>
                <a:ea typeface="Times New Roman"/>
                <a:cs typeface="Times New Roman"/>
              </a:rPr>
              <a:t>NumberofLO</a:t>
            </a: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 indication:</a:t>
            </a:r>
          </a:p>
          <a:p>
            <a:pPr marL="1028700" lvl="3" indent="-342900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800" b="1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Set to 0 to indicate one LO 320MHz</a:t>
            </a:r>
          </a:p>
          <a:p>
            <a:pPr marL="1028700" lvl="3" indent="-342900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800" b="1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Set to 1 to indicate two LO 320MHz</a:t>
            </a:r>
          </a:p>
          <a:p>
            <a:pPr marL="685800" lvl="2" indent="-342900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Or use CCFS0 and CCFS1 to differentiate one LO or two LO case for the AP.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One or Two LOs for 320MHz Transmission in 11be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71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marL="342900" lvl="1" indent="-342900" algn="just">
              <a:buSzPct val="100000"/>
              <a:buFontTx/>
              <a:buChar char="•"/>
            </a:pPr>
            <a:r>
              <a:rPr lang="en-US" altLang="zh-CN" b="1" dirty="0" smtClean="0">
                <a:ea typeface="+mn-ea"/>
                <a:cs typeface="+mn-cs"/>
              </a:rPr>
              <a:t>Do you agree to add the following into the 11be SFD:</a:t>
            </a:r>
          </a:p>
          <a:p>
            <a:pPr marL="685800" lvl="2" indent="-342900" algn="just">
              <a:buSzPct val="100000"/>
            </a:pPr>
            <a:r>
              <a:rPr lang="en-US" altLang="zh-CN" sz="2000" dirty="0"/>
              <a:t>Transmit signals with TXVECTOR parameter CH_BANDWIDTH set to CBW320 may be generated using two separate RF LOs, one for each of the lower and upper 160 MHz frequency portions.</a:t>
            </a:r>
          </a:p>
          <a:p>
            <a:pPr marL="685800" lvl="2" indent="-342900" algn="just">
              <a:buSzPct val="100000"/>
            </a:pPr>
            <a:r>
              <a:rPr lang="en-US" altLang="zh-CN" sz="2000" dirty="0"/>
              <a:t>NOTE 2—The signal phase of the two 160 MHz frequency portions might not be correlated.</a:t>
            </a:r>
          </a:p>
          <a:p>
            <a:pPr marL="342900" lvl="1" indent="-342900" algn="just">
              <a:buSzPct val="100000"/>
              <a:buFontTx/>
              <a:buChar char="•"/>
            </a:pPr>
            <a:endParaRPr lang="en-US" altLang="zh-CN" b="1" dirty="0" smtClean="0">
              <a:ea typeface="+mn-ea"/>
              <a:cs typeface="+mn-cs"/>
            </a:endParaRPr>
          </a:p>
          <a:p>
            <a:pPr marL="0" lvl="1" indent="0" algn="just">
              <a:buSzPct val="100000"/>
              <a:buNone/>
            </a:pPr>
            <a:endParaRPr lang="en-US" altLang="zh-CN" b="1" dirty="0" smtClean="0">
              <a:ea typeface="+mn-ea"/>
              <a:cs typeface="+mn-cs"/>
            </a:endParaRPr>
          </a:p>
          <a:p>
            <a:pPr marL="0" lvl="1" indent="0" algn="just">
              <a:buSzPct val="100000"/>
              <a:buNone/>
            </a:pPr>
            <a:endParaRPr lang="en-US" altLang="zh-CN" b="1" dirty="0" smtClean="0">
              <a:ea typeface="+mn-ea"/>
              <a:cs typeface="+mn-cs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Straw Poll </a:t>
            </a:r>
            <a:r>
              <a:rPr lang="en-US" altLang="zh-CN" dirty="0" smtClean="0"/>
              <a:t>#1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85800" y="5410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 smtClean="0">
                <a:latin typeface="+mn-lt"/>
                <a:ea typeface="Times New Roman"/>
                <a:cs typeface="Times New Roman"/>
              </a:rPr>
              <a:t>Y</a:t>
            </a:r>
            <a:endParaRPr lang="en-US" altLang="zh-CN" sz="1800" dirty="0">
              <a:latin typeface="+mn-lt"/>
              <a:ea typeface="Times New Roman"/>
              <a:cs typeface="Times New Roman"/>
            </a:endParaRPr>
          </a:p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>
                <a:latin typeface="+mn-lt"/>
                <a:ea typeface="Times New Roman"/>
                <a:cs typeface="Times New Roman"/>
              </a:rPr>
              <a:t>N</a:t>
            </a:r>
          </a:p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>
                <a:latin typeface="+mn-lt"/>
                <a:ea typeface="Times New Roman"/>
                <a:cs typeface="Times New Roman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99303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marL="342900" lvl="1" indent="-342900" algn="just">
              <a:buSzPct val="100000"/>
              <a:buFontTx/>
              <a:buChar char="•"/>
            </a:pPr>
            <a:r>
              <a:rPr lang="en-US" altLang="zh-CN" b="1" dirty="0" smtClean="0">
                <a:ea typeface="+mn-ea"/>
                <a:cs typeface="+mn-cs"/>
              </a:rPr>
              <a:t>Do you agree to remove </a:t>
            </a:r>
            <a:r>
              <a:rPr lang="en-US" altLang="zh-CN" b="1" dirty="0" smtClean="0">
                <a:ea typeface="+mn-ea"/>
                <a:cs typeface="+mn-cs"/>
              </a:rPr>
              <a:t>TBD (make the color black) </a:t>
            </a:r>
            <a:r>
              <a:rPr lang="en-US" altLang="zh-CN" b="1" dirty="0" smtClean="0">
                <a:ea typeface="+mn-ea"/>
                <a:cs typeface="+mn-cs"/>
              </a:rPr>
              <a:t>of the following paragraph in 36.3.18.3 in P802.11be D0.2</a:t>
            </a:r>
            <a:r>
              <a:rPr lang="en-US" altLang="zh-CN" b="1" dirty="0" smtClean="0">
                <a:ea typeface="+mn-ea"/>
                <a:cs typeface="+mn-cs"/>
                <a:sym typeface="Times New Roman"/>
              </a:rPr>
              <a:t>?</a:t>
            </a:r>
          </a:p>
          <a:p>
            <a:pPr marL="685800" lvl="2" indent="-342900" algn="just">
              <a:buSzPct val="100000"/>
            </a:pPr>
            <a:r>
              <a:rPr lang="en-US" altLang="zh-CN" dirty="0">
                <a:ea typeface="+mn-ea"/>
                <a:cs typeface="+mn-cs"/>
              </a:rPr>
              <a:t>Transmit signals with TXVECTOR parameter CH_BANDWIDTH set to CBW320 may be generated using two separate RF LOs, one for each of the lower and upper 160 MHz frequency portions.</a:t>
            </a:r>
          </a:p>
          <a:p>
            <a:pPr marL="685800" lvl="2" indent="-342900" algn="just">
              <a:buSzPct val="100000"/>
            </a:pPr>
            <a:r>
              <a:rPr lang="en-US" altLang="zh-CN" dirty="0">
                <a:ea typeface="+mn-ea"/>
                <a:cs typeface="+mn-cs"/>
              </a:rPr>
              <a:t>NOTE 2—The signal phase of the two 160 MHz frequency portions might not be correlated.</a:t>
            </a:r>
          </a:p>
          <a:p>
            <a:pPr marL="342900" lvl="1" indent="-342900" algn="just">
              <a:buSzPct val="100000"/>
              <a:buFontTx/>
              <a:buChar char="•"/>
            </a:pPr>
            <a:endParaRPr lang="en-US" altLang="zh-CN" b="1" dirty="0" smtClean="0">
              <a:ea typeface="+mn-ea"/>
              <a:cs typeface="+mn-cs"/>
            </a:endParaRPr>
          </a:p>
          <a:p>
            <a:pPr marL="0" lvl="1" indent="0" algn="just">
              <a:buSzPct val="100000"/>
              <a:buNone/>
            </a:pPr>
            <a:endParaRPr lang="en-US" altLang="zh-CN" b="1" dirty="0" smtClean="0">
              <a:ea typeface="+mn-ea"/>
              <a:cs typeface="+mn-cs"/>
            </a:endParaRPr>
          </a:p>
          <a:p>
            <a:pPr marL="0" lvl="1" indent="0" algn="just">
              <a:buSzPct val="100000"/>
              <a:buNone/>
            </a:pPr>
            <a:endParaRPr lang="en-US" altLang="zh-CN" b="1" dirty="0" smtClean="0">
              <a:ea typeface="+mn-ea"/>
              <a:cs typeface="+mn-cs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Straw Poll </a:t>
            </a:r>
            <a:r>
              <a:rPr lang="en-US" altLang="zh-CN" dirty="0" smtClean="0"/>
              <a:t>#1a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85800" y="5410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 smtClean="0">
                <a:latin typeface="+mn-lt"/>
                <a:ea typeface="Times New Roman"/>
                <a:cs typeface="Times New Roman"/>
              </a:rPr>
              <a:t>Y</a:t>
            </a:r>
            <a:endParaRPr lang="en-US" altLang="zh-CN" sz="1800" dirty="0">
              <a:latin typeface="+mn-lt"/>
              <a:ea typeface="Times New Roman"/>
              <a:cs typeface="Times New Roman"/>
            </a:endParaRPr>
          </a:p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>
                <a:latin typeface="+mn-lt"/>
                <a:ea typeface="Times New Roman"/>
                <a:cs typeface="Times New Roman"/>
              </a:rPr>
              <a:t>N</a:t>
            </a:r>
          </a:p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>
                <a:latin typeface="+mn-lt"/>
                <a:ea typeface="Times New Roman"/>
                <a:cs typeface="Times New Roman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39103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900" y="1752600"/>
            <a:ext cx="7772400" cy="4114800"/>
          </a:xfrm>
        </p:spPr>
        <p:txBody>
          <a:bodyPr/>
          <a:lstStyle/>
          <a:p>
            <a:pPr marL="180975" indent="-180975">
              <a:spcBef>
                <a:spcPts val="600"/>
              </a:spcBef>
              <a:spcAft>
                <a:spcPts val="0"/>
              </a:spcAft>
              <a:buNone/>
            </a:pPr>
            <a:r>
              <a:rPr lang="en-US" altLang="zh-CN" sz="1800" b="0" dirty="0"/>
              <a:t>[1] IEEE </a:t>
            </a:r>
            <a:r>
              <a:rPr lang="en-US" altLang="zh-CN" sz="1800" b="0" dirty="0" smtClean="0"/>
              <a:t>P802.11be D0.1</a:t>
            </a:r>
            <a:endParaRPr lang="en-US" altLang="zh-CN" sz="1800" b="0" dirty="0" smtClean="0"/>
          </a:p>
          <a:p>
            <a:pPr marL="180975" indent="-180975">
              <a:spcBef>
                <a:spcPts val="600"/>
              </a:spcBef>
              <a:spcAft>
                <a:spcPts val="0"/>
              </a:spcAft>
              <a:buNone/>
            </a:pPr>
            <a:r>
              <a:rPr lang="en-US" altLang="zh-CN" sz="1800" b="0" dirty="0" smtClean="0"/>
              <a:t>[2]</a:t>
            </a:r>
            <a:r>
              <a:rPr lang="en-US" altLang="zh-CN" sz="1800" b="0" dirty="0"/>
              <a:t> </a:t>
            </a:r>
            <a:r>
              <a:rPr lang="en-US" altLang="zh-CN" sz="1800" b="0" dirty="0">
                <a:hlinkClick r:id="rId2"/>
              </a:rPr>
              <a:t>https://</a:t>
            </a:r>
            <a:r>
              <a:rPr lang="en-US" altLang="zh-CN" sz="1800" b="0" dirty="0" smtClean="0">
                <a:hlinkClick r:id="rId2"/>
              </a:rPr>
              <a:t>mentor.ieee.org/802.11/dcn/20/11-20-1792-00-00be-pdt-tbd-phy-frequency-tolerance.docx</a:t>
            </a:r>
            <a:r>
              <a:rPr lang="en-US" altLang="zh-CN" sz="1800" b="0" dirty="0" smtClean="0"/>
              <a:t>, Wook Bong Lee, </a:t>
            </a:r>
            <a:r>
              <a:rPr lang="en-US" altLang="zh-CN" sz="1800" b="0" dirty="0" smtClean="0"/>
              <a:t>Samsung</a:t>
            </a:r>
          </a:p>
          <a:p>
            <a:pPr marL="180975" indent="-180975">
              <a:spcBef>
                <a:spcPts val="600"/>
              </a:spcBef>
              <a:spcAft>
                <a:spcPts val="0"/>
              </a:spcAft>
              <a:buNone/>
            </a:pPr>
            <a:r>
              <a:rPr lang="en-US" altLang="zh-CN" sz="1800" b="0" dirty="0" smtClean="0"/>
              <a:t>[3] IEEE P802.11ax D8.0</a:t>
            </a:r>
            <a:endParaRPr lang="en-US" altLang="zh-CN" sz="1800" b="0" dirty="0" smtClean="0"/>
          </a:p>
          <a:p>
            <a:pPr marL="180975" indent="-180975">
              <a:spcBef>
                <a:spcPts val="600"/>
              </a:spcBef>
              <a:spcAft>
                <a:spcPts val="0"/>
              </a:spcAft>
              <a:buNone/>
            </a:pPr>
            <a:endParaRPr lang="en-US" altLang="zh-CN" sz="1800" b="0" dirty="0" smtClean="0"/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endParaRPr lang="zh-CN" alt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5ED327D-21C3-674C-981C-8A8BC9E6D25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756239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References</a:t>
            </a:r>
            <a:endParaRPr lang="en-US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50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77558</TotalTime>
  <Words>749</Words>
  <Application>Microsoft Office PowerPoint</Application>
  <PresentationFormat>全屏显示(4:3)</PresentationFormat>
  <Paragraphs>111</Paragraphs>
  <Slides>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3" baseType="lpstr">
      <vt:lpstr>ＭＳ Ｐゴシック</vt:lpstr>
      <vt:lpstr>宋体</vt:lpstr>
      <vt:lpstr>Arial</vt:lpstr>
      <vt:lpstr>Times New Roman</vt:lpstr>
      <vt:lpstr>802-11-Submission</vt:lpstr>
      <vt:lpstr>Two LOs for 320 MHz Transmission</vt:lpstr>
      <vt:lpstr>One or Two LOs in 11ac/ax</vt:lpstr>
      <vt:lpstr>One or Two LOs in 11ac/ax</vt:lpstr>
      <vt:lpstr>One or Two LOs for 320MHz Transmission in 11be</vt:lpstr>
      <vt:lpstr>One or Two LOs for 320MHz Transmission in 11be</vt:lpstr>
      <vt:lpstr>Straw Poll #1</vt:lpstr>
      <vt:lpstr>Straw Poll #1a</vt:lpstr>
      <vt:lpstr>PowerPoint 演示文稿</vt:lpstr>
    </vt:vector>
  </TitlesOfParts>
  <Company>Huawei Technologies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in EHT</dc:title>
  <dc:creator>Mengshi Hu</dc:creator>
  <cp:lastModifiedBy>Yujian (Ross Yu)</cp:lastModifiedBy>
  <cp:revision>1626</cp:revision>
  <cp:lastPrinted>1998-02-10T13:28:06Z</cp:lastPrinted>
  <dcterms:created xsi:type="dcterms:W3CDTF">2013-11-12T18:41:50Z</dcterms:created>
  <dcterms:modified xsi:type="dcterms:W3CDTF">2020-11-25T01:46:01Z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(3)+zVLmkwNwvtvGeLHG0ppr0xni0SXU+0zB9nKRhwdjOXizlsHCiy28lhRJt31UTFXVuFOIe9e
dNN4LnD3C98oAuJmyftYeh9KOjNhS0bzS4kqBTpEf59ydb/a+og9ZznAiMVdXVZRJCgMOcSR
qLKW6sj/LgYTYO1PsqZ8Y9tO7ch6bcGGrCpOYE+LW/78tSY4ryIsRQX/a6vXacDV3k5J5P7u
GHJBbywfiSrhkh+rVd</vt:lpwstr>
  </property>
  <property fmtid="{D5CDD505-2E9C-101B-9397-08002B2CF9AE}" pid="4" name="_2015_ms_pID_7253431">
    <vt:lpwstr>LtnsA8Mtzz3l6K0983o6RFSB0Wbt+UCHif+K/ISQ2vAteWIrWCiN3k
rsfUxkZ8zYPXlLhwgmXvWPvSENrunVEYzOuYpO2kiy2P4S/hlPheV7CP050WoHJUnCtGzMfk
R3h4raVUXAo2/uy723qhBBTXfBqpkQl/okatbUvOCw0eu9M8MYJ3jjHLSXGwni/owUFXgNcV
rbM+sIdq9W7/o41HG9o3JxhMWyAZXArhu6KQ</vt:lpwstr>
  </property>
  <property fmtid="{D5CDD505-2E9C-101B-9397-08002B2CF9AE}" pid="5" name="_2015_ms_pID_7253432">
    <vt:lpwstr>LQ==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1596415250</vt:lpwstr>
  </property>
</Properties>
</file>